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df" ContentType="application/pdf"/>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4" r:id="rId1"/>
    <p:sldMasterId id="2147483666" r:id="rId2"/>
    <p:sldMasterId id="2147483689" r:id="rId3"/>
  </p:sldMasterIdLst>
  <p:notesMasterIdLst>
    <p:notesMasterId r:id="rId99"/>
  </p:notesMasterIdLst>
  <p:handoutMasterIdLst>
    <p:handoutMasterId r:id="rId100"/>
  </p:handoutMasterIdLst>
  <p:sldIdLst>
    <p:sldId id="414" r:id="rId4"/>
    <p:sldId id="2147479742" r:id="rId5"/>
    <p:sldId id="2147479937" r:id="rId6"/>
    <p:sldId id="2134806252" r:id="rId7"/>
    <p:sldId id="2134806249" r:id="rId8"/>
    <p:sldId id="2147479938" r:id="rId9"/>
    <p:sldId id="2147479945" r:id="rId10"/>
    <p:sldId id="2134806255" r:id="rId11"/>
    <p:sldId id="2134806232" r:id="rId12"/>
    <p:sldId id="2134806247" r:id="rId13"/>
    <p:sldId id="2134806248" r:id="rId14"/>
    <p:sldId id="2134806243" r:id="rId15"/>
    <p:sldId id="2147479865" r:id="rId16"/>
    <p:sldId id="2147479864" r:id="rId17"/>
    <p:sldId id="2147479939" r:id="rId18"/>
    <p:sldId id="2147479748" r:id="rId19"/>
    <p:sldId id="2147479747" r:id="rId20"/>
    <p:sldId id="2147479745" r:id="rId21"/>
    <p:sldId id="2147479744" r:id="rId22"/>
    <p:sldId id="2147479762" r:id="rId23"/>
    <p:sldId id="2147479761" r:id="rId24"/>
    <p:sldId id="2147479832" r:id="rId25"/>
    <p:sldId id="2147479833" r:id="rId26"/>
    <p:sldId id="3358" r:id="rId27"/>
    <p:sldId id="2147479836" r:id="rId28"/>
    <p:sldId id="2147479834" r:id="rId29"/>
    <p:sldId id="2147479835" r:id="rId30"/>
    <p:sldId id="2147479830" r:id="rId31"/>
    <p:sldId id="2147479837" r:id="rId32"/>
    <p:sldId id="2147479856" r:id="rId33"/>
    <p:sldId id="2147479940" r:id="rId34"/>
    <p:sldId id="2147479857" r:id="rId35"/>
    <p:sldId id="2147479895" r:id="rId36"/>
    <p:sldId id="2147479867" r:id="rId37"/>
    <p:sldId id="2147479866" r:id="rId38"/>
    <p:sldId id="2147479896" r:id="rId39"/>
    <p:sldId id="2147479941" r:id="rId40"/>
    <p:sldId id="4581" r:id="rId41"/>
    <p:sldId id="2147479707" r:id="rId42"/>
    <p:sldId id="2147479708" r:id="rId43"/>
    <p:sldId id="2147479709" r:id="rId44"/>
    <p:sldId id="5109" r:id="rId45"/>
    <p:sldId id="5110" r:id="rId46"/>
    <p:sldId id="2147479737" r:id="rId47"/>
    <p:sldId id="2147479907" r:id="rId48"/>
    <p:sldId id="2147479906" r:id="rId49"/>
    <p:sldId id="1226" r:id="rId50"/>
    <p:sldId id="1227" r:id="rId51"/>
    <p:sldId id="2147479904" r:id="rId52"/>
    <p:sldId id="780" r:id="rId53"/>
    <p:sldId id="700" r:id="rId54"/>
    <p:sldId id="857" r:id="rId55"/>
    <p:sldId id="2147479504" r:id="rId56"/>
    <p:sldId id="2147479911" r:id="rId57"/>
    <p:sldId id="2147479908" r:id="rId58"/>
    <p:sldId id="2147479874" r:id="rId59"/>
    <p:sldId id="2147479912" r:id="rId60"/>
    <p:sldId id="2147479913" r:id="rId61"/>
    <p:sldId id="2147479915" r:id="rId62"/>
    <p:sldId id="2147479951" r:id="rId63"/>
    <p:sldId id="2147479916" r:id="rId64"/>
    <p:sldId id="2147479917" r:id="rId65"/>
    <p:sldId id="5564" r:id="rId66"/>
    <p:sldId id="2147479942" r:id="rId67"/>
    <p:sldId id="2147479919" r:id="rId68"/>
    <p:sldId id="4546" r:id="rId69"/>
    <p:sldId id="299" r:id="rId70"/>
    <p:sldId id="319" r:id="rId71"/>
    <p:sldId id="324" r:id="rId72"/>
    <p:sldId id="302" r:id="rId73"/>
    <p:sldId id="2147479920" r:id="rId74"/>
    <p:sldId id="2147479735" r:id="rId75"/>
    <p:sldId id="2147479943" r:id="rId76"/>
    <p:sldId id="2147479922" r:id="rId77"/>
    <p:sldId id="2147479889" r:id="rId78"/>
    <p:sldId id="4525" r:id="rId79"/>
    <p:sldId id="2147479793" r:id="rId80"/>
    <p:sldId id="2147479921" r:id="rId81"/>
    <p:sldId id="2147479500" r:id="rId82"/>
    <p:sldId id="2147479923" r:id="rId83"/>
    <p:sldId id="2147479925" r:id="rId84"/>
    <p:sldId id="2147479953" r:id="rId85"/>
    <p:sldId id="2147479944" r:id="rId86"/>
    <p:sldId id="2147479955" r:id="rId87"/>
    <p:sldId id="2147479885" r:id="rId88"/>
    <p:sldId id="2147479957" r:id="rId89"/>
    <p:sldId id="2147479929" r:id="rId90"/>
    <p:sldId id="2147479759" r:id="rId91"/>
    <p:sldId id="2147479930" r:id="rId92"/>
    <p:sldId id="2147479935" r:id="rId93"/>
    <p:sldId id="2147479932" r:id="rId94"/>
    <p:sldId id="2147479933" r:id="rId95"/>
    <p:sldId id="2147479934" r:id="rId96"/>
    <p:sldId id="397" r:id="rId97"/>
    <p:sldId id="400" r:id="rId98"/>
  </p:sldIdLst>
  <p:sldSz cx="12190413" cy="6859588"/>
  <p:notesSz cx="6858000" cy="9144000"/>
  <p:embeddedFontLst>
    <p:embeddedFont>
      <p:font typeface="ＭＳ Ｐゴシック" panose="020B0600070205080204" pitchFamily="34" charset="-128"/>
      <p:regular r:id="rId101"/>
    </p:embeddedFont>
    <p:embeddedFont>
      <p:font typeface="Avenir Black" panose="02000503020000020003" pitchFamily="2" charset="0"/>
      <p:bold r:id="rId102"/>
      <p:italic r:id="rId103"/>
      <p:boldItalic r:id="rId104"/>
    </p:embeddedFont>
    <p:embeddedFont>
      <p:font typeface="Franklin Gothic Book" panose="020B0503020102020204" pitchFamily="34" charset="0"/>
      <p:regular r:id="rId105"/>
      <p:italic r:id="rId106"/>
    </p:embeddedFont>
    <p:embeddedFont>
      <p:font typeface="Verdana" panose="020B0604030504040204" pitchFamily="34" charset="0"/>
      <p:regular r:id="rId107"/>
      <p:bold r:id="rId108"/>
      <p:italic r:id="rId109"/>
      <p:boldItalic r:id="rId1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2" pos="3840" userDrawn="1">
          <p15:clr>
            <a:srgbClr val="A4A3A4"/>
          </p15:clr>
        </p15:guide>
        <p15:guide id="3" orient="horz" pos="2305"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E9F1DF-2F4F-1DA0-36CB-3702EF76FB23}" name="Nikoloz Sumbadze" initials="NS" userId="661187c6ca1fbd58"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4672"/>
    <a:srgbClr val="44B5C2"/>
    <a:srgbClr val="088F9E"/>
    <a:srgbClr val="E2F4F6"/>
    <a:srgbClr val="CCEAEE"/>
    <a:srgbClr val="C5E7ED"/>
    <a:srgbClr val="009DD9"/>
    <a:srgbClr val="0F6FC6"/>
    <a:srgbClr val="ED7D31"/>
    <a:srgbClr val="9DD1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4B8CE54-D7E4-4D6C-B30F-6A91B47CCFBE}">
  <a:tblStyle styleId="{E4B8CE54-D7E4-4D6C-B30F-6A91B47CCFBE}"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1A51BF6-B60F-430B-B708-1F52C015F517}"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1348" autoAdjust="0"/>
    <p:restoredTop sz="87277" autoAdjust="0"/>
  </p:normalViewPr>
  <p:slideViewPr>
    <p:cSldViewPr snapToGrid="0" showGuides="1">
      <p:cViewPr varScale="1">
        <p:scale>
          <a:sx n="92" d="100"/>
          <a:sy n="92" d="100"/>
        </p:scale>
        <p:origin x="216" y="176"/>
      </p:cViewPr>
      <p:guideLst>
        <p:guide pos="3840"/>
        <p:guide orient="horz" pos="2305"/>
      </p:guideLst>
    </p:cSldViewPr>
  </p:slideViewPr>
  <p:outlineViewPr>
    <p:cViewPr>
      <p:scale>
        <a:sx n="33" d="100"/>
        <a:sy n="33" d="100"/>
      </p:scale>
      <p:origin x="0" y="-4000"/>
    </p:cViewPr>
  </p:outlineViewPr>
  <p:notesTextViewPr>
    <p:cViewPr>
      <p:scale>
        <a:sx n="3" d="2"/>
        <a:sy n="3" d="2"/>
      </p:scale>
      <p:origin x="0" y="0"/>
    </p:cViewPr>
  </p:notesTextViewPr>
  <p:sorterViewPr>
    <p:cViewPr>
      <p:scale>
        <a:sx n="170" d="100"/>
        <a:sy n="170" d="100"/>
      </p:scale>
      <p:origin x="0" y="0"/>
    </p:cViewPr>
  </p:sorterViewPr>
  <p:notesViewPr>
    <p:cSldViewPr snapToGrid="0" showGuides="1">
      <p:cViewPr varScale="1">
        <p:scale>
          <a:sx n="85" d="100"/>
          <a:sy n="85" d="100"/>
        </p:scale>
        <p:origin x="3804"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viewProps" Target="viewProps.xml"/><Relationship Id="rId16" Type="http://schemas.openxmlformats.org/officeDocument/2006/relationships/slide" Target="slides/slide13.xml"/><Relationship Id="rId107" Type="http://schemas.openxmlformats.org/officeDocument/2006/relationships/font" Target="fonts/font7.fntdata"/><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font" Target="fonts/font2.fntdata"/><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theme" Target="theme/theme1.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font" Target="fonts/font3.fntdata"/><Relationship Id="rId108" Type="http://schemas.openxmlformats.org/officeDocument/2006/relationships/font" Target="fonts/font8.fntdata"/><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font" Target="fonts/font6.fntdata"/><Relationship Id="rId114"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notesMaster" Target="notesMasters/notesMaster1.xml"/><Relationship Id="rId101" Type="http://schemas.openxmlformats.org/officeDocument/2006/relationships/font" Target="fonts/font1.fnt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font" Target="fonts/font9.fntdata"/><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font" Target="fonts/font4.fntdata"/><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font" Target="fonts/font10.fntdata"/><Relationship Id="rId115" Type="http://schemas.microsoft.com/office/2018/10/relationships/authors" Target="author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handoutMaster" Target="handoutMasters/handoutMaster1.xml"/><Relationship Id="rId105" Type="http://schemas.openxmlformats.org/officeDocument/2006/relationships/font" Target="fonts/font5.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cs typeface="Calibri" panose="020F050202020403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2154E8-5A02-4372-87F9-86AF7C66C3C8}" type="datetimeFigureOut">
              <a:rPr lang="en-US" smtClean="0">
                <a:latin typeface="Calibri" panose="020F0502020204030204" pitchFamily="34" charset="0"/>
                <a:cs typeface="Calibri" panose="020F0502020204030204" pitchFamily="34" charset="0"/>
              </a:rPr>
              <a:t>9/21/26</a:t>
            </a:fld>
            <a:endParaRPr lang="en-US" dirty="0">
              <a:latin typeface="Calibri" panose="020F0502020204030204" pitchFamily="34" charset="0"/>
              <a:cs typeface="Calibri" panose="020F050202020403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Calibri" panose="020F0502020204030204" pitchFamily="34" charset="0"/>
              <a:cs typeface="Calibri" panose="020F050202020403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B55A32-4A90-42AD-A14E-E535DDA95BC0}" type="slidenum">
              <a:rPr lang="en-US" smtClean="0">
                <a:latin typeface="Calibri" panose="020F0502020204030204" pitchFamily="34" charset="0"/>
                <a:cs typeface="Calibri" panose="020F0502020204030204" pitchFamily="34" charset="0"/>
              </a:rPr>
              <a:t>‹#›</a:t>
            </a:fld>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3396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dirty="0"/>
          </a:p>
        </p:txBody>
      </p:sp>
    </p:spTree>
    <p:extLst>
      <p:ext uri="{BB962C8B-B14F-4D97-AF65-F5344CB8AC3E}">
        <p14:creationId xmlns:p14="http://schemas.microsoft.com/office/powerpoint/2010/main" val="215795548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D4471-959E-A6DA-E269-C0FF61133F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E198F6-6AFA-D5E7-99CD-F3EA4DC3954C}"/>
              </a:ext>
            </a:extLst>
          </p:cNvPr>
          <p:cNvSpPr>
            <a:spLocks noGrp="1" noRot="1" noChangeAspect="1"/>
          </p:cNvSpPr>
          <p:nvPr>
            <p:ph type="sldImg"/>
          </p:nvPr>
        </p:nvSpPr>
        <p:spPr>
          <a:xfrm>
            <a:off x="382588" y="685800"/>
            <a:ext cx="6092825" cy="3429000"/>
          </a:xfrm>
        </p:spPr>
        <p:txBody>
          <a:bodyPr/>
          <a:lstStyle/>
          <a:p>
            <a:endParaRPr lang="en-GB"/>
          </a:p>
        </p:txBody>
      </p:sp>
      <p:sp>
        <p:nvSpPr>
          <p:cNvPr id="3" name="Notes Placeholder 2">
            <a:extLst>
              <a:ext uri="{FF2B5EF4-FFF2-40B4-BE49-F238E27FC236}">
                <a16:creationId xmlns:a16="http://schemas.microsoft.com/office/drawing/2014/main" id="{672A975C-718C-9658-4F59-65D3079279F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58968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DC3F46-D334-2D4B-8318-D61D8EDE410A}" type="slidenum">
              <a:rPr lang="es-ES" smtClean="0"/>
              <a:t>2</a:t>
            </a:fld>
            <a:endParaRPr lang="es-ES"/>
          </a:p>
        </p:txBody>
      </p:sp>
    </p:spTree>
    <p:extLst>
      <p:ext uri="{BB962C8B-B14F-4D97-AF65-F5344CB8AC3E}">
        <p14:creationId xmlns:p14="http://schemas.microsoft.com/office/powerpoint/2010/main" val="2343220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DF5EC-33DC-4CF2-C5CC-3611C13BFD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64A776-08B1-5289-D3EB-F82A3C9CA93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E462E4B-8B5B-79E3-E79B-C2C6A12FBA6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AAF3F60-326F-EB77-A873-C8733C585CA1}"/>
              </a:ext>
            </a:extLst>
          </p:cNvPr>
          <p:cNvSpPr>
            <a:spLocks noGrp="1"/>
          </p:cNvSpPr>
          <p:nvPr>
            <p:ph type="sldNum" sz="quarter" idx="5"/>
          </p:nvPr>
        </p:nvSpPr>
        <p:spPr/>
        <p:txBody>
          <a:bodyPr/>
          <a:lstStyle/>
          <a:p>
            <a:fld id="{12DC3F46-D334-2D4B-8318-D61D8EDE410A}" type="slidenum">
              <a:rPr lang="es-ES" smtClean="0"/>
              <a:t>3</a:t>
            </a:fld>
            <a:endParaRPr lang="es-ES"/>
          </a:p>
        </p:txBody>
      </p:sp>
    </p:spTree>
    <p:extLst>
      <p:ext uri="{BB962C8B-B14F-4D97-AF65-F5344CB8AC3E}">
        <p14:creationId xmlns:p14="http://schemas.microsoft.com/office/powerpoint/2010/main" val="1260209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12B2A-2516-CC42-2EE1-4ADE96EB13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B7765-1991-F356-8D07-4217B4ACC8D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86DCC4D-0DC0-BDEE-E110-10830D0A2B3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D3A37C1-3138-FE92-B219-D1E044BAF426}"/>
              </a:ext>
            </a:extLst>
          </p:cNvPr>
          <p:cNvSpPr>
            <a:spLocks noGrp="1"/>
          </p:cNvSpPr>
          <p:nvPr>
            <p:ph type="sldNum" sz="quarter" idx="5"/>
          </p:nvPr>
        </p:nvSpPr>
        <p:spPr/>
        <p:txBody>
          <a:bodyPr/>
          <a:lstStyle/>
          <a:p>
            <a:fld id="{12DC3F46-D334-2D4B-8318-D61D8EDE410A}" type="slidenum">
              <a:rPr lang="es-ES" smtClean="0"/>
              <a:t>6</a:t>
            </a:fld>
            <a:endParaRPr lang="es-ES"/>
          </a:p>
        </p:txBody>
      </p:sp>
    </p:spTree>
    <p:extLst>
      <p:ext uri="{BB962C8B-B14F-4D97-AF65-F5344CB8AC3E}">
        <p14:creationId xmlns:p14="http://schemas.microsoft.com/office/powerpoint/2010/main" val="3962034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4CDE8-B066-2467-D6DE-A0DC4375B1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B5A831-AAA4-5A6D-271A-6D8C7F9E423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84B5349-F450-2FBF-BD43-23B301B46B0F}"/>
              </a:ext>
            </a:extLst>
          </p:cNvPr>
          <p:cNvSpPr>
            <a:spLocks noGrp="1"/>
          </p:cNvSpPr>
          <p:nvPr>
            <p:ph type="body" idx="1"/>
          </p:nvPr>
        </p:nvSpPr>
        <p:spPr/>
        <p:txBody>
          <a:bodyPr/>
          <a:lstStyle/>
          <a:p>
            <a:pPr marL="139700" indent="0">
              <a:buNone/>
            </a:pPr>
            <a:r>
              <a:rPr lang="en-GB" dirty="0"/>
              <a:t>xxx</a:t>
            </a:r>
          </a:p>
        </p:txBody>
      </p:sp>
      <p:sp>
        <p:nvSpPr>
          <p:cNvPr id="4" name="Slide Number Placeholder 3">
            <a:extLst>
              <a:ext uri="{FF2B5EF4-FFF2-40B4-BE49-F238E27FC236}">
                <a16:creationId xmlns:a16="http://schemas.microsoft.com/office/drawing/2014/main" id="{85F5E6A2-DCF3-52FB-13DB-C56D511EC0FD}"/>
              </a:ext>
            </a:extLst>
          </p:cNvPr>
          <p:cNvSpPr>
            <a:spLocks noGrp="1"/>
          </p:cNvSpPr>
          <p:nvPr>
            <p:ph type="sldNum" sz="quarter" idx="5"/>
          </p:nvPr>
        </p:nvSpPr>
        <p:spPr/>
        <p:txBody>
          <a:bodyPr/>
          <a:lstStyle/>
          <a:p>
            <a:fld id="{12DC3F46-D334-2D4B-8318-D61D8EDE410A}" type="slidenum">
              <a:rPr lang="es-ES" smtClean="0"/>
              <a:t>7</a:t>
            </a:fld>
            <a:endParaRPr lang="es-ES"/>
          </a:p>
        </p:txBody>
      </p:sp>
    </p:spTree>
    <p:extLst>
      <p:ext uri="{BB962C8B-B14F-4D97-AF65-F5344CB8AC3E}">
        <p14:creationId xmlns:p14="http://schemas.microsoft.com/office/powerpoint/2010/main" val="862298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39700" indent="0">
              <a:buNone/>
            </a:pPr>
            <a:r>
              <a:rPr lang="en-GB" dirty="0"/>
              <a:t>xxx</a:t>
            </a:r>
          </a:p>
        </p:txBody>
      </p:sp>
      <p:sp>
        <p:nvSpPr>
          <p:cNvPr id="4" name="Slide Number Placeholder 3"/>
          <p:cNvSpPr>
            <a:spLocks noGrp="1"/>
          </p:cNvSpPr>
          <p:nvPr>
            <p:ph type="sldNum" sz="quarter" idx="5"/>
          </p:nvPr>
        </p:nvSpPr>
        <p:spPr/>
        <p:txBody>
          <a:bodyPr/>
          <a:lstStyle/>
          <a:p>
            <a:fld id="{12DC3F46-D334-2D4B-8318-D61D8EDE410A}" type="slidenum">
              <a:rPr lang="es-ES" smtClean="0"/>
              <a:t>9</a:t>
            </a:fld>
            <a:endParaRPr lang="es-ES"/>
          </a:p>
        </p:txBody>
      </p:sp>
    </p:spTree>
    <p:extLst>
      <p:ext uri="{BB962C8B-B14F-4D97-AF65-F5344CB8AC3E}">
        <p14:creationId xmlns:p14="http://schemas.microsoft.com/office/powerpoint/2010/main" val="926242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51BC4-E7A1-6A18-48CB-7340ADE213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71D8CF-9AD7-3DDA-D473-7F735E33088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8F99F5A-EC09-B480-09F0-76F0DA760C6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9E3A0F3-438B-09B4-55FE-1BD312182B05}"/>
              </a:ext>
            </a:extLst>
          </p:cNvPr>
          <p:cNvSpPr>
            <a:spLocks noGrp="1"/>
          </p:cNvSpPr>
          <p:nvPr>
            <p:ph type="sldNum" sz="quarter" idx="5"/>
          </p:nvPr>
        </p:nvSpPr>
        <p:spPr/>
        <p:txBody>
          <a:bodyPr/>
          <a:lstStyle/>
          <a:p>
            <a:fld id="{12DC3F46-D334-2D4B-8318-D61D8EDE410A}" type="slidenum">
              <a:rPr lang="es-ES" smtClean="0"/>
              <a:t>10</a:t>
            </a:fld>
            <a:endParaRPr lang="es-ES"/>
          </a:p>
        </p:txBody>
      </p:sp>
    </p:spTree>
    <p:extLst>
      <p:ext uri="{BB962C8B-B14F-4D97-AF65-F5344CB8AC3E}">
        <p14:creationId xmlns:p14="http://schemas.microsoft.com/office/powerpoint/2010/main" val="352510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A068D-C3A1-8E42-2B36-F0010D6EF4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B3FB40-F8BF-0DA5-4711-BC18857A70E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3C36D75-6676-935F-6F57-FD7DCC176BD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A488168-DA72-062F-04C0-F9E000536E1D}"/>
              </a:ext>
            </a:extLst>
          </p:cNvPr>
          <p:cNvSpPr>
            <a:spLocks noGrp="1"/>
          </p:cNvSpPr>
          <p:nvPr>
            <p:ph type="sldNum" sz="quarter" idx="5"/>
          </p:nvPr>
        </p:nvSpPr>
        <p:spPr/>
        <p:txBody>
          <a:bodyPr/>
          <a:lstStyle/>
          <a:p>
            <a:fld id="{12DC3F46-D334-2D4B-8318-D61D8EDE410A}" type="slidenum">
              <a:rPr lang="es-ES" smtClean="0"/>
              <a:t>11</a:t>
            </a:fld>
            <a:endParaRPr lang="es-ES"/>
          </a:p>
        </p:txBody>
      </p:sp>
    </p:spTree>
    <p:extLst>
      <p:ext uri="{BB962C8B-B14F-4D97-AF65-F5344CB8AC3E}">
        <p14:creationId xmlns:p14="http://schemas.microsoft.com/office/powerpoint/2010/main" val="1517444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9FDB4-AE3C-D01B-FDBC-D668F175FD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7B3EAB-E15C-5B8D-F0CC-BE23055E287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239B355-919F-CB20-378F-DBB3A4DBC16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4FD4E38-7C8B-4B90-D7F3-BD6A1C2B3727}"/>
              </a:ext>
            </a:extLst>
          </p:cNvPr>
          <p:cNvSpPr>
            <a:spLocks noGrp="1"/>
          </p:cNvSpPr>
          <p:nvPr>
            <p:ph type="sldNum" sz="quarter" idx="5"/>
          </p:nvPr>
        </p:nvSpPr>
        <p:spPr/>
        <p:txBody>
          <a:bodyPr/>
          <a:lstStyle/>
          <a:p>
            <a:fld id="{12DC3F46-D334-2D4B-8318-D61D8EDE410A}" type="slidenum">
              <a:rPr lang="es-ES" smtClean="0"/>
              <a:t>15</a:t>
            </a:fld>
            <a:endParaRPr lang="es-ES"/>
          </a:p>
        </p:txBody>
      </p:sp>
    </p:spTree>
    <p:extLst>
      <p:ext uri="{BB962C8B-B14F-4D97-AF65-F5344CB8AC3E}">
        <p14:creationId xmlns:p14="http://schemas.microsoft.com/office/powerpoint/2010/main" val="1617731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B4095-E0D9-061D-691E-13E2210F6C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BCECAB-7071-35C9-6A7F-5154DF15E8E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26EDE08-B283-64D3-3580-250354847460}"/>
              </a:ext>
            </a:extLst>
          </p:cNvPr>
          <p:cNvSpPr>
            <a:spLocks noGrp="1"/>
          </p:cNvSpPr>
          <p:nvPr>
            <p:ph type="body" idx="1"/>
          </p:nvPr>
        </p:nvSpPr>
        <p:spPr/>
        <p:txBody>
          <a:bodyPr/>
          <a:lstStyle/>
          <a:p>
            <a:pPr marL="139700" indent="0">
              <a:buNone/>
            </a:pPr>
            <a:r>
              <a:rPr lang="en-UG" sz="10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Over the last few decades, the UCPTE had adapted to changes in the European electricity sector, primarily</a:t>
            </a:r>
          </a:p>
          <a:p>
            <a:pPr marL="139700" indent="0">
              <a:buNone/>
            </a:pPr>
            <a:r>
              <a:rPr lang="en-UG" sz="10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response to the provisions of European Union Direc- tive 96 / 92 concerning common rules for the Internal</a:t>
            </a:r>
          </a:p>
          <a:p>
            <a:pPr marL="139700" indent="0">
              <a:buNone/>
            </a:pPr>
            <a:r>
              <a:rPr lang="en-UG" sz="10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Electricity Market. The 1990s brought highly dynamic regulatory processes, as part of the move towards</a:t>
            </a:r>
          </a:p>
          <a:p>
            <a:pPr marL="139700" indent="0">
              <a:buNone/>
            </a:pPr>
            <a:r>
              <a:rPr lang="en-UG" sz="10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 Single European Electricity Market, by means of the unbundling of generation, transmission and distribution services to ensure fair and non-discriminatory grid access for all users, and thus a more competitive</a:t>
            </a:r>
          </a:p>
          <a:p>
            <a:pPr marL="139700" indent="0">
              <a:buNone/>
            </a:pPr>
            <a:r>
              <a:rPr lang="en-UG" sz="10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and viable market. For this reason the UCPTE changed its focus to the transmission grid only and, conse quently, changed its name to the UCTE, dropping the “P” for Production, in 1999.</a:t>
            </a:r>
            <a:endParaRPr lang="en-UG" sz="8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r>
              <a:rPr lang="en-UG" sz="8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IPS / UPS: Armenia, Azerbaijan, Belarus, Estonia, Georgia, Kazakhstan,</a:t>
            </a:r>
          </a:p>
          <a:p>
            <a:r>
              <a:rPr lang="en-UG" sz="8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Kyrgyzstan, Latvia, Lithuania, Moldova, Tajikistan, Turkmenistan,</a:t>
            </a:r>
          </a:p>
          <a:p>
            <a:r>
              <a:rPr lang="en-UG" sz="8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Ukraine, Uzbekistan</a:t>
            </a:r>
          </a:p>
          <a:p>
            <a:r>
              <a:rPr lang="en-UG" sz="8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ATSOI / UKTSOA: Great Britain, Northern Ireland, Republic of Ireland</a:t>
            </a:r>
          </a:p>
          <a:p>
            <a:r>
              <a:rPr lang="en-UG" sz="8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NORDEL: Denmark, Finland, Island, Norway, Sweden</a:t>
            </a:r>
          </a:p>
        </p:txBody>
      </p:sp>
    </p:spTree>
    <p:extLst>
      <p:ext uri="{BB962C8B-B14F-4D97-AF65-F5344CB8AC3E}">
        <p14:creationId xmlns:p14="http://schemas.microsoft.com/office/powerpoint/2010/main" val="11587492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6B3EE-B807-2360-652A-F1CB0B5A3EE4}"/>
            </a:ext>
          </a:extLst>
        </p:cNvPr>
        <p:cNvGrpSpPr/>
        <p:nvPr/>
      </p:nvGrpSpPr>
      <p:grpSpPr>
        <a:xfrm>
          <a:off x="0" y="0"/>
          <a:ext cx="0" cy="0"/>
          <a:chOff x="0" y="0"/>
          <a:chExt cx="0" cy="0"/>
        </a:xfrm>
      </p:grpSpPr>
      <p:sp>
        <p:nvSpPr>
          <p:cNvPr id="31745" name="Rectangle 7">
            <a:extLst>
              <a:ext uri="{FF2B5EF4-FFF2-40B4-BE49-F238E27FC236}">
                <a16:creationId xmlns:a16="http://schemas.microsoft.com/office/drawing/2014/main" id="{E5BF024F-981A-2F4E-DFF1-F987D6A1D2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defRPr sz="2000" b="1">
                <a:solidFill>
                  <a:schemeClr val="tx1"/>
                </a:solidFill>
                <a:latin typeface="Times New Roman" panose="02020603050405020304" pitchFamily="18" charset="0"/>
                <a:ea typeface="ＭＳ Ｐゴシック" panose="020B0600070205080204" pitchFamily="34" charset="-128"/>
              </a:defRPr>
            </a:lvl1pPr>
            <a:lvl2pPr marL="742950" indent="-285750" defTabSz="949325">
              <a:defRPr sz="2000" b="1">
                <a:solidFill>
                  <a:schemeClr val="tx1"/>
                </a:solidFill>
                <a:latin typeface="Times New Roman" panose="02020603050405020304" pitchFamily="18" charset="0"/>
                <a:ea typeface="ＭＳ Ｐゴシック" panose="020B0600070205080204" pitchFamily="34" charset="-128"/>
              </a:defRPr>
            </a:lvl2pPr>
            <a:lvl3pPr marL="1143000" indent="-228600" defTabSz="949325">
              <a:defRPr sz="2000" b="1">
                <a:solidFill>
                  <a:schemeClr val="tx1"/>
                </a:solidFill>
                <a:latin typeface="Times New Roman" panose="02020603050405020304" pitchFamily="18" charset="0"/>
                <a:ea typeface="ＭＳ Ｐゴシック" panose="020B0600070205080204" pitchFamily="34" charset="-128"/>
              </a:defRPr>
            </a:lvl3pPr>
            <a:lvl4pPr marL="1600200" indent="-228600" defTabSz="949325">
              <a:defRPr sz="2000" b="1">
                <a:solidFill>
                  <a:schemeClr val="tx1"/>
                </a:solidFill>
                <a:latin typeface="Times New Roman" panose="02020603050405020304" pitchFamily="18" charset="0"/>
                <a:ea typeface="ＭＳ Ｐゴシック" panose="020B0600070205080204" pitchFamily="34" charset="-128"/>
              </a:defRPr>
            </a:lvl4pPr>
            <a:lvl5pPr marL="2057400" indent="-228600" defTabSz="949325">
              <a:defRPr sz="2000" b="1">
                <a:solidFill>
                  <a:schemeClr val="tx1"/>
                </a:solidFill>
                <a:latin typeface="Times New Roman" panose="02020603050405020304" pitchFamily="18" charset="0"/>
                <a:ea typeface="ＭＳ Ｐゴシック" panose="020B0600070205080204" pitchFamily="34" charset="-128"/>
              </a:defRPr>
            </a:lvl5pPr>
            <a:lvl6pPr marL="25146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6pPr>
            <a:lvl7pPr marL="29718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7pPr>
            <a:lvl8pPr marL="34290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8pPr>
            <a:lvl9pPr marL="38862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9pPr>
          </a:lstStyle>
          <a:p>
            <a:fld id="{8338B79F-AF86-6549-8CC7-4792C31F77F2}" type="slidenum">
              <a:rPr lang="en-US" altLang="en-US" sz="1200" b="0"/>
              <a:pPr/>
              <a:t>19</a:t>
            </a:fld>
            <a:endParaRPr lang="en-US" altLang="en-US" sz="1200" b="0"/>
          </a:p>
        </p:txBody>
      </p:sp>
      <p:sp>
        <p:nvSpPr>
          <p:cNvPr id="31746" name="Rectangle 2">
            <a:extLst>
              <a:ext uri="{FF2B5EF4-FFF2-40B4-BE49-F238E27FC236}">
                <a16:creationId xmlns:a16="http://schemas.microsoft.com/office/drawing/2014/main" id="{4A4DCACE-1F30-C414-C83C-67AA38D79806}"/>
              </a:ext>
            </a:extLst>
          </p:cNvPr>
          <p:cNvSpPr>
            <a:spLocks noGrp="1" noRot="1" noChangeAspect="1" noChangeArrowheads="1" noTextEdit="1"/>
          </p:cNvSpPr>
          <p:nvPr>
            <p:ph type="sldImg"/>
          </p:nvPr>
        </p:nvSpPr>
        <p:spPr>
          <a:ln/>
        </p:spPr>
        <p:txBody>
          <a:bodyPr/>
          <a:lstStyle/>
          <a:p>
            <a:endParaRPr lang="en-GB"/>
          </a:p>
        </p:txBody>
      </p:sp>
      <p:sp>
        <p:nvSpPr>
          <p:cNvPr id="31747" name="Rectangle 3">
            <a:extLst>
              <a:ext uri="{FF2B5EF4-FFF2-40B4-BE49-F238E27FC236}">
                <a16:creationId xmlns:a16="http://schemas.microsoft.com/office/drawing/2014/main" id="{E07FE313-8CA7-E32F-7D81-E1391BAEBA0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6208435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57037-800C-2C9C-835B-5E3F9258C9E4}"/>
            </a:ext>
          </a:extLst>
        </p:cNvPr>
        <p:cNvGrpSpPr/>
        <p:nvPr/>
      </p:nvGrpSpPr>
      <p:grpSpPr>
        <a:xfrm>
          <a:off x="0" y="0"/>
          <a:ext cx="0" cy="0"/>
          <a:chOff x="0" y="0"/>
          <a:chExt cx="0" cy="0"/>
        </a:xfrm>
      </p:grpSpPr>
      <p:sp>
        <p:nvSpPr>
          <p:cNvPr id="31745" name="Rectangle 7">
            <a:extLst>
              <a:ext uri="{FF2B5EF4-FFF2-40B4-BE49-F238E27FC236}">
                <a16:creationId xmlns:a16="http://schemas.microsoft.com/office/drawing/2014/main" id="{762083EC-575C-5186-EBAE-DFAFAD09AF7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defRPr sz="2000" b="1">
                <a:solidFill>
                  <a:schemeClr val="tx1"/>
                </a:solidFill>
                <a:latin typeface="Times New Roman" panose="02020603050405020304" pitchFamily="18" charset="0"/>
                <a:ea typeface="ＭＳ Ｐゴシック" panose="020B0600070205080204" pitchFamily="34" charset="-128"/>
              </a:defRPr>
            </a:lvl1pPr>
            <a:lvl2pPr marL="742950" indent="-285750" defTabSz="949325">
              <a:defRPr sz="2000" b="1">
                <a:solidFill>
                  <a:schemeClr val="tx1"/>
                </a:solidFill>
                <a:latin typeface="Times New Roman" panose="02020603050405020304" pitchFamily="18" charset="0"/>
                <a:ea typeface="ＭＳ Ｐゴシック" panose="020B0600070205080204" pitchFamily="34" charset="-128"/>
              </a:defRPr>
            </a:lvl2pPr>
            <a:lvl3pPr marL="1143000" indent="-228600" defTabSz="949325">
              <a:defRPr sz="2000" b="1">
                <a:solidFill>
                  <a:schemeClr val="tx1"/>
                </a:solidFill>
                <a:latin typeface="Times New Roman" panose="02020603050405020304" pitchFamily="18" charset="0"/>
                <a:ea typeface="ＭＳ Ｐゴシック" panose="020B0600070205080204" pitchFamily="34" charset="-128"/>
              </a:defRPr>
            </a:lvl3pPr>
            <a:lvl4pPr marL="1600200" indent="-228600" defTabSz="949325">
              <a:defRPr sz="2000" b="1">
                <a:solidFill>
                  <a:schemeClr val="tx1"/>
                </a:solidFill>
                <a:latin typeface="Times New Roman" panose="02020603050405020304" pitchFamily="18" charset="0"/>
                <a:ea typeface="ＭＳ Ｐゴシック" panose="020B0600070205080204" pitchFamily="34" charset="-128"/>
              </a:defRPr>
            </a:lvl4pPr>
            <a:lvl5pPr marL="2057400" indent="-228600" defTabSz="949325">
              <a:defRPr sz="2000" b="1">
                <a:solidFill>
                  <a:schemeClr val="tx1"/>
                </a:solidFill>
                <a:latin typeface="Times New Roman" panose="02020603050405020304" pitchFamily="18" charset="0"/>
                <a:ea typeface="ＭＳ Ｐゴシック" panose="020B0600070205080204" pitchFamily="34" charset="-128"/>
              </a:defRPr>
            </a:lvl5pPr>
            <a:lvl6pPr marL="25146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6pPr>
            <a:lvl7pPr marL="29718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7pPr>
            <a:lvl8pPr marL="34290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8pPr>
            <a:lvl9pPr marL="38862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9pPr>
          </a:lstStyle>
          <a:p>
            <a:fld id="{8338B79F-AF86-6549-8CC7-4792C31F77F2}" type="slidenum">
              <a:rPr lang="en-US" altLang="en-US" sz="1200" b="0"/>
              <a:pPr/>
              <a:t>20</a:t>
            </a:fld>
            <a:endParaRPr lang="en-US" altLang="en-US" sz="1200" b="0"/>
          </a:p>
        </p:txBody>
      </p:sp>
      <p:sp>
        <p:nvSpPr>
          <p:cNvPr id="31746" name="Rectangle 2">
            <a:extLst>
              <a:ext uri="{FF2B5EF4-FFF2-40B4-BE49-F238E27FC236}">
                <a16:creationId xmlns:a16="http://schemas.microsoft.com/office/drawing/2014/main" id="{7D90E23D-ED83-2D3C-BEA2-96C3654FFB6E}"/>
              </a:ext>
            </a:extLst>
          </p:cNvPr>
          <p:cNvSpPr>
            <a:spLocks noGrp="1" noRot="1" noChangeAspect="1" noChangeArrowheads="1" noTextEdit="1"/>
          </p:cNvSpPr>
          <p:nvPr>
            <p:ph type="sldImg"/>
          </p:nvPr>
        </p:nvSpPr>
        <p:spPr>
          <a:ln/>
        </p:spPr>
        <p:txBody>
          <a:bodyPr/>
          <a:lstStyle/>
          <a:p>
            <a:endParaRPr lang="en-GB"/>
          </a:p>
        </p:txBody>
      </p:sp>
      <p:sp>
        <p:nvSpPr>
          <p:cNvPr id="31747" name="Rectangle 3">
            <a:extLst>
              <a:ext uri="{FF2B5EF4-FFF2-40B4-BE49-F238E27FC236}">
                <a16:creationId xmlns:a16="http://schemas.microsoft.com/office/drawing/2014/main" id="{4050D427-33EA-DAB3-487F-3AF379B186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39700" indent="0">
              <a:buNone/>
            </a:pPr>
            <a:r>
              <a:rPr lang="es-ES" altLang="en-US" dirty="0" err="1">
                <a:latin typeface="Times New Roman" panose="02020603050405020304" pitchFamily="18" charset="0"/>
                <a:ea typeface="ＭＳ Ｐゴシック" panose="020B0600070205080204" pitchFamily="34" charset="-128"/>
              </a:rPr>
              <a:t>European</a:t>
            </a:r>
            <a:r>
              <a:rPr lang="es-ES" altLang="en-US" dirty="0">
                <a:latin typeface="Times New Roman" panose="02020603050405020304" pitchFamily="18" charset="0"/>
                <a:ea typeface="ＭＳ Ｐゴシック" panose="020B0600070205080204" pitchFamily="34" charset="-128"/>
              </a:rPr>
              <a:t> Single Day-</a:t>
            </a:r>
            <a:r>
              <a:rPr lang="es-ES" altLang="en-US" dirty="0" err="1">
                <a:latin typeface="Times New Roman" panose="02020603050405020304" pitchFamily="18" charset="0"/>
                <a:ea typeface="ＭＳ Ｐゴシック" panose="020B0600070205080204" pitchFamily="34" charset="-128"/>
              </a:rPr>
              <a:t>Ahead</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Electricity</a:t>
            </a:r>
            <a:r>
              <a:rPr lang="es-ES" altLang="en-US" dirty="0">
                <a:latin typeface="Times New Roman" panose="02020603050405020304" pitchFamily="18" charset="0"/>
                <a:ea typeface="ＭＳ Ｐゴシック" panose="020B0600070205080204" pitchFamily="34" charset="-128"/>
              </a:rPr>
              <a:t> Market </a:t>
            </a:r>
            <a:r>
              <a:rPr lang="es-ES" altLang="en-US" dirty="0" err="1">
                <a:latin typeface="Times New Roman" panose="02020603050405020304" pitchFamily="18" charset="0"/>
                <a:ea typeface="ＭＳ Ｐゴシック" panose="020B0600070205080204" pitchFamily="34" charset="-128"/>
              </a:rPr>
              <a:t>Coupling</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Important</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qualifications</a:t>
            </a:r>
            <a:r>
              <a:rPr lang="es-ES" altLang="en-US" dirty="0">
                <a:latin typeface="Times New Roman" panose="02020603050405020304" pitchFamily="18" charset="0"/>
                <a:ea typeface="ＭＳ Ｐゴシック" panose="020B0600070205080204" pitchFamily="34" charset="-128"/>
              </a:rPr>
              <a:t>:</a:t>
            </a:r>
          </a:p>
          <a:p>
            <a:pPr marL="457200" indent="-317500"/>
            <a:r>
              <a:rPr lang="es-ES" altLang="en-US" dirty="0">
                <a:latin typeface="Times New Roman" panose="02020603050405020304" pitchFamily="18" charset="0"/>
                <a:ea typeface="ＭＳ Ｐゴシック" panose="020B0600070205080204" pitchFamily="34" charset="-128"/>
              </a:rPr>
              <a:t>Norway </a:t>
            </a:r>
            <a:r>
              <a:rPr lang="es-ES" altLang="en-US" dirty="0" err="1">
                <a:latin typeface="Times New Roman" panose="02020603050405020304" pitchFamily="18" charset="0"/>
                <a:ea typeface="ＭＳ Ｐゴシック" panose="020B0600070205080204" pitchFamily="34" charset="-128"/>
              </a:rPr>
              <a:t>participates</a:t>
            </a:r>
            <a:r>
              <a:rPr lang="es-ES" altLang="en-US" dirty="0">
                <a:latin typeface="Times New Roman" panose="02020603050405020304" pitchFamily="18" charset="0"/>
                <a:ea typeface="ＭＳ Ｐゴシック" panose="020B0600070205080204" pitchFamily="34" charset="-128"/>
              </a:rPr>
              <a:t> in the </a:t>
            </a:r>
            <a:r>
              <a:rPr lang="es-ES" altLang="en-US" dirty="0" err="1">
                <a:latin typeface="Times New Roman" panose="02020603050405020304" pitchFamily="18" charset="0"/>
                <a:ea typeface="ＭＳ Ｐゴシック" panose="020B0600070205080204" pitchFamily="34" charset="-128"/>
              </a:rPr>
              <a:t>integrated</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electricity</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market</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although</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it</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is</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not</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an</a:t>
            </a:r>
            <a:r>
              <a:rPr lang="es-ES" altLang="en-US" dirty="0">
                <a:latin typeface="Times New Roman" panose="02020603050405020304" pitchFamily="18" charset="0"/>
                <a:ea typeface="ＭＳ Ｐゴシック" panose="020B0600070205080204" pitchFamily="34" charset="-128"/>
              </a:rPr>
              <a:t> EU </a:t>
            </a:r>
            <a:r>
              <a:rPr lang="es-ES" altLang="en-US" dirty="0" err="1">
                <a:latin typeface="Times New Roman" panose="02020603050405020304" pitchFamily="18" charset="0"/>
                <a:ea typeface="ＭＳ Ｐゴシック" panose="020B0600070205080204" pitchFamily="34" charset="-128"/>
              </a:rPr>
              <a:t>member</a:t>
            </a:r>
            <a:r>
              <a:rPr lang="es-ES" altLang="en-US" dirty="0">
                <a:latin typeface="Times New Roman" panose="02020603050405020304" pitchFamily="18" charset="0"/>
                <a:ea typeface="ＭＳ Ｐゴシック" panose="020B0600070205080204" pitchFamily="34" charset="-128"/>
              </a:rPr>
              <a:t>.</a:t>
            </a:r>
          </a:p>
          <a:p>
            <a:pPr marL="457200" indent="-317500"/>
            <a:r>
              <a:rPr lang="es-ES" altLang="en-US" dirty="0">
                <a:latin typeface="Times New Roman" panose="02020603050405020304" pitchFamily="18" charset="0"/>
                <a:ea typeface="ＭＳ Ｐゴシック" panose="020B0600070205080204" pitchFamily="34" charset="-128"/>
              </a:rPr>
              <a:t>Great Britain </a:t>
            </a:r>
            <a:r>
              <a:rPr lang="es-ES" altLang="en-US" dirty="0" err="1">
                <a:latin typeface="Times New Roman" panose="02020603050405020304" pitchFamily="18" charset="0"/>
                <a:ea typeface="ＭＳ Ｐゴシック" panose="020B0600070205080204" pitchFamily="34" charset="-128"/>
              </a:rPr>
              <a:t>is</a:t>
            </a:r>
            <a:r>
              <a:rPr lang="es-ES" altLang="en-US" dirty="0">
                <a:latin typeface="Times New Roman" panose="02020603050405020304" pitchFamily="18" charset="0"/>
                <a:ea typeface="ＭＳ Ｐゴシック" panose="020B0600070205080204" pitchFamily="34" charset="-128"/>
              </a:rPr>
              <a:t> no </a:t>
            </a:r>
            <a:r>
              <a:rPr lang="es-ES" altLang="en-US" dirty="0" err="1">
                <a:latin typeface="Times New Roman" panose="02020603050405020304" pitchFamily="18" charset="0"/>
                <a:ea typeface="ＭＳ Ｐゴシック" panose="020B0600070205080204" pitchFamily="34" charset="-128"/>
              </a:rPr>
              <a:t>longer</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part</a:t>
            </a:r>
            <a:r>
              <a:rPr lang="es-ES" altLang="en-US" dirty="0">
                <a:latin typeface="Times New Roman" panose="02020603050405020304" pitchFamily="18" charset="0"/>
                <a:ea typeface="ＭＳ Ｐゴシック" panose="020B0600070205080204" pitchFamily="34" charset="-128"/>
              </a:rPr>
              <a:t> of EU Single Day-</a:t>
            </a:r>
            <a:r>
              <a:rPr lang="es-ES" altLang="en-US" dirty="0" err="1">
                <a:latin typeface="Times New Roman" panose="02020603050405020304" pitchFamily="18" charset="0"/>
                <a:ea typeface="ＭＳ Ｐゴシック" panose="020B0600070205080204" pitchFamily="34" charset="-128"/>
              </a:rPr>
              <a:t>Ahead</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Coupling</a:t>
            </a:r>
            <a:r>
              <a:rPr lang="es-ES" altLang="en-US" dirty="0">
                <a:latin typeface="Times New Roman" panose="02020603050405020304" pitchFamily="18" charset="0"/>
                <a:ea typeface="ＭＳ Ｐゴシック" panose="020B0600070205080204" pitchFamily="34" charset="-128"/>
              </a:rPr>
              <a:t> after Brexit, </a:t>
            </a:r>
            <a:r>
              <a:rPr lang="es-ES" altLang="en-US" dirty="0" err="1">
                <a:latin typeface="Times New Roman" panose="02020603050405020304" pitchFamily="18" charset="0"/>
                <a:ea typeface="ＭＳ Ｐゴシック" panose="020B0600070205080204" pitchFamily="34" charset="-128"/>
              </a:rPr>
              <a:t>although</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it</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remains</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electrically</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interconnected</a:t>
            </a:r>
            <a:r>
              <a:rPr lang="es-ES" altLang="en-US" dirty="0">
                <a:latin typeface="Times New Roman" panose="02020603050405020304" pitchFamily="18" charset="0"/>
                <a:ea typeface="ＭＳ Ｐゴシック" panose="020B0600070205080204" pitchFamily="34" charset="-128"/>
              </a:rPr>
              <a:t> and </a:t>
            </a:r>
            <a:r>
              <a:rPr lang="es-ES" altLang="en-US" dirty="0" err="1">
                <a:latin typeface="Times New Roman" panose="02020603050405020304" pitchFamily="18" charset="0"/>
                <a:ea typeface="ＭＳ Ｐゴシック" panose="020B0600070205080204" pitchFamily="34" charset="-128"/>
              </a:rPr>
              <a:t>trades</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through</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separate</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arrangements</a:t>
            </a:r>
            <a:r>
              <a:rPr lang="es-ES" altLang="en-US" dirty="0">
                <a:latin typeface="Times New Roman" panose="02020603050405020304" pitchFamily="18" charset="0"/>
                <a:ea typeface="ＭＳ Ｐゴシック" panose="020B0600070205080204" pitchFamily="34" charset="-128"/>
              </a:rPr>
              <a:t>.</a:t>
            </a:r>
          </a:p>
          <a:p>
            <a:pPr marL="457200" indent="-317500"/>
            <a:r>
              <a:rPr lang="es-ES" altLang="en-US" dirty="0" err="1">
                <a:latin typeface="Times New Roman" panose="02020603050405020304" pitchFamily="18" charset="0"/>
                <a:ea typeface="ＭＳ Ｐゴシック" panose="020B0600070205080204" pitchFamily="34" charset="-128"/>
              </a:rPr>
              <a:t>Switzerland</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is</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physically</a:t>
            </a:r>
            <a:r>
              <a:rPr lang="es-ES" altLang="en-US" dirty="0">
                <a:latin typeface="Times New Roman" panose="02020603050405020304" pitchFamily="18" charset="0"/>
                <a:ea typeface="ＭＳ Ｐゴシック" panose="020B0600070205080204" pitchFamily="34" charset="-128"/>
              </a:rPr>
              <a:t> central </a:t>
            </a:r>
            <a:r>
              <a:rPr lang="es-ES" altLang="en-US" dirty="0" err="1">
                <a:latin typeface="Times New Roman" panose="02020603050405020304" pitchFamily="18" charset="0"/>
                <a:ea typeface="ＭＳ Ｐゴシック" panose="020B0600070205080204" pitchFamily="34" charset="-128"/>
              </a:rPr>
              <a:t>to</a:t>
            </a:r>
            <a:r>
              <a:rPr lang="es-ES" altLang="en-US" dirty="0">
                <a:latin typeface="Times New Roman" panose="02020603050405020304" pitchFamily="18" charset="0"/>
                <a:ea typeface="ＭＳ Ｐゴシック" panose="020B0600070205080204" pitchFamily="34" charset="-128"/>
              </a:rPr>
              <a:t> the continental </a:t>
            </a:r>
            <a:r>
              <a:rPr lang="es-ES" altLang="en-US" dirty="0" err="1">
                <a:latin typeface="Times New Roman" panose="02020603050405020304" pitchFamily="18" charset="0"/>
                <a:ea typeface="ＭＳ Ｐゴシック" panose="020B0600070205080204" pitchFamily="34" charset="-128"/>
              </a:rPr>
              <a:t>grid</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but</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is</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not</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fully</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incorporated</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into</a:t>
            </a:r>
            <a:r>
              <a:rPr lang="es-ES" altLang="en-US" dirty="0">
                <a:latin typeface="Times New Roman" panose="02020603050405020304" pitchFamily="18" charset="0"/>
                <a:ea typeface="ＭＳ Ｐゴシック" panose="020B0600070205080204" pitchFamily="34" charset="-128"/>
              </a:rPr>
              <a:t> EU </a:t>
            </a:r>
            <a:r>
              <a:rPr lang="es-ES" altLang="en-US" dirty="0" err="1">
                <a:latin typeface="Times New Roman" panose="02020603050405020304" pitchFamily="18" charset="0"/>
                <a:ea typeface="ＭＳ Ｐゴシック" panose="020B0600070205080204" pitchFamily="34" charset="-128"/>
              </a:rPr>
              <a:t>market</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coupling</a:t>
            </a:r>
            <a:r>
              <a:rPr lang="es-ES" altLang="en-US" dirty="0">
                <a:latin typeface="Times New Roman" panose="02020603050405020304" pitchFamily="18" charset="0"/>
                <a:ea typeface="ＭＳ Ｐゴシック" panose="020B0600070205080204" pitchFamily="34" charset="-128"/>
              </a:rPr>
              <a:t>.</a:t>
            </a:r>
          </a:p>
          <a:p>
            <a:pPr marL="457200" indent="-317500"/>
            <a:r>
              <a:rPr lang="es-ES" altLang="en-US" dirty="0">
                <a:latin typeface="Times New Roman" panose="02020603050405020304" pitchFamily="18" charset="0"/>
                <a:ea typeface="ＭＳ Ｐゴシック" panose="020B0600070205080204" pitchFamily="34" charset="-128"/>
              </a:rPr>
              <a:t>Cyprus and Malta are </a:t>
            </a:r>
            <a:r>
              <a:rPr lang="es-ES" altLang="en-US" dirty="0" err="1">
                <a:latin typeface="Times New Roman" panose="02020603050405020304" pitchFamily="18" charset="0"/>
                <a:ea typeface="ＭＳ Ｐゴシック" panose="020B0600070205080204" pitchFamily="34" charset="-128"/>
              </a:rPr>
              <a:t>subject</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to</a:t>
            </a:r>
            <a:r>
              <a:rPr lang="es-ES" altLang="en-US" dirty="0">
                <a:latin typeface="Times New Roman" panose="02020603050405020304" pitchFamily="18" charset="0"/>
                <a:ea typeface="ＭＳ Ｐゴシック" panose="020B0600070205080204" pitchFamily="34" charset="-128"/>
              </a:rPr>
              <a:t> EU </a:t>
            </a:r>
            <a:r>
              <a:rPr lang="es-ES" altLang="en-US" dirty="0" err="1">
                <a:latin typeface="Times New Roman" panose="02020603050405020304" pitchFamily="18" charset="0"/>
                <a:ea typeface="ＭＳ Ｐゴシック" panose="020B0600070205080204" pitchFamily="34" charset="-128"/>
              </a:rPr>
              <a:t>electricity-market</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legislation</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but</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their</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physical</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participation</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remains</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constrained</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by</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their</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isolation</a:t>
            </a:r>
            <a:r>
              <a:rPr lang="es-ES" altLang="en-US" dirty="0">
                <a:latin typeface="Times New Roman" panose="02020603050405020304" pitchFamily="18" charset="0"/>
                <a:ea typeface="ＭＳ Ｐゴシック" panose="020B0600070205080204" pitchFamily="34" charset="-128"/>
              </a:rPr>
              <a:t>.</a:t>
            </a:r>
          </a:p>
          <a:p>
            <a:pPr marL="457200" indent="-317500"/>
            <a:r>
              <a:rPr lang="es-ES" altLang="en-US" dirty="0" err="1">
                <a:latin typeface="Times New Roman" panose="02020603050405020304" pitchFamily="18" charset="0"/>
                <a:ea typeface="ＭＳ Ｐゴシック" panose="020B0600070205080204" pitchFamily="34" charset="-128"/>
              </a:rPr>
              <a:t>Several</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countries</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contain</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multiple</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bidding</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zones</a:t>
            </a:r>
            <a:r>
              <a:rPr lang="es-ES" altLang="en-US" dirty="0">
                <a:latin typeface="Times New Roman" panose="02020603050405020304" pitchFamily="18" charset="0"/>
                <a:ea typeface="ＭＳ Ｐゴシック" panose="020B0600070205080204" pitchFamily="34" charset="-128"/>
              </a:rPr>
              <a:t>—</a:t>
            </a:r>
            <a:r>
              <a:rPr lang="es-ES" altLang="en-US" dirty="0" err="1">
                <a:latin typeface="Times New Roman" panose="02020603050405020304" pitchFamily="18" charset="0"/>
                <a:ea typeface="ＭＳ Ｐゴシック" panose="020B0600070205080204" pitchFamily="34" charset="-128"/>
              </a:rPr>
              <a:t>especially</a:t>
            </a:r>
            <a:r>
              <a:rPr lang="es-ES" altLang="en-US" dirty="0">
                <a:latin typeface="Times New Roman" panose="02020603050405020304" pitchFamily="18" charset="0"/>
                <a:ea typeface="ＭＳ Ｐゴシック" panose="020B0600070205080204" pitchFamily="34" charset="-128"/>
              </a:rPr>
              <a:t> Italy, Sweden, Denmark and Norway—</a:t>
            </a:r>
            <a:r>
              <a:rPr lang="es-ES" altLang="en-US" dirty="0" err="1">
                <a:latin typeface="Times New Roman" panose="02020603050405020304" pitchFamily="18" charset="0"/>
                <a:ea typeface="ＭＳ Ｐゴシック" panose="020B0600070205080204" pitchFamily="34" charset="-128"/>
              </a:rPr>
              <a:t>whereas</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most</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countries</a:t>
            </a:r>
            <a:r>
              <a:rPr lang="es-ES" altLang="en-US" dirty="0">
                <a:latin typeface="Times New Roman" panose="02020603050405020304" pitchFamily="18" charset="0"/>
                <a:ea typeface="ＭＳ Ｐゴシック" panose="020B0600070205080204" pitchFamily="34" charset="-128"/>
              </a:rPr>
              <a:t> </a:t>
            </a:r>
            <a:r>
              <a:rPr lang="es-ES" altLang="en-US" dirty="0" err="1">
                <a:latin typeface="Times New Roman" panose="02020603050405020304" pitchFamily="18" charset="0"/>
                <a:ea typeface="ＭＳ Ｐゴシック" panose="020B0600070205080204" pitchFamily="34" charset="-128"/>
              </a:rPr>
              <a:t>have</a:t>
            </a:r>
            <a:r>
              <a:rPr lang="es-ES" altLang="en-US" dirty="0">
                <a:latin typeface="Times New Roman" panose="02020603050405020304" pitchFamily="18" charset="0"/>
                <a:ea typeface="ＭＳ Ｐゴシック" panose="020B0600070205080204" pitchFamily="34" charset="-128"/>
              </a:rPr>
              <a:t> one.</a:t>
            </a:r>
          </a:p>
        </p:txBody>
      </p:sp>
    </p:spTree>
    <p:extLst>
      <p:ext uri="{BB962C8B-B14F-4D97-AF65-F5344CB8AC3E}">
        <p14:creationId xmlns:p14="http://schemas.microsoft.com/office/powerpoint/2010/main" val="1402586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0C509-998E-89C0-C0D6-D52B12A0B850}"/>
            </a:ext>
          </a:extLst>
        </p:cNvPr>
        <p:cNvGrpSpPr/>
        <p:nvPr/>
      </p:nvGrpSpPr>
      <p:grpSpPr>
        <a:xfrm>
          <a:off x="0" y="0"/>
          <a:ext cx="0" cy="0"/>
          <a:chOff x="0" y="0"/>
          <a:chExt cx="0" cy="0"/>
        </a:xfrm>
      </p:grpSpPr>
      <p:sp>
        <p:nvSpPr>
          <p:cNvPr id="31745" name="Rectangle 7">
            <a:extLst>
              <a:ext uri="{FF2B5EF4-FFF2-40B4-BE49-F238E27FC236}">
                <a16:creationId xmlns:a16="http://schemas.microsoft.com/office/drawing/2014/main" id="{C3F9E275-41AE-A7EE-E336-05E90AEA40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defRPr sz="2000" b="1">
                <a:solidFill>
                  <a:schemeClr val="tx1"/>
                </a:solidFill>
                <a:latin typeface="Times New Roman" panose="02020603050405020304" pitchFamily="18" charset="0"/>
                <a:ea typeface="ＭＳ Ｐゴシック" panose="020B0600070205080204" pitchFamily="34" charset="-128"/>
              </a:defRPr>
            </a:lvl1pPr>
            <a:lvl2pPr marL="742950" indent="-285750" defTabSz="949325">
              <a:defRPr sz="2000" b="1">
                <a:solidFill>
                  <a:schemeClr val="tx1"/>
                </a:solidFill>
                <a:latin typeface="Times New Roman" panose="02020603050405020304" pitchFamily="18" charset="0"/>
                <a:ea typeface="ＭＳ Ｐゴシック" panose="020B0600070205080204" pitchFamily="34" charset="-128"/>
              </a:defRPr>
            </a:lvl2pPr>
            <a:lvl3pPr marL="1143000" indent="-228600" defTabSz="949325">
              <a:defRPr sz="2000" b="1">
                <a:solidFill>
                  <a:schemeClr val="tx1"/>
                </a:solidFill>
                <a:latin typeface="Times New Roman" panose="02020603050405020304" pitchFamily="18" charset="0"/>
                <a:ea typeface="ＭＳ Ｐゴシック" panose="020B0600070205080204" pitchFamily="34" charset="-128"/>
              </a:defRPr>
            </a:lvl3pPr>
            <a:lvl4pPr marL="1600200" indent="-228600" defTabSz="949325">
              <a:defRPr sz="2000" b="1">
                <a:solidFill>
                  <a:schemeClr val="tx1"/>
                </a:solidFill>
                <a:latin typeface="Times New Roman" panose="02020603050405020304" pitchFamily="18" charset="0"/>
                <a:ea typeface="ＭＳ Ｐゴシック" panose="020B0600070205080204" pitchFamily="34" charset="-128"/>
              </a:defRPr>
            </a:lvl4pPr>
            <a:lvl5pPr marL="2057400" indent="-228600" defTabSz="949325">
              <a:defRPr sz="2000" b="1">
                <a:solidFill>
                  <a:schemeClr val="tx1"/>
                </a:solidFill>
                <a:latin typeface="Times New Roman" panose="02020603050405020304" pitchFamily="18" charset="0"/>
                <a:ea typeface="ＭＳ Ｐゴシック" panose="020B0600070205080204" pitchFamily="34" charset="-128"/>
              </a:defRPr>
            </a:lvl5pPr>
            <a:lvl6pPr marL="25146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6pPr>
            <a:lvl7pPr marL="29718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7pPr>
            <a:lvl8pPr marL="34290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8pPr>
            <a:lvl9pPr marL="38862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9pPr>
          </a:lstStyle>
          <a:p>
            <a:fld id="{8338B79F-AF86-6549-8CC7-4792C31F77F2}" type="slidenum">
              <a:rPr lang="en-US" altLang="en-US" sz="1200" b="0"/>
              <a:pPr/>
              <a:t>21</a:t>
            </a:fld>
            <a:endParaRPr lang="en-US" altLang="en-US" sz="1200" b="0"/>
          </a:p>
        </p:txBody>
      </p:sp>
      <p:sp>
        <p:nvSpPr>
          <p:cNvPr id="31746" name="Rectangle 2">
            <a:extLst>
              <a:ext uri="{FF2B5EF4-FFF2-40B4-BE49-F238E27FC236}">
                <a16:creationId xmlns:a16="http://schemas.microsoft.com/office/drawing/2014/main" id="{522BCB82-B8B5-12D3-36B3-F57434EA5C87}"/>
              </a:ext>
            </a:extLst>
          </p:cNvPr>
          <p:cNvSpPr>
            <a:spLocks noGrp="1" noRot="1" noChangeAspect="1" noChangeArrowheads="1" noTextEdit="1"/>
          </p:cNvSpPr>
          <p:nvPr>
            <p:ph type="sldImg"/>
          </p:nvPr>
        </p:nvSpPr>
        <p:spPr>
          <a:ln/>
        </p:spPr>
        <p:txBody>
          <a:bodyPr/>
          <a:lstStyle/>
          <a:p>
            <a:endParaRPr lang="en-GB"/>
          </a:p>
        </p:txBody>
      </p:sp>
      <p:sp>
        <p:nvSpPr>
          <p:cNvPr id="31747" name="Rectangle 3">
            <a:extLst>
              <a:ext uri="{FF2B5EF4-FFF2-40B4-BE49-F238E27FC236}">
                <a16:creationId xmlns:a16="http://schemas.microsoft.com/office/drawing/2014/main" id="{DC2D0999-0DF1-1B60-EDE4-4C0103FE43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878787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40FD4-F549-5F71-CB7E-40E939EF74CA}"/>
            </a:ext>
          </a:extLst>
        </p:cNvPr>
        <p:cNvGrpSpPr/>
        <p:nvPr/>
      </p:nvGrpSpPr>
      <p:grpSpPr>
        <a:xfrm>
          <a:off x="0" y="0"/>
          <a:ext cx="0" cy="0"/>
          <a:chOff x="0" y="0"/>
          <a:chExt cx="0" cy="0"/>
        </a:xfrm>
      </p:grpSpPr>
      <p:sp>
        <p:nvSpPr>
          <p:cNvPr id="27649" name="Slide Image Placeholder 1">
            <a:extLst>
              <a:ext uri="{FF2B5EF4-FFF2-40B4-BE49-F238E27FC236}">
                <a16:creationId xmlns:a16="http://schemas.microsoft.com/office/drawing/2014/main" id="{B9B5FB91-D01F-9EC0-178E-742C7FBBAED3}"/>
              </a:ext>
            </a:extLst>
          </p:cNvPr>
          <p:cNvSpPr>
            <a:spLocks noGrp="1" noRot="1" noChangeAspect="1" noChangeArrowheads="1" noTextEdit="1"/>
          </p:cNvSpPr>
          <p:nvPr>
            <p:ph type="sldImg"/>
          </p:nvPr>
        </p:nvSpPr>
        <p:spPr>
          <a:ln/>
        </p:spPr>
        <p:txBody>
          <a:bodyPr/>
          <a:lstStyle/>
          <a:p>
            <a:endParaRPr lang="en-GB"/>
          </a:p>
        </p:txBody>
      </p:sp>
      <p:sp>
        <p:nvSpPr>
          <p:cNvPr id="27650" name="Notes Placeholder 2">
            <a:extLst>
              <a:ext uri="{FF2B5EF4-FFF2-40B4-BE49-F238E27FC236}">
                <a16:creationId xmlns:a16="http://schemas.microsoft.com/office/drawing/2014/main" id="{F152E89D-5286-689F-C7C5-1BC1897AC10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ea typeface="ＭＳ Ｐゴシック" panose="020B0600070205080204" pitchFamily="34" charset="-128"/>
              </a:rPr>
              <a:t>COMELEC	 	29.6 GW</a:t>
            </a:r>
          </a:p>
          <a:p>
            <a:r>
              <a:rPr lang="en-US" altLang="en-US">
                <a:latin typeface="Times New Roman" panose="02020603050405020304" pitchFamily="18" charset="0"/>
                <a:ea typeface="ＭＳ Ｐゴシック" panose="020B0600070205080204" pitchFamily="34" charset="-128"/>
              </a:rPr>
              <a:t>WAPP	 	12.1 GW</a:t>
            </a:r>
          </a:p>
          <a:p>
            <a:r>
              <a:rPr lang="en-US" altLang="en-US">
                <a:latin typeface="Times New Roman" panose="02020603050405020304" pitchFamily="18" charset="0"/>
                <a:ea typeface="ＭＳ Ｐゴシック" panose="020B0600070205080204" pitchFamily="34" charset="-128"/>
              </a:rPr>
              <a:t>CAPP 		1.8 GW</a:t>
            </a:r>
          </a:p>
          <a:p>
            <a:r>
              <a:rPr lang="en-US" altLang="en-US">
                <a:latin typeface="Times New Roman" panose="02020603050405020304" pitchFamily="18" charset="0"/>
                <a:ea typeface="ＭＳ Ｐゴシック" panose="020B0600070205080204" pitchFamily="34" charset="-128"/>
              </a:rPr>
              <a:t>EAPP		 35.8 GW</a:t>
            </a:r>
          </a:p>
          <a:p>
            <a:r>
              <a:rPr lang="en-US" altLang="en-US">
                <a:latin typeface="Times New Roman" panose="02020603050405020304" pitchFamily="18" charset="0"/>
                <a:ea typeface="ＭＳ Ｐゴシック" panose="020B0600070205080204" pitchFamily="34" charset="-128"/>
              </a:rPr>
              <a:t>SAPP 		 56.6 GW</a:t>
            </a:r>
          </a:p>
          <a:p>
            <a:endParaRPr lang="en-US" altLang="en-US">
              <a:latin typeface="Times New Roman" panose="02020603050405020304" pitchFamily="18" charset="0"/>
              <a:ea typeface="ＭＳ Ｐゴシック" panose="020B0600070205080204" pitchFamily="34" charset="-128"/>
            </a:endParaRPr>
          </a:p>
        </p:txBody>
      </p:sp>
      <p:sp>
        <p:nvSpPr>
          <p:cNvPr id="27651" name="Slide Number Placeholder 3">
            <a:extLst>
              <a:ext uri="{FF2B5EF4-FFF2-40B4-BE49-F238E27FC236}">
                <a16:creationId xmlns:a16="http://schemas.microsoft.com/office/drawing/2014/main" id="{910411A4-29BE-C584-B0F9-3C5CD922624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defRPr sz="2000" b="1">
                <a:solidFill>
                  <a:schemeClr val="tx1"/>
                </a:solidFill>
                <a:latin typeface="Times New Roman" panose="02020603050405020304" pitchFamily="18" charset="0"/>
                <a:ea typeface="ＭＳ Ｐゴシック" panose="020B0600070205080204" pitchFamily="34" charset="-128"/>
              </a:defRPr>
            </a:lvl1pPr>
            <a:lvl2pPr marL="742950" indent="-285750" defTabSz="949325">
              <a:defRPr sz="2000" b="1">
                <a:solidFill>
                  <a:schemeClr val="tx1"/>
                </a:solidFill>
                <a:latin typeface="Times New Roman" panose="02020603050405020304" pitchFamily="18" charset="0"/>
                <a:ea typeface="ＭＳ Ｐゴシック" panose="020B0600070205080204" pitchFamily="34" charset="-128"/>
              </a:defRPr>
            </a:lvl2pPr>
            <a:lvl3pPr marL="1143000" indent="-228600" defTabSz="949325">
              <a:defRPr sz="2000" b="1">
                <a:solidFill>
                  <a:schemeClr val="tx1"/>
                </a:solidFill>
                <a:latin typeface="Times New Roman" panose="02020603050405020304" pitchFamily="18" charset="0"/>
                <a:ea typeface="ＭＳ Ｐゴシック" panose="020B0600070205080204" pitchFamily="34" charset="-128"/>
              </a:defRPr>
            </a:lvl3pPr>
            <a:lvl4pPr marL="1600200" indent="-228600" defTabSz="949325">
              <a:defRPr sz="2000" b="1">
                <a:solidFill>
                  <a:schemeClr val="tx1"/>
                </a:solidFill>
                <a:latin typeface="Times New Roman" panose="02020603050405020304" pitchFamily="18" charset="0"/>
                <a:ea typeface="ＭＳ Ｐゴシック" panose="020B0600070205080204" pitchFamily="34" charset="-128"/>
              </a:defRPr>
            </a:lvl4pPr>
            <a:lvl5pPr marL="2057400" indent="-228600" defTabSz="949325">
              <a:defRPr sz="2000" b="1">
                <a:solidFill>
                  <a:schemeClr val="tx1"/>
                </a:solidFill>
                <a:latin typeface="Times New Roman" panose="02020603050405020304" pitchFamily="18" charset="0"/>
                <a:ea typeface="ＭＳ Ｐゴシック" panose="020B0600070205080204" pitchFamily="34" charset="-128"/>
              </a:defRPr>
            </a:lvl5pPr>
            <a:lvl6pPr marL="25146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6pPr>
            <a:lvl7pPr marL="29718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7pPr>
            <a:lvl8pPr marL="34290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8pPr>
            <a:lvl9pPr marL="38862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9pPr>
          </a:lstStyle>
          <a:p>
            <a:fld id="{03E0161E-F23C-DA49-AF8F-5919961F94BB}" type="slidenum">
              <a:rPr lang="en-US" altLang="en-US" sz="1200" b="0"/>
              <a:pPr/>
              <a:t>22</a:t>
            </a:fld>
            <a:endParaRPr lang="en-US" altLang="en-US" sz="1200" b="0"/>
          </a:p>
        </p:txBody>
      </p:sp>
    </p:spTree>
    <p:extLst>
      <p:ext uri="{BB962C8B-B14F-4D97-AF65-F5344CB8AC3E}">
        <p14:creationId xmlns:p14="http://schemas.microsoft.com/office/powerpoint/2010/main" val="27615863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1E34F-73D8-9C15-7F69-816EC68D9C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A9AAAE-0D7F-FA09-13CD-BBFA9F6AE76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94F9648-9C56-6C6B-4E88-C4CCA5BEEBC2}"/>
              </a:ext>
            </a:extLst>
          </p:cNvPr>
          <p:cNvSpPr>
            <a:spLocks noGrp="1"/>
          </p:cNvSpPr>
          <p:nvPr>
            <p:ph type="body" idx="1"/>
          </p:nvPr>
        </p:nvSpPr>
        <p:spPr/>
        <p:txBody>
          <a:bodyPr/>
          <a:lstStyle/>
          <a:p>
            <a:r>
              <a:rPr lang="en-GB" dirty="0"/>
              <a:t>There are two wholesale markets in Australia: NEM (this one, supplying 90% of the demand) and WEM. </a:t>
            </a:r>
          </a:p>
        </p:txBody>
      </p:sp>
      <p:sp>
        <p:nvSpPr>
          <p:cNvPr id="4" name="Slide Number Placeholder 3">
            <a:extLst>
              <a:ext uri="{FF2B5EF4-FFF2-40B4-BE49-F238E27FC236}">
                <a16:creationId xmlns:a16="http://schemas.microsoft.com/office/drawing/2014/main" id="{455CCAAE-D8CB-2B5E-7919-1E1C13151A6A}"/>
              </a:ext>
            </a:extLst>
          </p:cNvPr>
          <p:cNvSpPr>
            <a:spLocks noGrp="1"/>
          </p:cNvSpPr>
          <p:nvPr>
            <p:ph type="sldNum" sz="quarter" idx="5"/>
          </p:nvPr>
        </p:nvSpPr>
        <p:spPr/>
        <p:txBody>
          <a:bodyPr/>
          <a:lstStyle/>
          <a:p>
            <a:fld id="{9F36BFCB-D843-488D-8AE2-86618ACE3FD2}" type="slidenum">
              <a:rPr lang="en-US" smtClean="0"/>
              <a:t>23</a:t>
            </a:fld>
            <a:endParaRPr lang="en-US" dirty="0"/>
          </a:p>
        </p:txBody>
      </p:sp>
    </p:spTree>
    <p:extLst>
      <p:ext uri="{BB962C8B-B14F-4D97-AF65-F5344CB8AC3E}">
        <p14:creationId xmlns:p14="http://schemas.microsoft.com/office/powerpoint/2010/main" val="2495052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ES" dirty="0"/>
              <a:t>Note that here SAPP has less countries. </a:t>
            </a:r>
          </a:p>
        </p:txBody>
      </p:sp>
      <p:sp>
        <p:nvSpPr>
          <p:cNvPr id="4" name="Slide Number Placeholder 3"/>
          <p:cNvSpPr>
            <a:spLocks noGrp="1"/>
          </p:cNvSpPr>
          <p:nvPr>
            <p:ph type="sldNum" sz="quarter" idx="5"/>
          </p:nvPr>
        </p:nvSpPr>
        <p:spPr/>
        <p:txBody>
          <a:bodyPr/>
          <a:lstStyle/>
          <a:p>
            <a:fld id="{12DC3F46-D334-2D4B-8318-D61D8EDE410A}" type="slidenum">
              <a:rPr lang="es-ES" smtClean="0"/>
              <a:t>24</a:t>
            </a:fld>
            <a:endParaRPr lang="es-ES"/>
          </a:p>
        </p:txBody>
      </p:sp>
    </p:spTree>
    <p:extLst>
      <p:ext uri="{BB962C8B-B14F-4D97-AF65-F5344CB8AC3E}">
        <p14:creationId xmlns:p14="http://schemas.microsoft.com/office/powerpoint/2010/main" val="556514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59E8D-1AD1-8E36-2364-764703D0C2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5F98D1-4DFE-D2E0-D296-E0EC0F8BFED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006E4FE-BE89-0578-5438-B92598EEEE4B}"/>
              </a:ext>
            </a:extLst>
          </p:cNvPr>
          <p:cNvSpPr>
            <a:spLocks noGrp="1"/>
          </p:cNvSpPr>
          <p:nvPr>
            <p:ph type="body" idx="1"/>
          </p:nvPr>
        </p:nvSpPr>
        <p:spPr/>
        <p:txBody>
          <a:bodyPr/>
          <a:lstStyle/>
          <a:p>
            <a:r>
              <a:rPr lang="en-US" dirty="0"/>
              <a:t>Explain why the SAPP is a compelling case study</a:t>
            </a:r>
          </a:p>
          <a:p>
            <a:endParaRPr lang="en-US" dirty="0"/>
          </a:p>
          <a:p>
            <a:pPr marL="171450" indent="-171450">
              <a:buFontTx/>
              <a:buChar char="-"/>
            </a:pPr>
            <a:r>
              <a:rPr lang="en-US" baseline="0" dirty="0"/>
              <a:t>SADC electricity sectors still largely take the form of vertically integrated public utilities</a:t>
            </a:r>
          </a:p>
          <a:p>
            <a:pPr marL="171450" indent="-171450">
              <a:buFontTx/>
              <a:buChar char="-"/>
            </a:pPr>
            <a:r>
              <a:rPr lang="en-US" baseline="0" dirty="0"/>
              <a:t>Problems with this model: </a:t>
            </a:r>
          </a:p>
          <a:p>
            <a:pPr marL="628650" lvl="1" indent="-171450">
              <a:buFontTx/>
              <a:buChar char="-"/>
            </a:pPr>
            <a:r>
              <a:rPr lang="en-US" baseline="0" dirty="0"/>
              <a:t>Not conducive to establishing a level playing field for new entrants</a:t>
            </a:r>
          </a:p>
          <a:p>
            <a:pPr marL="628650" lvl="1" indent="-171450">
              <a:buFontTx/>
              <a:buChar char="-"/>
            </a:pPr>
            <a:r>
              <a:rPr lang="en-US" baseline="0" dirty="0"/>
              <a:t>National utilities are responsible for all investment</a:t>
            </a:r>
          </a:p>
          <a:p>
            <a:pPr marL="628650" lvl="1" indent="-171450">
              <a:buFontTx/>
              <a:buChar char="-"/>
            </a:pPr>
            <a:r>
              <a:rPr lang="en-US" baseline="0" dirty="0"/>
              <a:t>Public resources must be shared with other sectors</a:t>
            </a:r>
          </a:p>
          <a:p>
            <a:pPr marL="628650" marR="0" lvl="1" indent="-171450" algn="l" defTabSz="457200" rtl="0" eaLnBrk="1" fontAlgn="auto" latinLnBrk="0" hangingPunct="1">
              <a:lnSpc>
                <a:spcPct val="100000"/>
              </a:lnSpc>
              <a:spcBef>
                <a:spcPts val="0"/>
              </a:spcBef>
              <a:spcAft>
                <a:spcPts val="0"/>
              </a:spcAft>
              <a:buClrTx/>
              <a:buSzTx/>
              <a:buFontTx/>
              <a:buChar char="-"/>
              <a:tabLst/>
              <a:defRPr/>
            </a:pPr>
            <a:r>
              <a:rPr lang="en-US" baseline="0" dirty="0"/>
              <a:t>poll for SAPP master plan found 75% of investments were supposed to come from private sector</a:t>
            </a:r>
          </a:p>
          <a:p>
            <a:pPr marL="457200" lvl="1" indent="0">
              <a:buFontTx/>
              <a:buNone/>
            </a:pPr>
            <a:endParaRPr lang="en-US" baseline="0" dirty="0"/>
          </a:p>
          <a:p>
            <a:pPr marL="171450" indent="-171450">
              <a:buFontTx/>
              <a:buChar char="-"/>
            </a:pPr>
            <a:r>
              <a:rPr lang="en-US" baseline="0" dirty="0"/>
              <a:t>Responding to the difficulty mobilizing financing for new projects, national reforms in all SAPP countries have been established or are underway to allow independent power producers to operate in these countries and the SAPP officially updated its protocols of agreement to permit IPPs and ITC to join as members, subject to approval by host governments</a:t>
            </a:r>
          </a:p>
          <a:p>
            <a:pPr marL="171450" indent="-171450">
              <a:buFontTx/>
              <a:buChar char="-"/>
            </a:pPr>
            <a:r>
              <a:rPr lang="en-US" baseline="0" dirty="0"/>
              <a:t>The success of the renewable energy auctions in South Africa show the large appetite among international companies to compete and operate in the region</a:t>
            </a:r>
          </a:p>
          <a:p>
            <a:pPr marL="628650" lvl="1" indent="-171450">
              <a:buFontTx/>
              <a:buChar char="-"/>
            </a:pPr>
            <a:r>
              <a:rPr lang="en-US" baseline="0" dirty="0"/>
              <a:t>Potential problem: this level of private sector investment has never been realized and IPP and project finance is a more complex process that requires more time and institutional capacity to get the project done</a:t>
            </a:r>
          </a:p>
          <a:p>
            <a:pPr marL="171450" indent="-171450">
              <a:buFontTx/>
              <a:buChar char="-"/>
            </a:pPr>
            <a:r>
              <a:rPr lang="en-US" baseline="0" dirty="0"/>
              <a:t>WB, USAID, Power Africa all now talking about building institutional project preparation capacity to take a project that passes a feasibility test and get it developed</a:t>
            </a:r>
          </a:p>
          <a:p>
            <a:pPr marL="171450" indent="-171450">
              <a:buFontTx/>
              <a:buChar char="-"/>
            </a:pPr>
            <a:endParaRPr lang="en-US" baseline="0" dirty="0"/>
          </a:p>
          <a:p>
            <a:pPr marL="0" indent="0">
              <a:buFontTx/>
              <a:buNone/>
            </a:pPr>
            <a:r>
              <a:rPr lang="en-US" baseline="0" dirty="0"/>
              <a:t>How do they participate?</a:t>
            </a:r>
          </a:p>
          <a:p>
            <a:pPr marL="457200" lvl="1" indent="0">
              <a:buFontTx/>
              <a:buNone/>
            </a:pPr>
            <a:r>
              <a:rPr lang="en-US" baseline="0" dirty="0"/>
              <a:t>Single buyer model whereby all generators, public and private, must sell their power to the national utility and cannot compete directly in the regional market is still dominant in almost all member countries (</a:t>
            </a:r>
            <a:r>
              <a:rPr lang="en-US" baseline="0" dirty="0" err="1"/>
              <a:t>mozambique</a:t>
            </a:r>
            <a:r>
              <a:rPr lang="en-US" baseline="0" dirty="0"/>
              <a:t> and </a:t>
            </a:r>
            <a:r>
              <a:rPr lang="en-US" baseline="0" dirty="0" err="1"/>
              <a:t>zambia</a:t>
            </a:r>
            <a:r>
              <a:rPr lang="en-US" baseline="0" dirty="0"/>
              <a:t> are exceptions)</a:t>
            </a:r>
          </a:p>
          <a:p>
            <a:pPr marL="628650" lvl="1" indent="-171450">
              <a:buFontTx/>
              <a:buChar char="-"/>
            </a:pPr>
            <a:r>
              <a:rPr lang="en-US" baseline="0" dirty="0"/>
              <a:t>not good for IPPs or Demand response</a:t>
            </a:r>
          </a:p>
          <a:p>
            <a:pPr marL="628650" lvl="1" indent="-171450">
              <a:buFontTx/>
              <a:buChar char="-"/>
            </a:pPr>
            <a:r>
              <a:rPr lang="en-US" baseline="0" dirty="0"/>
              <a:t>In the current environment, investors need a long-term PPA in order to secure financing for a new generation project. This can be with a utility or a large consumer like a mine. The majority of trade in the </a:t>
            </a:r>
            <a:r>
              <a:rPr lang="en-US" baseline="0" dirty="0" err="1"/>
              <a:t>sapp</a:t>
            </a:r>
            <a:r>
              <a:rPr lang="en-US" baseline="0" dirty="0"/>
              <a:t> occurs through these long-term contracts, though this is starting to change. The volume of bilateral trades has gone down in the last few years. </a:t>
            </a:r>
            <a:endParaRPr lang="en-ES" dirty="0"/>
          </a:p>
        </p:txBody>
      </p:sp>
      <p:sp>
        <p:nvSpPr>
          <p:cNvPr id="4" name="Slide Number Placeholder 3">
            <a:extLst>
              <a:ext uri="{FF2B5EF4-FFF2-40B4-BE49-F238E27FC236}">
                <a16:creationId xmlns:a16="http://schemas.microsoft.com/office/drawing/2014/main" id="{FC2B00DD-BCCC-B410-CBA5-5F67739F20A8}"/>
              </a:ext>
            </a:extLst>
          </p:cNvPr>
          <p:cNvSpPr>
            <a:spLocks noGrp="1"/>
          </p:cNvSpPr>
          <p:nvPr>
            <p:ph type="sldNum" sz="quarter" idx="5"/>
          </p:nvPr>
        </p:nvSpPr>
        <p:spPr/>
        <p:txBody>
          <a:bodyPr/>
          <a:lstStyle/>
          <a:p>
            <a:fld id="{1D725BE1-0FDC-4E5E-A141-6036D6B006EB}" type="slidenum">
              <a:rPr lang="en-GB" smtClean="0"/>
              <a:t>25</a:t>
            </a:fld>
            <a:endParaRPr lang="en-GB" dirty="0"/>
          </a:p>
        </p:txBody>
      </p:sp>
    </p:spTree>
    <p:extLst>
      <p:ext uri="{BB962C8B-B14F-4D97-AF65-F5344CB8AC3E}">
        <p14:creationId xmlns:p14="http://schemas.microsoft.com/office/powerpoint/2010/main" val="987295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54179-A57A-2CD6-D75A-4D7EE99385D9}"/>
            </a:ext>
          </a:extLst>
        </p:cNvPr>
        <p:cNvGrpSpPr/>
        <p:nvPr/>
      </p:nvGrpSpPr>
      <p:grpSpPr>
        <a:xfrm>
          <a:off x="0" y="0"/>
          <a:ext cx="0" cy="0"/>
          <a:chOff x="0" y="0"/>
          <a:chExt cx="0" cy="0"/>
        </a:xfrm>
      </p:grpSpPr>
      <p:sp>
        <p:nvSpPr>
          <p:cNvPr id="35841" name="Slide Image Placeholder 1">
            <a:extLst>
              <a:ext uri="{FF2B5EF4-FFF2-40B4-BE49-F238E27FC236}">
                <a16:creationId xmlns:a16="http://schemas.microsoft.com/office/drawing/2014/main" id="{9993DC76-8F43-5651-9B4E-AFA717C24B7C}"/>
              </a:ext>
            </a:extLst>
          </p:cNvPr>
          <p:cNvSpPr>
            <a:spLocks noGrp="1" noRot="1" noChangeAspect="1" noTextEdit="1"/>
          </p:cNvSpPr>
          <p:nvPr>
            <p:ph type="sldImg"/>
          </p:nvPr>
        </p:nvSpPr>
        <p:spPr>
          <a:ln/>
        </p:spPr>
        <p:txBody>
          <a:bodyPr/>
          <a:lstStyle/>
          <a:p>
            <a:endParaRPr lang="en-GB"/>
          </a:p>
        </p:txBody>
      </p:sp>
      <p:sp>
        <p:nvSpPr>
          <p:cNvPr id="35842" name="Notes Placeholder 2">
            <a:extLst>
              <a:ext uri="{FF2B5EF4-FFF2-40B4-BE49-F238E27FC236}">
                <a16:creationId xmlns:a16="http://schemas.microsoft.com/office/drawing/2014/main" id="{307C16E9-6216-324E-3840-0ED111DC5C2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ea typeface="ＭＳ Ｐゴシック" panose="020B0600070205080204" pitchFamily="34" charset="-128"/>
              </a:rPr>
              <a:t>Population:</a:t>
            </a:r>
          </a:p>
          <a:p>
            <a:r>
              <a:rPr lang="en-US" altLang="en-US" dirty="0">
                <a:latin typeface="Times New Roman" panose="02020603050405020304" pitchFamily="18" charset="0"/>
                <a:ea typeface="ＭＳ Ｐゴシック" panose="020B0600070205080204" pitchFamily="34" charset="-128"/>
              </a:rPr>
              <a:t>PJM: 67 M</a:t>
            </a:r>
          </a:p>
          <a:p>
            <a:r>
              <a:rPr lang="en-US" altLang="en-US" dirty="0">
                <a:latin typeface="Times New Roman" panose="02020603050405020304" pitchFamily="18" charset="0"/>
                <a:ea typeface="ＭＳ Ｐゴシック" panose="020B0600070205080204" pitchFamily="34" charset="-128"/>
              </a:rPr>
              <a:t>ASEAN: 678 M</a:t>
            </a:r>
          </a:p>
          <a:p>
            <a:r>
              <a:rPr lang="en-US" altLang="en-US" dirty="0">
                <a:latin typeface="Times New Roman" panose="02020603050405020304" pitchFamily="18" charset="0"/>
                <a:ea typeface="ＭＳ Ｐゴシック" panose="020B0600070205080204" pitchFamily="34" charset="-128"/>
              </a:rPr>
              <a:t>EU: 450 M</a:t>
            </a:r>
          </a:p>
          <a:p>
            <a:r>
              <a:rPr lang="en-US" altLang="en-US" dirty="0">
                <a:latin typeface="Times New Roman" panose="02020603050405020304" pitchFamily="18" charset="0"/>
                <a:ea typeface="ＭＳ Ｐゴシック" panose="020B0600070205080204" pitchFamily="34" charset="-128"/>
              </a:rPr>
              <a:t>WAPP: 450 M</a:t>
            </a:r>
          </a:p>
          <a:p>
            <a:r>
              <a:rPr lang="en-US" altLang="en-US" dirty="0">
                <a:latin typeface="Times New Roman" panose="02020603050405020304" pitchFamily="18" charset="0"/>
                <a:ea typeface="ＭＳ Ｐゴシック" panose="020B0600070205080204" pitchFamily="34" charset="-128"/>
              </a:rPr>
              <a:t>EAPP: 631 M</a:t>
            </a:r>
          </a:p>
          <a:p>
            <a:r>
              <a:rPr lang="en-US" altLang="en-US" dirty="0">
                <a:latin typeface="Times New Roman" panose="02020603050405020304" pitchFamily="18" charset="0"/>
                <a:ea typeface="ＭＳ Ｐゴシック" panose="020B0600070205080204" pitchFamily="34" charset="-128"/>
              </a:rPr>
              <a:t>SAPP: 377 M</a:t>
            </a:r>
          </a:p>
          <a:p>
            <a:r>
              <a:rPr lang="en-US" altLang="en-US" dirty="0">
                <a:latin typeface="Times New Roman" panose="02020603050405020304" pitchFamily="18" charset="0"/>
                <a:ea typeface="ＭＳ Ｐゴシック" panose="020B0600070205080204" pitchFamily="34" charset="-128"/>
              </a:rPr>
              <a:t>MER: 52 M</a:t>
            </a:r>
          </a:p>
        </p:txBody>
      </p:sp>
      <p:sp>
        <p:nvSpPr>
          <p:cNvPr id="4" name="Date Placeholder 3">
            <a:extLst>
              <a:ext uri="{FF2B5EF4-FFF2-40B4-BE49-F238E27FC236}">
                <a16:creationId xmlns:a16="http://schemas.microsoft.com/office/drawing/2014/main" id="{D2756DB8-919E-B9B4-1862-7C37B0DB0422}"/>
              </a:ext>
            </a:extLst>
          </p:cNvPr>
          <p:cNvSpPr>
            <a:spLocks noGrp="1"/>
          </p:cNvSpPr>
          <p:nvPr>
            <p:ph type="dt" sz="quarter" idx="1"/>
          </p:nvPr>
        </p:nvSpPr>
        <p:spPr/>
        <p:txBody>
          <a:bodyPr/>
          <a:lstStyle/>
          <a:p>
            <a:pPr>
              <a:defRPr/>
            </a:pPr>
            <a:fld id="{7F5924D4-5883-BE4F-A471-B14F293FFA49}" type="datetime1">
              <a:rPr lang="en-US" smtClean="0"/>
              <a:pPr>
                <a:defRPr/>
              </a:pPr>
              <a:t>9/21/26</a:t>
            </a:fld>
            <a:endParaRPr lang="en-US"/>
          </a:p>
        </p:txBody>
      </p:sp>
      <p:sp>
        <p:nvSpPr>
          <p:cNvPr id="35844" name="Slide Number Placeholder 4">
            <a:extLst>
              <a:ext uri="{FF2B5EF4-FFF2-40B4-BE49-F238E27FC236}">
                <a16:creationId xmlns:a16="http://schemas.microsoft.com/office/drawing/2014/main" id="{F9F069C6-8108-90D4-606C-3B556B50357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defRPr sz="2000" b="1">
                <a:solidFill>
                  <a:schemeClr val="tx1"/>
                </a:solidFill>
                <a:latin typeface="Times New Roman" panose="02020603050405020304" pitchFamily="18" charset="0"/>
                <a:ea typeface="ＭＳ Ｐゴシック" panose="020B0600070205080204" pitchFamily="34" charset="-128"/>
              </a:defRPr>
            </a:lvl1pPr>
            <a:lvl2pPr marL="742950" indent="-285750" defTabSz="949325">
              <a:defRPr sz="2000" b="1">
                <a:solidFill>
                  <a:schemeClr val="tx1"/>
                </a:solidFill>
                <a:latin typeface="Times New Roman" panose="02020603050405020304" pitchFamily="18" charset="0"/>
                <a:ea typeface="ＭＳ Ｐゴシック" panose="020B0600070205080204" pitchFamily="34" charset="-128"/>
              </a:defRPr>
            </a:lvl2pPr>
            <a:lvl3pPr marL="1143000" indent="-228600" defTabSz="949325">
              <a:defRPr sz="2000" b="1">
                <a:solidFill>
                  <a:schemeClr val="tx1"/>
                </a:solidFill>
                <a:latin typeface="Times New Roman" panose="02020603050405020304" pitchFamily="18" charset="0"/>
                <a:ea typeface="ＭＳ Ｐゴシック" panose="020B0600070205080204" pitchFamily="34" charset="-128"/>
              </a:defRPr>
            </a:lvl3pPr>
            <a:lvl4pPr marL="1600200" indent="-228600" defTabSz="949325">
              <a:defRPr sz="2000" b="1">
                <a:solidFill>
                  <a:schemeClr val="tx1"/>
                </a:solidFill>
                <a:latin typeface="Times New Roman" panose="02020603050405020304" pitchFamily="18" charset="0"/>
                <a:ea typeface="ＭＳ Ｐゴシック" panose="020B0600070205080204" pitchFamily="34" charset="-128"/>
              </a:defRPr>
            </a:lvl4pPr>
            <a:lvl5pPr marL="2057400" indent="-228600" defTabSz="949325">
              <a:defRPr sz="2000" b="1">
                <a:solidFill>
                  <a:schemeClr val="tx1"/>
                </a:solidFill>
                <a:latin typeface="Times New Roman" panose="02020603050405020304" pitchFamily="18" charset="0"/>
                <a:ea typeface="ＭＳ Ｐゴシック" panose="020B0600070205080204" pitchFamily="34" charset="-128"/>
              </a:defRPr>
            </a:lvl5pPr>
            <a:lvl6pPr marL="25146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6pPr>
            <a:lvl7pPr marL="29718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7pPr>
            <a:lvl8pPr marL="34290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8pPr>
            <a:lvl9pPr marL="38862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9pPr>
          </a:lstStyle>
          <a:p>
            <a:fld id="{2180E417-2DD1-AA49-A667-F7DE41C503A9}" type="slidenum">
              <a:rPr lang="en-US" altLang="en-US" sz="1200" b="0"/>
              <a:pPr/>
              <a:t>30</a:t>
            </a:fld>
            <a:endParaRPr lang="en-US" altLang="en-US" sz="1200" b="0"/>
          </a:p>
        </p:txBody>
      </p:sp>
    </p:spTree>
    <p:extLst>
      <p:ext uri="{BB962C8B-B14F-4D97-AF65-F5344CB8AC3E}">
        <p14:creationId xmlns:p14="http://schemas.microsoft.com/office/powerpoint/2010/main" val="2006960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871E3-C949-3E88-9738-48827ECF7A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F73BE1-6AAE-1C5D-D38D-DE8FF461B71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8509DDC-DFE2-1899-28C0-8F38148E8F5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6935B06-C485-409D-5B5F-131FEBA14F3E}"/>
              </a:ext>
            </a:extLst>
          </p:cNvPr>
          <p:cNvSpPr>
            <a:spLocks noGrp="1"/>
          </p:cNvSpPr>
          <p:nvPr>
            <p:ph type="sldNum" sz="quarter" idx="5"/>
          </p:nvPr>
        </p:nvSpPr>
        <p:spPr/>
        <p:txBody>
          <a:bodyPr/>
          <a:lstStyle/>
          <a:p>
            <a:fld id="{12DC3F46-D334-2D4B-8318-D61D8EDE410A}" type="slidenum">
              <a:rPr lang="es-ES" smtClean="0"/>
              <a:t>31</a:t>
            </a:fld>
            <a:endParaRPr lang="es-ES"/>
          </a:p>
        </p:txBody>
      </p:sp>
    </p:spTree>
    <p:extLst>
      <p:ext uri="{BB962C8B-B14F-4D97-AF65-F5344CB8AC3E}">
        <p14:creationId xmlns:p14="http://schemas.microsoft.com/office/powerpoint/2010/main" val="30964433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GB" dirty="0" err="1"/>
              <a:t>Xxx</a:t>
            </a:r>
            <a:r>
              <a:rPr lang="en-GB" dirty="0"/>
              <a:t> introduce a simple hand drawn regional system xxx</a:t>
            </a:r>
          </a:p>
        </p:txBody>
      </p:sp>
    </p:spTree>
    <p:extLst>
      <p:ext uri="{BB962C8B-B14F-4D97-AF65-F5344CB8AC3E}">
        <p14:creationId xmlns:p14="http://schemas.microsoft.com/office/powerpoint/2010/main" val="1526277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9A05C-FE01-95EF-E95E-39EBAD8FC2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527D9B-F36D-5A70-CABA-2E5DC0BB4E3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FCC00DB-BC08-1F94-5426-5BA26800F86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47EBBE0-9076-FE48-70C7-A8FCEB1723ED}"/>
              </a:ext>
            </a:extLst>
          </p:cNvPr>
          <p:cNvSpPr>
            <a:spLocks noGrp="1"/>
          </p:cNvSpPr>
          <p:nvPr>
            <p:ph type="sldNum" sz="quarter" idx="5"/>
          </p:nvPr>
        </p:nvSpPr>
        <p:spPr/>
        <p:txBody>
          <a:bodyPr/>
          <a:lstStyle/>
          <a:p>
            <a:fld id="{12DC3F46-D334-2D4B-8318-D61D8EDE410A}" type="slidenum">
              <a:rPr lang="es-ES" smtClean="0"/>
              <a:t>37</a:t>
            </a:fld>
            <a:endParaRPr lang="es-ES"/>
          </a:p>
        </p:txBody>
      </p:sp>
    </p:spTree>
    <p:extLst>
      <p:ext uri="{BB962C8B-B14F-4D97-AF65-F5344CB8AC3E}">
        <p14:creationId xmlns:p14="http://schemas.microsoft.com/office/powerpoint/2010/main" val="1186415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7588" y="514350"/>
            <a:ext cx="4568825" cy="2571750"/>
          </a:xfrm>
        </p:spPr>
        <p:txBody>
          <a:bodyPr/>
          <a:lstStyle/>
          <a:p>
            <a:endParaRPr lang="en-GB"/>
          </a:p>
        </p:txBody>
      </p:sp>
      <p:sp>
        <p:nvSpPr>
          <p:cNvPr id="3" name="Notes Placeholder 2"/>
          <p:cNvSpPr>
            <a:spLocks noGrp="1"/>
          </p:cNvSpPr>
          <p:nvPr>
            <p:ph type="body" idx="1"/>
          </p:nvPr>
        </p:nvSpPr>
        <p:spPr/>
        <p:txBody>
          <a:bodyPr/>
          <a:lstStyle/>
          <a:p>
            <a:pPr fontAlgn="base"/>
            <a:endParaRPr lang="en-E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B8A1C08-CE6D-44AC-948A-B4D7CEFAB547}" type="slidenum">
              <a:rPr lang="en-US" smtClean="0"/>
              <a:t>38</a:t>
            </a:fld>
            <a:endParaRPr lang="en-US" dirty="0"/>
          </a:p>
        </p:txBody>
      </p:sp>
    </p:spTree>
    <p:extLst>
      <p:ext uri="{BB962C8B-B14F-4D97-AF65-F5344CB8AC3E}">
        <p14:creationId xmlns:p14="http://schemas.microsoft.com/office/powerpoint/2010/main" val="919168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0C739-F580-CE38-FD87-7D1D6F6D867C}"/>
            </a:ext>
          </a:extLst>
        </p:cNvPr>
        <p:cNvGrpSpPr/>
        <p:nvPr/>
      </p:nvGrpSpPr>
      <p:grpSpPr>
        <a:xfrm>
          <a:off x="0" y="0"/>
          <a:ext cx="0" cy="0"/>
          <a:chOff x="0" y="0"/>
          <a:chExt cx="0" cy="0"/>
        </a:xfrm>
      </p:grpSpPr>
      <p:sp>
        <p:nvSpPr>
          <p:cNvPr id="21506" name="Rectangle 7">
            <a:extLst>
              <a:ext uri="{FF2B5EF4-FFF2-40B4-BE49-F238E27FC236}">
                <a16:creationId xmlns:a16="http://schemas.microsoft.com/office/drawing/2014/main" id="{09F1CB57-741D-CFF1-13C9-27A02FF3E236}"/>
              </a:ext>
            </a:extLst>
          </p:cNvPr>
          <p:cNvSpPr>
            <a:spLocks noGrp="1" noChangeArrowheads="1"/>
          </p:cNvSpPr>
          <p:nvPr>
            <p:ph type="sldNum" sz="quarter" idx="5"/>
          </p:nvPr>
        </p:nvSpPr>
        <p:spPr>
          <a:xfrm>
            <a:off x="5001845" y="6989418"/>
            <a:ext cx="3826915" cy="367504"/>
          </a:xfrm>
          <a:noFill/>
        </p:spPr>
        <p:txBody>
          <a:bodyPr lIns="90187" tIns="45094" rIns="90187" bIns="45094"/>
          <a:lstStyle/>
          <a:p>
            <a:fld id="{137C3C98-D832-D347-8268-67D39586A3D6}" type="slidenum">
              <a:rPr lang="en-US">
                <a:latin typeface="Times New Roman" pitchFamily="27" charset="0"/>
              </a:rPr>
              <a:pPr/>
              <a:t>39</a:t>
            </a:fld>
            <a:endParaRPr lang="en-US">
              <a:latin typeface="Times New Roman" pitchFamily="27" charset="0"/>
            </a:endParaRPr>
          </a:p>
        </p:txBody>
      </p:sp>
      <p:sp>
        <p:nvSpPr>
          <p:cNvPr id="21507" name="Rectangle 2">
            <a:extLst>
              <a:ext uri="{FF2B5EF4-FFF2-40B4-BE49-F238E27FC236}">
                <a16:creationId xmlns:a16="http://schemas.microsoft.com/office/drawing/2014/main" id="{01EF4C22-AC34-ABFD-C5FF-99ADED7622AF}"/>
              </a:ext>
            </a:extLst>
          </p:cNvPr>
          <p:cNvSpPr>
            <a:spLocks noGrp="1" noRot="1" noChangeAspect="1" noChangeArrowheads="1" noTextEdit="1"/>
          </p:cNvSpPr>
          <p:nvPr>
            <p:ph type="sldImg"/>
          </p:nvPr>
        </p:nvSpPr>
        <p:spPr>
          <a:xfrm>
            <a:off x="1978025" y="561975"/>
            <a:ext cx="4875213" cy="2743200"/>
          </a:xfrm>
          <a:ln cap="flat"/>
        </p:spPr>
        <p:txBody>
          <a:bodyPr/>
          <a:lstStyle/>
          <a:p>
            <a:endParaRPr lang="en-GB"/>
          </a:p>
        </p:txBody>
      </p:sp>
      <p:sp>
        <p:nvSpPr>
          <p:cNvPr id="21508" name="Rectangle 3">
            <a:extLst>
              <a:ext uri="{FF2B5EF4-FFF2-40B4-BE49-F238E27FC236}">
                <a16:creationId xmlns:a16="http://schemas.microsoft.com/office/drawing/2014/main" id="{78425FBE-1AB1-D823-98EF-573676719099}"/>
              </a:ext>
            </a:extLst>
          </p:cNvPr>
          <p:cNvSpPr>
            <a:spLocks noGrp="1" noChangeArrowheads="1"/>
          </p:cNvSpPr>
          <p:nvPr>
            <p:ph type="body" idx="1"/>
          </p:nvPr>
        </p:nvSpPr>
        <p:spPr>
          <a:xfrm>
            <a:off x="1180856" y="3493568"/>
            <a:ext cx="6469025" cy="3310957"/>
          </a:xfrm>
          <a:noFill/>
          <a:ln/>
        </p:spPr>
        <p:txBody>
          <a:bodyPr lIns="94768" tIns="50544" rIns="94768" bIns="50544"/>
          <a:lstStyle/>
          <a:p>
            <a:endParaRPr lang="en-US" dirty="0">
              <a:latin typeface="Times New Roman" pitchFamily="27" charset="0"/>
              <a:ea typeface="ＭＳ Ｐゴシック" pitchFamily="27" charset="-128"/>
              <a:cs typeface="ＭＳ Ｐゴシック" pitchFamily="27" charset="-128"/>
            </a:endParaRPr>
          </a:p>
        </p:txBody>
      </p:sp>
    </p:spTree>
    <p:extLst>
      <p:ext uri="{BB962C8B-B14F-4D97-AF65-F5344CB8AC3E}">
        <p14:creationId xmlns:p14="http://schemas.microsoft.com/office/powerpoint/2010/main" val="24639098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DF733-6A1B-B7BE-FD48-8BB695F93C7C}"/>
            </a:ext>
          </a:extLst>
        </p:cNvPr>
        <p:cNvGrpSpPr/>
        <p:nvPr/>
      </p:nvGrpSpPr>
      <p:grpSpPr>
        <a:xfrm>
          <a:off x="0" y="0"/>
          <a:ext cx="0" cy="0"/>
          <a:chOff x="0" y="0"/>
          <a:chExt cx="0" cy="0"/>
        </a:xfrm>
      </p:grpSpPr>
      <p:sp>
        <p:nvSpPr>
          <p:cNvPr id="31745" name="Rectangle 7">
            <a:extLst>
              <a:ext uri="{FF2B5EF4-FFF2-40B4-BE49-F238E27FC236}">
                <a16:creationId xmlns:a16="http://schemas.microsoft.com/office/drawing/2014/main" id="{EB68C9B7-6EB6-E7ED-34AE-F33BA33011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defRPr sz="2000" b="1">
                <a:solidFill>
                  <a:schemeClr val="tx1"/>
                </a:solidFill>
                <a:latin typeface="Times New Roman" panose="02020603050405020304" pitchFamily="18" charset="0"/>
                <a:ea typeface="ＭＳ Ｐゴシック" panose="020B0600070205080204" pitchFamily="34" charset="-128"/>
              </a:defRPr>
            </a:lvl1pPr>
            <a:lvl2pPr marL="742950" indent="-285750" defTabSz="949325">
              <a:defRPr sz="2000" b="1">
                <a:solidFill>
                  <a:schemeClr val="tx1"/>
                </a:solidFill>
                <a:latin typeface="Times New Roman" panose="02020603050405020304" pitchFamily="18" charset="0"/>
                <a:ea typeface="ＭＳ Ｐゴシック" panose="020B0600070205080204" pitchFamily="34" charset="-128"/>
              </a:defRPr>
            </a:lvl2pPr>
            <a:lvl3pPr marL="1143000" indent="-228600" defTabSz="949325">
              <a:defRPr sz="2000" b="1">
                <a:solidFill>
                  <a:schemeClr val="tx1"/>
                </a:solidFill>
                <a:latin typeface="Times New Roman" panose="02020603050405020304" pitchFamily="18" charset="0"/>
                <a:ea typeface="ＭＳ Ｐゴシック" panose="020B0600070205080204" pitchFamily="34" charset="-128"/>
              </a:defRPr>
            </a:lvl3pPr>
            <a:lvl4pPr marL="1600200" indent="-228600" defTabSz="949325">
              <a:defRPr sz="2000" b="1">
                <a:solidFill>
                  <a:schemeClr val="tx1"/>
                </a:solidFill>
                <a:latin typeface="Times New Roman" panose="02020603050405020304" pitchFamily="18" charset="0"/>
                <a:ea typeface="ＭＳ Ｐゴシック" panose="020B0600070205080204" pitchFamily="34" charset="-128"/>
              </a:defRPr>
            </a:lvl4pPr>
            <a:lvl5pPr marL="2057400" indent="-228600" defTabSz="949325">
              <a:defRPr sz="2000" b="1">
                <a:solidFill>
                  <a:schemeClr val="tx1"/>
                </a:solidFill>
                <a:latin typeface="Times New Roman" panose="02020603050405020304" pitchFamily="18" charset="0"/>
                <a:ea typeface="ＭＳ Ｐゴシック" panose="020B0600070205080204" pitchFamily="34" charset="-128"/>
              </a:defRPr>
            </a:lvl5pPr>
            <a:lvl6pPr marL="25146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6pPr>
            <a:lvl7pPr marL="29718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7pPr>
            <a:lvl8pPr marL="34290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8pPr>
            <a:lvl9pPr marL="38862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9pPr>
          </a:lstStyle>
          <a:p>
            <a:fld id="{8338B79F-AF86-6549-8CC7-4792C31F77F2}" type="slidenum">
              <a:rPr lang="en-US" altLang="en-US" sz="1200" b="0"/>
              <a:pPr/>
              <a:t>40</a:t>
            </a:fld>
            <a:endParaRPr lang="en-US" altLang="en-US" sz="1200" b="0"/>
          </a:p>
        </p:txBody>
      </p:sp>
      <p:sp>
        <p:nvSpPr>
          <p:cNvPr id="31746" name="Rectangle 2">
            <a:extLst>
              <a:ext uri="{FF2B5EF4-FFF2-40B4-BE49-F238E27FC236}">
                <a16:creationId xmlns:a16="http://schemas.microsoft.com/office/drawing/2014/main" id="{0E516414-066C-7E82-B5BD-931C67270A86}"/>
              </a:ext>
            </a:extLst>
          </p:cNvPr>
          <p:cNvSpPr>
            <a:spLocks noGrp="1" noRot="1" noChangeAspect="1" noChangeArrowheads="1" noTextEdit="1"/>
          </p:cNvSpPr>
          <p:nvPr>
            <p:ph type="sldImg"/>
          </p:nvPr>
        </p:nvSpPr>
        <p:spPr>
          <a:ln/>
        </p:spPr>
        <p:txBody>
          <a:bodyPr/>
          <a:lstStyle/>
          <a:p>
            <a:endParaRPr lang="en-GB"/>
          </a:p>
        </p:txBody>
      </p:sp>
      <p:sp>
        <p:nvSpPr>
          <p:cNvPr id="31747" name="Rectangle 3">
            <a:extLst>
              <a:ext uri="{FF2B5EF4-FFF2-40B4-BE49-F238E27FC236}">
                <a16:creationId xmlns:a16="http://schemas.microsoft.com/office/drawing/2014/main" id="{1D9D5EC9-2D62-3066-EF03-090743F1F2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7165252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82536-76B8-811A-9C1E-5C1FBA857A1A}"/>
            </a:ext>
          </a:extLst>
        </p:cNvPr>
        <p:cNvGrpSpPr/>
        <p:nvPr/>
      </p:nvGrpSpPr>
      <p:grpSpPr>
        <a:xfrm>
          <a:off x="0" y="0"/>
          <a:ext cx="0" cy="0"/>
          <a:chOff x="0" y="0"/>
          <a:chExt cx="0" cy="0"/>
        </a:xfrm>
      </p:grpSpPr>
      <p:sp>
        <p:nvSpPr>
          <p:cNvPr id="29697" name="Rectangle 7">
            <a:extLst>
              <a:ext uri="{FF2B5EF4-FFF2-40B4-BE49-F238E27FC236}">
                <a16:creationId xmlns:a16="http://schemas.microsoft.com/office/drawing/2014/main" id="{32411286-F321-058D-BA72-2562028EE6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b="1">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000" b="1">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000" b="1">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000" b="1">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000" b="1">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9pPr>
          </a:lstStyle>
          <a:p>
            <a:fld id="{B8529BDD-3936-9A42-8BB4-6C2CBAEC645F}" type="slidenum">
              <a:rPr lang="en-US" altLang="en-US" sz="1300" b="0"/>
              <a:pPr/>
              <a:t>41</a:t>
            </a:fld>
            <a:endParaRPr lang="en-US" altLang="en-US" sz="1300" b="0"/>
          </a:p>
        </p:txBody>
      </p:sp>
      <p:sp>
        <p:nvSpPr>
          <p:cNvPr id="29698" name="Rectangle 2">
            <a:extLst>
              <a:ext uri="{FF2B5EF4-FFF2-40B4-BE49-F238E27FC236}">
                <a16:creationId xmlns:a16="http://schemas.microsoft.com/office/drawing/2014/main" id="{1B7F35DA-AA60-B72A-C9FE-849BDEC8DD2B}"/>
              </a:ext>
            </a:extLst>
          </p:cNvPr>
          <p:cNvSpPr>
            <a:spLocks noGrp="1" noRot="1" noChangeAspect="1" noChangeArrowheads="1" noTextEdit="1"/>
          </p:cNvSpPr>
          <p:nvPr>
            <p:ph type="sldImg"/>
          </p:nvPr>
        </p:nvSpPr>
        <p:spPr>
          <a:xfrm>
            <a:off x="2178050" y="574675"/>
            <a:ext cx="5111750" cy="2876550"/>
          </a:xfrm>
          <a:ln/>
        </p:spPr>
        <p:txBody>
          <a:bodyPr/>
          <a:lstStyle/>
          <a:p>
            <a:endParaRPr lang="en-GB"/>
          </a:p>
        </p:txBody>
      </p:sp>
      <p:sp>
        <p:nvSpPr>
          <p:cNvPr id="29699" name="Rectangle 3">
            <a:extLst>
              <a:ext uri="{FF2B5EF4-FFF2-40B4-BE49-F238E27FC236}">
                <a16:creationId xmlns:a16="http://schemas.microsoft.com/office/drawing/2014/main" id="{D5774834-9C4B-062F-018D-2CFDE25C3A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94" tIns="48244" rIns="96494" bIns="48244"/>
          <a:lstStyle/>
          <a:p>
            <a:endParaRPr lang="es-ES_tradnl"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40558894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a:extLst>
              <a:ext uri="{FF2B5EF4-FFF2-40B4-BE49-F238E27FC236}">
                <a16:creationId xmlns:a16="http://schemas.microsoft.com/office/drawing/2014/main" id="{00DC892F-3374-1249-8F8A-06F4C7AC0C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defRPr sz="2000" b="1">
                <a:solidFill>
                  <a:schemeClr val="tx1"/>
                </a:solidFill>
                <a:latin typeface="Times New Roman" panose="02020603050405020304" pitchFamily="18" charset="0"/>
                <a:ea typeface="ＭＳ Ｐゴシック" panose="020B0600070205080204" pitchFamily="34" charset="-128"/>
              </a:defRPr>
            </a:lvl1pPr>
            <a:lvl2pPr marL="742950" indent="-285750" defTabSz="949325">
              <a:defRPr sz="2000" b="1">
                <a:solidFill>
                  <a:schemeClr val="tx1"/>
                </a:solidFill>
                <a:latin typeface="Times New Roman" panose="02020603050405020304" pitchFamily="18" charset="0"/>
                <a:ea typeface="ＭＳ Ｐゴシック" panose="020B0600070205080204" pitchFamily="34" charset="-128"/>
              </a:defRPr>
            </a:lvl2pPr>
            <a:lvl3pPr marL="1143000" indent="-228600" defTabSz="949325">
              <a:defRPr sz="2000" b="1">
                <a:solidFill>
                  <a:schemeClr val="tx1"/>
                </a:solidFill>
                <a:latin typeface="Times New Roman" panose="02020603050405020304" pitchFamily="18" charset="0"/>
                <a:ea typeface="ＭＳ Ｐゴシック" panose="020B0600070205080204" pitchFamily="34" charset="-128"/>
              </a:defRPr>
            </a:lvl3pPr>
            <a:lvl4pPr marL="1600200" indent="-228600" defTabSz="949325">
              <a:defRPr sz="2000" b="1">
                <a:solidFill>
                  <a:schemeClr val="tx1"/>
                </a:solidFill>
                <a:latin typeface="Times New Roman" panose="02020603050405020304" pitchFamily="18" charset="0"/>
                <a:ea typeface="ＭＳ Ｐゴシック" panose="020B0600070205080204" pitchFamily="34" charset="-128"/>
              </a:defRPr>
            </a:lvl4pPr>
            <a:lvl5pPr marL="2057400" indent="-228600" defTabSz="949325">
              <a:defRPr sz="2000" b="1">
                <a:solidFill>
                  <a:schemeClr val="tx1"/>
                </a:solidFill>
                <a:latin typeface="Times New Roman" panose="02020603050405020304" pitchFamily="18" charset="0"/>
                <a:ea typeface="ＭＳ Ｐゴシック" panose="020B0600070205080204" pitchFamily="34" charset="-128"/>
              </a:defRPr>
            </a:lvl5pPr>
            <a:lvl6pPr marL="25146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6pPr>
            <a:lvl7pPr marL="29718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7pPr>
            <a:lvl8pPr marL="34290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8pPr>
            <a:lvl9pPr marL="38862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9pPr>
          </a:lstStyle>
          <a:p>
            <a:fld id="{B7849CC0-A80F-6C4C-A3B2-45407CA43FC7}" type="slidenum">
              <a:rPr lang="en-US" altLang="en-US" sz="1200" b="0" smtClean="0"/>
              <a:pPr/>
              <a:t>50</a:t>
            </a:fld>
            <a:endParaRPr lang="en-US" altLang="en-US" sz="1200" b="0"/>
          </a:p>
        </p:txBody>
      </p:sp>
      <p:sp>
        <p:nvSpPr>
          <p:cNvPr id="80898" name="Rectangle 2">
            <a:extLst>
              <a:ext uri="{FF2B5EF4-FFF2-40B4-BE49-F238E27FC236}">
                <a16:creationId xmlns:a16="http://schemas.microsoft.com/office/drawing/2014/main" id="{D1234F05-61CD-C642-93C8-3F36E5EA718A}"/>
              </a:ext>
            </a:extLst>
          </p:cNvPr>
          <p:cNvSpPr>
            <a:spLocks noGrp="1" noRot="1" noChangeAspect="1" noChangeArrowheads="1" noTextEdit="1"/>
          </p:cNvSpPr>
          <p:nvPr>
            <p:ph type="sldImg"/>
          </p:nvPr>
        </p:nvSpPr>
        <p:spPr>
          <a:ln/>
        </p:spPr>
        <p:txBody>
          <a:bodyPr/>
          <a:lstStyle/>
          <a:p>
            <a:endParaRPr lang="en-GB"/>
          </a:p>
        </p:txBody>
      </p:sp>
      <p:sp>
        <p:nvSpPr>
          <p:cNvPr id="80899" name="Rectangle 3">
            <a:extLst>
              <a:ext uri="{FF2B5EF4-FFF2-40B4-BE49-F238E27FC236}">
                <a16:creationId xmlns:a16="http://schemas.microsoft.com/office/drawing/2014/main" id="{DDC8B4B2-BFF8-F749-86A8-64A9CE4526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9598218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a:extLst>
              <a:ext uri="{FF2B5EF4-FFF2-40B4-BE49-F238E27FC236}">
                <a16:creationId xmlns:a16="http://schemas.microsoft.com/office/drawing/2014/main" id="{01AD4FB4-8372-F74D-A189-66941BB6C25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defRPr sz="2000" b="1">
                <a:solidFill>
                  <a:schemeClr val="tx1"/>
                </a:solidFill>
                <a:latin typeface="Times New Roman" panose="02020603050405020304" pitchFamily="18" charset="0"/>
                <a:ea typeface="ＭＳ Ｐゴシック" panose="020B0600070205080204" pitchFamily="34" charset="-128"/>
              </a:defRPr>
            </a:lvl1pPr>
            <a:lvl2pPr marL="742950" indent="-285750" defTabSz="949325">
              <a:defRPr sz="2000" b="1">
                <a:solidFill>
                  <a:schemeClr val="tx1"/>
                </a:solidFill>
                <a:latin typeface="Times New Roman" panose="02020603050405020304" pitchFamily="18" charset="0"/>
                <a:ea typeface="ＭＳ Ｐゴシック" panose="020B0600070205080204" pitchFamily="34" charset="-128"/>
              </a:defRPr>
            </a:lvl2pPr>
            <a:lvl3pPr marL="1143000" indent="-228600" defTabSz="949325">
              <a:defRPr sz="2000" b="1">
                <a:solidFill>
                  <a:schemeClr val="tx1"/>
                </a:solidFill>
                <a:latin typeface="Times New Roman" panose="02020603050405020304" pitchFamily="18" charset="0"/>
                <a:ea typeface="ＭＳ Ｐゴシック" panose="020B0600070205080204" pitchFamily="34" charset="-128"/>
              </a:defRPr>
            </a:lvl3pPr>
            <a:lvl4pPr marL="1600200" indent="-228600" defTabSz="949325">
              <a:defRPr sz="2000" b="1">
                <a:solidFill>
                  <a:schemeClr val="tx1"/>
                </a:solidFill>
                <a:latin typeface="Times New Roman" panose="02020603050405020304" pitchFamily="18" charset="0"/>
                <a:ea typeface="ＭＳ Ｐゴシック" panose="020B0600070205080204" pitchFamily="34" charset="-128"/>
              </a:defRPr>
            </a:lvl4pPr>
            <a:lvl5pPr marL="2057400" indent="-228600" defTabSz="949325">
              <a:defRPr sz="2000" b="1">
                <a:solidFill>
                  <a:schemeClr val="tx1"/>
                </a:solidFill>
                <a:latin typeface="Times New Roman" panose="02020603050405020304" pitchFamily="18" charset="0"/>
                <a:ea typeface="ＭＳ Ｐゴシック" panose="020B0600070205080204" pitchFamily="34" charset="-128"/>
              </a:defRPr>
            </a:lvl5pPr>
            <a:lvl6pPr marL="25146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6pPr>
            <a:lvl7pPr marL="29718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7pPr>
            <a:lvl8pPr marL="34290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8pPr>
            <a:lvl9pPr marL="38862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9pPr>
          </a:lstStyle>
          <a:p>
            <a:fld id="{077FB65D-DD5E-1F42-B862-9764C20985B6}" type="slidenum">
              <a:rPr lang="en-US" altLang="en-US" sz="1200" b="0" smtClean="0"/>
              <a:pPr/>
              <a:t>51</a:t>
            </a:fld>
            <a:endParaRPr lang="en-US" altLang="en-US" sz="1200" b="0"/>
          </a:p>
        </p:txBody>
      </p:sp>
      <p:sp>
        <p:nvSpPr>
          <p:cNvPr id="82946" name="Rectangle 2">
            <a:extLst>
              <a:ext uri="{FF2B5EF4-FFF2-40B4-BE49-F238E27FC236}">
                <a16:creationId xmlns:a16="http://schemas.microsoft.com/office/drawing/2014/main" id="{10B93923-96DC-FB45-8FCC-924BBD522361}"/>
              </a:ext>
            </a:extLst>
          </p:cNvPr>
          <p:cNvSpPr>
            <a:spLocks noGrp="1" noRot="1" noChangeAspect="1" noChangeArrowheads="1" noTextEdit="1"/>
          </p:cNvSpPr>
          <p:nvPr>
            <p:ph type="sldImg"/>
          </p:nvPr>
        </p:nvSpPr>
        <p:spPr>
          <a:ln/>
        </p:spPr>
        <p:txBody>
          <a:bodyPr/>
          <a:lstStyle/>
          <a:p>
            <a:endParaRPr lang="en-GB"/>
          </a:p>
        </p:txBody>
      </p:sp>
      <p:sp>
        <p:nvSpPr>
          <p:cNvPr id="82947" name="Rectangle 3">
            <a:extLst>
              <a:ext uri="{FF2B5EF4-FFF2-40B4-BE49-F238E27FC236}">
                <a16:creationId xmlns:a16="http://schemas.microsoft.com/office/drawing/2014/main" id="{711E3F1F-E17C-7546-8C49-7811931E2B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7565626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06B4C-C3AF-66F1-F2ED-C6120B47CA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B30D9D-EC48-9DEA-D4D1-0C0B808BC75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6427FF6-5660-6AF8-1AC9-B2B92B9B341B}"/>
              </a:ext>
            </a:extLst>
          </p:cNvPr>
          <p:cNvSpPr>
            <a:spLocks noGrp="1"/>
          </p:cNvSpPr>
          <p:nvPr>
            <p:ph type="body" idx="1"/>
          </p:nvPr>
        </p:nvSpPr>
        <p:spPr/>
        <p:txBody>
          <a:bodyPr/>
          <a:lstStyle/>
          <a:p>
            <a:endParaRPr lang="en-GB" noProof="0" dirty="0"/>
          </a:p>
        </p:txBody>
      </p:sp>
      <p:sp>
        <p:nvSpPr>
          <p:cNvPr id="4" name="Slide Number Placeholder 3">
            <a:extLst>
              <a:ext uri="{FF2B5EF4-FFF2-40B4-BE49-F238E27FC236}">
                <a16:creationId xmlns:a16="http://schemas.microsoft.com/office/drawing/2014/main" id="{2589109A-27DE-4950-1209-5F50D28A7BFE}"/>
              </a:ext>
            </a:extLst>
          </p:cNvPr>
          <p:cNvSpPr>
            <a:spLocks noGrp="1"/>
          </p:cNvSpPr>
          <p:nvPr>
            <p:ph type="sldNum" sz="quarter" idx="5"/>
          </p:nvPr>
        </p:nvSpPr>
        <p:spPr/>
        <p:txBody>
          <a:bodyPr/>
          <a:lstStyle/>
          <a:p>
            <a:fld id="{A9C57167-7DDF-47EF-AE9F-636EEC7BA958}" type="slidenum">
              <a:rPr lang="en-US" smtClean="0"/>
              <a:t>55</a:t>
            </a:fld>
            <a:endParaRPr lang="en-US"/>
          </a:p>
        </p:txBody>
      </p:sp>
    </p:spTree>
    <p:extLst>
      <p:ext uri="{BB962C8B-B14F-4D97-AF65-F5344CB8AC3E}">
        <p14:creationId xmlns:p14="http://schemas.microsoft.com/office/powerpoint/2010/main" val="11612879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45D7E-1B87-4A11-A1D2-D0D7CF79C2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BF07A9-F891-55EA-66D1-500C6465A8D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3D6A536-28A3-B8FB-F934-4AE862F3B9EF}"/>
              </a:ext>
            </a:extLst>
          </p:cNvPr>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9A0ED235-159B-C48E-AD58-AE40E5B4B257}"/>
              </a:ext>
            </a:extLst>
          </p:cNvPr>
          <p:cNvSpPr>
            <a:spLocks noGrp="1"/>
          </p:cNvSpPr>
          <p:nvPr>
            <p:ph type="sldNum" sz="quarter" idx="10"/>
          </p:nvPr>
        </p:nvSpPr>
        <p:spPr/>
        <p:txBody>
          <a:bodyPr/>
          <a:lstStyle/>
          <a:p>
            <a:fld id="{60E3FA3E-1A62-6848-BA98-23D6F5D5AB52}" type="slidenum">
              <a:rPr lang="en-US" smtClean="0"/>
              <a:t>56</a:t>
            </a:fld>
            <a:endParaRPr lang="en-US"/>
          </a:p>
        </p:txBody>
      </p:sp>
    </p:spTree>
    <p:extLst>
      <p:ext uri="{BB962C8B-B14F-4D97-AF65-F5344CB8AC3E}">
        <p14:creationId xmlns:p14="http://schemas.microsoft.com/office/powerpoint/2010/main" val="8366562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8005279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2391900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59C6F-33DC-94B1-8179-86FB827725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5283EC-F102-B901-4BCE-CF894E8D54F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32CA7EA-3F47-7954-D574-C2E8AC8CB65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644C224-77AF-7A63-CF2C-EE715598FC0B}"/>
              </a:ext>
            </a:extLst>
          </p:cNvPr>
          <p:cNvSpPr>
            <a:spLocks noGrp="1"/>
          </p:cNvSpPr>
          <p:nvPr>
            <p:ph type="sldNum" sz="quarter" idx="5"/>
          </p:nvPr>
        </p:nvSpPr>
        <p:spPr/>
        <p:txBody>
          <a:bodyPr/>
          <a:lstStyle/>
          <a:p>
            <a:fld id="{12DC3F46-D334-2D4B-8318-D61D8EDE410A}" type="slidenum">
              <a:rPr lang="es-ES" smtClean="0"/>
              <a:t>64</a:t>
            </a:fld>
            <a:endParaRPr lang="es-ES"/>
          </a:p>
        </p:txBody>
      </p:sp>
    </p:spTree>
    <p:extLst>
      <p:ext uri="{BB962C8B-B14F-4D97-AF65-F5344CB8AC3E}">
        <p14:creationId xmlns:p14="http://schemas.microsoft.com/office/powerpoint/2010/main" val="20725325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Xxx The Empresa Propietaria de la Red (EPR) is a consortium (Special Purpose Vehicle, SPV) of private and public companies (the six publicly owned utilities of the six Central American countries plus three extra-regional shareholders (Mexico’s CFE, Endesa/Enel from Spain and ISA from Colombia).</a:t>
            </a:r>
          </a:p>
        </p:txBody>
      </p:sp>
      <p:sp>
        <p:nvSpPr>
          <p:cNvPr id="4" name="Slide Number Placeholder 3"/>
          <p:cNvSpPr>
            <a:spLocks noGrp="1"/>
          </p:cNvSpPr>
          <p:nvPr>
            <p:ph type="sldNum" sz="quarter" idx="5"/>
          </p:nvPr>
        </p:nvSpPr>
        <p:spPr/>
        <p:txBody>
          <a:bodyPr/>
          <a:lstStyle/>
          <a:p>
            <a:fld id="{9F36BFCB-D843-488D-8AE2-86618ACE3FD2}" type="slidenum">
              <a:rPr lang="en-US" smtClean="0"/>
              <a:t>69</a:t>
            </a:fld>
            <a:endParaRPr lang="en-US" dirty="0"/>
          </a:p>
        </p:txBody>
      </p:sp>
    </p:spTree>
    <p:extLst>
      <p:ext uri="{BB962C8B-B14F-4D97-AF65-F5344CB8AC3E}">
        <p14:creationId xmlns:p14="http://schemas.microsoft.com/office/powerpoint/2010/main" val="38459766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380962" indent="-380962">
              <a:lnSpc>
                <a:spcPct val="100000"/>
              </a:lnSpc>
              <a:spcBef>
                <a:spcPts val="0"/>
              </a:spcBef>
              <a:buClr>
                <a:schemeClr val="tx1"/>
              </a:buClr>
              <a:buSzPct val="100000"/>
            </a:pPr>
            <a:r>
              <a:rPr lang="en-GB" altLang="en-US" sz="2400" dirty="0"/>
              <a:t>TASKS:</a:t>
            </a:r>
          </a:p>
          <a:p>
            <a:pPr marL="838116" lvl="2" indent="-380962">
              <a:lnSpc>
                <a:spcPct val="100000"/>
              </a:lnSpc>
              <a:spcBef>
                <a:spcPts val="0"/>
              </a:spcBef>
              <a:buClr>
                <a:schemeClr val="tx1"/>
              </a:buClr>
              <a:buSzPct val="100000"/>
            </a:pPr>
            <a:r>
              <a:rPr lang="en-GB" altLang="en-US" sz="2400" dirty="0"/>
              <a:t>operational security of the interconnector</a:t>
            </a:r>
          </a:p>
          <a:p>
            <a:pPr marL="838116" lvl="2" indent="-380962">
              <a:lnSpc>
                <a:spcPct val="100000"/>
              </a:lnSpc>
              <a:spcBef>
                <a:spcPts val="0"/>
              </a:spcBef>
              <a:buClr>
                <a:schemeClr val="tx1"/>
              </a:buClr>
              <a:buSzPct val="100000"/>
            </a:pPr>
            <a:r>
              <a:rPr lang="en-GB" altLang="en-US" sz="2400" dirty="0"/>
              <a:t>the methodology for calculating the available interconnection capacity</a:t>
            </a:r>
          </a:p>
          <a:p>
            <a:pPr marL="838116" lvl="2" indent="-380962">
              <a:lnSpc>
                <a:spcPct val="100000"/>
              </a:lnSpc>
              <a:spcBef>
                <a:spcPts val="0"/>
              </a:spcBef>
              <a:buClr>
                <a:schemeClr val="tx1"/>
              </a:buClr>
              <a:buSzPct val="100000"/>
            </a:pPr>
            <a:r>
              <a:rPr lang="en-GB" altLang="en-US" sz="2400" dirty="0"/>
              <a:t>the possible allocation of the capacity of the interconnector (coordination promotes a greater use of the capacity)</a:t>
            </a:r>
          </a:p>
          <a:p>
            <a:pPr marL="838116" lvl="2" indent="-380962">
              <a:lnSpc>
                <a:spcPct val="100000"/>
              </a:lnSpc>
              <a:spcBef>
                <a:spcPts val="0"/>
              </a:spcBef>
              <a:buClr>
                <a:schemeClr val="tx1"/>
              </a:buClr>
              <a:buSzPct val="100000"/>
            </a:pPr>
            <a:r>
              <a:rPr lang="en-GB" altLang="en-US" sz="2400" dirty="0"/>
              <a:t>the scheduling and accounting of power flows on the interconnector</a:t>
            </a:r>
          </a:p>
          <a:p>
            <a:pPr marL="838116" lvl="2" indent="-380962">
              <a:lnSpc>
                <a:spcPct val="100000"/>
              </a:lnSpc>
              <a:spcBef>
                <a:spcPts val="0"/>
              </a:spcBef>
              <a:buClr>
                <a:schemeClr val="tx1"/>
              </a:buClr>
              <a:buSzPct val="100000"/>
            </a:pPr>
            <a:r>
              <a:rPr lang="en-GB" altLang="en-US" sz="2400" dirty="0"/>
              <a:t>the scheduling of maintenance of the interconnector</a:t>
            </a:r>
          </a:p>
          <a:p>
            <a:pPr marL="838116" lvl="2" indent="-380962">
              <a:lnSpc>
                <a:spcPct val="100000"/>
              </a:lnSpc>
              <a:spcBef>
                <a:spcPts val="0"/>
              </a:spcBef>
              <a:buClr>
                <a:schemeClr val="tx1"/>
              </a:buClr>
              <a:buSzPct val="100000"/>
            </a:pPr>
            <a:r>
              <a:rPr lang="en-GB" altLang="en-US" sz="2400" dirty="0"/>
              <a:t>the procedures for handling emergencies/unplanned outages of the interconnector</a:t>
            </a:r>
          </a:p>
          <a:p>
            <a:pPr marL="838116" lvl="2" indent="-380962">
              <a:lnSpc>
                <a:spcPct val="100000"/>
              </a:lnSpc>
              <a:spcBef>
                <a:spcPts val="0"/>
              </a:spcBef>
              <a:buClr>
                <a:schemeClr val="tx1"/>
              </a:buClr>
              <a:buSzPct val="100000"/>
            </a:pPr>
            <a:r>
              <a:rPr lang="en-GB" altLang="en-US" sz="2400" dirty="0"/>
              <a:t>communication and data exchange.</a:t>
            </a:r>
          </a:p>
          <a:p>
            <a:pPr marL="838116" lvl="2" indent="-380962">
              <a:lnSpc>
                <a:spcPct val="100000"/>
              </a:lnSpc>
              <a:spcBef>
                <a:spcPts val="0"/>
              </a:spcBef>
              <a:buClr>
                <a:schemeClr val="tx1"/>
              </a:buClr>
              <a:buSzPct val="100000"/>
            </a:pPr>
            <a:r>
              <a:rPr lang="en-GB" altLang="en-US" sz="2400" dirty="0"/>
              <a:t>technical standards for the synchronous operation of the system (e.g.  frequency control and system performance)</a:t>
            </a:r>
          </a:p>
          <a:p>
            <a:pPr marL="838116" lvl="2" indent="-380962">
              <a:lnSpc>
                <a:spcPct val="100000"/>
              </a:lnSpc>
              <a:spcBef>
                <a:spcPts val="0"/>
              </a:spcBef>
              <a:buClr>
                <a:schemeClr val="tx1"/>
              </a:buClr>
              <a:buSzPct val="100000"/>
            </a:pPr>
            <a:r>
              <a:rPr lang="en-GB" altLang="en-US" sz="2400" dirty="0"/>
              <a:t>the procedures for the activation of reserves</a:t>
            </a:r>
          </a:p>
          <a:p>
            <a:pPr marL="838116" lvl="2" indent="-380962">
              <a:lnSpc>
                <a:spcPct val="100000"/>
              </a:lnSpc>
              <a:spcBef>
                <a:spcPts val="0"/>
              </a:spcBef>
              <a:buClr>
                <a:schemeClr val="tx1"/>
              </a:buClr>
              <a:buSzPct val="100000"/>
            </a:pPr>
            <a:r>
              <a:rPr lang="en-GB" altLang="en-US" sz="2400" dirty="0"/>
              <a:t>the procedure for compensating deviations of actual flows from schedule</a:t>
            </a:r>
          </a:p>
          <a:p>
            <a:pPr marL="838116" lvl="2" indent="-380962">
              <a:lnSpc>
                <a:spcPct val="100000"/>
              </a:lnSpc>
              <a:spcBef>
                <a:spcPts val="0"/>
              </a:spcBef>
              <a:buClr>
                <a:schemeClr val="tx1"/>
              </a:buClr>
              <a:buSzPct val="100000"/>
            </a:pPr>
            <a:r>
              <a:rPr lang="en-GB" altLang="en-US" sz="2400" dirty="0"/>
              <a:t>the procedures for black-start and for re-synchronisation across the interconnector, following an accident causing the separation of the different control areas.</a:t>
            </a:r>
          </a:p>
        </p:txBody>
      </p:sp>
    </p:spTree>
    <p:extLst>
      <p:ext uri="{BB962C8B-B14F-4D97-AF65-F5344CB8AC3E}">
        <p14:creationId xmlns:p14="http://schemas.microsoft.com/office/powerpoint/2010/main" val="10718130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BF3A4-E997-2F61-AA40-F5E518E662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AA29C9-51FF-6D51-6365-2562DD6E66A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C03E3E5-7E81-DA49-63B4-4AA8EA347E8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0AA3628-7ACE-9DFA-C438-6A187638DE56}"/>
              </a:ext>
            </a:extLst>
          </p:cNvPr>
          <p:cNvSpPr>
            <a:spLocks noGrp="1"/>
          </p:cNvSpPr>
          <p:nvPr>
            <p:ph type="sldNum" sz="quarter" idx="5"/>
          </p:nvPr>
        </p:nvSpPr>
        <p:spPr/>
        <p:txBody>
          <a:bodyPr/>
          <a:lstStyle/>
          <a:p>
            <a:fld id="{12DC3F46-D334-2D4B-8318-D61D8EDE410A}" type="slidenum">
              <a:rPr lang="es-ES" smtClean="0"/>
              <a:t>73</a:t>
            </a:fld>
            <a:endParaRPr lang="es-ES"/>
          </a:p>
        </p:txBody>
      </p:sp>
    </p:spTree>
    <p:extLst>
      <p:ext uri="{BB962C8B-B14F-4D97-AF65-F5344CB8AC3E}">
        <p14:creationId xmlns:p14="http://schemas.microsoft.com/office/powerpoint/2010/main" val="31480580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8A1B1-F124-9B37-9F9C-817E37D1881B}"/>
            </a:ext>
          </a:extLst>
        </p:cNvPr>
        <p:cNvGrpSpPr/>
        <p:nvPr/>
      </p:nvGrpSpPr>
      <p:grpSpPr>
        <a:xfrm>
          <a:off x="0" y="0"/>
          <a:ext cx="0" cy="0"/>
          <a:chOff x="0" y="0"/>
          <a:chExt cx="0" cy="0"/>
        </a:xfrm>
      </p:grpSpPr>
      <p:sp>
        <p:nvSpPr>
          <p:cNvPr id="119809" name="Rectangle 7">
            <a:extLst>
              <a:ext uri="{FF2B5EF4-FFF2-40B4-BE49-F238E27FC236}">
                <a16:creationId xmlns:a16="http://schemas.microsoft.com/office/drawing/2014/main" id="{6F415EA7-C08B-C107-B0C0-7771DEDBC3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325">
              <a:defRPr sz="2000" b="1">
                <a:solidFill>
                  <a:schemeClr val="tx1"/>
                </a:solidFill>
                <a:latin typeface="Times New Roman" panose="02020603050405020304" pitchFamily="18" charset="0"/>
                <a:ea typeface="ＭＳ Ｐゴシック" panose="020B0600070205080204" pitchFamily="34" charset="-128"/>
              </a:defRPr>
            </a:lvl1pPr>
            <a:lvl2pPr marL="742950" indent="-285750" defTabSz="949325">
              <a:defRPr sz="2000" b="1">
                <a:solidFill>
                  <a:schemeClr val="tx1"/>
                </a:solidFill>
                <a:latin typeface="Times New Roman" panose="02020603050405020304" pitchFamily="18" charset="0"/>
                <a:ea typeface="ＭＳ Ｐゴシック" panose="020B0600070205080204" pitchFamily="34" charset="-128"/>
              </a:defRPr>
            </a:lvl2pPr>
            <a:lvl3pPr marL="1143000" indent="-228600" defTabSz="949325">
              <a:defRPr sz="2000" b="1">
                <a:solidFill>
                  <a:schemeClr val="tx1"/>
                </a:solidFill>
                <a:latin typeface="Times New Roman" panose="02020603050405020304" pitchFamily="18" charset="0"/>
                <a:ea typeface="ＭＳ Ｐゴシック" panose="020B0600070205080204" pitchFamily="34" charset="-128"/>
              </a:defRPr>
            </a:lvl3pPr>
            <a:lvl4pPr marL="1600200" indent="-228600" defTabSz="949325">
              <a:defRPr sz="2000" b="1">
                <a:solidFill>
                  <a:schemeClr val="tx1"/>
                </a:solidFill>
                <a:latin typeface="Times New Roman" panose="02020603050405020304" pitchFamily="18" charset="0"/>
                <a:ea typeface="ＭＳ Ｐゴシック" panose="020B0600070205080204" pitchFamily="34" charset="-128"/>
              </a:defRPr>
            </a:lvl4pPr>
            <a:lvl5pPr marL="2057400" indent="-228600" defTabSz="949325">
              <a:defRPr sz="2000" b="1">
                <a:solidFill>
                  <a:schemeClr val="tx1"/>
                </a:solidFill>
                <a:latin typeface="Times New Roman" panose="02020603050405020304" pitchFamily="18" charset="0"/>
                <a:ea typeface="ＭＳ Ｐゴシック" panose="020B0600070205080204" pitchFamily="34" charset="-128"/>
              </a:defRPr>
            </a:lvl5pPr>
            <a:lvl6pPr marL="25146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6pPr>
            <a:lvl7pPr marL="29718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7pPr>
            <a:lvl8pPr marL="34290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8pPr>
            <a:lvl9pPr marL="3886200" indent="-228600" defTabSz="949325" eaLnBrk="0" fontAlgn="base" hangingPunct="0">
              <a:spcBef>
                <a:spcPct val="0"/>
              </a:spcBef>
              <a:spcAft>
                <a:spcPct val="0"/>
              </a:spcAft>
              <a:defRPr sz="2000" b="1">
                <a:solidFill>
                  <a:schemeClr val="tx1"/>
                </a:solidFill>
                <a:latin typeface="Times New Roman" panose="02020603050405020304" pitchFamily="18" charset="0"/>
                <a:ea typeface="ＭＳ Ｐゴシック" panose="020B0600070205080204" pitchFamily="34" charset="-128"/>
              </a:defRPr>
            </a:lvl9pPr>
          </a:lstStyle>
          <a:p>
            <a:fld id="{A983DF8B-7FE0-0C42-8CB6-6CABFE4CF8E3}" type="slidenum">
              <a:rPr lang="en-US" altLang="en-US" sz="1200" b="0"/>
              <a:pPr/>
              <a:t>75</a:t>
            </a:fld>
            <a:endParaRPr lang="en-US" altLang="en-US" sz="1200" b="0"/>
          </a:p>
        </p:txBody>
      </p:sp>
      <p:sp>
        <p:nvSpPr>
          <p:cNvPr id="119810" name="Rectangle 2">
            <a:extLst>
              <a:ext uri="{FF2B5EF4-FFF2-40B4-BE49-F238E27FC236}">
                <a16:creationId xmlns:a16="http://schemas.microsoft.com/office/drawing/2014/main" id="{90DD5892-9A53-C78B-E10A-871B74BF88EB}"/>
              </a:ext>
            </a:extLst>
          </p:cNvPr>
          <p:cNvSpPr>
            <a:spLocks noGrp="1" noRot="1" noChangeAspect="1" noChangeArrowheads="1" noTextEdit="1"/>
          </p:cNvSpPr>
          <p:nvPr>
            <p:ph type="sldImg"/>
          </p:nvPr>
        </p:nvSpPr>
        <p:spPr>
          <a:ln/>
        </p:spPr>
        <p:txBody>
          <a:bodyPr/>
          <a:lstStyle/>
          <a:p>
            <a:endParaRPr lang="en-GB"/>
          </a:p>
        </p:txBody>
      </p:sp>
      <p:sp>
        <p:nvSpPr>
          <p:cNvPr id="119811" name="Rectangle 3">
            <a:extLst>
              <a:ext uri="{FF2B5EF4-FFF2-40B4-BE49-F238E27FC236}">
                <a16:creationId xmlns:a16="http://schemas.microsoft.com/office/drawing/2014/main" id="{4F694BD8-E79A-E991-6A68-A662BEB90E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7119673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39700" indent="0">
              <a:buNone/>
            </a:pPr>
            <a:r>
              <a:rPr lang="en-US" sz="1100" dirty="0"/>
              <a:t>The economic effects of developing electricity transmission or storage projects include:</a:t>
            </a:r>
          </a:p>
          <a:p>
            <a:pPr marL="0" indent="0">
              <a:buFont typeface="Arial" panose="020B0604020202020204" pitchFamily="34" charset="0"/>
              <a:buNone/>
            </a:pPr>
            <a:r>
              <a:rPr lang="en-US" sz="1100" dirty="0"/>
              <a:t>the impact on the power system,  as well as the effects beyond the system, i.e., externalities  and macroeconomic effects. </a:t>
            </a:r>
          </a:p>
          <a:p>
            <a:pPr marL="139700" indent="0">
              <a:buNone/>
            </a:pPr>
            <a:r>
              <a:rPr lang="en-US" sz="1100" dirty="0"/>
              <a:t>The impact on the power system can be categorized into production versus consumption effects, infrastructure costs and other market benefits, such as improved competition and liquidity. </a:t>
            </a:r>
          </a:p>
          <a:p>
            <a:pPr marL="139700" indent="0">
              <a:buNone/>
            </a:pPr>
            <a:r>
              <a:rPr lang="en-US" sz="1100" dirty="0"/>
              <a:t>The externalities are related to the impact of these projects on greenhouse gas emissions, renewable energy, local environmental and social costs, and the early deployment of innovative transmission or storage technologies.</a:t>
            </a:r>
            <a:endParaRPr lang="en-ES" sz="1100"/>
          </a:p>
        </p:txBody>
      </p:sp>
    </p:spTree>
    <p:extLst>
      <p:ext uri="{BB962C8B-B14F-4D97-AF65-F5344CB8AC3E}">
        <p14:creationId xmlns:p14="http://schemas.microsoft.com/office/powerpoint/2010/main" val="24044284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6A49944-84AF-7A4B-8E3B-FBC921C3EE9E}" type="slidenum">
              <a:rPr lang="en-GB" smtClean="0"/>
              <a:t>79</a:t>
            </a:fld>
            <a:endParaRPr lang="en-GB"/>
          </a:p>
        </p:txBody>
      </p:sp>
    </p:spTree>
    <p:extLst>
      <p:ext uri="{BB962C8B-B14F-4D97-AF65-F5344CB8AC3E}">
        <p14:creationId xmlns:p14="http://schemas.microsoft.com/office/powerpoint/2010/main" val="5471383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7AE8D-F7BF-C018-BE22-333A947524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D9EA4-7071-33B3-5C13-B2ECF3382F0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E57AD47-B70D-BCB8-AB42-2BF28EC24C2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0EE1C89-2D7A-DD1C-3A1D-1D4050DF45BD}"/>
              </a:ext>
            </a:extLst>
          </p:cNvPr>
          <p:cNvSpPr>
            <a:spLocks noGrp="1"/>
          </p:cNvSpPr>
          <p:nvPr>
            <p:ph type="sldNum" sz="quarter" idx="5"/>
          </p:nvPr>
        </p:nvSpPr>
        <p:spPr/>
        <p:txBody>
          <a:bodyPr/>
          <a:lstStyle/>
          <a:p>
            <a:fld id="{12DC3F46-D334-2D4B-8318-D61D8EDE410A}" type="slidenum">
              <a:rPr lang="es-ES" smtClean="0"/>
              <a:t>83</a:t>
            </a:fld>
            <a:endParaRPr lang="es-ES"/>
          </a:p>
        </p:txBody>
      </p:sp>
    </p:spTree>
    <p:extLst>
      <p:ext uri="{BB962C8B-B14F-4D97-AF65-F5344CB8AC3E}">
        <p14:creationId xmlns:p14="http://schemas.microsoft.com/office/powerpoint/2010/main" val="33727357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00D2E-B945-703F-F418-B7FDCD6853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3302D2-612C-D6BB-EFB9-B9F237F3BA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F44DD3-E725-C4AB-61A4-5F563F0E64A9}"/>
              </a:ext>
            </a:extLst>
          </p:cNvPr>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en-US" sz="1100" dirty="0">
                <a:ea typeface="ＭＳ Ｐゴシック" panose="020B0600070205080204" pitchFamily="34" charset="-128"/>
                <a:sym typeface="Wingdings" pitchFamily="2" charset="2"/>
              </a:rPr>
              <a:t>Resort to allocation to beneficiaries or responsibility in network investments in special / relevant cases of </a:t>
            </a:r>
            <a:r>
              <a:rPr lang="en-US" altLang="en-US" sz="1100" b="1" dirty="0">
                <a:ea typeface="ＭＳ Ｐゴシック" panose="020B0600070205080204" pitchFamily="34" charset="-128"/>
                <a:sym typeface="Wingdings" pitchFamily="2" charset="2"/>
              </a:rPr>
              <a:t>new</a:t>
            </a:r>
            <a:r>
              <a:rPr lang="en-US" altLang="en-US" sz="1100" dirty="0">
                <a:ea typeface="ＭＳ Ｐゴシック" panose="020B0600070205080204" pitchFamily="34" charset="-128"/>
                <a:sym typeface="Wingdings" pitchFamily="2" charset="2"/>
              </a:rPr>
              <a:t> transmission projects. </a:t>
            </a:r>
          </a:p>
        </p:txBody>
      </p:sp>
    </p:spTree>
    <p:extLst>
      <p:ext uri="{BB962C8B-B14F-4D97-AF65-F5344CB8AC3E}">
        <p14:creationId xmlns:p14="http://schemas.microsoft.com/office/powerpoint/2010/main" val="17148495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819C9-05EB-2B37-09F1-956E083F01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94DFF5-DEF1-7B2E-242A-1EFEC1A61B17}"/>
              </a:ext>
            </a:extLst>
          </p:cNvPr>
          <p:cNvSpPr>
            <a:spLocks noGrp="1" noRot="1" noChangeAspect="1"/>
          </p:cNvSpPr>
          <p:nvPr>
            <p:ph type="sldImg"/>
          </p:nvPr>
        </p:nvSpPr>
        <p:spPr>
          <a:xfrm>
            <a:off x="382588" y="685800"/>
            <a:ext cx="6092825" cy="3429000"/>
          </a:xfrm>
        </p:spPr>
        <p:txBody>
          <a:bodyPr/>
          <a:lstStyle/>
          <a:p>
            <a:endParaRPr lang="en-GB"/>
          </a:p>
        </p:txBody>
      </p:sp>
      <p:sp>
        <p:nvSpPr>
          <p:cNvPr id="3" name="Notes Placeholder 2">
            <a:extLst>
              <a:ext uri="{FF2B5EF4-FFF2-40B4-BE49-F238E27FC236}">
                <a16:creationId xmlns:a16="http://schemas.microsoft.com/office/drawing/2014/main" id="{10760E43-1D3C-E9FE-1544-4C31D1DDD24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69203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58800" y="318030"/>
            <a:ext cx="9142413" cy="486304"/>
          </a:xfrm>
          <a:prstGeom prst="rect">
            <a:avLst/>
          </a:prstGeom>
        </p:spPr>
        <p:txBody>
          <a:bodyPr anchor="b"/>
          <a:lstStyle>
            <a:lvl1pPr algn="l">
              <a:defRPr sz="3200" b="1">
                <a:solidFill>
                  <a:srgbClr val="088F9E"/>
                </a:solidFill>
                <a:latin typeface="+mn-lt"/>
              </a:defRPr>
            </a:lvl1pPr>
          </a:lstStyle>
          <a:p>
            <a:r>
              <a:rPr lang="en-US" dirty="0"/>
              <a:t>Click to edit Master title style</a:t>
            </a:r>
          </a:p>
        </p:txBody>
      </p:sp>
      <p:sp>
        <p:nvSpPr>
          <p:cNvPr id="3" name="Subtitle 2"/>
          <p:cNvSpPr>
            <a:spLocks noGrp="1"/>
          </p:cNvSpPr>
          <p:nvPr>
            <p:ph type="subTitle" idx="1" hasCustomPrompt="1"/>
          </p:nvPr>
        </p:nvSpPr>
        <p:spPr>
          <a:xfrm>
            <a:off x="1524000" y="1735667"/>
            <a:ext cx="9142413" cy="3523721"/>
          </a:xfrm>
          <a:prstGeom prst="rect">
            <a:avLst/>
          </a:prstGeom>
        </p:spPr>
        <p:txBody>
          <a:bodyPr/>
          <a:lstStyle>
            <a:lvl1pPr marL="342900" indent="-342900" algn="l">
              <a:buClr>
                <a:srgbClr val="44B5C2"/>
              </a:buClr>
              <a:buFont typeface="Arial" panose="020B0604020202020204" pitchFamily="34" charset="0"/>
              <a:buChar char="•"/>
              <a:defRPr sz="2400">
                <a:solidFill>
                  <a:schemeClr val="bg2">
                    <a:lumMod val="25000"/>
                  </a:schemeClr>
                </a:solidFill>
                <a:latin typeface="+mn-lt"/>
              </a:defRPr>
            </a:lvl1pPr>
            <a:lvl2pPr marL="800100" indent="-342900" algn="l">
              <a:buClr>
                <a:srgbClr val="44B5C2"/>
              </a:buClr>
              <a:buFont typeface="Arial" panose="020B0604020202020204" pitchFamily="34" charset="0"/>
              <a:buChar char="•"/>
              <a:defRPr sz="2000">
                <a:solidFill>
                  <a:schemeClr val="bg2">
                    <a:lumMod val="25000"/>
                  </a:schemeClr>
                </a:solidFill>
                <a:latin typeface="+mn-lt"/>
              </a:defRPr>
            </a:lvl2pPr>
            <a:lvl3pPr marL="1200150" indent="-285750" algn="l">
              <a:buClr>
                <a:srgbClr val="44B5C2"/>
              </a:buClr>
              <a:buFont typeface="Arial" panose="020B0604020202020204" pitchFamily="34" charset="0"/>
              <a:buChar char="•"/>
              <a:defRPr sz="1800">
                <a:solidFill>
                  <a:schemeClr val="bg2">
                    <a:lumMod val="25000"/>
                  </a:schemeClr>
                </a:solidFill>
                <a:latin typeface="+mn-lt"/>
              </a:defRPr>
            </a:lvl3pPr>
            <a:lvl4pPr marL="1657350" indent="-285750" algn="l">
              <a:buClr>
                <a:srgbClr val="44B5C2"/>
              </a:buClr>
              <a:buFont typeface="Arial" panose="020B0604020202020204" pitchFamily="34" charset="0"/>
              <a:buChar char="•"/>
              <a:defRPr sz="1600">
                <a:solidFill>
                  <a:schemeClr val="bg2">
                    <a:lumMod val="25000"/>
                  </a:schemeClr>
                </a:solidFill>
                <a:latin typeface="+mn-lt"/>
              </a:defRPr>
            </a:lvl4pPr>
            <a:lvl5pPr marL="2114550" indent="-285750" algn="l">
              <a:buClr>
                <a:srgbClr val="44B5C2"/>
              </a:buClr>
              <a:buFont typeface="Arial" panose="020B0604020202020204" pitchFamily="34" charset="0"/>
              <a:buChar char="•"/>
              <a:defRPr sz="1600">
                <a:solidFill>
                  <a:schemeClr val="bg2">
                    <a:lumMod val="25000"/>
                  </a:schemeClr>
                </a:solidFill>
                <a:latin typeface="+mn-lt"/>
              </a:defRPr>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2"/>
          <p:cNvSpPr>
            <a:spLocks noGrp="1"/>
          </p:cNvSpPr>
          <p:nvPr>
            <p:ph type="body" idx="13"/>
          </p:nvPr>
        </p:nvSpPr>
        <p:spPr>
          <a:xfrm>
            <a:off x="1524000" y="1049867"/>
            <a:ext cx="9142413" cy="685800"/>
          </a:xfrm>
          <a:prstGeom prst="rect">
            <a:avLst/>
          </a:prstGeom>
        </p:spPr>
        <p:txBody>
          <a:bodyPr anchor="b"/>
          <a:lstStyle>
            <a:lvl1pPr marL="0" indent="0">
              <a:buNone/>
              <a:defRPr sz="2800" b="1">
                <a:solidFill>
                  <a:srgbClr val="44B5C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379086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6"/>
            <a:ext cx="5180013" cy="3999441"/>
          </a:xfrm>
          <a:prstGeom prst="rect">
            <a:avLst/>
          </a:prstGeom>
        </p:spPr>
        <p:txBody>
          <a:bodyPr/>
          <a:lstStyle>
            <a:lvl1pPr>
              <a:buClr>
                <a:srgbClr val="44B5C2"/>
              </a:buClr>
              <a:defRPr>
                <a:solidFill>
                  <a:schemeClr val="bg2">
                    <a:lumMod val="25000"/>
                  </a:schemeClr>
                </a:solidFill>
                <a:latin typeface="+mn-lt"/>
              </a:defRPr>
            </a:lvl1pPr>
            <a:lvl2pPr>
              <a:buClr>
                <a:srgbClr val="44B5C2"/>
              </a:buClr>
              <a:defRPr>
                <a:solidFill>
                  <a:schemeClr val="bg2">
                    <a:lumMod val="25000"/>
                  </a:schemeClr>
                </a:solidFill>
                <a:latin typeface="+mn-lt"/>
              </a:defRPr>
            </a:lvl2pPr>
            <a:lvl3pPr>
              <a:buClr>
                <a:srgbClr val="44B5C2"/>
              </a:buClr>
              <a:defRPr>
                <a:solidFill>
                  <a:schemeClr val="bg2">
                    <a:lumMod val="25000"/>
                  </a:schemeClr>
                </a:solidFill>
                <a:latin typeface="+mn-lt"/>
              </a:defRPr>
            </a:lvl3pPr>
            <a:lvl4pPr>
              <a:buClr>
                <a:srgbClr val="44B5C2"/>
              </a:buClr>
              <a:defRPr>
                <a:solidFill>
                  <a:schemeClr val="bg2">
                    <a:lumMod val="25000"/>
                  </a:schemeClr>
                </a:solidFill>
                <a:latin typeface="+mn-lt"/>
              </a:defRPr>
            </a:lvl4pPr>
            <a:lvl5pPr>
              <a:buClr>
                <a:srgbClr val="44B5C2"/>
              </a:buClr>
              <a:defRPr>
                <a:solidFill>
                  <a:schemeClr val="bg2">
                    <a:lumMod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0613" y="1825626"/>
            <a:ext cx="5181600" cy="3999441"/>
          </a:xfrm>
          <a:prstGeom prst="rect">
            <a:avLst/>
          </a:prstGeom>
        </p:spPr>
        <p:txBody>
          <a:bodyPr/>
          <a:lstStyle>
            <a:lvl1pPr>
              <a:buClr>
                <a:srgbClr val="44B5C2"/>
              </a:buClr>
              <a:defRPr>
                <a:solidFill>
                  <a:schemeClr val="bg2">
                    <a:lumMod val="25000"/>
                  </a:schemeClr>
                </a:solidFill>
                <a:latin typeface="+mn-lt"/>
              </a:defRPr>
            </a:lvl1pPr>
            <a:lvl2pPr>
              <a:buClr>
                <a:srgbClr val="44B5C2"/>
              </a:buClr>
              <a:defRPr>
                <a:solidFill>
                  <a:schemeClr val="bg2">
                    <a:lumMod val="25000"/>
                  </a:schemeClr>
                </a:solidFill>
                <a:latin typeface="+mn-lt"/>
              </a:defRPr>
            </a:lvl2pPr>
            <a:lvl3pPr>
              <a:buClr>
                <a:srgbClr val="44B5C2"/>
              </a:buClr>
              <a:defRPr>
                <a:solidFill>
                  <a:schemeClr val="bg2">
                    <a:lumMod val="25000"/>
                  </a:schemeClr>
                </a:solidFill>
                <a:latin typeface="+mn-lt"/>
              </a:defRPr>
            </a:lvl3pPr>
            <a:lvl4pPr>
              <a:buClr>
                <a:srgbClr val="44B5C2"/>
              </a:buClr>
              <a:defRPr>
                <a:solidFill>
                  <a:schemeClr val="bg2">
                    <a:lumMod val="25000"/>
                  </a:schemeClr>
                </a:solidFill>
                <a:latin typeface="+mn-lt"/>
              </a:defRPr>
            </a:lvl4pPr>
            <a:lvl5pPr>
              <a:buClr>
                <a:srgbClr val="44B5C2"/>
              </a:buClr>
              <a:defRPr>
                <a:solidFill>
                  <a:schemeClr val="bg2">
                    <a:lumMod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ctrTitle"/>
          </p:nvPr>
        </p:nvSpPr>
        <p:spPr>
          <a:xfrm>
            <a:off x="558800" y="318030"/>
            <a:ext cx="9142413" cy="486304"/>
          </a:xfrm>
          <a:prstGeom prst="rect">
            <a:avLst/>
          </a:prstGeom>
        </p:spPr>
        <p:txBody>
          <a:bodyPr anchor="b"/>
          <a:lstStyle>
            <a:lvl1pPr algn="l">
              <a:defRPr sz="3200" b="1">
                <a:solidFill>
                  <a:srgbClr val="088F9E"/>
                </a:solidFill>
                <a:latin typeface="+mn-lt"/>
              </a:defRPr>
            </a:lvl1pPr>
          </a:lstStyle>
          <a:p>
            <a:r>
              <a:rPr lang="en-US" dirty="0"/>
              <a:t>Click to edit Master title style</a:t>
            </a:r>
          </a:p>
        </p:txBody>
      </p:sp>
      <p:sp>
        <p:nvSpPr>
          <p:cNvPr id="10" name="Text Placeholder 2"/>
          <p:cNvSpPr>
            <a:spLocks noGrp="1"/>
          </p:cNvSpPr>
          <p:nvPr>
            <p:ph type="body" idx="13"/>
          </p:nvPr>
        </p:nvSpPr>
        <p:spPr>
          <a:xfrm>
            <a:off x="838200" y="1049867"/>
            <a:ext cx="9828213" cy="685800"/>
          </a:xfrm>
          <a:prstGeom prst="rect">
            <a:avLst/>
          </a:prstGeom>
        </p:spPr>
        <p:txBody>
          <a:bodyPr anchor="b"/>
          <a:lstStyle>
            <a:lvl1pPr marL="0" indent="0">
              <a:buNone/>
              <a:defRPr sz="2800" b="1">
                <a:solidFill>
                  <a:srgbClr val="44B5C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7"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588066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1266825"/>
            <a:ext cx="6170612" cy="4595813"/>
          </a:xfrm>
          <a:prstGeom prst="rect">
            <a:avLst/>
          </a:prstGeom>
        </p:spPr>
        <p:txBody>
          <a:bodyPr/>
          <a:lstStyle>
            <a:lvl1pPr marL="0" indent="0">
              <a:buNone/>
              <a:defRPr sz="32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201334"/>
            <a:ext cx="3932237" cy="3669242"/>
          </a:xfrm>
          <a:prstGeom prst="rect">
            <a:avLst/>
          </a:prstGeom>
        </p:spPr>
        <p:txBody>
          <a:bodyPr/>
          <a:lstStyle>
            <a:lvl1pPr marL="0" indent="0">
              <a:buNone/>
              <a:defRPr sz="1600">
                <a:solidFill>
                  <a:schemeClr val="bg2">
                    <a:lumMod val="25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8" name="Title 1"/>
          <p:cNvSpPr>
            <a:spLocks noGrp="1"/>
          </p:cNvSpPr>
          <p:nvPr>
            <p:ph type="ctrTitle"/>
          </p:nvPr>
        </p:nvSpPr>
        <p:spPr>
          <a:xfrm>
            <a:off x="558800" y="318030"/>
            <a:ext cx="9142413" cy="486304"/>
          </a:xfrm>
          <a:prstGeom prst="rect">
            <a:avLst/>
          </a:prstGeom>
        </p:spPr>
        <p:txBody>
          <a:bodyPr anchor="b"/>
          <a:lstStyle>
            <a:lvl1pPr algn="l">
              <a:defRPr sz="3200" b="1">
                <a:solidFill>
                  <a:srgbClr val="088F9E"/>
                </a:solidFill>
                <a:latin typeface="+mn-lt"/>
              </a:defRPr>
            </a:lvl1pPr>
          </a:lstStyle>
          <a:p>
            <a:r>
              <a:rPr lang="en-US" dirty="0"/>
              <a:t>Click to edit Master title style</a:t>
            </a:r>
          </a:p>
        </p:txBody>
      </p:sp>
      <p:sp>
        <p:nvSpPr>
          <p:cNvPr id="9" name="Text Placeholder 2"/>
          <p:cNvSpPr>
            <a:spLocks noGrp="1"/>
          </p:cNvSpPr>
          <p:nvPr>
            <p:ph type="body" idx="13"/>
          </p:nvPr>
        </p:nvSpPr>
        <p:spPr>
          <a:xfrm>
            <a:off x="839788" y="1266825"/>
            <a:ext cx="3932237" cy="685800"/>
          </a:xfrm>
          <a:prstGeom prst="rect">
            <a:avLst/>
          </a:prstGeom>
        </p:spPr>
        <p:txBody>
          <a:bodyPr anchor="b"/>
          <a:lstStyle>
            <a:lvl1pPr marL="0" indent="0">
              <a:buNone/>
              <a:defRPr sz="2800" b="1">
                <a:solidFill>
                  <a:srgbClr val="44B5C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0"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667167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WFER">
    <p:spTree>
      <p:nvGrpSpPr>
        <p:cNvPr id="1" name=""/>
        <p:cNvGrpSpPr/>
        <p:nvPr/>
      </p:nvGrpSpPr>
      <p:grpSpPr>
        <a:xfrm>
          <a:off x="0" y="0"/>
          <a:ext cx="0" cy="0"/>
          <a:chOff x="0" y="0"/>
          <a:chExt cx="0" cy="0"/>
        </a:xfrm>
      </p:grpSpPr>
      <p:sp>
        <p:nvSpPr>
          <p:cNvPr id="2"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652833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85429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140A3-4638-AE4C-8243-81286329F706}"/>
              </a:ext>
            </a:extLst>
          </p:cNvPr>
          <p:cNvSpPr>
            <a:spLocks noGrp="1"/>
          </p:cNvSpPr>
          <p:nvPr>
            <p:ph type="ctrTitle"/>
          </p:nvPr>
        </p:nvSpPr>
        <p:spPr>
          <a:xfrm>
            <a:off x="1523802" y="1122623"/>
            <a:ext cx="9142810" cy="2388153"/>
          </a:xfrm>
        </p:spPr>
        <p:txBody>
          <a:bodyPr anchor="b"/>
          <a:lstStyle>
            <a:lvl1pPr algn="ctr">
              <a:defRPr sz="5999"/>
            </a:lvl1pPr>
          </a:lstStyle>
          <a:p>
            <a:r>
              <a:rPr lang="en-US"/>
              <a:t>Click to edit Master title style</a:t>
            </a:r>
            <a:endParaRPr lang="es-ES"/>
          </a:p>
        </p:txBody>
      </p:sp>
      <p:sp>
        <p:nvSpPr>
          <p:cNvPr id="3" name="Subtitle 2">
            <a:extLst>
              <a:ext uri="{FF2B5EF4-FFF2-40B4-BE49-F238E27FC236}">
                <a16:creationId xmlns:a16="http://schemas.microsoft.com/office/drawing/2014/main" id="{57F551A6-8FDC-C44B-9C90-862EAA5E124B}"/>
              </a:ext>
            </a:extLst>
          </p:cNvPr>
          <p:cNvSpPr>
            <a:spLocks noGrp="1"/>
          </p:cNvSpPr>
          <p:nvPr>
            <p:ph type="subTitle" idx="1"/>
          </p:nvPr>
        </p:nvSpPr>
        <p:spPr>
          <a:xfrm>
            <a:off x="1523802" y="3602872"/>
            <a:ext cx="9142810" cy="1656145"/>
          </a:xfrm>
        </p:spPr>
        <p:txBody>
          <a:bodyPr/>
          <a:lstStyle>
            <a:lvl1pPr marL="0" indent="0" algn="ctr">
              <a:buNone/>
              <a:defRPr sz="2400"/>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en-US"/>
              <a:t>Click to edit Master subtitle style</a:t>
            </a:r>
            <a:endParaRPr lang="es-ES"/>
          </a:p>
        </p:txBody>
      </p:sp>
      <p:sp>
        <p:nvSpPr>
          <p:cNvPr id="4" name="Date Placeholder 3">
            <a:extLst>
              <a:ext uri="{FF2B5EF4-FFF2-40B4-BE49-F238E27FC236}">
                <a16:creationId xmlns:a16="http://schemas.microsoft.com/office/drawing/2014/main" id="{FE518E9C-0682-0C49-9814-66702C558636}"/>
              </a:ext>
            </a:extLst>
          </p:cNvPr>
          <p:cNvSpPr>
            <a:spLocks noGrp="1"/>
          </p:cNvSpPr>
          <p:nvPr>
            <p:ph type="dt" sz="half" idx="10"/>
          </p:nvPr>
        </p:nvSpPr>
        <p:spPr/>
        <p:txBody>
          <a:bodyPr/>
          <a:lstStyle/>
          <a:p>
            <a:fld id="{B998AFE4-3532-C34A-BBAD-A94EA90DD9CB}" type="datetime1">
              <a:rPr lang="es-ES_tradnl" smtClean="0"/>
              <a:t>21/9/26</a:t>
            </a:fld>
            <a:endParaRPr lang="es-ES"/>
          </a:p>
        </p:txBody>
      </p:sp>
      <p:sp>
        <p:nvSpPr>
          <p:cNvPr id="5" name="Footer Placeholder 4">
            <a:extLst>
              <a:ext uri="{FF2B5EF4-FFF2-40B4-BE49-F238E27FC236}">
                <a16:creationId xmlns:a16="http://schemas.microsoft.com/office/drawing/2014/main" id="{92A5A17E-EFA6-864E-9E0C-79EA7C295FF7}"/>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27F10F18-7CF4-2B42-811C-A8A802DBA396}"/>
              </a:ext>
            </a:extLst>
          </p:cNvPr>
          <p:cNvSpPr>
            <a:spLocks noGrp="1"/>
          </p:cNvSpPr>
          <p:nvPr>
            <p:ph type="sldNum" sz="quarter" idx="12"/>
          </p:nvPr>
        </p:nvSpPr>
        <p:spPr/>
        <p:txBody>
          <a:bodyPr/>
          <a:lstStyle/>
          <a:p>
            <a:fld id="{27619DAC-F736-8D45-946E-BCCB418D8FD4}" type="slidenum">
              <a:rPr lang="es-ES" smtClean="0"/>
              <a:t>‹#›</a:t>
            </a:fld>
            <a:endParaRPr lang="es-ES"/>
          </a:p>
        </p:txBody>
      </p:sp>
    </p:spTree>
    <p:extLst>
      <p:ext uri="{BB962C8B-B14F-4D97-AF65-F5344CB8AC3E}">
        <p14:creationId xmlns:p14="http://schemas.microsoft.com/office/powerpoint/2010/main" val="2792671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C06C8-6A97-9449-BD6B-F777CE791825}"/>
              </a:ext>
            </a:extLst>
          </p:cNvPr>
          <p:cNvSpPr>
            <a:spLocks noGrp="1"/>
          </p:cNvSpPr>
          <p:nvPr>
            <p:ph type="title"/>
          </p:nvPr>
        </p:nvSpPr>
        <p:spPr/>
        <p:txBody>
          <a:bodyPr/>
          <a:lstStyle/>
          <a:p>
            <a:r>
              <a:rPr lang="en-US"/>
              <a:t>Click to edit Master title style</a:t>
            </a:r>
            <a:endParaRPr lang="es-ES"/>
          </a:p>
        </p:txBody>
      </p:sp>
      <p:sp>
        <p:nvSpPr>
          <p:cNvPr id="3" name="Content Placeholder 2">
            <a:extLst>
              <a:ext uri="{FF2B5EF4-FFF2-40B4-BE49-F238E27FC236}">
                <a16:creationId xmlns:a16="http://schemas.microsoft.com/office/drawing/2014/main" id="{51111E72-773A-954E-A382-C949A5CB96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6102CFDB-1292-164F-BE21-B581446298FD}"/>
              </a:ext>
            </a:extLst>
          </p:cNvPr>
          <p:cNvSpPr>
            <a:spLocks noGrp="1"/>
          </p:cNvSpPr>
          <p:nvPr>
            <p:ph type="dt" sz="half" idx="10"/>
          </p:nvPr>
        </p:nvSpPr>
        <p:spPr/>
        <p:txBody>
          <a:bodyPr/>
          <a:lstStyle/>
          <a:p>
            <a:fld id="{51D543A6-E57F-8C4B-A8FF-5750DADC8E25}" type="datetime1">
              <a:rPr lang="es-ES_tradnl" smtClean="0"/>
              <a:t>21/9/26</a:t>
            </a:fld>
            <a:endParaRPr lang="es-ES" dirty="0"/>
          </a:p>
        </p:txBody>
      </p:sp>
      <p:sp>
        <p:nvSpPr>
          <p:cNvPr id="5" name="Footer Placeholder 4">
            <a:extLst>
              <a:ext uri="{FF2B5EF4-FFF2-40B4-BE49-F238E27FC236}">
                <a16:creationId xmlns:a16="http://schemas.microsoft.com/office/drawing/2014/main" id="{F6291206-CDF1-5141-9A53-084CF99EBF19}"/>
              </a:ext>
            </a:extLst>
          </p:cNvPr>
          <p:cNvSpPr>
            <a:spLocks noGrp="1"/>
          </p:cNvSpPr>
          <p:nvPr>
            <p:ph type="ftr" sz="quarter" idx="11"/>
          </p:nvPr>
        </p:nvSpPr>
        <p:spPr/>
        <p:txBody>
          <a:bodyPr/>
          <a:lstStyle/>
          <a:p>
            <a:endParaRPr lang="es-ES" dirty="0"/>
          </a:p>
        </p:txBody>
      </p:sp>
      <p:sp>
        <p:nvSpPr>
          <p:cNvPr id="6" name="Slide Number Placeholder 5">
            <a:extLst>
              <a:ext uri="{FF2B5EF4-FFF2-40B4-BE49-F238E27FC236}">
                <a16:creationId xmlns:a16="http://schemas.microsoft.com/office/drawing/2014/main" id="{F019AC3B-5E14-6E4B-AF7D-211D41194D4E}"/>
              </a:ext>
            </a:extLst>
          </p:cNvPr>
          <p:cNvSpPr>
            <a:spLocks noGrp="1"/>
          </p:cNvSpPr>
          <p:nvPr>
            <p:ph type="sldNum" sz="quarter" idx="12"/>
          </p:nvPr>
        </p:nvSpPr>
        <p:spPr/>
        <p:txBody>
          <a:bodyPr/>
          <a:lstStyle/>
          <a:p>
            <a:fld id="{27619DAC-F736-8D45-946E-BCCB418D8FD4}" type="slidenum">
              <a:rPr lang="es-ES" smtClean="0"/>
              <a:t>‹#›</a:t>
            </a:fld>
            <a:endParaRPr lang="es-ES" dirty="0"/>
          </a:p>
        </p:txBody>
      </p:sp>
    </p:spTree>
    <p:extLst>
      <p:ext uri="{BB962C8B-B14F-4D97-AF65-F5344CB8AC3E}">
        <p14:creationId xmlns:p14="http://schemas.microsoft.com/office/powerpoint/2010/main" val="3935002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9FEC1-4906-1A41-A423-D06BAADD6375}"/>
              </a:ext>
            </a:extLst>
          </p:cNvPr>
          <p:cNvSpPr>
            <a:spLocks noGrp="1"/>
          </p:cNvSpPr>
          <p:nvPr>
            <p:ph type="title"/>
          </p:nvPr>
        </p:nvSpPr>
        <p:spPr/>
        <p:txBody>
          <a:bodyPr/>
          <a:lstStyle/>
          <a:p>
            <a:r>
              <a:rPr lang="en-US"/>
              <a:t>Click to edit Master title style</a:t>
            </a:r>
            <a:endParaRPr lang="es-ES"/>
          </a:p>
        </p:txBody>
      </p:sp>
      <p:sp>
        <p:nvSpPr>
          <p:cNvPr id="3" name="Date Placeholder 2">
            <a:extLst>
              <a:ext uri="{FF2B5EF4-FFF2-40B4-BE49-F238E27FC236}">
                <a16:creationId xmlns:a16="http://schemas.microsoft.com/office/drawing/2014/main" id="{84E732AA-8138-DC4C-A0B5-024DB3FBD0C7}"/>
              </a:ext>
            </a:extLst>
          </p:cNvPr>
          <p:cNvSpPr>
            <a:spLocks noGrp="1"/>
          </p:cNvSpPr>
          <p:nvPr>
            <p:ph type="dt" sz="half" idx="10"/>
          </p:nvPr>
        </p:nvSpPr>
        <p:spPr/>
        <p:txBody>
          <a:bodyPr/>
          <a:lstStyle/>
          <a:p>
            <a:fld id="{99FF9B3A-6546-9542-A2D7-A64F22E3E6AC}" type="datetime1">
              <a:rPr lang="es-ES_tradnl" smtClean="0"/>
              <a:t>21/9/26</a:t>
            </a:fld>
            <a:endParaRPr lang="es-ES"/>
          </a:p>
        </p:txBody>
      </p:sp>
      <p:sp>
        <p:nvSpPr>
          <p:cNvPr id="4" name="Footer Placeholder 3">
            <a:extLst>
              <a:ext uri="{FF2B5EF4-FFF2-40B4-BE49-F238E27FC236}">
                <a16:creationId xmlns:a16="http://schemas.microsoft.com/office/drawing/2014/main" id="{6194D528-D5B0-BD4A-A728-327377E9A049}"/>
              </a:ext>
            </a:extLst>
          </p:cNvPr>
          <p:cNvSpPr>
            <a:spLocks noGrp="1"/>
          </p:cNvSpPr>
          <p:nvPr>
            <p:ph type="ftr" sz="quarter" idx="11"/>
          </p:nvPr>
        </p:nvSpPr>
        <p:spPr/>
        <p:txBody>
          <a:bodyPr/>
          <a:lstStyle/>
          <a:p>
            <a:endParaRPr lang="es-ES"/>
          </a:p>
        </p:txBody>
      </p:sp>
      <p:sp>
        <p:nvSpPr>
          <p:cNvPr id="5" name="Slide Number Placeholder 4">
            <a:extLst>
              <a:ext uri="{FF2B5EF4-FFF2-40B4-BE49-F238E27FC236}">
                <a16:creationId xmlns:a16="http://schemas.microsoft.com/office/drawing/2014/main" id="{AC607D84-9A67-4445-914B-8B1C7BD301F2}"/>
              </a:ext>
            </a:extLst>
          </p:cNvPr>
          <p:cNvSpPr>
            <a:spLocks noGrp="1"/>
          </p:cNvSpPr>
          <p:nvPr>
            <p:ph type="sldNum" sz="quarter" idx="12"/>
          </p:nvPr>
        </p:nvSpPr>
        <p:spPr>
          <a:xfrm>
            <a:off x="11492004" y="6357822"/>
            <a:ext cx="482537" cy="365210"/>
          </a:xfrm>
        </p:spPr>
        <p:txBody>
          <a:bodyPr/>
          <a:lstStyle/>
          <a:p>
            <a:r>
              <a:rPr lang="es-ES" dirty="0"/>
              <a:t>1</a:t>
            </a:r>
          </a:p>
        </p:txBody>
      </p:sp>
    </p:spTree>
    <p:extLst>
      <p:ext uri="{BB962C8B-B14F-4D97-AF65-F5344CB8AC3E}">
        <p14:creationId xmlns:p14="http://schemas.microsoft.com/office/powerpoint/2010/main" val="864389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Layout Personalizado">
    <p:spTree>
      <p:nvGrpSpPr>
        <p:cNvPr id="1" name=""/>
        <p:cNvGrpSpPr/>
        <p:nvPr/>
      </p:nvGrpSpPr>
      <p:grpSpPr>
        <a:xfrm>
          <a:off x="0" y="0"/>
          <a:ext cx="0" cy="0"/>
          <a:chOff x="0" y="0"/>
          <a:chExt cx="0" cy="0"/>
        </a:xfrm>
      </p:grpSpPr>
      <p:grpSp>
        <p:nvGrpSpPr>
          <p:cNvPr id="4" name="Group 10">
            <a:extLst>
              <a:ext uri="{FF2B5EF4-FFF2-40B4-BE49-F238E27FC236}">
                <a16:creationId xmlns:a16="http://schemas.microsoft.com/office/drawing/2014/main" id="{7F72CADA-ACE2-83B2-9F1D-884B32036C14}"/>
              </a:ext>
            </a:extLst>
          </p:cNvPr>
          <p:cNvGrpSpPr/>
          <p:nvPr userDrawn="1"/>
        </p:nvGrpSpPr>
        <p:grpSpPr>
          <a:xfrm>
            <a:off x="9961607" y="0"/>
            <a:ext cx="2228806" cy="228653"/>
            <a:chOff x="0" y="0"/>
            <a:chExt cx="964671" cy="79910"/>
          </a:xfrm>
        </p:grpSpPr>
        <p:sp>
          <p:nvSpPr>
            <p:cNvPr id="5" name="Freeform 11">
              <a:extLst>
                <a:ext uri="{FF2B5EF4-FFF2-40B4-BE49-F238E27FC236}">
                  <a16:creationId xmlns:a16="http://schemas.microsoft.com/office/drawing/2014/main" id="{311FA395-6E21-42EC-7A2A-AB031EE52FAE}"/>
                </a:ext>
              </a:extLst>
            </p:cNvPr>
            <p:cNvSpPr/>
            <p:nvPr/>
          </p:nvSpPr>
          <p:spPr>
            <a:xfrm>
              <a:off x="0" y="0"/>
              <a:ext cx="964671" cy="79910"/>
            </a:xfrm>
            <a:custGeom>
              <a:avLst/>
              <a:gdLst/>
              <a:ahLst/>
              <a:cxnLst/>
              <a:rect l="l" t="t" r="r" b="b"/>
              <a:pathLst>
                <a:path w="964671" h="79910">
                  <a:moveTo>
                    <a:pt x="0" y="0"/>
                  </a:moveTo>
                  <a:lnTo>
                    <a:pt x="964671" y="0"/>
                  </a:lnTo>
                  <a:lnTo>
                    <a:pt x="964671" y="79910"/>
                  </a:lnTo>
                  <a:lnTo>
                    <a:pt x="0" y="79910"/>
                  </a:lnTo>
                  <a:close/>
                </a:path>
              </a:pathLst>
            </a:custGeom>
            <a:solidFill>
              <a:srgbClr val="122945"/>
            </a:solidFill>
          </p:spPr>
          <p:txBody>
            <a:bodyPr/>
            <a:lstStyle/>
            <a:p>
              <a:endParaRPr lang="en-US" sz="1200"/>
            </a:p>
          </p:txBody>
        </p:sp>
        <p:sp>
          <p:nvSpPr>
            <p:cNvPr id="6" name="TextBox 12">
              <a:extLst>
                <a:ext uri="{FF2B5EF4-FFF2-40B4-BE49-F238E27FC236}">
                  <a16:creationId xmlns:a16="http://schemas.microsoft.com/office/drawing/2014/main" id="{1CB13CA5-CF37-E98B-A11F-EF9C52510A62}"/>
                </a:ext>
              </a:extLst>
            </p:cNvPr>
            <p:cNvSpPr txBox="1"/>
            <p:nvPr/>
          </p:nvSpPr>
          <p:spPr>
            <a:xfrm>
              <a:off x="0" y="-95250"/>
              <a:ext cx="964671" cy="175160"/>
            </a:xfrm>
            <a:prstGeom prst="rect">
              <a:avLst/>
            </a:prstGeom>
          </p:spPr>
          <p:txBody>
            <a:bodyPr lIns="50800" tIns="50800" rIns="50800" bIns="50800" rtlCol="0" anchor="ctr"/>
            <a:lstStyle/>
            <a:p>
              <a:pPr algn="ctr">
                <a:lnSpc>
                  <a:spcPts val="2618"/>
                </a:lnSpc>
              </a:pPr>
              <a:endParaRPr sz="1200"/>
            </a:p>
          </p:txBody>
        </p:sp>
      </p:grpSp>
      <p:sp>
        <p:nvSpPr>
          <p:cNvPr id="7" name="Freeform 14">
            <a:extLst>
              <a:ext uri="{FF2B5EF4-FFF2-40B4-BE49-F238E27FC236}">
                <a16:creationId xmlns:a16="http://schemas.microsoft.com/office/drawing/2014/main" id="{805EDA4A-88AF-0ED4-1D69-55FD168D16A4}"/>
              </a:ext>
            </a:extLst>
          </p:cNvPr>
          <p:cNvSpPr/>
          <p:nvPr userDrawn="1"/>
        </p:nvSpPr>
        <p:spPr>
          <a:xfrm>
            <a:off x="0" y="6582914"/>
            <a:ext cx="12190413" cy="285412"/>
          </a:xfrm>
          <a:custGeom>
            <a:avLst/>
            <a:gdLst/>
            <a:ahLst/>
            <a:cxnLst/>
            <a:rect l="l" t="t" r="r" b="b"/>
            <a:pathLst>
              <a:path w="18288000" h="2848475">
                <a:moveTo>
                  <a:pt x="0" y="0"/>
                </a:moveTo>
                <a:lnTo>
                  <a:pt x="18288000" y="0"/>
                </a:lnTo>
                <a:lnTo>
                  <a:pt x="18288000" y="2848474"/>
                </a:lnTo>
                <a:lnTo>
                  <a:pt x="0" y="2848474"/>
                </a:lnTo>
                <a:lnTo>
                  <a:pt x="0" y="0"/>
                </a:lnTo>
                <a:close/>
              </a:path>
            </a:pathLst>
          </a:custGeom>
          <a:gradFill flip="none" rotWithShape="1">
            <a:gsLst>
              <a:gs pos="0">
                <a:schemeClr val="accent1">
                  <a:lumMod val="5000"/>
                  <a:lumOff val="95000"/>
                </a:schemeClr>
              </a:gs>
              <a:gs pos="100000">
                <a:srgbClr val="163F55"/>
              </a:gs>
              <a:gs pos="37000">
                <a:srgbClr val="D4E2F4"/>
              </a:gs>
            </a:gsLst>
            <a:lin ang="10800000" scaled="0"/>
            <a:tileRect/>
          </a:gradFill>
        </p:spPr>
        <p:txBody>
          <a:bodyPr/>
          <a:lstStyle/>
          <a:p>
            <a:endParaRPr lang="en-US" sz="1200"/>
          </a:p>
        </p:txBody>
      </p:sp>
      <p:sp>
        <p:nvSpPr>
          <p:cNvPr id="8" name="Espaço Reservado para Texto 17">
            <a:extLst>
              <a:ext uri="{FF2B5EF4-FFF2-40B4-BE49-F238E27FC236}">
                <a16:creationId xmlns:a16="http://schemas.microsoft.com/office/drawing/2014/main" id="{0D332493-D1DB-B5D2-DF3A-019670705439}"/>
              </a:ext>
            </a:extLst>
          </p:cNvPr>
          <p:cNvSpPr>
            <a:spLocks noGrp="1"/>
          </p:cNvSpPr>
          <p:nvPr>
            <p:ph type="body" sz="quarter" idx="13" hasCustomPrompt="1"/>
          </p:nvPr>
        </p:nvSpPr>
        <p:spPr>
          <a:xfrm>
            <a:off x="581028" y="1453712"/>
            <a:ext cx="10898277" cy="2399306"/>
          </a:xfrm>
          <a:prstGeom prst="rect">
            <a:avLst/>
          </a:prstGeom>
        </p:spPr>
        <p:txBody>
          <a:bodyPr/>
          <a:lstStyle>
            <a:lvl1pPr marL="0" indent="0">
              <a:buNone/>
              <a:defRPr sz="2733">
                <a:latin typeface="Open Sans Medium" pitchFamily="2" charset="0"/>
                <a:ea typeface="Open Sans Medium" pitchFamily="2" charset="0"/>
                <a:cs typeface="Open Sans Medium" pitchFamily="2" charset="0"/>
              </a:defRPr>
            </a:lvl1pPr>
          </a:lstStyle>
          <a:p>
            <a:pPr lvl="0"/>
            <a:r>
              <a:rPr lang="en-US" dirty="0"/>
              <a:t>Text here</a:t>
            </a:r>
          </a:p>
        </p:txBody>
      </p:sp>
      <p:sp>
        <p:nvSpPr>
          <p:cNvPr id="9" name="Espaço Reservado para Texto 17">
            <a:extLst>
              <a:ext uri="{FF2B5EF4-FFF2-40B4-BE49-F238E27FC236}">
                <a16:creationId xmlns:a16="http://schemas.microsoft.com/office/drawing/2014/main" id="{8A9CA37F-2E36-4C63-C69B-AD3FD1F5ADF2}"/>
              </a:ext>
            </a:extLst>
          </p:cNvPr>
          <p:cNvSpPr>
            <a:spLocks noGrp="1"/>
          </p:cNvSpPr>
          <p:nvPr>
            <p:ph type="body" sz="quarter" idx="14" hasCustomPrompt="1"/>
          </p:nvPr>
        </p:nvSpPr>
        <p:spPr>
          <a:xfrm>
            <a:off x="581028" y="677284"/>
            <a:ext cx="10898277" cy="776429"/>
          </a:xfrm>
          <a:prstGeom prst="rect">
            <a:avLst/>
          </a:prstGeom>
        </p:spPr>
        <p:txBody>
          <a:bodyPr anchor="ctr"/>
          <a:lstStyle>
            <a:lvl1pPr marL="0" indent="0">
              <a:buNone/>
              <a:defRPr sz="4267" b="1">
                <a:solidFill>
                  <a:srgbClr val="122945"/>
                </a:solidFill>
                <a:latin typeface="Open Sans Bold" panose="020B0604020202020204" charset="0"/>
                <a:ea typeface="Open Sans Bold" panose="020B0604020202020204" charset="0"/>
                <a:cs typeface="Open Sans Bold" panose="020B0604020202020204" charset="0"/>
              </a:defRPr>
            </a:lvl1pPr>
          </a:lstStyle>
          <a:p>
            <a:pPr lvl="0"/>
            <a:r>
              <a:rPr lang="en-US" dirty="0"/>
              <a:t>Title here</a:t>
            </a:r>
          </a:p>
        </p:txBody>
      </p:sp>
      <p:sp>
        <p:nvSpPr>
          <p:cNvPr id="11" name="Freeform 7">
            <a:extLst>
              <a:ext uri="{FF2B5EF4-FFF2-40B4-BE49-F238E27FC236}">
                <a16:creationId xmlns:a16="http://schemas.microsoft.com/office/drawing/2014/main" id="{C8EC9E73-B980-0E5A-13FD-6577FF7C9250}"/>
              </a:ext>
            </a:extLst>
          </p:cNvPr>
          <p:cNvSpPr/>
          <p:nvPr userDrawn="1"/>
        </p:nvSpPr>
        <p:spPr>
          <a:xfrm>
            <a:off x="11257755" y="6125768"/>
            <a:ext cx="820453" cy="389856"/>
          </a:xfrm>
          <a:custGeom>
            <a:avLst/>
            <a:gdLst/>
            <a:ahLst/>
            <a:cxnLst/>
            <a:rect l="l" t="t" r="r" b="b"/>
            <a:pathLst>
              <a:path w="1512942" h="718647">
                <a:moveTo>
                  <a:pt x="0" y="0"/>
                </a:moveTo>
                <a:lnTo>
                  <a:pt x="1512942" y="0"/>
                </a:lnTo>
                <a:lnTo>
                  <a:pt x="1512942" y="718648"/>
                </a:lnTo>
                <a:lnTo>
                  <a:pt x="0" y="718648"/>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endParaRPr lang="en-US" sz="1200" dirty="0"/>
          </a:p>
        </p:txBody>
      </p:sp>
      <p:pic>
        <p:nvPicPr>
          <p:cNvPr id="12" name="Imagem 11" descr="Logotipo, nome da empresa&#10;&#10;O conteúdo gerado por IA pode estar incorreto.">
            <a:extLst>
              <a:ext uri="{FF2B5EF4-FFF2-40B4-BE49-F238E27FC236}">
                <a16:creationId xmlns:a16="http://schemas.microsoft.com/office/drawing/2014/main" id="{5D4A4C87-2109-5AA2-D106-C06BE866E323}"/>
              </a:ext>
            </a:extLst>
          </p:cNvPr>
          <p:cNvPicPr>
            <a:picLocks noChangeAspect="1"/>
          </p:cNvPicPr>
          <p:nvPr userDrawn="1"/>
        </p:nvPicPr>
        <p:blipFill>
          <a:blip r:embed="rId3">
            <a:extLst>
              <a:ext uri="{28A0092B-C50C-407E-A947-70E740481C1C}">
                <a14:useLocalDpi xmlns:a14="http://schemas.microsoft.com/office/drawing/2010/main" val="0"/>
              </a:ext>
            </a:extLst>
          </a:blip>
          <a:srcRect l="24627" t="27775" r="23880" b="29107"/>
          <a:stretch>
            <a:fillRect/>
          </a:stretch>
        </p:blipFill>
        <p:spPr>
          <a:xfrm>
            <a:off x="10306852" y="6132979"/>
            <a:ext cx="810536" cy="381912"/>
          </a:xfrm>
          <a:prstGeom prst="rect">
            <a:avLst/>
          </a:prstGeom>
        </p:spPr>
      </p:pic>
      <p:pic>
        <p:nvPicPr>
          <p:cNvPr id="13" name="Imagem 12" descr="Interface gráfica do usuário&#10;&#10;O conteúdo gerado por IA pode estar incorreto.">
            <a:extLst>
              <a:ext uri="{FF2B5EF4-FFF2-40B4-BE49-F238E27FC236}">
                <a16:creationId xmlns:a16="http://schemas.microsoft.com/office/drawing/2014/main" id="{1CF78D89-F8EF-4646-9644-B665BDC2D7A1}"/>
              </a:ext>
            </a:extLst>
          </p:cNvPr>
          <p:cNvPicPr>
            <a:picLocks noChangeAspect="1"/>
          </p:cNvPicPr>
          <p:nvPr userDrawn="1"/>
        </p:nvPicPr>
        <p:blipFill>
          <a:blip r:embed="rId4">
            <a:extLst>
              <a:ext uri="{28A0092B-C50C-407E-A947-70E740481C1C}">
                <a14:useLocalDpi xmlns:a14="http://schemas.microsoft.com/office/drawing/2010/main" val="0"/>
              </a:ext>
            </a:extLst>
          </a:blip>
          <a:srcRect t="20782" b="20649"/>
          <a:stretch>
            <a:fillRect/>
          </a:stretch>
        </p:blipFill>
        <p:spPr>
          <a:xfrm>
            <a:off x="8956528" y="6125855"/>
            <a:ext cx="1202046" cy="396158"/>
          </a:xfrm>
          <a:prstGeom prst="rect">
            <a:avLst/>
          </a:prstGeom>
        </p:spPr>
      </p:pic>
    </p:spTree>
    <p:extLst>
      <p:ext uri="{BB962C8B-B14F-4D97-AF65-F5344CB8AC3E}">
        <p14:creationId xmlns:p14="http://schemas.microsoft.com/office/powerpoint/2010/main" val="1574767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5550" y="2886075"/>
            <a:ext cx="7191375" cy="1504950"/>
          </a:xfrm>
          <a:prstGeom prst="rect">
            <a:avLst/>
          </a:prstGeom>
        </p:spPr>
        <p:txBody>
          <a:bodyPr anchor="b"/>
          <a:lstStyle>
            <a:lvl1pPr algn="ctr">
              <a:defRPr sz="4400" b="1">
                <a:solidFill>
                  <a:srgbClr val="088F9E"/>
                </a:solidFill>
                <a:latin typeface="+mn-lt"/>
              </a:defRPr>
            </a:lvl1pPr>
          </a:lstStyle>
          <a:p>
            <a:r>
              <a:rPr lang="en-US" dirty="0"/>
              <a:t>Click to edit Master title style</a:t>
            </a:r>
          </a:p>
        </p:txBody>
      </p:sp>
      <p:sp>
        <p:nvSpPr>
          <p:cNvPr id="3" name="Subtitle 2"/>
          <p:cNvSpPr>
            <a:spLocks noGrp="1"/>
          </p:cNvSpPr>
          <p:nvPr>
            <p:ph type="subTitle" idx="1"/>
          </p:nvPr>
        </p:nvSpPr>
        <p:spPr>
          <a:xfrm>
            <a:off x="2495550" y="4619625"/>
            <a:ext cx="7191375" cy="639763"/>
          </a:xfrm>
          <a:prstGeom prst="rect">
            <a:avLst/>
          </a:prstGeom>
        </p:spPr>
        <p:txBody>
          <a:bodyPr/>
          <a:lstStyle>
            <a:lvl1pPr marL="0" indent="0" algn="ctr">
              <a:buNone/>
              <a:defRPr sz="3600" i="1">
                <a:solidFill>
                  <a:srgbClr val="44B5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838200" y="6357938"/>
            <a:ext cx="2743200" cy="365125"/>
          </a:xfrm>
          <a:prstGeom prst="rect">
            <a:avLst/>
          </a:prstGeom>
        </p:spPr>
        <p:txBody>
          <a:bodyPr/>
          <a:lstStyle>
            <a:lvl1pPr>
              <a:defRPr sz="2000">
                <a:solidFill>
                  <a:schemeClr val="bg1"/>
                </a:solidFill>
                <a:latin typeface="+mn-lt"/>
              </a:defRPr>
            </a:lvl1pPr>
          </a:lstStyle>
          <a:p>
            <a:endParaRPr lang="en-US" dirty="0"/>
          </a:p>
        </p:txBody>
      </p:sp>
      <p:sp>
        <p:nvSpPr>
          <p:cNvPr id="5" name="Footer Placeholder 4"/>
          <p:cNvSpPr>
            <a:spLocks noGrp="1"/>
          </p:cNvSpPr>
          <p:nvPr>
            <p:ph type="ftr" sz="quarter" idx="11"/>
          </p:nvPr>
        </p:nvSpPr>
        <p:spPr>
          <a:xfrm>
            <a:off x="4038600" y="6357938"/>
            <a:ext cx="4113213" cy="365125"/>
          </a:xfrm>
          <a:prstGeom prst="rect">
            <a:avLst/>
          </a:prstGeom>
        </p:spPr>
        <p:txBody>
          <a:bodyPr/>
          <a:lstStyle>
            <a:lvl1pPr>
              <a:defRPr sz="2000">
                <a:solidFill>
                  <a:schemeClr val="bg1"/>
                </a:solidFill>
                <a:latin typeface="+mn-lt"/>
              </a:defRPr>
            </a:lvl1pPr>
          </a:lstStyle>
          <a:p>
            <a:endParaRPr lang="en-US" dirty="0"/>
          </a:p>
        </p:txBody>
      </p:sp>
      <p:sp>
        <p:nvSpPr>
          <p:cNvPr id="6"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561446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69722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theme" Target="../theme/theme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5.png"/><Relationship Id="rId5" Type="http://schemas.openxmlformats.org/officeDocument/2006/relationships/slideLayout" Target="../slideLayouts/slideLayout5.xml"/><Relationship Id="rId10" Type="http://schemas.openxmlformats.org/officeDocument/2006/relationships/theme" Target="../theme/theme2.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6.png"/><Relationship Id="rId4"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1" cy="6859588"/>
          </a:xfrm>
          <a:prstGeom prst="rect">
            <a:avLst/>
          </a:prstGeom>
        </p:spPr>
      </p:pic>
      <p:sp>
        <p:nvSpPr>
          <p:cNvPr id="8" name="직사각형 3">
            <a:extLst>
              <a:ext uri="{FF2B5EF4-FFF2-40B4-BE49-F238E27FC236}">
                <a16:creationId xmlns:a16="http://schemas.microsoft.com/office/drawing/2014/main" id="{0AC05B60-4D61-2B4F-BCB8-0689A6065731}"/>
              </a:ext>
            </a:extLst>
          </p:cNvPr>
          <p:cNvSpPr/>
          <p:nvPr userDrawn="1"/>
        </p:nvSpPr>
        <p:spPr>
          <a:xfrm>
            <a:off x="1" y="0"/>
            <a:ext cx="12190412" cy="6896336"/>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9" name="직사각형 3">
            <a:extLst>
              <a:ext uri="{FF2B5EF4-FFF2-40B4-BE49-F238E27FC236}">
                <a16:creationId xmlns:a16="http://schemas.microsoft.com/office/drawing/2014/main" id="{0AC05B60-4D61-2B4F-BCB8-0689A6065731}"/>
              </a:ext>
            </a:extLst>
          </p:cNvPr>
          <p:cNvSpPr/>
          <p:nvPr userDrawn="1"/>
        </p:nvSpPr>
        <p:spPr>
          <a:xfrm>
            <a:off x="1" y="-3850"/>
            <a:ext cx="12190412" cy="1874739"/>
          </a:xfrm>
          <a:prstGeom prst="rect">
            <a:avLst/>
          </a:prstGeom>
          <a:gradFill>
            <a:gsLst>
              <a:gs pos="0">
                <a:schemeClr val="lt1">
                  <a:alpha val="56000"/>
                </a:schemeClr>
              </a:gs>
              <a:gs pos="38000">
                <a:schemeClr val="lt1"/>
              </a:gs>
              <a:gs pos="100000">
                <a:schemeClr val="lt2">
                  <a:alpha val="0"/>
                </a:schemeClr>
              </a:gs>
            </a:gsLst>
            <a:lin ang="2700006"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10" name="Title 1"/>
          <p:cNvSpPr txBox="1">
            <a:spLocks/>
          </p:cNvSpPr>
          <p:nvPr userDrawn="1"/>
        </p:nvSpPr>
        <p:spPr>
          <a:xfrm>
            <a:off x="972939" y="3366113"/>
            <a:ext cx="7478316" cy="860972"/>
          </a:xfrm>
          <a:prstGeom prst="rect">
            <a:avLst/>
          </a:prstGeom>
          <a:noFill/>
          <a:ln w="9525">
            <a:noFill/>
            <a:miter lim="800000"/>
            <a:headEnd/>
            <a:tailEnd/>
          </a:ln>
        </p:spPr>
        <p:txBody>
          <a:bodyPr spcFirstLastPara="1" vert="horz" wrap="square" lIns="132741" tIns="66371" rIns="132741" bIns="66371" numCol="1" rtlCol="0" anchor="t" anchorCtr="0" compatLnSpc="1">
            <a:prstTxWarp prst="textNoShape">
              <a:avLst/>
            </a:prstTxWarp>
            <a:noAutofit/>
          </a:bodyPr>
          <a:lstStyle>
            <a:defPPr marR="0" lvl="0" algn="l" rtl="0">
              <a:lnSpc>
                <a:spcPct val="100000"/>
              </a:lnSpc>
              <a:spcBef>
                <a:spcPts val="0"/>
              </a:spcBef>
              <a:spcAft>
                <a:spcPts val="0"/>
              </a:spcAft>
            </a:defPPr>
            <a:lvl1pPr marL="0" marR="0" lvl="0" indent="0" algn="l" defTabSz="746568" rtl="0" eaLnBrk="1" fontAlgn="base" latinLnBrk="1" hangingPunct="1">
              <a:lnSpc>
                <a:spcPct val="100000"/>
              </a:lnSpc>
              <a:spcBef>
                <a:spcPct val="0"/>
              </a:spcBef>
              <a:spcAft>
                <a:spcPct val="0"/>
              </a:spcAft>
              <a:buClr>
                <a:schemeClr val="hlink"/>
              </a:buClr>
              <a:buSzPts val="3200"/>
              <a:buFont typeface="굴림체" pitchFamily="49" charset="-127"/>
              <a:buNone/>
              <a:defRPr lang="ko-KR" altLang="en-US" sz="5399" b="0" i="0" u="none" strike="noStrike" kern="1200" cap="none" baseline="0" dirty="0">
                <a:solidFill>
                  <a:srgbClr val="386907"/>
                </a:solidFill>
                <a:effectLst/>
                <a:latin typeface="+mj-lt"/>
                <a:ea typeface="맑은 고딕" pitchFamily="50" charset="-127"/>
                <a:cs typeface="+mj-cs"/>
                <a:sym typeface="Inter-Regular"/>
              </a:defRPr>
            </a:lvl1pPr>
            <a:lvl2pPr marR="0" lvl="1"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2pPr>
            <a:lvl3pPr marR="0" lvl="2"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3pPr>
            <a:lvl4pPr marR="0" lvl="3"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4pPr>
            <a:lvl5pPr marR="0" lvl="4"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5pPr>
            <a:lvl6pPr marR="0" lvl="5"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6pPr>
            <a:lvl7pPr marR="0" lvl="6"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7pPr>
            <a:lvl8pPr marR="0" lvl="7"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8pPr>
            <a:lvl9pPr marR="0" lvl="8"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9pPr>
          </a:lstStyle>
          <a:p>
            <a:r>
              <a:rPr lang="en-US" sz="3600" b="1" dirty="0">
                <a:solidFill>
                  <a:srgbClr val="088F9E"/>
                </a:solidFill>
                <a:latin typeface="Calibri" panose="020F0502020204030204" pitchFamily="34" charset="0"/>
                <a:cs typeface="Calibri" panose="020F0502020204030204" pitchFamily="34" charset="0"/>
              </a:rPr>
              <a:t>Presentation Title, Presentation Title</a:t>
            </a:r>
            <a:endParaRPr lang="en-US" sz="3200" dirty="0">
              <a:solidFill>
                <a:srgbClr val="088F9E"/>
              </a:solidFill>
              <a:latin typeface="Calibri" panose="020F0502020204030204" pitchFamily="34" charset="0"/>
            </a:endParaRPr>
          </a:p>
        </p:txBody>
      </p:sp>
      <p:sp>
        <p:nvSpPr>
          <p:cNvPr id="11" name="직사각형 3">
            <a:extLst>
              <a:ext uri="{FF2B5EF4-FFF2-40B4-BE49-F238E27FC236}">
                <a16:creationId xmlns:a16="http://schemas.microsoft.com/office/drawing/2014/main" id="{0AC05B60-4D61-2B4F-BCB8-0689A6065731}"/>
              </a:ext>
            </a:extLst>
          </p:cNvPr>
          <p:cNvSpPr/>
          <p:nvPr userDrawn="1"/>
        </p:nvSpPr>
        <p:spPr>
          <a:xfrm flipV="1">
            <a:off x="1" y="1854588"/>
            <a:ext cx="12190412" cy="45719"/>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grpSp>
        <p:nvGrpSpPr>
          <p:cNvPr id="12" name="Group 11"/>
          <p:cNvGrpSpPr/>
          <p:nvPr userDrawn="1"/>
        </p:nvGrpSpPr>
        <p:grpSpPr>
          <a:xfrm>
            <a:off x="925794" y="432250"/>
            <a:ext cx="10374269" cy="1210062"/>
            <a:chOff x="925794" y="432250"/>
            <a:chExt cx="10374269" cy="1210062"/>
          </a:xfrm>
        </p:grpSpPr>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4450" y="432250"/>
              <a:ext cx="3805613" cy="1159416"/>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5794" y="432250"/>
              <a:ext cx="4323072" cy="1210062"/>
            </a:xfrm>
            <a:prstGeom prst="rect">
              <a:avLst/>
            </a:prstGeom>
          </p:spPr>
        </p:pic>
      </p:grpSp>
      <p:pic>
        <p:nvPicPr>
          <p:cNvPr id="15" name="Picture 1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6025489"/>
            <a:ext cx="12190413" cy="876898"/>
          </a:xfrm>
          <a:prstGeom prst="rect">
            <a:avLst/>
          </a:prstGeom>
        </p:spPr>
      </p:pic>
      <p:sp>
        <p:nvSpPr>
          <p:cNvPr id="16"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492265267"/>
      </p:ext>
    </p:extLst>
  </p:cSld>
  <p:clrMap bg1="lt1" tx1="dk1" bg2="lt2" tx2="dk2" accent1="accent1" accent2="accent2" accent3="accent3" accent4="accent4" accent5="accent5" accent6="accent6" hlink="hlink" folHlink="folHlink"/>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직사각형 3">
            <a:extLst>
              <a:ext uri="{FF2B5EF4-FFF2-40B4-BE49-F238E27FC236}">
                <a16:creationId xmlns:a16="http://schemas.microsoft.com/office/drawing/2014/main" id="{0AC05B60-4D61-2B4F-BCB8-0689A6065731}"/>
              </a:ext>
            </a:extLst>
          </p:cNvPr>
          <p:cNvSpPr/>
          <p:nvPr userDrawn="1"/>
        </p:nvSpPr>
        <p:spPr>
          <a:xfrm>
            <a:off x="1" y="1"/>
            <a:ext cx="12190412" cy="6859588"/>
          </a:xfrm>
          <a:prstGeom prst="rect">
            <a:avLst/>
          </a:prstGeom>
          <a:gradFill>
            <a:gsLst>
              <a:gs pos="0">
                <a:schemeClr val="bg1"/>
              </a:gs>
              <a:gs pos="54000">
                <a:schemeClr val="bg1"/>
              </a:gs>
              <a:gs pos="99000">
                <a:srgbClr val="E9F5F9"/>
              </a:gs>
              <a:gs pos="80000">
                <a:srgbClr val="E9F5F9"/>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pic>
        <p:nvPicPr>
          <p:cNvPr id="7" name="Picture 6"/>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 y="5982690"/>
            <a:ext cx="12190412" cy="876898"/>
          </a:xfrm>
          <a:prstGeom prst="rect">
            <a:avLst/>
          </a:prstGeom>
        </p:spPr>
      </p:pic>
      <p:sp>
        <p:nvSpPr>
          <p:cNvPr id="9" name="직사각형 3">
            <a:extLst>
              <a:ext uri="{FF2B5EF4-FFF2-40B4-BE49-F238E27FC236}">
                <a16:creationId xmlns:a16="http://schemas.microsoft.com/office/drawing/2014/main" id="{0AC05B60-4D61-2B4F-BCB8-0689A6065731}"/>
              </a:ext>
            </a:extLst>
          </p:cNvPr>
          <p:cNvSpPr/>
          <p:nvPr userDrawn="1"/>
        </p:nvSpPr>
        <p:spPr>
          <a:xfrm flipV="1">
            <a:off x="1" y="1003511"/>
            <a:ext cx="12190412" cy="45719"/>
          </a:xfrm>
          <a:prstGeom prst="rect">
            <a:avLst/>
          </a:prstGeom>
          <a:solidFill>
            <a:srgbClr val="CCEA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pic>
        <p:nvPicPr>
          <p:cNvPr id="11" name="Picture 10"/>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920712" y="249620"/>
            <a:ext cx="2931311" cy="636655"/>
          </a:xfrm>
          <a:prstGeom prst="rect">
            <a:avLst/>
          </a:prstGeom>
        </p:spPr>
      </p:pic>
      <p:sp>
        <p:nvSpPr>
          <p:cNvPr id="12"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971727225"/>
      </p:ext>
    </p:extLst>
  </p:cSld>
  <p:clrMap bg1="lt1" tx1="dk1" bg2="lt2" tx2="dk2" accent1="accent1" accent2="accent2" accent3="accent3" accent4="accent4" accent5="accent5" accent6="accent6" hlink="hlink" folHlink="folHlink"/>
  <p:sldLayoutIdLst>
    <p:sldLayoutId id="2147483667" r:id="rId1"/>
    <p:sldLayoutId id="2147483670" r:id="rId2"/>
    <p:sldLayoutId id="2147483675" r:id="rId3"/>
    <p:sldLayoutId id="2147483691" r:id="rId4"/>
    <p:sldLayoutId id="2147483693" r:id="rId5"/>
    <p:sldLayoutId id="2147483694" r:id="rId6"/>
    <p:sldLayoutId id="2147483695" r:id="rId7"/>
    <p:sldLayoutId id="2147483697" r:id="rId8"/>
    <p:sldLayoutId id="2147483698" r:id="rId9"/>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직사각형 3">
            <a:extLst>
              <a:ext uri="{FF2B5EF4-FFF2-40B4-BE49-F238E27FC236}">
                <a16:creationId xmlns:a16="http://schemas.microsoft.com/office/drawing/2014/main" id="{0AC05B60-4D61-2B4F-BCB8-0689A6065731}"/>
              </a:ext>
            </a:extLst>
          </p:cNvPr>
          <p:cNvSpPr/>
          <p:nvPr userDrawn="1"/>
        </p:nvSpPr>
        <p:spPr>
          <a:xfrm>
            <a:off x="2" y="0"/>
            <a:ext cx="12190411" cy="6857107"/>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latin typeface="Calibri" panose="020F0502020204030204" pitchFamily="34" charset="0"/>
            </a:endParaRPr>
          </a:p>
        </p:txBody>
      </p:sp>
      <p:sp>
        <p:nvSpPr>
          <p:cNvPr id="8" name="Rounded Rectangle 7"/>
          <p:cNvSpPr/>
          <p:nvPr userDrawn="1"/>
        </p:nvSpPr>
        <p:spPr>
          <a:xfrm>
            <a:off x="2510091" y="760317"/>
            <a:ext cx="7170233" cy="5341434"/>
          </a:xfrm>
          <a:prstGeom prst="roundRect">
            <a:avLst>
              <a:gd name="adj" fmla="val 9026"/>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Calibri" panose="020F0502020204030204" pitchFamily="34" charset="0"/>
            </a:endParaRPr>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6096"/>
            <a:ext cx="12190413" cy="6851011"/>
          </a:xfrm>
          <a:prstGeom prst="rect">
            <a:avLst/>
          </a:prstGeom>
        </p:spPr>
      </p:pic>
      <p:sp>
        <p:nvSpPr>
          <p:cNvPr id="10" name="Oval 9"/>
          <p:cNvSpPr/>
          <p:nvPr userDrawn="1"/>
        </p:nvSpPr>
        <p:spPr>
          <a:xfrm>
            <a:off x="5399460" y="1317670"/>
            <a:ext cx="1291478" cy="1276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pic>
        <p:nvPicPr>
          <p:cNvPr id="14" name="Picture 1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638621" y="1466208"/>
            <a:ext cx="4914758" cy="1067442"/>
          </a:xfrm>
          <a:prstGeom prst="rect">
            <a:avLst/>
          </a:prstGeom>
        </p:spPr>
      </p:pic>
      <p:sp>
        <p:nvSpPr>
          <p:cNvPr id="11" name="Date Placeholder 3"/>
          <p:cNvSpPr>
            <a:spLocks noGrp="1"/>
          </p:cNvSpPr>
          <p:nvPr>
            <p:ph type="dt" sz="half" idx="2"/>
          </p:nvPr>
        </p:nvSpPr>
        <p:spPr>
          <a:xfrm>
            <a:off x="838200" y="6357938"/>
            <a:ext cx="2743200" cy="365125"/>
          </a:xfrm>
          <a:prstGeom prst="rect">
            <a:avLst/>
          </a:prstGeom>
        </p:spPr>
        <p:txBody>
          <a:bodyPr/>
          <a:lstStyle>
            <a:lvl1pPr>
              <a:defRPr sz="2000">
                <a:solidFill>
                  <a:schemeClr val="bg1"/>
                </a:solidFill>
                <a:latin typeface="+mn-lt"/>
              </a:defRPr>
            </a:lvl1pPr>
          </a:lstStyle>
          <a:p>
            <a:endParaRPr lang="en-US" dirty="0"/>
          </a:p>
        </p:txBody>
      </p:sp>
      <p:sp>
        <p:nvSpPr>
          <p:cNvPr id="12" name="Footer Placeholder 4"/>
          <p:cNvSpPr>
            <a:spLocks noGrp="1"/>
          </p:cNvSpPr>
          <p:nvPr>
            <p:ph type="ftr" sz="quarter" idx="3"/>
          </p:nvPr>
        </p:nvSpPr>
        <p:spPr>
          <a:xfrm>
            <a:off x="4038600" y="6357938"/>
            <a:ext cx="4113213" cy="365125"/>
          </a:xfrm>
          <a:prstGeom prst="rect">
            <a:avLst/>
          </a:prstGeom>
        </p:spPr>
        <p:txBody>
          <a:bodyPr/>
          <a:lstStyle>
            <a:lvl1pPr>
              <a:defRPr sz="2000">
                <a:solidFill>
                  <a:schemeClr val="bg1"/>
                </a:solidFill>
                <a:latin typeface="+mn-lt"/>
              </a:defRPr>
            </a:lvl1pPr>
          </a:lstStyle>
          <a:p>
            <a:endParaRPr lang="en-US" dirty="0"/>
          </a:p>
        </p:txBody>
      </p:sp>
      <p:sp>
        <p:nvSpPr>
          <p:cNvPr id="13"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961663730"/>
      </p:ext>
    </p:extLst>
  </p:cSld>
  <p:clrMap bg1="lt1" tx1="dk1" bg2="lt2" tx2="dk2" accent1="accent1" accent2="accent2" accent3="accent3" accent4="accent4" accent5="accent5" accent6="accent6" hlink="hlink" folHlink="folHlink"/>
  <p:sldLayoutIdLst>
    <p:sldLayoutId id="2147483690" r:id="rId1"/>
    <p:sldLayoutId id="2147483692" r:id="rId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jp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hyperlink" Target="https://escholarship.org/content/qt6z726421/qt6z726421.pdf?utm_source=chatgpt.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hyperlink" Target="https://www.ferc.gov/sites/default/files/2020-05/northeast.PDF?utm_source=chatgpt.com" TargetMode="External"/><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hyperlink" Target="https://isorto.or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hyperlink" Target="http://www.sapp.co.zw/"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2" Type="http://schemas.openxmlformats.org/officeDocument/2006/relationships/image" Target="../media/image41.png"/><Relationship Id="rId1" Type="http://schemas.openxmlformats.org/officeDocument/2006/relationships/slideLayout" Target="../slideLayouts/slideLayout5.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2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57.tiff"/><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5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8.xml"/><Relationship Id="rId1" Type="http://schemas.openxmlformats.org/officeDocument/2006/relationships/slideLayout" Target="../slideLayouts/slideLayout9.xml"/><Relationship Id="rId5" Type="http://schemas.openxmlformats.org/officeDocument/2006/relationships/hyperlink" Target="https://journals.sagepub.com/doi/10.1177/01956574251399644" TargetMode="External"/><Relationship Id="rId4" Type="http://schemas.openxmlformats.org/officeDocument/2006/relationships/image" Target="../media/image68.png"/></Relationships>
</file>

<file path=ppt/slides/_rels/slide56.xml.rels><?xml version="1.0" encoding="UTF-8" standalone="yes"?>
<Relationships xmlns="http://schemas.openxmlformats.org/package/2006/relationships"><Relationship Id="rId3" Type="http://schemas.openxmlformats.org/officeDocument/2006/relationships/image" Target="../media/image69.pdf"/><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6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6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71.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1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79.emf"/><Relationship Id="rId5" Type="http://schemas.openxmlformats.org/officeDocument/2006/relationships/image" Target="../media/image78.emf"/><Relationship Id="rId4" Type="http://schemas.openxmlformats.org/officeDocument/2006/relationships/image" Target="../media/image77.emf"/></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hyperlink" Target="https://tyndp.entsoe.eu/explore#explore__longterm" TargetMode="External"/></Relationships>
</file>

<file path=ppt/slides/_rels/slide8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8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8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hyperlink" Target="https://www.esmap.org/publications/guidelines-transmission-pricing-and-cost-allocation-regional-power-trade" TargetMode="Externa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hyperlink" Target="https://africanschoolregulation.org/wp-content/uploads/2025/07/Guidelines-on-Transmission-Pricing-and-Cost-Allocation-for-Regional-Power-Trade.pdf" TargetMode="External"/><Relationship Id="rId2" Type="http://schemas.openxmlformats.org/officeDocument/2006/relationships/image" Target="../media/image83.png"/><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9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jpg"/><Relationship Id="rId7" Type="http://schemas.openxmlformats.org/officeDocument/2006/relationships/image" Target="../media/image11.pn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xml"/><Relationship Id="rId4" Type="http://schemas.openxmlformats.org/officeDocument/2006/relationships/image" Target="../media/image8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B71F4-21E1-7A32-63A8-1ABEC9A7D81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2359C23-DD3D-47CC-C5FC-DBA60D8589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0411" cy="6859588"/>
          </a:xfrm>
          <a:prstGeom prst="rect">
            <a:avLst/>
          </a:prstGeom>
        </p:spPr>
      </p:pic>
      <p:sp>
        <p:nvSpPr>
          <p:cNvPr id="14" name="직사각형 3">
            <a:extLst>
              <a:ext uri="{FF2B5EF4-FFF2-40B4-BE49-F238E27FC236}">
                <a16:creationId xmlns:a16="http://schemas.microsoft.com/office/drawing/2014/main" id="{3B616984-D6B5-D631-B22A-2A0292B955A0}"/>
              </a:ext>
            </a:extLst>
          </p:cNvPr>
          <p:cNvSpPr/>
          <p:nvPr/>
        </p:nvSpPr>
        <p:spPr>
          <a:xfrm>
            <a:off x="1" y="0"/>
            <a:ext cx="12190412" cy="6896336"/>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15" name="직사각형 3">
            <a:extLst>
              <a:ext uri="{FF2B5EF4-FFF2-40B4-BE49-F238E27FC236}">
                <a16:creationId xmlns:a16="http://schemas.microsoft.com/office/drawing/2014/main" id="{92DA5374-1B5C-24C8-DB46-873E431D7055}"/>
              </a:ext>
            </a:extLst>
          </p:cNvPr>
          <p:cNvSpPr/>
          <p:nvPr/>
        </p:nvSpPr>
        <p:spPr>
          <a:xfrm>
            <a:off x="1" y="-3850"/>
            <a:ext cx="12190412" cy="1874739"/>
          </a:xfrm>
          <a:prstGeom prst="rect">
            <a:avLst/>
          </a:prstGeom>
          <a:gradFill>
            <a:gsLst>
              <a:gs pos="0">
                <a:schemeClr val="lt1">
                  <a:alpha val="56000"/>
                </a:schemeClr>
              </a:gs>
              <a:gs pos="38000">
                <a:schemeClr val="lt1"/>
              </a:gs>
              <a:gs pos="100000">
                <a:schemeClr val="lt2">
                  <a:alpha val="0"/>
                </a:schemeClr>
              </a:gs>
            </a:gsLst>
            <a:lin ang="2700006"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8" name="Title 1">
            <a:extLst>
              <a:ext uri="{FF2B5EF4-FFF2-40B4-BE49-F238E27FC236}">
                <a16:creationId xmlns:a16="http://schemas.microsoft.com/office/drawing/2014/main" id="{9AD4B023-4A2B-3B6D-E8D1-69F9E0A52926}"/>
              </a:ext>
            </a:extLst>
          </p:cNvPr>
          <p:cNvSpPr txBox="1">
            <a:spLocks/>
          </p:cNvSpPr>
          <p:nvPr/>
        </p:nvSpPr>
        <p:spPr>
          <a:xfrm>
            <a:off x="972939" y="3366113"/>
            <a:ext cx="7478316" cy="860972"/>
          </a:xfrm>
          <a:prstGeom prst="rect">
            <a:avLst/>
          </a:prstGeom>
          <a:noFill/>
          <a:ln w="9525">
            <a:noFill/>
            <a:miter lim="800000"/>
            <a:headEnd/>
            <a:tailEnd/>
          </a:ln>
        </p:spPr>
        <p:txBody>
          <a:bodyPr spcFirstLastPara="1" vert="horz" wrap="square" lIns="132741" tIns="66371" rIns="132741" bIns="66371" numCol="1" rtlCol="0" anchor="t" anchorCtr="0" compatLnSpc="1">
            <a:prstTxWarp prst="textNoShape">
              <a:avLst/>
            </a:prstTxWarp>
            <a:noAutofit/>
          </a:bodyPr>
          <a:lstStyle>
            <a:defPPr marR="0" lvl="0" algn="l" rtl="0">
              <a:lnSpc>
                <a:spcPct val="100000"/>
              </a:lnSpc>
              <a:spcBef>
                <a:spcPts val="0"/>
              </a:spcBef>
              <a:spcAft>
                <a:spcPts val="0"/>
              </a:spcAft>
            </a:defPPr>
            <a:lvl1pPr marL="0" marR="0" lvl="0" indent="0" algn="l" defTabSz="746568" rtl="0" eaLnBrk="1" fontAlgn="base" latinLnBrk="1" hangingPunct="1">
              <a:lnSpc>
                <a:spcPct val="100000"/>
              </a:lnSpc>
              <a:spcBef>
                <a:spcPct val="0"/>
              </a:spcBef>
              <a:spcAft>
                <a:spcPct val="0"/>
              </a:spcAft>
              <a:buClr>
                <a:schemeClr val="hlink"/>
              </a:buClr>
              <a:buSzPts val="3200"/>
              <a:buFont typeface="굴림체" pitchFamily="49" charset="-127"/>
              <a:buNone/>
              <a:defRPr lang="ko-KR" altLang="en-US" sz="5399" b="0" i="0" u="none" strike="noStrike" kern="1200" cap="none" baseline="0" dirty="0">
                <a:solidFill>
                  <a:srgbClr val="386907"/>
                </a:solidFill>
                <a:effectLst/>
                <a:latin typeface="+mj-lt"/>
                <a:ea typeface="맑은 고딕" pitchFamily="50" charset="-127"/>
                <a:cs typeface="+mj-cs"/>
                <a:sym typeface="Inter-Regular"/>
              </a:defRPr>
            </a:lvl1pPr>
            <a:lvl2pPr marR="0" lvl="1"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2pPr>
            <a:lvl3pPr marR="0" lvl="2"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3pPr>
            <a:lvl4pPr marR="0" lvl="3"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4pPr>
            <a:lvl5pPr marR="0" lvl="4"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5pPr>
            <a:lvl6pPr marR="0" lvl="5"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6pPr>
            <a:lvl7pPr marR="0" lvl="6"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7pPr>
            <a:lvl8pPr marR="0" lvl="7"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8pPr>
            <a:lvl9pPr marR="0" lvl="8"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9pPr>
          </a:lstStyle>
          <a:p>
            <a:r>
              <a:rPr lang="en-US" sz="3600" b="1" dirty="0">
                <a:solidFill>
                  <a:srgbClr val="088F9E"/>
                </a:solidFill>
                <a:latin typeface="Calibri" panose="020F0502020204030204" pitchFamily="34" charset="0"/>
                <a:cs typeface="Calibri" panose="020F0502020204030204" pitchFamily="34" charset="0"/>
              </a:rPr>
              <a:t>Presentation Title</a:t>
            </a:r>
            <a:endParaRPr lang="en-US" sz="3200" dirty="0">
              <a:solidFill>
                <a:srgbClr val="088F9E"/>
              </a:solidFill>
              <a:latin typeface="Calibri" panose="020F0502020204030204" pitchFamily="34" charset="0"/>
            </a:endParaRPr>
          </a:p>
        </p:txBody>
      </p:sp>
      <p:sp>
        <p:nvSpPr>
          <p:cNvPr id="12" name="직사각형 3">
            <a:extLst>
              <a:ext uri="{FF2B5EF4-FFF2-40B4-BE49-F238E27FC236}">
                <a16:creationId xmlns:a16="http://schemas.microsoft.com/office/drawing/2014/main" id="{C19445C8-677D-9872-4118-C54290AC1517}"/>
              </a:ext>
            </a:extLst>
          </p:cNvPr>
          <p:cNvSpPr/>
          <p:nvPr/>
        </p:nvSpPr>
        <p:spPr>
          <a:xfrm flipV="1">
            <a:off x="1" y="1854588"/>
            <a:ext cx="12190412" cy="45719"/>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grpSp>
        <p:nvGrpSpPr>
          <p:cNvPr id="2" name="Group 1">
            <a:extLst>
              <a:ext uri="{FF2B5EF4-FFF2-40B4-BE49-F238E27FC236}">
                <a16:creationId xmlns:a16="http://schemas.microsoft.com/office/drawing/2014/main" id="{109335DB-712A-D3C3-FB5F-7E74B6987C13}"/>
              </a:ext>
            </a:extLst>
          </p:cNvPr>
          <p:cNvGrpSpPr/>
          <p:nvPr/>
        </p:nvGrpSpPr>
        <p:grpSpPr>
          <a:xfrm>
            <a:off x="925794" y="432250"/>
            <a:ext cx="10374269" cy="1210062"/>
            <a:chOff x="925794" y="432250"/>
            <a:chExt cx="10374269" cy="1210062"/>
          </a:xfrm>
        </p:grpSpPr>
        <p:pic>
          <p:nvPicPr>
            <p:cNvPr id="11" name="Picture 10">
              <a:extLst>
                <a:ext uri="{FF2B5EF4-FFF2-40B4-BE49-F238E27FC236}">
                  <a16:creationId xmlns:a16="http://schemas.microsoft.com/office/drawing/2014/main" id="{AC411EED-291D-15CC-0AE0-96E00E71BE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450" y="432250"/>
              <a:ext cx="3805613" cy="1159416"/>
            </a:xfrm>
            <a:prstGeom prst="rect">
              <a:avLst/>
            </a:prstGeom>
          </p:spPr>
        </p:pic>
        <p:pic>
          <p:nvPicPr>
            <p:cNvPr id="13" name="Picture 12">
              <a:extLst>
                <a:ext uri="{FF2B5EF4-FFF2-40B4-BE49-F238E27FC236}">
                  <a16:creationId xmlns:a16="http://schemas.microsoft.com/office/drawing/2014/main" id="{57B96E1E-8047-A015-3B4B-9F1C5632CE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794" y="432250"/>
              <a:ext cx="4323072" cy="1210062"/>
            </a:xfrm>
            <a:prstGeom prst="rect">
              <a:avLst/>
            </a:prstGeom>
          </p:spPr>
        </p:pic>
      </p:grpSp>
      <p:pic>
        <p:nvPicPr>
          <p:cNvPr id="16" name="Picture 15">
            <a:extLst>
              <a:ext uri="{FF2B5EF4-FFF2-40B4-BE49-F238E27FC236}">
                <a16:creationId xmlns:a16="http://schemas.microsoft.com/office/drawing/2014/main" id="{0AACFC21-C7A3-F85F-91D3-E570541B99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6025489"/>
            <a:ext cx="12190413" cy="876898"/>
          </a:xfrm>
          <a:prstGeom prst="rect">
            <a:avLst/>
          </a:prstGeom>
        </p:spPr>
      </p:pic>
      <p:sp>
        <p:nvSpPr>
          <p:cNvPr id="18" name="Rectangle 17">
            <a:extLst>
              <a:ext uri="{FF2B5EF4-FFF2-40B4-BE49-F238E27FC236}">
                <a16:creationId xmlns:a16="http://schemas.microsoft.com/office/drawing/2014/main" id="{65A0D2BE-1B7F-8474-CAC4-23DD1958604C}"/>
              </a:ext>
            </a:extLst>
          </p:cNvPr>
          <p:cNvSpPr/>
          <p:nvPr/>
        </p:nvSpPr>
        <p:spPr>
          <a:xfrm>
            <a:off x="1039543" y="6517428"/>
            <a:ext cx="2428870" cy="307777"/>
          </a:xfrm>
          <a:prstGeom prst="rect">
            <a:avLst/>
          </a:prstGeom>
        </p:spPr>
        <p:txBody>
          <a:bodyPr wrap="none">
            <a:spAutoFit/>
          </a:bodyPr>
          <a:lstStyle/>
          <a:p>
            <a:pPr eaLnBrk="0" fontAlgn="base" hangingPunct="0">
              <a:spcBef>
                <a:spcPts val="600"/>
              </a:spcBef>
              <a:spcAft>
                <a:spcPts val="600"/>
              </a:spcAft>
              <a:buClr>
                <a:srgbClr val="088F9E"/>
              </a:buClr>
            </a:pPr>
            <a:r>
              <a:rPr lang="da-DK" altLang="ko-KR" sz="1400" dirty="0">
                <a:solidFill>
                  <a:schemeClr val="bg1"/>
                </a:solidFill>
                <a:latin typeface="Calibri" panose="020F0502020204030204" pitchFamily="34" charset="0"/>
                <a:cs typeface="Calibri" panose="020F0502020204030204" pitchFamily="34" charset="0"/>
              </a:rPr>
              <a:t>Text	 Day/Month/2026</a:t>
            </a:r>
          </a:p>
        </p:txBody>
      </p:sp>
      <p:pic>
        <p:nvPicPr>
          <p:cNvPr id="4" name="Picture 3">
            <a:extLst>
              <a:ext uri="{FF2B5EF4-FFF2-40B4-BE49-F238E27FC236}">
                <a16:creationId xmlns:a16="http://schemas.microsoft.com/office/drawing/2014/main" id="{BF08C327-D40F-E512-1C50-BBEED8BE18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12190411" cy="6859588"/>
          </a:xfrm>
          <a:prstGeom prst="rect">
            <a:avLst/>
          </a:prstGeom>
        </p:spPr>
      </p:pic>
      <p:sp>
        <p:nvSpPr>
          <p:cNvPr id="5" name="직사각형 3">
            <a:extLst>
              <a:ext uri="{FF2B5EF4-FFF2-40B4-BE49-F238E27FC236}">
                <a16:creationId xmlns:a16="http://schemas.microsoft.com/office/drawing/2014/main" id="{39350482-8434-4BDA-27B6-5814AAB838ED}"/>
              </a:ext>
            </a:extLst>
          </p:cNvPr>
          <p:cNvSpPr/>
          <p:nvPr/>
        </p:nvSpPr>
        <p:spPr>
          <a:xfrm>
            <a:off x="1" y="-26202"/>
            <a:ext cx="12190412" cy="6896336"/>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6" name="직사각형 3">
            <a:extLst>
              <a:ext uri="{FF2B5EF4-FFF2-40B4-BE49-F238E27FC236}">
                <a16:creationId xmlns:a16="http://schemas.microsoft.com/office/drawing/2014/main" id="{8AF43501-C86D-6C82-C84F-C97133D365E6}"/>
              </a:ext>
            </a:extLst>
          </p:cNvPr>
          <p:cNvSpPr/>
          <p:nvPr/>
        </p:nvSpPr>
        <p:spPr>
          <a:xfrm>
            <a:off x="-1" y="0"/>
            <a:ext cx="12190412" cy="1900307"/>
          </a:xfrm>
          <a:prstGeom prst="rect">
            <a:avLst/>
          </a:prstGeom>
          <a:gradFill>
            <a:gsLst>
              <a:gs pos="0">
                <a:schemeClr val="lt1">
                  <a:alpha val="56000"/>
                </a:schemeClr>
              </a:gs>
              <a:gs pos="38000">
                <a:schemeClr val="lt1"/>
              </a:gs>
              <a:gs pos="100000">
                <a:schemeClr val="lt2">
                  <a:alpha val="0"/>
                </a:schemeClr>
              </a:gs>
            </a:gsLst>
            <a:lin ang="2700006"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7" name="Title 1">
            <a:extLst>
              <a:ext uri="{FF2B5EF4-FFF2-40B4-BE49-F238E27FC236}">
                <a16:creationId xmlns:a16="http://schemas.microsoft.com/office/drawing/2014/main" id="{8E5B7716-C710-9C72-A56B-44DA724D1102}"/>
              </a:ext>
            </a:extLst>
          </p:cNvPr>
          <p:cNvSpPr txBox="1">
            <a:spLocks/>
          </p:cNvSpPr>
          <p:nvPr/>
        </p:nvSpPr>
        <p:spPr>
          <a:xfrm>
            <a:off x="315694" y="2220822"/>
            <a:ext cx="7478316" cy="1898769"/>
          </a:xfrm>
          <a:prstGeom prst="rect">
            <a:avLst/>
          </a:prstGeom>
          <a:noFill/>
          <a:ln w="9525">
            <a:noFill/>
            <a:miter lim="800000"/>
            <a:headEnd/>
            <a:tailEnd/>
          </a:ln>
        </p:spPr>
        <p:txBody>
          <a:bodyPr spcFirstLastPara="1" vert="horz" wrap="square" lIns="132741" tIns="66371" rIns="132741" bIns="66371" numCol="1" rtlCol="0" anchor="t" anchorCtr="0" compatLnSpc="1">
            <a:prstTxWarp prst="textNoShape">
              <a:avLst/>
            </a:prstTxWarp>
            <a:noAutofit/>
          </a:bodyPr>
          <a:lstStyle>
            <a:defPPr marR="0" lvl="0" algn="l" rtl="0">
              <a:lnSpc>
                <a:spcPct val="100000"/>
              </a:lnSpc>
              <a:spcBef>
                <a:spcPts val="0"/>
              </a:spcBef>
              <a:spcAft>
                <a:spcPts val="0"/>
              </a:spcAft>
            </a:defPPr>
            <a:lvl1pPr marL="0" marR="0" lvl="0" indent="0" algn="l" defTabSz="746568" rtl="0" eaLnBrk="1" fontAlgn="base" latinLnBrk="1" hangingPunct="1">
              <a:lnSpc>
                <a:spcPct val="100000"/>
              </a:lnSpc>
              <a:spcBef>
                <a:spcPct val="0"/>
              </a:spcBef>
              <a:spcAft>
                <a:spcPct val="0"/>
              </a:spcAft>
              <a:buClr>
                <a:schemeClr val="hlink"/>
              </a:buClr>
              <a:buSzPts val="3200"/>
              <a:buFont typeface="굴림체" pitchFamily="49" charset="-127"/>
              <a:buNone/>
              <a:defRPr lang="ko-KR" altLang="en-US" sz="5399" b="0" i="0" u="none" strike="noStrike" kern="1200" cap="none" baseline="0" dirty="0">
                <a:solidFill>
                  <a:srgbClr val="386907"/>
                </a:solidFill>
                <a:effectLst/>
                <a:latin typeface="+mj-lt"/>
                <a:ea typeface="맑은 고딕" pitchFamily="50" charset="-127"/>
                <a:cs typeface="+mj-cs"/>
                <a:sym typeface="Inter-Regular"/>
              </a:defRPr>
            </a:lvl1pPr>
            <a:lvl2pPr marR="0" lvl="1"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2pPr>
            <a:lvl3pPr marR="0" lvl="2"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3pPr>
            <a:lvl4pPr marR="0" lvl="3"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4pPr>
            <a:lvl5pPr marR="0" lvl="4"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5pPr>
            <a:lvl6pPr marR="0" lvl="5"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6pPr>
            <a:lvl7pPr marR="0" lvl="6"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7pPr>
            <a:lvl8pPr marR="0" lvl="7"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8pPr>
            <a:lvl9pPr marR="0" lvl="8"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9pPr>
          </a:lstStyle>
          <a:p>
            <a:r>
              <a:rPr lang="en-US" sz="3200" b="1" dirty="0">
                <a:solidFill>
                  <a:srgbClr val="088F9E"/>
                </a:solidFill>
                <a:latin typeface="Calibri" panose="020F0502020204030204" pitchFamily="34" charset="0"/>
                <a:cs typeface="Calibri" panose="020F0502020204030204" pitchFamily="34" charset="0"/>
              </a:rPr>
              <a:t>Training Day – Module 2B</a:t>
            </a:r>
          </a:p>
          <a:p>
            <a:r>
              <a:rPr lang="en-US" sz="3600" b="1" dirty="0">
                <a:solidFill>
                  <a:srgbClr val="088F9E"/>
                </a:solidFill>
                <a:latin typeface="Calibri" panose="020F0502020204030204" pitchFamily="34" charset="0"/>
                <a:cs typeface="Calibri" panose="020F0502020204030204" pitchFamily="34" charset="0"/>
              </a:rPr>
              <a:t>Regional energy market integration</a:t>
            </a:r>
            <a:br>
              <a:rPr lang="en-US" sz="3600" b="1" dirty="0">
                <a:solidFill>
                  <a:srgbClr val="088F9E"/>
                </a:solidFill>
                <a:latin typeface="Calibri" panose="020F0502020204030204" pitchFamily="34" charset="0"/>
                <a:cs typeface="Calibri" panose="020F0502020204030204" pitchFamily="34" charset="0"/>
              </a:rPr>
            </a:br>
            <a:endParaRPr lang="en-US" sz="3600" b="1" dirty="0">
              <a:solidFill>
                <a:srgbClr val="088F9E"/>
              </a:solidFill>
              <a:latin typeface="Calibri" panose="020F0502020204030204" pitchFamily="34" charset="0"/>
              <a:cs typeface="Calibri" panose="020F0502020204030204" pitchFamily="34" charset="0"/>
            </a:endParaRPr>
          </a:p>
          <a:p>
            <a:r>
              <a:rPr lang="en-US" sz="3600" b="1" dirty="0">
                <a:solidFill>
                  <a:srgbClr val="088F9E"/>
                </a:solidFill>
                <a:latin typeface="Calibri" panose="020F0502020204030204" pitchFamily="34" charset="0"/>
                <a:cs typeface="Calibri" panose="020F0502020204030204" pitchFamily="34" charset="0"/>
              </a:rPr>
              <a:t>Ignacio Pérez-Arriaga</a:t>
            </a:r>
            <a:br>
              <a:rPr lang="en-US" sz="3600" b="1" dirty="0">
                <a:solidFill>
                  <a:srgbClr val="088F9E"/>
                </a:solidFill>
                <a:latin typeface="Calibri" panose="020F0502020204030204" pitchFamily="34" charset="0"/>
                <a:cs typeface="Calibri" panose="020F0502020204030204" pitchFamily="34" charset="0"/>
              </a:rPr>
            </a:br>
            <a:r>
              <a:rPr lang="en-US" sz="3200" b="1" i="1" dirty="0">
                <a:solidFill>
                  <a:srgbClr val="088F9E"/>
                </a:solidFill>
                <a:latin typeface="Calibri" panose="020F0502020204030204" pitchFamily="34" charset="0"/>
                <a:cs typeface="Calibri" panose="020F0502020204030204" pitchFamily="34" charset="0"/>
              </a:rPr>
              <a:t>Florence School of Regulation</a:t>
            </a:r>
          </a:p>
          <a:p>
            <a:r>
              <a:rPr lang="en-US" sz="3200" b="1" i="1" dirty="0">
                <a:solidFill>
                  <a:srgbClr val="088F9E"/>
                </a:solidFill>
                <a:latin typeface="Calibri" panose="020F0502020204030204" pitchFamily="34" charset="0"/>
                <a:cs typeface="Calibri" panose="020F0502020204030204" pitchFamily="34" charset="0"/>
              </a:rPr>
              <a:t>African School of Regulation</a:t>
            </a:r>
            <a:endParaRPr lang="en-US" sz="2800" i="1" dirty="0">
              <a:solidFill>
                <a:srgbClr val="088F9E"/>
              </a:solidFill>
              <a:latin typeface="Calibri" panose="020F0502020204030204" pitchFamily="34" charset="0"/>
            </a:endParaRPr>
          </a:p>
        </p:txBody>
      </p:sp>
      <p:sp>
        <p:nvSpPr>
          <p:cNvPr id="9" name="직사각형 3">
            <a:extLst>
              <a:ext uri="{FF2B5EF4-FFF2-40B4-BE49-F238E27FC236}">
                <a16:creationId xmlns:a16="http://schemas.microsoft.com/office/drawing/2014/main" id="{4406B9E3-EED9-70DE-860F-49EE79A5AD0D}"/>
              </a:ext>
            </a:extLst>
          </p:cNvPr>
          <p:cNvSpPr/>
          <p:nvPr/>
        </p:nvSpPr>
        <p:spPr>
          <a:xfrm flipV="1">
            <a:off x="1" y="1854588"/>
            <a:ext cx="12190412" cy="45719"/>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pic>
        <p:nvPicPr>
          <p:cNvPr id="10" name="Picture 9">
            <a:extLst>
              <a:ext uri="{FF2B5EF4-FFF2-40B4-BE49-F238E27FC236}">
                <a16:creationId xmlns:a16="http://schemas.microsoft.com/office/drawing/2014/main" id="{F82A359F-699C-31B9-3C83-3CACABC9C4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1480" y="420283"/>
            <a:ext cx="3179454" cy="870543"/>
          </a:xfrm>
          <a:prstGeom prst="rect">
            <a:avLst/>
          </a:prstGeom>
        </p:spPr>
      </p:pic>
      <p:pic>
        <p:nvPicPr>
          <p:cNvPr id="17" name="Picture 16">
            <a:extLst>
              <a:ext uri="{FF2B5EF4-FFF2-40B4-BE49-F238E27FC236}">
                <a16:creationId xmlns:a16="http://schemas.microsoft.com/office/drawing/2014/main" id="{863BA71F-1CEA-56FD-EE6C-D1C6812E39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5490808"/>
            <a:ext cx="12190413" cy="1394982"/>
          </a:xfrm>
          <a:prstGeom prst="rect">
            <a:avLst/>
          </a:prstGeom>
        </p:spPr>
      </p:pic>
      <p:sp>
        <p:nvSpPr>
          <p:cNvPr id="19" name="Rectangle 18">
            <a:extLst>
              <a:ext uri="{FF2B5EF4-FFF2-40B4-BE49-F238E27FC236}">
                <a16:creationId xmlns:a16="http://schemas.microsoft.com/office/drawing/2014/main" id="{91C49E9A-DDBE-298C-7018-2BC3E202541E}"/>
              </a:ext>
            </a:extLst>
          </p:cNvPr>
          <p:cNvSpPr/>
          <p:nvPr/>
        </p:nvSpPr>
        <p:spPr>
          <a:xfrm>
            <a:off x="1039543" y="6517428"/>
            <a:ext cx="1717137" cy="307777"/>
          </a:xfrm>
          <a:prstGeom prst="rect">
            <a:avLst/>
          </a:prstGeom>
        </p:spPr>
        <p:txBody>
          <a:bodyPr wrap="none">
            <a:spAutoFit/>
          </a:bodyPr>
          <a:lstStyle/>
          <a:p>
            <a:pPr eaLnBrk="0" fontAlgn="base" hangingPunct="0">
              <a:spcBef>
                <a:spcPts val="600"/>
              </a:spcBef>
              <a:spcAft>
                <a:spcPts val="600"/>
              </a:spcAft>
              <a:buClr>
                <a:srgbClr val="088F9E"/>
              </a:buClr>
            </a:pPr>
            <a:r>
              <a:rPr lang="da-DK" altLang="ko-KR" sz="1400" dirty="0">
                <a:solidFill>
                  <a:schemeClr val="bg1"/>
                </a:solidFill>
                <a:latin typeface="Calibri" panose="020F0502020204030204" pitchFamily="34" charset="0"/>
                <a:cs typeface="Calibri" panose="020F0502020204030204" pitchFamily="34" charset="0"/>
              </a:rPr>
              <a:t> 21/September/2026</a:t>
            </a:r>
          </a:p>
        </p:txBody>
      </p:sp>
      <p:pic>
        <p:nvPicPr>
          <p:cNvPr id="20" name="Picture 19">
            <a:extLst>
              <a:ext uri="{FF2B5EF4-FFF2-40B4-BE49-F238E27FC236}">
                <a16:creationId xmlns:a16="http://schemas.microsoft.com/office/drawing/2014/main" id="{0D45A9E2-9A26-D66A-BDC3-DCD151A116AC}"/>
              </a:ext>
            </a:extLst>
          </p:cNvPr>
          <p:cNvPicPr>
            <a:picLocks noChangeAspect="1"/>
          </p:cNvPicPr>
          <p:nvPr/>
        </p:nvPicPr>
        <p:blipFill>
          <a:blip r:embed="rId7"/>
          <a:stretch>
            <a:fillRect/>
          </a:stretch>
        </p:blipFill>
        <p:spPr>
          <a:xfrm>
            <a:off x="435545" y="495052"/>
            <a:ext cx="1777867" cy="438034"/>
          </a:xfrm>
          <a:prstGeom prst="rect">
            <a:avLst/>
          </a:prstGeom>
        </p:spPr>
      </p:pic>
      <p:sp>
        <p:nvSpPr>
          <p:cNvPr id="21" name="Freeform 20">
            <a:extLst>
              <a:ext uri="{FF2B5EF4-FFF2-40B4-BE49-F238E27FC236}">
                <a16:creationId xmlns:a16="http://schemas.microsoft.com/office/drawing/2014/main" id="{42D710A3-1B8A-3754-0A81-5668D70F19FD}"/>
              </a:ext>
            </a:extLst>
          </p:cNvPr>
          <p:cNvSpPr/>
          <p:nvPr/>
        </p:nvSpPr>
        <p:spPr>
          <a:xfrm>
            <a:off x="3712549" y="500877"/>
            <a:ext cx="209726" cy="210039"/>
          </a:xfrm>
          <a:custGeom>
            <a:avLst/>
            <a:gdLst>
              <a:gd name="csX0" fmla="*/ 209252 w 209726"/>
              <a:gd name="csY0" fmla="*/ 473 h 210039"/>
              <a:gd name="csX1" fmla="*/ 63345 w 209726"/>
              <a:gd name="csY1" fmla="*/ 109040 h 210039"/>
              <a:gd name="csX2" fmla="*/ 0 w 209726"/>
              <a:gd name="csY2" fmla="*/ 192772 h 210039"/>
              <a:gd name="csX3" fmla="*/ 4271 w 209726"/>
              <a:gd name="csY3" fmla="*/ 197030 h 210039"/>
              <a:gd name="csX4" fmla="*/ 35824 w 209726"/>
              <a:gd name="csY4" fmla="*/ 158475 h 210039"/>
              <a:gd name="csX5" fmla="*/ 106524 w 209726"/>
              <a:gd name="csY5" fmla="*/ 103364 h 210039"/>
              <a:gd name="csX6" fmla="*/ 51483 w 209726"/>
              <a:gd name="csY6" fmla="*/ 174323 h 210039"/>
              <a:gd name="csX7" fmla="*/ 13049 w 209726"/>
              <a:gd name="csY7" fmla="*/ 205781 h 210039"/>
              <a:gd name="csX8" fmla="*/ 17319 w 209726"/>
              <a:gd name="csY8" fmla="*/ 210039 h 210039"/>
              <a:gd name="csX9" fmla="*/ 101068 w 209726"/>
              <a:gd name="csY9" fmla="*/ 146649 h 210039"/>
              <a:gd name="csX10" fmla="*/ 209252 w 209726"/>
              <a:gd name="csY10" fmla="*/ 473 h 210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09726" h="210039">
                <a:moveTo>
                  <a:pt x="209252" y="473"/>
                </a:moveTo>
                <a:cubicBezTo>
                  <a:pt x="202610" y="-6150"/>
                  <a:pt x="113879" y="58186"/>
                  <a:pt x="63345" y="109040"/>
                </a:cubicBezTo>
                <a:cubicBezTo>
                  <a:pt x="31554" y="140735"/>
                  <a:pt x="5457" y="177398"/>
                  <a:pt x="0" y="192772"/>
                </a:cubicBezTo>
                <a:lnTo>
                  <a:pt x="4271" y="197030"/>
                </a:lnTo>
                <a:cubicBezTo>
                  <a:pt x="8066" y="188988"/>
                  <a:pt x="17794" y="176452"/>
                  <a:pt x="35824" y="158475"/>
                </a:cubicBezTo>
                <a:cubicBezTo>
                  <a:pt x="64294" y="130092"/>
                  <a:pt x="103914" y="100525"/>
                  <a:pt x="106524" y="103364"/>
                </a:cubicBezTo>
                <a:cubicBezTo>
                  <a:pt x="109371" y="106202"/>
                  <a:pt x="79952" y="145703"/>
                  <a:pt x="51483" y="174323"/>
                </a:cubicBezTo>
                <a:cubicBezTo>
                  <a:pt x="33689" y="192063"/>
                  <a:pt x="21115" y="201997"/>
                  <a:pt x="13049" y="205781"/>
                </a:cubicBezTo>
                <a:lnTo>
                  <a:pt x="17319" y="210039"/>
                </a:lnTo>
                <a:cubicBezTo>
                  <a:pt x="32740" y="204599"/>
                  <a:pt x="69276" y="178344"/>
                  <a:pt x="101068" y="146649"/>
                </a:cubicBezTo>
                <a:cubicBezTo>
                  <a:pt x="151364" y="95795"/>
                  <a:pt x="215895" y="7095"/>
                  <a:pt x="209252" y="473"/>
                </a:cubicBezTo>
              </a:path>
            </a:pathLst>
          </a:custGeom>
          <a:solidFill>
            <a:srgbClr val="00B4EC"/>
          </a:solidFill>
          <a:ln w="2358" cap="flat">
            <a:noFill/>
            <a:prstDash val="solid"/>
            <a:miter/>
          </a:ln>
        </p:spPr>
        <p:txBody>
          <a:bodyPr/>
          <a:lstStyle/>
          <a:p>
            <a:endParaRPr lang="en-IT"/>
          </a:p>
        </p:txBody>
      </p:sp>
      <p:sp>
        <p:nvSpPr>
          <p:cNvPr id="22" name="Freeform 21">
            <a:extLst>
              <a:ext uri="{FF2B5EF4-FFF2-40B4-BE49-F238E27FC236}">
                <a16:creationId xmlns:a16="http://schemas.microsoft.com/office/drawing/2014/main" id="{EF9B8A91-5639-CC58-1040-8B8DB6A09E05}"/>
              </a:ext>
            </a:extLst>
          </p:cNvPr>
          <p:cNvSpPr/>
          <p:nvPr/>
        </p:nvSpPr>
        <p:spPr>
          <a:xfrm>
            <a:off x="3701636" y="758932"/>
            <a:ext cx="294821" cy="176865"/>
          </a:xfrm>
          <a:custGeom>
            <a:avLst/>
            <a:gdLst>
              <a:gd name="csX0" fmla="*/ 294662 w 294821"/>
              <a:gd name="csY0" fmla="*/ 175979 h 176865"/>
              <a:gd name="csX1" fmla="*/ 125030 w 294821"/>
              <a:gd name="csY1" fmla="*/ 48252 h 176865"/>
              <a:gd name="csX2" fmla="*/ 11862 w 294821"/>
              <a:gd name="csY2" fmla="*/ 0 h 176865"/>
              <a:gd name="csX3" fmla="*/ 9015 w 294821"/>
              <a:gd name="csY3" fmla="*/ 5204 h 176865"/>
              <a:gd name="csX4" fmla="*/ 61922 w 294821"/>
              <a:gd name="csY4" fmla="*/ 29803 h 176865"/>
              <a:gd name="csX5" fmla="*/ 146856 w 294821"/>
              <a:gd name="csY5" fmla="*/ 91301 h 176865"/>
              <a:gd name="csX6" fmla="*/ 50771 w 294821"/>
              <a:gd name="csY6" fmla="*/ 48962 h 176865"/>
              <a:gd name="csX7" fmla="*/ 2847 w 294821"/>
              <a:gd name="csY7" fmla="*/ 15848 h 176865"/>
              <a:gd name="csX8" fmla="*/ 0 w 294821"/>
              <a:gd name="csY8" fmla="*/ 21051 h 176865"/>
              <a:gd name="csX9" fmla="*/ 98695 w 294821"/>
              <a:gd name="csY9" fmla="*/ 94139 h 176865"/>
              <a:gd name="csX10" fmla="*/ 294662 w 294821"/>
              <a:gd name="csY10" fmla="*/ 175979 h 1768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94821" h="176865">
                <a:moveTo>
                  <a:pt x="294662" y="175979"/>
                </a:moveTo>
                <a:cubicBezTo>
                  <a:pt x="299407" y="167937"/>
                  <a:pt x="197864" y="90118"/>
                  <a:pt x="125030" y="48252"/>
                </a:cubicBezTo>
                <a:cubicBezTo>
                  <a:pt x="79478" y="21997"/>
                  <a:pt x="30605" y="2602"/>
                  <a:pt x="11862" y="0"/>
                </a:cubicBezTo>
                <a:lnTo>
                  <a:pt x="9015" y="5204"/>
                </a:lnTo>
                <a:cubicBezTo>
                  <a:pt x="18980" y="7569"/>
                  <a:pt x="36062" y="15138"/>
                  <a:pt x="61922" y="29803"/>
                </a:cubicBezTo>
                <a:cubicBezTo>
                  <a:pt x="102965" y="53219"/>
                  <a:pt x="148754" y="87990"/>
                  <a:pt x="146856" y="91301"/>
                </a:cubicBezTo>
                <a:cubicBezTo>
                  <a:pt x="144958" y="94612"/>
                  <a:pt x="91578" y="72615"/>
                  <a:pt x="50771" y="48962"/>
                </a:cubicBezTo>
                <a:cubicBezTo>
                  <a:pt x="25148" y="34297"/>
                  <a:pt x="9964" y="23180"/>
                  <a:pt x="2847" y="15848"/>
                </a:cubicBezTo>
                <a:lnTo>
                  <a:pt x="0" y="21051"/>
                </a:lnTo>
                <a:cubicBezTo>
                  <a:pt x="11625" y="35716"/>
                  <a:pt x="52906" y="67884"/>
                  <a:pt x="98695" y="94139"/>
                </a:cubicBezTo>
                <a:cubicBezTo>
                  <a:pt x="171293" y="135769"/>
                  <a:pt x="290154" y="184021"/>
                  <a:pt x="294662" y="175979"/>
                </a:cubicBezTo>
              </a:path>
            </a:pathLst>
          </a:custGeom>
          <a:solidFill>
            <a:srgbClr val="00B4EC"/>
          </a:solidFill>
          <a:ln w="2358" cap="flat">
            <a:noFill/>
            <a:prstDash val="solid"/>
            <a:miter/>
          </a:ln>
        </p:spPr>
        <p:txBody>
          <a:bodyPr/>
          <a:lstStyle/>
          <a:p>
            <a:endParaRPr lang="en-IT"/>
          </a:p>
        </p:txBody>
      </p:sp>
      <p:sp>
        <p:nvSpPr>
          <p:cNvPr id="23" name="Freeform 22">
            <a:extLst>
              <a:ext uri="{FF2B5EF4-FFF2-40B4-BE49-F238E27FC236}">
                <a16:creationId xmlns:a16="http://schemas.microsoft.com/office/drawing/2014/main" id="{18B1BDBE-33BF-8669-2ED5-90812A483167}"/>
              </a:ext>
            </a:extLst>
          </p:cNvPr>
          <p:cNvSpPr/>
          <p:nvPr/>
        </p:nvSpPr>
        <p:spPr>
          <a:xfrm>
            <a:off x="3381471" y="769812"/>
            <a:ext cx="272003" cy="270236"/>
          </a:xfrm>
          <a:custGeom>
            <a:avLst/>
            <a:gdLst>
              <a:gd name="csX0" fmla="*/ 355 w 272003"/>
              <a:gd name="csY0" fmla="*/ 269882 h 270236"/>
              <a:gd name="csX1" fmla="*/ 148160 w 272003"/>
              <a:gd name="csY1" fmla="*/ 85624 h 270236"/>
              <a:gd name="csX2" fmla="*/ 254684 w 272003"/>
              <a:gd name="csY2" fmla="*/ 0 h 270236"/>
              <a:gd name="csX3" fmla="*/ 258955 w 272003"/>
              <a:gd name="csY3" fmla="*/ 4258 h 270236"/>
              <a:gd name="csX4" fmla="*/ 209607 w 272003"/>
              <a:gd name="csY4" fmla="*/ 46360 h 270236"/>
              <a:gd name="csX5" fmla="*/ 135112 w 272003"/>
              <a:gd name="csY5" fmla="*/ 136242 h 270236"/>
              <a:gd name="csX6" fmla="*/ 225503 w 272003"/>
              <a:gd name="csY6" fmla="*/ 62208 h 270236"/>
              <a:gd name="csX7" fmla="*/ 267733 w 272003"/>
              <a:gd name="csY7" fmla="*/ 13246 h 270236"/>
              <a:gd name="csX8" fmla="*/ 272003 w 272003"/>
              <a:gd name="csY8" fmla="*/ 17503 h 270236"/>
              <a:gd name="csX9" fmla="*/ 185882 w 272003"/>
              <a:gd name="csY9" fmla="*/ 123469 h 270236"/>
              <a:gd name="csX10" fmla="*/ 355 w 272003"/>
              <a:gd name="csY10" fmla="*/ 269882 h 2702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72003" h="270236">
                <a:moveTo>
                  <a:pt x="355" y="269882"/>
                </a:moveTo>
                <a:cubicBezTo>
                  <a:pt x="-6288" y="263259"/>
                  <a:pt x="81731" y="151616"/>
                  <a:pt x="148160" y="85624"/>
                </a:cubicBezTo>
                <a:cubicBezTo>
                  <a:pt x="189678" y="44231"/>
                  <a:pt x="235942" y="8515"/>
                  <a:pt x="254684" y="0"/>
                </a:cubicBezTo>
                <a:lnTo>
                  <a:pt x="258955" y="4258"/>
                </a:lnTo>
                <a:cubicBezTo>
                  <a:pt x="248990" y="9934"/>
                  <a:pt x="233095" y="23180"/>
                  <a:pt x="209607" y="46360"/>
                </a:cubicBezTo>
                <a:cubicBezTo>
                  <a:pt x="172359" y="83495"/>
                  <a:pt x="132265" y="133403"/>
                  <a:pt x="135112" y="136242"/>
                </a:cubicBezTo>
                <a:cubicBezTo>
                  <a:pt x="137958" y="139080"/>
                  <a:pt x="188255" y="99343"/>
                  <a:pt x="225503" y="62208"/>
                </a:cubicBezTo>
                <a:cubicBezTo>
                  <a:pt x="248990" y="39028"/>
                  <a:pt x="262276" y="22944"/>
                  <a:pt x="267733" y="13246"/>
                </a:cubicBezTo>
                <a:lnTo>
                  <a:pt x="272003" y="17503"/>
                </a:lnTo>
                <a:cubicBezTo>
                  <a:pt x="263225" y="36189"/>
                  <a:pt x="227401" y="82076"/>
                  <a:pt x="185882" y="123469"/>
                </a:cubicBezTo>
                <a:cubicBezTo>
                  <a:pt x="119216" y="188988"/>
                  <a:pt x="6998" y="276505"/>
                  <a:pt x="355" y="269882"/>
                </a:cubicBezTo>
              </a:path>
            </a:pathLst>
          </a:custGeom>
          <a:solidFill>
            <a:srgbClr val="00B4EC"/>
          </a:solidFill>
          <a:ln w="2358" cap="flat">
            <a:noFill/>
            <a:prstDash val="solid"/>
            <a:miter/>
          </a:ln>
        </p:spPr>
        <p:txBody>
          <a:bodyPr/>
          <a:lstStyle/>
          <a:p>
            <a:endParaRPr lang="en-IT"/>
          </a:p>
        </p:txBody>
      </p:sp>
      <p:sp>
        <p:nvSpPr>
          <p:cNvPr id="24" name="Freeform 23">
            <a:extLst>
              <a:ext uri="{FF2B5EF4-FFF2-40B4-BE49-F238E27FC236}">
                <a16:creationId xmlns:a16="http://schemas.microsoft.com/office/drawing/2014/main" id="{13416430-804C-1DB9-7ADB-B23388FDBE5C}"/>
              </a:ext>
            </a:extLst>
          </p:cNvPr>
          <p:cNvSpPr/>
          <p:nvPr/>
        </p:nvSpPr>
        <p:spPr>
          <a:xfrm>
            <a:off x="3393723" y="586785"/>
            <a:ext cx="237450" cy="145418"/>
          </a:xfrm>
          <a:custGeom>
            <a:avLst/>
            <a:gdLst>
              <a:gd name="csX0" fmla="*/ 203 w 237450"/>
              <a:gd name="csY0" fmla="*/ 1135 h 145418"/>
              <a:gd name="csX1" fmla="*/ 159871 w 237450"/>
              <a:gd name="csY1" fmla="*/ 62869 h 145418"/>
              <a:gd name="csX2" fmla="*/ 237451 w 237450"/>
              <a:gd name="csY2" fmla="*/ 124367 h 145418"/>
              <a:gd name="csX3" fmla="*/ 234604 w 237450"/>
              <a:gd name="csY3" fmla="*/ 129571 h 145418"/>
              <a:gd name="csX4" fmla="*/ 196881 w 237450"/>
              <a:gd name="csY4" fmla="*/ 101897 h 145418"/>
              <a:gd name="csX5" fmla="*/ 118589 w 237450"/>
              <a:gd name="csY5" fmla="*/ 69729 h 145418"/>
              <a:gd name="csX6" fmla="*/ 185493 w 237450"/>
              <a:gd name="csY6" fmla="*/ 121292 h 145418"/>
              <a:gd name="csX7" fmla="*/ 228198 w 237450"/>
              <a:gd name="csY7" fmla="*/ 140215 h 145418"/>
              <a:gd name="csX8" fmla="*/ 225351 w 237450"/>
              <a:gd name="csY8" fmla="*/ 145419 h 145418"/>
              <a:gd name="csX9" fmla="*/ 133299 w 237450"/>
              <a:gd name="csY9" fmla="*/ 108756 h 145418"/>
              <a:gd name="csX10" fmla="*/ 203 w 237450"/>
              <a:gd name="csY10" fmla="*/ 1135 h 1454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37450" h="145418">
                <a:moveTo>
                  <a:pt x="203" y="1135"/>
                </a:moveTo>
                <a:cubicBezTo>
                  <a:pt x="4948" y="-6907"/>
                  <a:pt x="101508" y="29282"/>
                  <a:pt x="159871" y="62869"/>
                </a:cubicBezTo>
                <a:cubicBezTo>
                  <a:pt x="196407" y="83921"/>
                  <a:pt x="228910" y="111122"/>
                  <a:pt x="237451" y="124367"/>
                </a:cubicBezTo>
                <a:lnTo>
                  <a:pt x="234604" y="129571"/>
                </a:lnTo>
                <a:cubicBezTo>
                  <a:pt x="229384" y="122948"/>
                  <a:pt x="217284" y="113960"/>
                  <a:pt x="196881" y="101897"/>
                </a:cubicBezTo>
                <a:cubicBezTo>
                  <a:pt x="163904" y="82974"/>
                  <a:pt x="120487" y="66417"/>
                  <a:pt x="118589" y="69729"/>
                </a:cubicBezTo>
                <a:cubicBezTo>
                  <a:pt x="116692" y="73040"/>
                  <a:pt x="152753" y="102370"/>
                  <a:pt x="185493" y="121292"/>
                </a:cubicBezTo>
                <a:cubicBezTo>
                  <a:pt x="206134" y="133119"/>
                  <a:pt x="219894" y="139032"/>
                  <a:pt x="228198" y="140215"/>
                </a:cubicBezTo>
                <a:lnTo>
                  <a:pt x="225351" y="145419"/>
                </a:lnTo>
                <a:cubicBezTo>
                  <a:pt x="209693" y="144472"/>
                  <a:pt x="170072" y="130044"/>
                  <a:pt x="133299" y="108756"/>
                </a:cubicBezTo>
                <a:cubicBezTo>
                  <a:pt x="74936" y="75169"/>
                  <a:pt x="-4542" y="9413"/>
                  <a:pt x="203" y="1135"/>
                </a:cubicBezTo>
              </a:path>
            </a:pathLst>
          </a:custGeom>
          <a:solidFill>
            <a:srgbClr val="00B4EC"/>
          </a:solidFill>
          <a:ln w="2358" cap="flat">
            <a:noFill/>
            <a:prstDash val="solid"/>
            <a:miter/>
          </a:ln>
        </p:spPr>
        <p:txBody>
          <a:bodyPr/>
          <a:lstStyle/>
          <a:p>
            <a:endParaRPr lang="en-IT"/>
          </a:p>
        </p:txBody>
      </p:sp>
      <p:grpSp>
        <p:nvGrpSpPr>
          <p:cNvPr id="25" name="Graphic 6">
            <a:extLst>
              <a:ext uri="{FF2B5EF4-FFF2-40B4-BE49-F238E27FC236}">
                <a16:creationId xmlns:a16="http://schemas.microsoft.com/office/drawing/2014/main" id="{5546C265-2114-32EA-FA30-66A7D109EB8A}"/>
              </a:ext>
            </a:extLst>
          </p:cNvPr>
          <p:cNvGrpSpPr/>
          <p:nvPr/>
        </p:nvGrpSpPr>
        <p:grpSpPr>
          <a:xfrm>
            <a:off x="3381471" y="500877"/>
            <a:ext cx="614986" cy="539171"/>
            <a:chOff x="3381471" y="500877"/>
            <a:chExt cx="614986" cy="539171"/>
          </a:xfrm>
          <a:solidFill>
            <a:srgbClr val="00457C"/>
          </a:solidFill>
        </p:grpSpPr>
        <p:sp>
          <p:nvSpPr>
            <p:cNvPr id="26" name="Freeform 25">
              <a:extLst>
                <a:ext uri="{FF2B5EF4-FFF2-40B4-BE49-F238E27FC236}">
                  <a16:creationId xmlns:a16="http://schemas.microsoft.com/office/drawing/2014/main" id="{1AC7E11B-F467-46A7-AFDD-F6624EA948AE}"/>
                </a:ext>
              </a:extLst>
            </p:cNvPr>
            <p:cNvSpPr/>
            <p:nvPr/>
          </p:nvSpPr>
          <p:spPr>
            <a:xfrm>
              <a:off x="3712549" y="500877"/>
              <a:ext cx="209726" cy="210039"/>
            </a:xfrm>
            <a:custGeom>
              <a:avLst/>
              <a:gdLst>
                <a:gd name="csX0" fmla="*/ 209252 w 209726"/>
                <a:gd name="csY0" fmla="*/ 473 h 210039"/>
                <a:gd name="csX1" fmla="*/ 63345 w 209726"/>
                <a:gd name="csY1" fmla="*/ 109040 h 210039"/>
                <a:gd name="csX2" fmla="*/ 0 w 209726"/>
                <a:gd name="csY2" fmla="*/ 192772 h 210039"/>
                <a:gd name="csX3" fmla="*/ 4271 w 209726"/>
                <a:gd name="csY3" fmla="*/ 197030 h 210039"/>
                <a:gd name="csX4" fmla="*/ 35824 w 209726"/>
                <a:gd name="csY4" fmla="*/ 158475 h 210039"/>
                <a:gd name="csX5" fmla="*/ 106524 w 209726"/>
                <a:gd name="csY5" fmla="*/ 103364 h 210039"/>
                <a:gd name="csX6" fmla="*/ 51483 w 209726"/>
                <a:gd name="csY6" fmla="*/ 174323 h 210039"/>
                <a:gd name="csX7" fmla="*/ 13049 w 209726"/>
                <a:gd name="csY7" fmla="*/ 205781 h 210039"/>
                <a:gd name="csX8" fmla="*/ 17319 w 209726"/>
                <a:gd name="csY8" fmla="*/ 210039 h 210039"/>
                <a:gd name="csX9" fmla="*/ 101068 w 209726"/>
                <a:gd name="csY9" fmla="*/ 146649 h 210039"/>
                <a:gd name="csX10" fmla="*/ 209252 w 209726"/>
                <a:gd name="csY10" fmla="*/ 473 h 210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09726" h="210039">
                  <a:moveTo>
                    <a:pt x="209252" y="473"/>
                  </a:moveTo>
                  <a:cubicBezTo>
                    <a:pt x="202610" y="-6150"/>
                    <a:pt x="113879" y="58186"/>
                    <a:pt x="63345" y="109040"/>
                  </a:cubicBezTo>
                  <a:cubicBezTo>
                    <a:pt x="31554" y="140735"/>
                    <a:pt x="5457" y="177398"/>
                    <a:pt x="0" y="192772"/>
                  </a:cubicBezTo>
                  <a:lnTo>
                    <a:pt x="4271" y="197030"/>
                  </a:lnTo>
                  <a:cubicBezTo>
                    <a:pt x="8066" y="188988"/>
                    <a:pt x="17794" y="176452"/>
                    <a:pt x="35824" y="158475"/>
                  </a:cubicBezTo>
                  <a:cubicBezTo>
                    <a:pt x="64294" y="130092"/>
                    <a:pt x="103914" y="100525"/>
                    <a:pt x="106524" y="103364"/>
                  </a:cubicBezTo>
                  <a:cubicBezTo>
                    <a:pt x="109371" y="106202"/>
                    <a:pt x="79952" y="145703"/>
                    <a:pt x="51483" y="174323"/>
                  </a:cubicBezTo>
                  <a:cubicBezTo>
                    <a:pt x="33689" y="192063"/>
                    <a:pt x="21115" y="201997"/>
                    <a:pt x="13049" y="205781"/>
                  </a:cubicBezTo>
                  <a:lnTo>
                    <a:pt x="17319" y="210039"/>
                  </a:lnTo>
                  <a:cubicBezTo>
                    <a:pt x="32740" y="204599"/>
                    <a:pt x="69276" y="178344"/>
                    <a:pt x="101068" y="146649"/>
                  </a:cubicBezTo>
                  <a:cubicBezTo>
                    <a:pt x="151364" y="95795"/>
                    <a:pt x="215895" y="7095"/>
                    <a:pt x="209252" y="473"/>
                  </a:cubicBezTo>
                </a:path>
              </a:pathLst>
            </a:custGeom>
            <a:solidFill>
              <a:srgbClr val="00457C"/>
            </a:solidFill>
            <a:ln w="2358" cap="flat">
              <a:noFill/>
              <a:prstDash val="solid"/>
              <a:miter/>
            </a:ln>
          </p:spPr>
          <p:txBody>
            <a:bodyPr/>
            <a:lstStyle/>
            <a:p>
              <a:endParaRPr lang="en-IT"/>
            </a:p>
          </p:txBody>
        </p:sp>
        <p:sp>
          <p:nvSpPr>
            <p:cNvPr id="27" name="Freeform 26">
              <a:extLst>
                <a:ext uri="{FF2B5EF4-FFF2-40B4-BE49-F238E27FC236}">
                  <a16:creationId xmlns:a16="http://schemas.microsoft.com/office/drawing/2014/main" id="{7C6C6A3F-4B2C-87AD-17C8-E37C476BB13E}"/>
                </a:ext>
              </a:extLst>
            </p:cNvPr>
            <p:cNvSpPr/>
            <p:nvPr/>
          </p:nvSpPr>
          <p:spPr>
            <a:xfrm>
              <a:off x="3701636" y="758932"/>
              <a:ext cx="294821" cy="176865"/>
            </a:xfrm>
            <a:custGeom>
              <a:avLst/>
              <a:gdLst>
                <a:gd name="csX0" fmla="*/ 294662 w 294821"/>
                <a:gd name="csY0" fmla="*/ 175979 h 176865"/>
                <a:gd name="csX1" fmla="*/ 125030 w 294821"/>
                <a:gd name="csY1" fmla="*/ 48252 h 176865"/>
                <a:gd name="csX2" fmla="*/ 11862 w 294821"/>
                <a:gd name="csY2" fmla="*/ 0 h 176865"/>
                <a:gd name="csX3" fmla="*/ 9015 w 294821"/>
                <a:gd name="csY3" fmla="*/ 5204 h 176865"/>
                <a:gd name="csX4" fmla="*/ 61922 w 294821"/>
                <a:gd name="csY4" fmla="*/ 29803 h 176865"/>
                <a:gd name="csX5" fmla="*/ 146856 w 294821"/>
                <a:gd name="csY5" fmla="*/ 91301 h 176865"/>
                <a:gd name="csX6" fmla="*/ 50771 w 294821"/>
                <a:gd name="csY6" fmla="*/ 48962 h 176865"/>
                <a:gd name="csX7" fmla="*/ 2847 w 294821"/>
                <a:gd name="csY7" fmla="*/ 15848 h 176865"/>
                <a:gd name="csX8" fmla="*/ 0 w 294821"/>
                <a:gd name="csY8" fmla="*/ 21051 h 176865"/>
                <a:gd name="csX9" fmla="*/ 98695 w 294821"/>
                <a:gd name="csY9" fmla="*/ 94139 h 176865"/>
                <a:gd name="csX10" fmla="*/ 294662 w 294821"/>
                <a:gd name="csY10" fmla="*/ 175979 h 1768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94821" h="176865">
                  <a:moveTo>
                    <a:pt x="294662" y="175979"/>
                  </a:moveTo>
                  <a:cubicBezTo>
                    <a:pt x="299407" y="167937"/>
                    <a:pt x="197864" y="90118"/>
                    <a:pt x="125030" y="48252"/>
                  </a:cubicBezTo>
                  <a:cubicBezTo>
                    <a:pt x="79478" y="21997"/>
                    <a:pt x="30605" y="2602"/>
                    <a:pt x="11862" y="0"/>
                  </a:cubicBezTo>
                  <a:lnTo>
                    <a:pt x="9015" y="5204"/>
                  </a:lnTo>
                  <a:cubicBezTo>
                    <a:pt x="18980" y="7569"/>
                    <a:pt x="36062" y="15138"/>
                    <a:pt x="61922" y="29803"/>
                  </a:cubicBezTo>
                  <a:cubicBezTo>
                    <a:pt x="102965" y="53219"/>
                    <a:pt x="148754" y="87990"/>
                    <a:pt x="146856" y="91301"/>
                  </a:cubicBezTo>
                  <a:cubicBezTo>
                    <a:pt x="144958" y="94612"/>
                    <a:pt x="91578" y="72615"/>
                    <a:pt x="50771" y="48962"/>
                  </a:cubicBezTo>
                  <a:cubicBezTo>
                    <a:pt x="25148" y="34297"/>
                    <a:pt x="9964" y="23180"/>
                    <a:pt x="2847" y="15848"/>
                  </a:cubicBezTo>
                  <a:lnTo>
                    <a:pt x="0" y="21051"/>
                  </a:lnTo>
                  <a:cubicBezTo>
                    <a:pt x="11625" y="35716"/>
                    <a:pt x="52906" y="67884"/>
                    <a:pt x="98695" y="94139"/>
                  </a:cubicBezTo>
                  <a:cubicBezTo>
                    <a:pt x="171293" y="135769"/>
                    <a:pt x="290154" y="184021"/>
                    <a:pt x="294662" y="175979"/>
                  </a:cubicBezTo>
                </a:path>
              </a:pathLst>
            </a:custGeom>
            <a:solidFill>
              <a:srgbClr val="00457C"/>
            </a:solidFill>
            <a:ln w="2358" cap="flat">
              <a:noFill/>
              <a:prstDash val="solid"/>
              <a:miter/>
            </a:ln>
          </p:spPr>
          <p:txBody>
            <a:bodyPr/>
            <a:lstStyle/>
            <a:p>
              <a:endParaRPr lang="en-IT"/>
            </a:p>
          </p:txBody>
        </p:sp>
        <p:sp>
          <p:nvSpPr>
            <p:cNvPr id="28" name="Freeform 27">
              <a:extLst>
                <a:ext uri="{FF2B5EF4-FFF2-40B4-BE49-F238E27FC236}">
                  <a16:creationId xmlns:a16="http://schemas.microsoft.com/office/drawing/2014/main" id="{AFED55AA-FD43-ADC9-9A1B-FBD90D76FF55}"/>
                </a:ext>
              </a:extLst>
            </p:cNvPr>
            <p:cNvSpPr/>
            <p:nvPr/>
          </p:nvSpPr>
          <p:spPr>
            <a:xfrm>
              <a:off x="3381471" y="769812"/>
              <a:ext cx="272003" cy="270236"/>
            </a:xfrm>
            <a:custGeom>
              <a:avLst/>
              <a:gdLst>
                <a:gd name="csX0" fmla="*/ 355 w 272003"/>
                <a:gd name="csY0" fmla="*/ 269882 h 270236"/>
                <a:gd name="csX1" fmla="*/ 148160 w 272003"/>
                <a:gd name="csY1" fmla="*/ 85624 h 270236"/>
                <a:gd name="csX2" fmla="*/ 254684 w 272003"/>
                <a:gd name="csY2" fmla="*/ 0 h 270236"/>
                <a:gd name="csX3" fmla="*/ 258955 w 272003"/>
                <a:gd name="csY3" fmla="*/ 4258 h 270236"/>
                <a:gd name="csX4" fmla="*/ 209607 w 272003"/>
                <a:gd name="csY4" fmla="*/ 46360 h 270236"/>
                <a:gd name="csX5" fmla="*/ 135112 w 272003"/>
                <a:gd name="csY5" fmla="*/ 136242 h 270236"/>
                <a:gd name="csX6" fmla="*/ 225503 w 272003"/>
                <a:gd name="csY6" fmla="*/ 62208 h 270236"/>
                <a:gd name="csX7" fmla="*/ 267733 w 272003"/>
                <a:gd name="csY7" fmla="*/ 13246 h 270236"/>
                <a:gd name="csX8" fmla="*/ 272003 w 272003"/>
                <a:gd name="csY8" fmla="*/ 17503 h 270236"/>
                <a:gd name="csX9" fmla="*/ 185882 w 272003"/>
                <a:gd name="csY9" fmla="*/ 123469 h 270236"/>
                <a:gd name="csX10" fmla="*/ 355 w 272003"/>
                <a:gd name="csY10" fmla="*/ 269882 h 2702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72003" h="270236">
                  <a:moveTo>
                    <a:pt x="355" y="269882"/>
                  </a:moveTo>
                  <a:cubicBezTo>
                    <a:pt x="-6288" y="263259"/>
                    <a:pt x="81731" y="151616"/>
                    <a:pt x="148160" y="85624"/>
                  </a:cubicBezTo>
                  <a:cubicBezTo>
                    <a:pt x="189678" y="44231"/>
                    <a:pt x="235942" y="8515"/>
                    <a:pt x="254684" y="0"/>
                  </a:cubicBezTo>
                  <a:lnTo>
                    <a:pt x="258955" y="4258"/>
                  </a:lnTo>
                  <a:cubicBezTo>
                    <a:pt x="248990" y="9934"/>
                    <a:pt x="233095" y="23180"/>
                    <a:pt x="209607" y="46360"/>
                  </a:cubicBezTo>
                  <a:cubicBezTo>
                    <a:pt x="172359" y="83495"/>
                    <a:pt x="132265" y="133403"/>
                    <a:pt x="135112" y="136242"/>
                  </a:cubicBezTo>
                  <a:cubicBezTo>
                    <a:pt x="137958" y="139080"/>
                    <a:pt x="188255" y="99343"/>
                    <a:pt x="225503" y="62208"/>
                  </a:cubicBezTo>
                  <a:cubicBezTo>
                    <a:pt x="248990" y="39028"/>
                    <a:pt x="262276" y="22944"/>
                    <a:pt x="267733" y="13246"/>
                  </a:cubicBezTo>
                  <a:lnTo>
                    <a:pt x="272003" y="17503"/>
                  </a:lnTo>
                  <a:cubicBezTo>
                    <a:pt x="263225" y="36189"/>
                    <a:pt x="227401" y="82076"/>
                    <a:pt x="185882" y="123469"/>
                  </a:cubicBezTo>
                  <a:cubicBezTo>
                    <a:pt x="119216" y="188988"/>
                    <a:pt x="6998" y="276505"/>
                    <a:pt x="355" y="269882"/>
                  </a:cubicBezTo>
                </a:path>
              </a:pathLst>
            </a:custGeom>
            <a:solidFill>
              <a:srgbClr val="00457C"/>
            </a:solidFill>
            <a:ln w="2358" cap="flat">
              <a:noFill/>
              <a:prstDash val="solid"/>
              <a:miter/>
            </a:ln>
          </p:spPr>
          <p:txBody>
            <a:bodyPr/>
            <a:lstStyle/>
            <a:p>
              <a:endParaRPr lang="en-IT"/>
            </a:p>
          </p:txBody>
        </p:sp>
        <p:sp>
          <p:nvSpPr>
            <p:cNvPr id="29" name="Freeform 28">
              <a:extLst>
                <a:ext uri="{FF2B5EF4-FFF2-40B4-BE49-F238E27FC236}">
                  <a16:creationId xmlns:a16="http://schemas.microsoft.com/office/drawing/2014/main" id="{7A6C67B6-9863-0D2D-B7E1-1A3A451DB22A}"/>
                </a:ext>
              </a:extLst>
            </p:cNvPr>
            <p:cNvSpPr/>
            <p:nvPr/>
          </p:nvSpPr>
          <p:spPr>
            <a:xfrm>
              <a:off x="3393723" y="586785"/>
              <a:ext cx="237450" cy="145418"/>
            </a:xfrm>
            <a:custGeom>
              <a:avLst/>
              <a:gdLst>
                <a:gd name="csX0" fmla="*/ 203 w 237450"/>
                <a:gd name="csY0" fmla="*/ 1135 h 145418"/>
                <a:gd name="csX1" fmla="*/ 159871 w 237450"/>
                <a:gd name="csY1" fmla="*/ 62869 h 145418"/>
                <a:gd name="csX2" fmla="*/ 237451 w 237450"/>
                <a:gd name="csY2" fmla="*/ 124367 h 145418"/>
                <a:gd name="csX3" fmla="*/ 234604 w 237450"/>
                <a:gd name="csY3" fmla="*/ 129571 h 145418"/>
                <a:gd name="csX4" fmla="*/ 196881 w 237450"/>
                <a:gd name="csY4" fmla="*/ 101897 h 145418"/>
                <a:gd name="csX5" fmla="*/ 118589 w 237450"/>
                <a:gd name="csY5" fmla="*/ 69729 h 145418"/>
                <a:gd name="csX6" fmla="*/ 185493 w 237450"/>
                <a:gd name="csY6" fmla="*/ 121292 h 145418"/>
                <a:gd name="csX7" fmla="*/ 228198 w 237450"/>
                <a:gd name="csY7" fmla="*/ 140215 h 145418"/>
                <a:gd name="csX8" fmla="*/ 225351 w 237450"/>
                <a:gd name="csY8" fmla="*/ 145419 h 145418"/>
                <a:gd name="csX9" fmla="*/ 133299 w 237450"/>
                <a:gd name="csY9" fmla="*/ 108756 h 145418"/>
                <a:gd name="csX10" fmla="*/ 203 w 237450"/>
                <a:gd name="csY10" fmla="*/ 1135 h 1454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37450" h="145418">
                  <a:moveTo>
                    <a:pt x="203" y="1135"/>
                  </a:moveTo>
                  <a:cubicBezTo>
                    <a:pt x="4948" y="-6907"/>
                    <a:pt x="101508" y="29282"/>
                    <a:pt x="159871" y="62869"/>
                  </a:cubicBezTo>
                  <a:cubicBezTo>
                    <a:pt x="196407" y="83921"/>
                    <a:pt x="228910" y="111122"/>
                    <a:pt x="237451" y="124367"/>
                  </a:cubicBezTo>
                  <a:lnTo>
                    <a:pt x="234604" y="129571"/>
                  </a:lnTo>
                  <a:cubicBezTo>
                    <a:pt x="229384" y="122948"/>
                    <a:pt x="217284" y="113960"/>
                    <a:pt x="196881" y="101897"/>
                  </a:cubicBezTo>
                  <a:cubicBezTo>
                    <a:pt x="163904" y="82974"/>
                    <a:pt x="120487" y="66417"/>
                    <a:pt x="118589" y="69729"/>
                  </a:cubicBezTo>
                  <a:cubicBezTo>
                    <a:pt x="116692" y="73040"/>
                    <a:pt x="152753" y="102370"/>
                    <a:pt x="185493" y="121292"/>
                  </a:cubicBezTo>
                  <a:cubicBezTo>
                    <a:pt x="206134" y="133119"/>
                    <a:pt x="219894" y="139032"/>
                    <a:pt x="228198" y="140215"/>
                  </a:cubicBezTo>
                  <a:lnTo>
                    <a:pt x="225351" y="145419"/>
                  </a:lnTo>
                  <a:cubicBezTo>
                    <a:pt x="209693" y="144472"/>
                    <a:pt x="170072" y="130044"/>
                    <a:pt x="133299" y="108756"/>
                  </a:cubicBezTo>
                  <a:cubicBezTo>
                    <a:pt x="74936" y="75169"/>
                    <a:pt x="-4542" y="9413"/>
                    <a:pt x="203" y="1135"/>
                  </a:cubicBezTo>
                </a:path>
              </a:pathLst>
            </a:custGeom>
            <a:solidFill>
              <a:srgbClr val="00457C"/>
            </a:solidFill>
            <a:ln w="2358" cap="flat">
              <a:noFill/>
              <a:prstDash val="solid"/>
              <a:miter/>
            </a:ln>
          </p:spPr>
          <p:txBody>
            <a:bodyPr/>
            <a:lstStyle/>
            <a:p>
              <a:endParaRPr lang="en-IT"/>
            </a:p>
          </p:txBody>
        </p:sp>
      </p:grpSp>
      <p:sp>
        <p:nvSpPr>
          <p:cNvPr id="30" name="Freeform 29">
            <a:extLst>
              <a:ext uri="{FF2B5EF4-FFF2-40B4-BE49-F238E27FC236}">
                <a16:creationId xmlns:a16="http://schemas.microsoft.com/office/drawing/2014/main" id="{7BB69BFE-CE2F-1296-99BC-97715254456A}"/>
              </a:ext>
            </a:extLst>
          </p:cNvPr>
          <p:cNvSpPr/>
          <p:nvPr/>
        </p:nvSpPr>
        <p:spPr>
          <a:xfrm>
            <a:off x="3624291" y="537537"/>
            <a:ext cx="98698" cy="96272"/>
          </a:xfrm>
          <a:custGeom>
            <a:avLst/>
            <a:gdLst>
              <a:gd name="csX0" fmla="*/ 43893 w 98698"/>
              <a:gd name="csY0" fmla="*/ 29095 h 96272"/>
              <a:gd name="csX1" fmla="*/ 29658 w 98698"/>
              <a:gd name="csY1" fmla="*/ 42814 h 96272"/>
              <a:gd name="csX2" fmla="*/ 15660 w 98698"/>
              <a:gd name="csY2" fmla="*/ 28859 h 96272"/>
              <a:gd name="csX3" fmla="*/ 29895 w 98698"/>
              <a:gd name="csY3" fmla="*/ 15140 h 96272"/>
              <a:gd name="csX4" fmla="*/ 43893 w 98698"/>
              <a:gd name="csY4" fmla="*/ 29095 h 96272"/>
              <a:gd name="csX5" fmla="*/ 98697 w 98698"/>
              <a:gd name="csY5" fmla="*/ 48491 h 96272"/>
              <a:gd name="csX6" fmla="*/ 49824 w 98698"/>
              <a:gd name="csY6" fmla="*/ 2 h 96272"/>
              <a:gd name="csX7" fmla="*/ 2 w 98698"/>
              <a:gd name="csY7" fmla="*/ 47781 h 96272"/>
              <a:gd name="csX8" fmla="*/ 48875 w 98698"/>
              <a:gd name="csY8" fmla="*/ 96270 h 96272"/>
              <a:gd name="csX9" fmla="*/ 98697 w 98698"/>
              <a:gd name="csY9" fmla="*/ 48491 h 96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8698" h="96272">
                <a:moveTo>
                  <a:pt x="43893" y="29095"/>
                </a:moveTo>
                <a:cubicBezTo>
                  <a:pt x="43893" y="36664"/>
                  <a:pt x="37487" y="42814"/>
                  <a:pt x="29658" y="42814"/>
                </a:cubicBezTo>
                <a:cubicBezTo>
                  <a:pt x="21829" y="42814"/>
                  <a:pt x="15660" y="36428"/>
                  <a:pt x="15660" y="28859"/>
                </a:cubicBezTo>
                <a:cubicBezTo>
                  <a:pt x="15660" y="21290"/>
                  <a:pt x="22066" y="15140"/>
                  <a:pt x="29895" y="15140"/>
                </a:cubicBezTo>
                <a:cubicBezTo>
                  <a:pt x="37724" y="15140"/>
                  <a:pt x="43893" y="21526"/>
                  <a:pt x="43893" y="29095"/>
                </a:cubicBezTo>
                <a:moveTo>
                  <a:pt x="98697" y="48491"/>
                </a:moveTo>
                <a:cubicBezTo>
                  <a:pt x="98934" y="21999"/>
                  <a:pt x="77107" y="238"/>
                  <a:pt x="49824" y="2"/>
                </a:cubicBezTo>
                <a:cubicBezTo>
                  <a:pt x="22540" y="-235"/>
                  <a:pt x="239" y="21053"/>
                  <a:pt x="2" y="47781"/>
                </a:cubicBezTo>
                <a:cubicBezTo>
                  <a:pt x="-235" y="74273"/>
                  <a:pt x="21591" y="96034"/>
                  <a:pt x="48875" y="96270"/>
                </a:cubicBezTo>
                <a:cubicBezTo>
                  <a:pt x="76396" y="96507"/>
                  <a:pt x="98460" y="75219"/>
                  <a:pt x="98697" y="48491"/>
                </a:cubicBezTo>
              </a:path>
            </a:pathLst>
          </a:custGeom>
          <a:solidFill>
            <a:srgbClr val="F4C134"/>
          </a:solidFill>
          <a:ln w="2358" cap="flat">
            <a:noFill/>
            <a:prstDash val="solid"/>
            <a:miter/>
          </a:ln>
        </p:spPr>
        <p:txBody>
          <a:bodyPr/>
          <a:lstStyle/>
          <a:p>
            <a:endParaRPr lang="en-IT"/>
          </a:p>
        </p:txBody>
      </p:sp>
      <p:sp>
        <p:nvSpPr>
          <p:cNvPr id="31" name="Freeform 30">
            <a:extLst>
              <a:ext uri="{FF2B5EF4-FFF2-40B4-BE49-F238E27FC236}">
                <a16:creationId xmlns:a16="http://schemas.microsoft.com/office/drawing/2014/main" id="{BE37DF2E-F747-A2FF-5EB1-175C303B1C55}"/>
              </a:ext>
            </a:extLst>
          </p:cNvPr>
          <p:cNvSpPr/>
          <p:nvPr/>
        </p:nvSpPr>
        <p:spPr>
          <a:xfrm>
            <a:off x="3645645" y="645990"/>
            <a:ext cx="56227" cy="21520"/>
          </a:xfrm>
          <a:custGeom>
            <a:avLst/>
            <a:gdLst>
              <a:gd name="csX0" fmla="*/ 56228 w 56227"/>
              <a:gd name="csY0" fmla="*/ 6030 h 21520"/>
              <a:gd name="csX1" fmla="*/ 48636 w 56227"/>
              <a:gd name="csY1" fmla="*/ 14545 h 21520"/>
              <a:gd name="csX2" fmla="*/ 7592 w 56227"/>
              <a:gd name="csY2" fmla="*/ 21404 h 21520"/>
              <a:gd name="csX3" fmla="*/ 0 w 56227"/>
              <a:gd name="csY3" fmla="*/ 15491 h 21520"/>
              <a:gd name="csX4" fmla="*/ 7592 w 56227"/>
              <a:gd name="csY4" fmla="*/ 6976 h 21520"/>
              <a:gd name="csX5" fmla="*/ 48636 w 56227"/>
              <a:gd name="csY5" fmla="*/ 116 h 21520"/>
              <a:gd name="csX6" fmla="*/ 56228 w 56227"/>
              <a:gd name="csY6" fmla="*/ 6030 h 215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6227" h="21520">
                <a:moveTo>
                  <a:pt x="56228" y="6030"/>
                </a:moveTo>
                <a:cubicBezTo>
                  <a:pt x="56228" y="10051"/>
                  <a:pt x="52906" y="13835"/>
                  <a:pt x="48636" y="14545"/>
                </a:cubicBezTo>
                <a:lnTo>
                  <a:pt x="7592" y="21404"/>
                </a:lnTo>
                <a:cubicBezTo>
                  <a:pt x="3321" y="22114"/>
                  <a:pt x="0" y="19512"/>
                  <a:pt x="0" y="15491"/>
                </a:cubicBezTo>
                <a:cubicBezTo>
                  <a:pt x="0" y="11470"/>
                  <a:pt x="3321" y="7685"/>
                  <a:pt x="7592" y="6976"/>
                </a:cubicBezTo>
                <a:lnTo>
                  <a:pt x="48636" y="116"/>
                </a:lnTo>
                <a:cubicBezTo>
                  <a:pt x="52906" y="-593"/>
                  <a:pt x="56228" y="2009"/>
                  <a:pt x="56228" y="6030"/>
                </a:cubicBezTo>
              </a:path>
            </a:pathLst>
          </a:custGeom>
          <a:solidFill>
            <a:srgbClr val="F4C134"/>
          </a:solidFill>
          <a:ln w="2358" cap="flat">
            <a:noFill/>
            <a:prstDash val="solid"/>
            <a:miter/>
          </a:ln>
        </p:spPr>
        <p:txBody>
          <a:bodyPr/>
          <a:lstStyle/>
          <a:p>
            <a:endParaRPr lang="en-IT"/>
          </a:p>
        </p:txBody>
      </p:sp>
      <p:sp>
        <p:nvSpPr>
          <p:cNvPr id="32" name="Freeform 31">
            <a:extLst>
              <a:ext uri="{FF2B5EF4-FFF2-40B4-BE49-F238E27FC236}">
                <a16:creationId xmlns:a16="http://schemas.microsoft.com/office/drawing/2014/main" id="{661CBA91-9E02-FFA8-036C-E47522F12C8A}"/>
              </a:ext>
            </a:extLst>
          </p:cNvPr>
          <p:cNvSpPr/>
          <p:nvPr/>
        </p:nvSpPr>
        <p:spPr>
          <a:xfrm>
            <a:off x="3645883" y="633570"/>
            <a:ext cx="56939" cy="14191"/>
          </a:xfrm>
          <a:custGeom>
            <a:avLst/>
            <a:gdLst>
              <a:gd name="csX0" fmla="*/ 56939 w 56939"/>
              <a:gd name="csY0" fmla="*/ 7096 h 14191"/>
              <a:gd name="csX1" fmla="*/ 49347 w 56939"/>
              <a:gd name="csY1" fmla="*/ 14192 h 14191"/>
              <a:gd name="csX2" fmla="*/ 7592 w 56939"/>
              <a:gd name="csY2" fmla="*/ 14192 h 14191"/>
              <a:gd name="csX3" fmla="*/ 0 w 56939"/>
              <a:gd name="csY3" fmla="*/ 7096 h 14191"/>
              <a:gd name="csX4" fmla="*/ 7592 w 56939"/>
              <a:gd name="csY4" fmla="*/ 0 h 14191"/>
              <a:gd name="csX5" fmla="*/ 49347 w 56939"/>
              <a:gd name="csY5" fmla="*/ 0 h 14191"/>
              <a:gd name="csX6" fmla="*/ 56939 w 56939"/>
              <a:gd name="csY6" fmla="*/ 7096 h 1419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6939" h="14191">
                <a:moveTo>
                  <a:pt x="56939" y="7096"/>
                </a:moveTo>
                <a:cubicBezTo>
                  <a:pt x="56939" y="11117"/>
                  <a:pt x="53381" y="14192"/>
                  <a:pt x="49347" y="14192"/>
                </a:cubicBezTo>
                <a:lnTo>
                  <a:pt x="7592" y="14192"/>
                </a:lnTo>
                <a:cubicBezTo>
                  <a:pt x="3321" y="14192"/>
                  <a:pt x="0" y="11117"/>
                  <a:pt x="0" y="7096"/>
                </a:cubicBezTo>
                <a:cubicBezTo>
                  <a:pt x="0" y="3075"/>
                  <a:pt x="3559" y="0"/>
                  <a:pt x="7592" y="0"/>
                </a:cubicBezTo>
                <a:lnTo>
                  <a:pt x="49347" y="0"/>
                </a:lnTo>
                <a:cubicBezTo>
                  <a:pt x="53381" y="0"/>
                  <a:pt x="56939" y="3075"/>
                  <a:pt x="56939" y="7096"/>
                </a:cubicBezTo>
              </a:path>
            </a:pathLst>
          </a:custGeom>
          <a:solidFill>
            <a:srgbClr val="F4C134"/>
          </a:solidFill>
          <a:ln w="2358" cap="flat">
            <a:noFill/>
            <a:prstDash val="solid"/>
            <a:miter/>
          </a:ln>
        </p:spPr>
        <p:txBody>
          <a:bodyPr/>
          <a:lstStyle/>
          <a:p>
            <a:endParaRPr lang="en-IT"/>
          </a:p>
        </p:txBody>
      </p:sp>
      <p:sp>
        <p:nvSpPr>
          <p:cNvPr id="33" name="Freeform 32">
            <a:extLst>
              <a:ext uri="{FF2B5EF4-FFF2-40B4-BE49-F238E27FC236}">
                <a16:creationId xmlns:a16="http://schemas.microsoft.com/office/drawing/2014/main" id="{A2E770EE-74D5-0D22-A717-F486E67F7603}"/>
              </a:ext>
            </a:extLst>
          </p:cNvPr>
          <p:cNvSpPr/>
          <p:nvPr/>
        </p:nvSpPr>
        <p:spPr>
          <a:xfrm>
            <a:off x="3658931" y="671415"/>
            <a:ext cx="29418" cy="14191"/>
          </a:xfrm>
          <a:custGeom>
            <a:avLst/>
            <a:gdLst>
              <a:gd name="csX0" fmla="*/ 29419 w 29418"/>
              <a:gd name="csY0" fmla="*/ 7096 h 14191"/>
              <a:gd name="csX1" fmla="*/ 22064 w 29418"/>
              <a:gd name="csY1" fmla="*/ 14192 h 14191"/>
              <a:gd name="csX2" fmla="*/ 7355 w 29418"/>
              <a:gd name="csY2" fmla="*/ 14192 h 14191"/>
              <a:gd name="csX3" fmla="*/ 0 w 29418"/>
              <a:gd name="csY3" fmla="*/ 7096 h 14191"/>
              <a:gd name="csX4" fmla="*/ 7355 w 29418"/>
              <a:gd name="csY4" fmla="*/ 0 h 14191"/>
              <a:gd name="csX5" fmla="*/ 22064 w 29418"/>
              <a:gd name="csY5" fmla="*/ 0 h 14191"/>
              <a:gd name="csX6" fmla="*/ 29419 w 29418"/>
              <a:gd name="csY6" fmla="*/ 7096 h 1419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9418" h="14191">
                <a:moveTo>
                  <a:pt x="29419" y="7096"/>
                </a:moveTo>
                <a:cubicBezTo>
                  <a:pt x="29419" y="11117"/>
                  <a:pt x="26097" y="14192"/>
                  <a:pt x="22064" y="14192"/>
                </a:cubicBezTo>
                <a:lnTo>
                  <a:pt x="7355" y="14192"/>
                </a:lnTo>
                <a:cubicBezTo>
                  <a:pt x="3321" y="14192"/>
                  <a:pt x="0" y="11117"/>
                  <a:pt x="0" y="7096"/>
                </a:cubicBezTo>
                <a:cubicBezTo>
                  <a:pt x="0" y="3311"/>
                  <a:pt x="3321" y="0"/>
                  <a:pt x="7355" y="0"/>
                </a:cubicBezTo>
                <a:lnTo>
                  <a:pt x="22064" y="0"/>
                </a:lnTo>
                <a:cubicBezTo>
                  <a:pt x="26097" y="0"/>
                  <a:pt x="29419" y="3311"/>
                  <a:pt x="29419" y="7096"/>
                </a:cubicBezTo>
              </a:path>
            </a:pathLst>
          </a:custGeom>
          <a:solidFill>
            <a:srgbClr val="F4C134"/>
          </a:solidFill>
          <a:ln w="2358" cap="flat">
            <a:noFill/>
            <a:prstDash val="solid"/>
            <a:miter/>
          </a:ln>
        </p:spPr>
        <p:txBody>
          <a:bodyPr/>
          <a:lstStyle/>
          <a:p>
            <a:endParaRPr lang="en-IT"/>
          </a:p>
        </p:txBody>
      </p:sp>
      <p:grpSp>
        <p:nvGrpSpPr>
          <p:cNvPr id="34" name="Graphic 6">
            <a:extLst>
              <a:ext uri="{FF2B5EF4-FFF2-40B4-BE49-F238E27FC236}">
                <a16:creationId xmlns:a16="http://schemas.microsoft.com/office/drawing/2014/main" id="{BA196BD6-782B-2AF0-1AE4-6713D363326D}"/>
              </a:ext>
            </a:extLst>
          </p:cNvPr>
          <p:cNvGrpSpPr/>
          <p:nvPr/>
        </p:nvGrpSpPr>
        <p:grpSpPr>
          <a:xfrm>
            <a:off x="2525600" y="582716"/>
            <a:ext cx="836865" cy="346517"/>
            <a:chOff x="2525600" y="582716"/>
            <a:chExt cx="836865" cy="346517"/>
          </a:xfrm>
          <a:solidFill>
            <a:srgbClr val="00457C"/>
          </a:solidFill>
        </p:grpSpPr>
        <p:sp>
          <p:nvSpPr>
            <p:cNvPr id="35" name="Freeform 34">
              <a:extLst>
                <a:ext uri="{FF2B5EF4-FFF2-40B4-BE49-F238E27FC236}">
                  <a16:creationId xmlns:a16="http://schemas.microsoft.com/office/drawing/2014/main" id="{604BAD0F-4BAF-F69E-110C-072AFAF50701}"/>
                </a:ext>
              </a:extLst>
            </p:cNvPr>
            <p:cNvSpPr/>
            <p:nvPr/>
          </p:nvSpPr>
          <p:spPr>
            <a:xfrm>
              <a:off x="2737699" y="874595"/>
              <a:ext cx="44365" cy="54402"/>
            </a:xfrm>
            <a:custGeom>
              <a:avLst/>
              <a:gdLst>
                <a:gd name="csX0" fmla="*/ 32977 w 44365"/>
                <a:gd name="csY0" fmla="*/ 5204 h 54402"/>
                <a:gd name="csX1" fmla="*/ 31079 w 44365"/>
                <a:gd name="csY1" fmla="*/ 3548 h 54402"/>
                <a:gd name="csX2" fmla="*/ 27283 w 44365"/>
                <a:gd name="csY2" fmla="*/ 1656 h 54402"/>
                <a:gd name="csX3" fmla="*/ 23250 w 44365"/>
                <a:gd name="csY3" fmla="*/ 473 h 54402"/>
                <a:gd name="csX4" fmla="*/ 19217 w 44365"/>
                <a:gd name="csY4" fmla="*/ 0 h 54402"/>
                <a:gd name="csX5" fmla="*/ 9253 w 44365"/>
                <a:gd name="csY5" fmla="*/ 2602 h 54402"/>
                <a:gd name="csX6" fmla="*/ 2372 w 44365"/>
                <a:gd name="csY6" fmla="*/ 9461 h 54402"/>
                <a:gd name="csX7" fmla="*/ 0 w 44365"/>
                <a:gd name="csY7" fmla="*/ 19396 h 54402"/>
                <a:gd name="csX8" fmla="*/ 2372 w 44365"/>
                <a:gd name="csY8" fmla="*/ 29093 h 54402"/>
                <a:gd name="csX9" fmla="*/ 9015 w 44365"/>
                <a:gd name="csY9" fmla="*/ 35716 h 54402"/>
                <a:gd name="csX10" fmla="*/ 18980 w 44365"/>
                <a:gd name="csY10" fmla="*/ 38081 h 54402"/>
                <a:gd name="csX11" fmla="*/ 26334 w 44365"/>
                <a:gd name="csY11" fmla="*/ 36899 h 54402"/>
                <a:gd name="csX12" fmla="*/ 32028 w 44365"/>
                <a:gd name="csY12" fmla="*/ 33824 h 54402"/>
                <a:gd name="csX13" fmla="*/ 32740 w 44365"/>
                <a:gd name="csY13" fmla="*/ 33114 h 54402"/>
                <a:gd name="csX14" fmla="*/ 32740 w 44365"/>
                <a:gd name="csY14" fmla="*/ 34297 h 54402"/>
                <a:gd name="csX15" fmla="*/ 31317 w 44365"/>
                <a:gd name="csY15" fmla="*/ 40210 h 54402"/>
                <a:gd name="csX16" fmla="*/ 27521 w 44365"/>
                <a:gd name="csY16" fmla="*/ 43758 h 54402"/>
                <a:gd name="csX17" fmla="*/ 21352 w 44365"/>
                <a:gd name="csY17" fmla="*/ 44941 h 54402"/>
                <a:gd name="csX18" fmla="*/ 16133 w 44365"/>
                <a:gd name="csY18" fmla="*/ 44468 h 54402"/>
                <a:gd name="csX19" fmla="*/ 11862 w 44365"/>
                <a:gd name="csY19" fmla="*/ 43049 h 54402"/>
                <a:gd name="csX20" fmla="*/ 8304 w 44365"/>
                <a:gd name="csY20" fmla="*/ 41393 h 54402"/>
                <a:gd name="csX21" fmla="*/ 4508 w 44365"/>
                <a:gd name="csY21" fmla="*/ 49435 h 54402"/>
                <a:gd name="csX22" fmla="*/ 12337 w 44365"/>
                <a:gd name="csY22" fmla="*/ 52983 h 54402"/>
                <a:gd name="csX23" fmla="*/ 22776 w 44365"/>
                <a:gd name="csY23" fmla="*/ 54402 h 54402"/>
                <a:gd name="csX24" fmla="*/ 31317 w 44365"/>
                <a:gd name="csY24" fmla="*/ 52983 h 54402"/>
                <a:gd name="csX25" fmla="*/ 38197 w 44365"/>
                <a:gd name="csY25" fmla="*/ 48962 h 54402"/>
                <a:gd name="csX26" fmla="*/ 42705 w 44365"/>
                <a:gd name="csY26" fmla="*/ 42576 h 54402"/>
                <a:gd name="csX27" fmla="*/ 44365 w 44365"/>
                <a:gd name="csY27" fmla="*/ 33824 h 54402"/>
                <a:gd name="csX28" fmla="*/ 44365 w 44365"/>
                <a:gd name="csY28" fmla="*/ 946 h 54402"/>
                <a:gd name="csX29" fmla="*/ 33689 w 44365"/>
                <a:gd name="csY29" fmla="*/ 946 h 54402"/>
                <a:gd name="csX30" fmla="*/ 32977 w 44365"/>
                <a:gd name="csY30" fmla="*/ 5204 h 54402"/>
                <a:gd name="csX31" fmla="*/ 31554 w 44365"/>
                <a:gd name="csY31" fmla="*/ 24836 h 54402"/>
                <a:gd name="csX32" fmla="*/ 27758 w 44365"/>
                <a:gd name="csY32" fmla="*/ 28384 h 54402"/>
                <a:gd name="csX33" fmla="*/ 22064 w 44365"/>
                <a:gd name="csY33" fmla="*/ 29566 h 54402"/>
                <a:gd name="csX34" fmla="*/ 16133 w 44365"/>
                <a:gd name="csY34" fmla="*/ 28384 h 54402"/>
                <a:gd name="csX35" fmla="*/ 12337 w 44365"/>
                <a:gd name="csY35" fmla="*/ 24836 h 54402"/>
                <a:gd name="csX36" fmla="*/ 10913 w 44365"/>
                <a:gd name="csY36" fmla="*/ 19632 h 54402"/>
                <a:gd name="csX37" fmla="*/ 12337 w 44365"/>
                <a:gd name="csY37" fmla="*/ 14428 h 54402"/>
                <a:gd name="csX38" fmla="*/ 16133 w 44365"/>
                <a:gd name="csY38" fmla="*/ 10880 h 54402"/>
                <a:gd name="csX39" fmla="*/ 22064 w 44365"/>
                <a:gd name="csY39" fmla="*/ 9698 h 54402"/>
                <a:gd name="csX40" fmla="*/ 27758 w 44365"/>
                <a:gd name="csY40" fmla="*/ 10880 h 54402"/>
                <a:gd name="csX41" fmla="*/ 31554 w 44365"/>
                <a:gd name="csY41" fmla="*/ 14428 h 54402"/>
                <a:gd name="csX42" fmla="*/ 32977 w 44365"/>
                <a:gd name="csY42" fmla="*/ 19632 h 54402"/>
                <a:gd name="csX43" fmla="*/ 31554 w 44365"/>
                <a:gd name="csY43" fmla="*/ 24836 h 544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44365" h="54402">
                  <a:moveTo>
                    <a:pt x="32977" y="5204"/>
                  </a:moveTo>
                  <a:cubicBezTo>
                    <a:pt x="32503" y="4731"/>
                    <a:pt x="31791" y="4021"/>
                    <a:pt x="31079" y="3548"/>
                  </a:cubicBezTo>
                  <a:cubicBezTo>
                    <a:pt x="29893" y="2838"/>
                    <a:pt x="28707" y="2129"/>
                    <a:pt x="27283" y="1656"/>
                  </a:cubicBezTo>
                  <a:cubicBezTo>
                    <a:pt x="25860" y="1183"/>
                    <a:pt x="24674" y="710"/>
                    <a:pt x="23250" y="473"/>
                  </a:cubicBezTo>
                  <a:cubicBezTo>
                    <a:pt x="21827" y="237"/>
                    <a:pt x="20403" y="0"/>
                    <a:pt x="19217" y="0"/>
                  </a:cubicBezTo>
                  <a:cubicBezTo>
                    <a:pt x="15421" y="0"/>
                    <a:pt x="12100" y="946"/>
                    <a:pt x="9253" y="2602"/>
                  </a:cubicBezTo>
                  <a:cubicBezTo>
                    <a:pt x="6406" y="4258"/>
                    <a:pt x="4033" y="6623"/>
                    <a:pt x="2372" y="9461"/>
                  </a:cubicBezTo>
                  <a:cubicBezTo>
                    <a:pt x="712" y="12300"/>
                    <a:pt x="0" y="15611"/>
                    <a:pt x="0" y="19396"/>
                  </a:cubicBezTo>
                  <a:cubicBezTo>
                    <a:pt x="0" y="23180"/>
                    <a:pt x="712" y="26255"/>
                    <a:pt x="2372" y="29093"/>
                  </a:cubicBezTo>
                  <a:cubicBezTo>
                    <a:pt x="4033" y="31932"/>
                    <a:pt x="6168" y="34060"/>
                    <a:pt x="9015" y="35716"/>
                  </a:cubicBezTo>
                  <a:cubicBezTo>
                    <a:pt x="11862" y="37372"/>
                    <a:pt x="15184" y="38081"/>
                    <a:pt x="18980" y="38081"/>
                  </a:cubicBezTo>
                  <a:cubicBezTo>
                    <a:pt x="21590" y="38081"/>
                    <a:pt x="23962" y="37608"/>
                    <a:pt x="26334" y="36899"/>
                  </a:cubicBezTo>
                  <a:cubicBezTo>
                    <a:pt x="28707" y="36189"/>
                    <a:pt x="30605" y="35007"/>
                    <a:pt x="32028" y="33824"/>
                  </a:cubicBezTo>
                  <a:cubicBezTo>
                    <a:pt x="32266" y="33587"/>
                    <a:pt x="32503" y="33351"/>
                    <a:pt x="32740" y="33114"/>
                  </a:cubicBezTo>
                  <a:lnTo>
                    <a:pt x="32740" y="34297"/>
                  </a:lnTo>
                  <a:cubicBezTo>
                    <a:pt x="32740" y="36662"/>
                    <a:pt x="32266" y="38555"/>
                    <a:pt x="31317" y="40210"/>
                  </a:cubicBezTo>
                  <a:cubicBezTo>
                    <a:pt x="30368" y="41866"/>
                    <a:pt x="29181" y="43049"/>
                    <a:pt x="27521" y="43758"/>
                  </a:cubicBezTo>
                  <a:cubicBezTo>
                    <a:pt x="25860" y="44468"/>
                    <a:pt x="23725" y="44941"/>
                    <a:pt x="21352" y="44941"/>
                  </a:cubicBezTo>
                  <a:cubicBezTo>
                    <a:pt x="19454" y="44941"/>
                    <a:pt x="17794" y="44704"/>
                    <a:pt x="16133" y="44468"/>
                  </a:cubicBezTo>
                  <a:cubicBezTo>
                    <a:pt x="14472" y="44231"/>
                    <a:pt x="13049" y="43758"/>
                    <a:pt x="11862" y="43049"/>
                  </a:cubicBezTo>
                  <a:cubicBezTo>
                    <a:pt x="10676" y="42576"/>
                    <a:pt x="9490" y="41866"/>
                    <a:pt x="8304" y="41393"/>
                  </a:cubicBezTo>
                  <a:lnTo>
                    <a:pt x="4508" y="49435"/>
                  </a:lnTo>
                  <a:cubicBezTo>
                    <a:pt x="6643" y="50854"/>
                    <a:pt x="9253" y="52037"/>
                    <a:pt x="12337" y="52983"/>
                  </a:cubicBezTo>
                  <a:cubicBezTo>
                    <a:pt x="15421" y="53929"/>
                    <a:pt x="18980" y="54402"/>
                    <a:pt x="22776" y="54402"/>
                  </a:cubicBezTo>
                  <a:cubicBezTo>
                    <a:pt x="25860" y="54402"/>
                    <a:pt x="28707" y="53929"/>
                    <a:pt x="31317" y="52983"/>
                  </a:cubicBezTo>
                  <a:cubicBezTo>
                    <a:pt x="33926" y="52037"/>
                    <a:pt x="36299" y="50854"/>
                    <a:pt x="38197" y="48962"/>
                  </a:cubicBezTo>
                  <a:cubicBezTo>
                    <a:pt x="40095" y="47306"/>
                    <a:pt x="41518" y="45177"/>
                    <a:pt x="42705" y="42576"/>
                  </a:cubicBezTo>
                  <a:cubicBezTo>
                    <a:pt x="43654" y="39974"/>
                    <a:pt x="44365" y="37135"/>
                    <a:pt x="44365" y="33824"/>
                  </a:cubicBezTo>
                  <a:lnTo>
                    <a:pt x="44365" y="946"/>
                  </a:lnTo>
                  <a:lnTo>
                    <a:pt x="33689" y="946"/>
                  </a:lnTo>
                  <a:lnTo>
                    <a:pt x="32977" y="5204"/>
                  </a:lnTo>
                  <a:close/>
                  <a:moveTo>
                    <a:pt x="31554" y="24836"/>
                  </a:moveTo>
                  <a:cubicBezTo>
                    <a:pt x="30605" y="26255"/>
                    <a:pt x="29419" y="27438"/>
                    <a:pt x="27758" y="28384"/>
                  </a:cubicBezTo>
                  <a:cubicBezTo>
                    <a:pt x="26097" y="29093"/>
                    <a:pt x="24199" y="29566"/>
                    <a:pt x="22064" y="29566"/>
                  </a:cubicBezTo>
                  <a:cubicBezTo>
                    <a:pt x="19929" y="29566"/>
                    <a:pt x="17794" y="29093"/>
                    <a:pt x="16133" y="28384"/>
                  </a:cubicBezTo>
                  <a:cubicBezTo>
                    <a:pt x="14472" y="27674"/>
                    <a:pt x="13286" y="26491"/>
                    <a:pt x="12337" y="24836"/>
                  </a:cubicBezTo>
                  <a:cubicBezTo>
                    <a:pt x="11388" y="23417"/>
                    <a:pt x="10913" y="21761"/>
                    <a:pt x="10913" y="19632"/>
                  </a:cubicBezTo>
                  <a:cubicBezTo>
                    <a:pt x="10913" y="17740"/>
                    <a:pt x="11388" y="15848"/>
                    <a:pt x="12337" y="14428"/>
                  </a:cubicBezTo>
                  <a:cubicBezTo>
                    <a:pt x="13286" y="13009"/>
                    <a:pt x="14472" y="11827"/>
                    <a:pt x="16133" y="10880"/>
                  </a:cubicBezTo>
                  <a:cubicBezTo>
                    <a:pt x="17794" y="10171"/>
                    <a:pt x="19692" y="9698"/>
                    <a:pt x="22064" y="9698"/>
                  </a:cubicBezTo>
                  <a:cubicBezTo>
                    <a:pt x="24199" y="9698"/>
                    <a:pt x="26097" y="10171"/>
                    <a:pt x="27758" y="10880"/>
                  </a:cubicBezTo>
                  <a:cubicBezTo>
                    <a:pt x="29419" y="11590"/>
                    <a:pt x="30605" y="12773"/>
                    <a:pt x="31554" y="14428"/>
                  </a:cubicBezTo>
                  <a:cubicBezTo>
                    <a:pt x="32503" y="15848"/>
                    <a:pt x="32977" y="17740"/>
                    <a:pt x="32977" y="19632"/>
                  </a:cubicBezTo>
                  <a:cubicBezTo>
                    <a:pt x="32977" y="21761"/>
                    <a:pt x="32503" y="23417"/>
                    <a:pt x="31554" y="24836"/>
                  </a:cubicBezTo>
                  <a:close/>
                </a:path>
              </a:pathLst>
            </a:custGeom>
            <a:solidFill>
              <a:srgbClr val="00457C"/>
            </a:solidFill>
            <a:ln w="2358" cap="flat">
              <a:noFill/>
              <a:prstDash val="solid"/>
              <a:miter/>
            </a:ln>
          </p:spPr>
          <p:txBody>
            <a:bodyPr/>
            <a:lstStyle/>
            <a:p>
              <a:endParaRPr lang="en-IT"/>
            </a:p>
          </p:txBody>
        </p:sp>
        <p:sp>
          <p:nvSpPr>
            <p:cNvPr id="36" name="Freeform 35">
              <a:extLst>
                <a:ext uri="{FF2B5EF4-FFF2-40B4-BE49-F238E27FC236}">
                  <a16:creationId xmlns:a16="http://schemas.microsoft.com/office/drawing/2014/main" id="{615ECD30-CA10-C5A6-E9B2-7972A8963B63}"/>
                </a:ext>
              </a:extLst>
            </p:cNvPr>
            <p:cNvSpPr/>
            <p:nvPr/>
          </p:nvSpPr>
          <p:spPr>
            <a:xfrm>
              <a:off x="2936275" y="874595"/>
              <a:ext cx="41518" cy="39027"/>
            </a:xfrm>
            <a:custGeom>
              <a:avLst/>
              <a:gdLst>
                <a:gd name="csX0" fmla="*/ 36062 w 41518"/>
                <a:gd name="csY0" fmla="*/ 5440 h 39027"/>
                <a:gd name="csX1" fmla="*/ 29656 w 41518"/>
                <a:gd name="csY1" fmla="*/ 1419 h 39027"/>
                <a:gd name="csX2" fmla="*/ 21590 w 41518"/>
                <a:gd name="csY2" fmla="*/ 0 h 39027"/>
                <a:gd name="csX3" fmla="*/ 13049 w 41518"/>
                <a:gd name="csY3" fmla="*/ 1419 h 39027"/>
                <a:gd name="csX4" fmla="*/ 6168 w 41518"/>
                <a:gd name="csY4" fmla="*/ 5440 h 39027"/>
                <a:gd name="csX5" fmla="*/ 1661 w 41518"/>
                <a:gd name="csY5" fmla="*/ 11590 h 39027"/>
                <a:gd name="csX6" fmla="*/ 0 w 41518"/>
                <a:gd name="csY6" fmla="*/ 19632 h 39027"/>
                <a:gd name="csX7" fmla="*/ 2847 w 41518"/>
                <a:gd name="csY7" fmla="*/ 29566 h 39027"/>
                <a:gd name="csX8" fmla="*/ 10913 w 41518"/>
                <a:gd name="csY8" fmla="*/ 36426 h 39027"/>
                <a:gd name="csX9" fmla="*/ 23013 w 41518"/>
                <a:gd name="csY9" fmla="*/ 39028 h 39027"/>
                <a:gd name="csX10" fmla="*/ 29181 w 41518"/>
                <a:gd name="csY10" fmla="*/ 38318 h 39027"/>
                <a:gd name="csX11" fmla="*/ 35113 w 41518"/>
                <a:gd name="csY11" fmla="*/ 36426 h 39027"/>
                <a:gd name="csX12" fmla="*/ 40332 w 41518"/>
                <a:gd name="csY12" fmla="*/ 33351 h 39027"/>
                <a:gd name="csX13" fmla="*/ 35113 w 41518"/>
                <a:gd name="csY13" fmla="*/ 26018 h 39027"/>
                <a:gd name="csX14" fmla="*/ 30605 w 41518"/>
                <a:gd name="csY14" fmla="*/ 28147 h 39027"/>
                <a:gd name="csX15" fmla="*/ 24436 w 41518"/>
                <a:gd name="csY15" fmla="*/ 29093 h 39027"/>
                <a:gd name="csX16" fmla="*/ 17082 w 41518"/>
                <a:gd name="csY16" fmla="*/ 27674 h 39027"/>
                <a:gd name="csX17" fmla="*/ 12337 w 41518"/>
                <a:gd name="csY17" fmla="*/ 23890 h 39027"/>
                <a:gd name="csX18" fmla="*/ 11151 w 41518"/>
                <a:gd name="csY18" fmla="*/ 21761 h 39027"/>
                <a:gd name="csX19" fmla="*/ 41518 w 41518"/>
                <a:gd name="csY19" fmla="*/ 21761 h 39027"/>
                <a:gd name="csX20" fmla="*/ 41518 w 41518"/>
                <a:gd name="csY20" fmla="*/ 18686 h 39027"/>
                <a:gd name="csX21" fmla="*/ 40095 w 41518"/>
                <a:gd name="csY21" fmla="*/ 11117 h 39027"/>
                <a:gd name="csX22" fmla="*/ 36062 w 41518"/>
                <a:gd name="csY22" fmla="*/ 5440 h 39027"/>
                <a:gd name="csX23" fmla="*/ 16133 w 41518"/>
                <a:gd name="csY23" fmla="*/ 10644 h 39027"/>
                <a:gd name="csX24" fmla="*/ 21827 w 41518"/>
                <a:gd name="csY24" fmla="*/ 9698 h 39027"/>
                <a:gd name="csX25" fmla="*/ 26334 w 41518"/>
                <a:gd name="csY25" fmla="*/ 10407 h 39027"/>
                <a:gd name="csX26" fmla="*/ 29656 w 41518"/>
                <a:gd name="csY26" fmla="*/ 12536 h 39027"/>
                <a:gd name="csX27" fmla="*/ 31079 w 41518"/>
                <a:gd name="csY27" fmla="*/ 15611 h 39027"/>
                <a:gd name="csX28" fmla="*/ 11151 w 41518"/>
                <a:gd name="csY28" fmla="*/ 15611 h 39027"/>
                <a:gd name="csX29" fmla="*/ 12100 w 41518"/>
                <a:gd name="csY29" fmla="*/ 13482 h 39027"/>
                <a:gd name="csX30" fmla="*/ 16133 w 41518"/>
                <a:gd name="csY30" fmla="*/ 10644 h 390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1518" h="39027">
                  <a:moveTo>
                    <a:pt x="36062" y="5440"/>
                  </a:moveTo>
                  <a:cubicBezTo>
                    <a:pt x="34164" y="3784"/>
                    <a:pt x="32028" y="2365"/>
                    <a:pt x="29656" y="1419"/>
                  </a:cubicBezTo>
                  <a:cubicBezTo>
                    <a:pt x="27283" y="473"/>
                    <a:pt x="24436" y="0"/>
                    <a:pt x="21590" y="0"/>
                  </a:cubicBezTo>
                  <a:cubicBezTo>
                    <a:pt x="18505" y="0"/>
                    <a:pt x="15658" y="473"/>
                    <a:pt x="13049" y="1419"/>
                  </a:cubicBezTo>
                  <a:cubicBezTo>
                    <a:pt x="10439" y="2365"/>
                    <a:pt x="8066" y="3784"/>
                    <a:pt x="6168" y="5440"/>
                  </a:cubicBezTo>
                  <a:cubicBezTo>
                    <a:pt x="4270" y="7096"/>
                    <a:pt x="2610" y="9225"/>
                    <a:pt x="1661" y="11590"/>
                  </a:cubicBezTo>
                  <a:cubicBezTo>
                    <a:pt x="474" y="13955"/>
                    <a:pt x="0" y="16794"/>
                    <a:pt x="0" y="19632"/>
                  </a:cubicBezTo>
                  <a:cubicBezTo>
                    <a:pt x="0" y="23417"/>
                    <a:pt x="949" y="26728"/>
                    <a:pt x="2847" y="29566"/>
                  </a:cubicBezTo>
                  <a:cubicBezTo>
                    <a:pt x="4745" y="32405"/>
                    <a:pt x="7355" y="34770"/>
                    <a:pt x="10913" y="36426"/>
                  </a:cubicBezTo>
                  <a:cubicBezTo>
                    <a:pt x="14235" y="38081"/>
                    <a:pt x="18268" y="39028"/>
                    <a:pt x="23013" y="39028"/>
                  </a:cubicBezTo>
                  <a:cubicBezTo>
                    <a:pt x="25148" y="39028"/>
                    <a:pt x="27046" y="38791"/>
                    <a:pt x="29181" y="38318"/>
                  </a:cubicBezTo>
                  <a:cubicBezTo>
                    <a:pt x="31079" y="37845"/>
                    <a:pt x="33215" y="37372"/>
                    <a:pt x="35113" y="36426"/>
                  </a:cubicBezTo>
                  <a:cubicBezTo>
                    <a:pt x="37011" y="35480"/>
                    <a:pt x="38671" y="34534"/>
                    <a:pt x="40332" y="33351"/>
                  </a:cubicBezTo>
                  <a:lnTo>
                    <a:pt x="35113" y="26018"/>
                  </a:lnTo>
                  <a:cubicBezTo>
                    <a:pt x="33689" y="26965"/>
                    <a:pt x="32266" y="27674"/>
                    <a:pt x="30605" y="28147"/>
                  </a:cubicBezTo>
                  <a:cubicBezTo>
                    <a:pt x="28944" y="28620"/>
                    <a:pt x="27046" y="29093"/>
                    <a:pt x="24436" y="29093"/>
                  </a:cubicBezTo>
                  <a:cubicBezTo>
                    <a:pt x="21590" y="29093"/>
                    <a:pt x="19217" y="28620"/>
                    <a:pt x="17082" y="27674"/>
                  </a:cubicBezTo>
                  <a:cubicBezTo>
                    <a:pt x="14947" y="26728"/>
                    <a:pt x="13523" y="25545"/>
                    <a:pt x="12337" y="23890"/>
                  </a:cubicBezTo>
                  <a:cubicBezTo>
                    <a:pt x="11862" y="23180"/>
                    <a:pt x="11388" y="22470"/>
                    <a:pt x="11151" y="21761"/>
                  </a:cubicBezTo>
                  <a:lnTo>
                    <a:pt x="41518" y="21761"/>
                  </a:lnTo>
                  <a:lnTo>
                    <a:pt x="41518" y="18686"/>
                  </a:lnTo>
                  <a:cubicBezTo>
                    <a:pt x="41518" y="15848"/>
                    <a:pt x="41281" y="13246"/>
                    <a:pt x="40095" y="11117"/>
                  </a:cubicBezTo>
                  <a:cubicBezTo>
                    <a:pt x="39383" y="9225"/>
                    <a:pt x="37960" y="7332"/>
                    <a:pt x="36062" y="5440"/>
                  </a:cubicBezTo>
                  <a:close/>
                  <a:moveTo>
                    <a:pt x="16133" y="10644"/>
                  </a:moveTo>
                  <a:cubicBezTo>
                    <a:pt x="17794" y="9934"/>
                    <a:pt x="19692" y="9698"/>
                    <a:pt x="21827" y="9698"/>
                  </a:cubicBezTo>
                  <a:cubicBezTo>
                    <a:pt x="23487" y="9698"/>
                    <a:pt x="24911" y="9934"/>
                    <a:pt x="26334" y="10407"/>
                  </a:cubicBezTo>
                  <a:cubicBezTo>
                    <a:pt x="27758" y="10880"/>
                    <a:pt x="28944" y="11590"/>
                    <a:pt x="29656" y="12536"/>
                  </a:cubicBezTo>
                  <a:cubicBezTo>
                    <a:pt x="30605" y="13482"/>
                    <a:pt x="31079" y="14665"/>
                    <a:pt x="31079" y="15611"/>
                  </a:cubicBezTo>
                  <a:lnTo>
                    <a:pt x="11151" y="15611"/>
                  </a:lnTo>
                  <a:cubicBezTo>
                    <a:pt x="11388" y="14901"/>
                    <a:pt x="11625" y="14192"/>
                    <a:pt x="12100" y="13482"/>
                  </a:cubicBezTo>
                  <a:cubicBezTo>
                    <a:pt x="13049" y="12300"/>
                    <a:pt x="14472" y="11353"/>
                    <a:pt x="16133" y="10644"/>
                  </a:cubicBezTo>
                  <a:close/>
                </a:path>
              </a:pathLst>
            </a:custGeom>
            <a:solidFill>
              <a:srgbClr val="00457C"/>
            </a:solidFill>
            <a:ln w="2358" cap="flat">
              <a:noFill/>
              <a:prstDash val="solid"/>
              <a:miter/>
            </a:ln>
          </p:spPr>
          <p:txBody>
            <a:bodyPr/>
            <a:lstStyle/>
            <a:p>
              <a:endParaRPr lang="en-IT"/>
            </a:p>
          </p:txBody>
        </p:sp>
        <p:sp>
          <p:nvSpPr>
            <p:cNvPr id="37" name="Freeform 36">
              <a:extLst>
                <a:ext uri="{FF2B5EF4-FFF2-40B4-BE49-F238E27FC236}">
                  <a16:creationId xmlns:a16="http://schemas.microsoft.com/office/drawing/2014/main" id="{65C2604B-4E91-9D18-42E5-3928E122F369}"/>
                </a:ext>
              </a:extLst>
            </p:cNvPr>
            <p:cNvSpPr/>
            <p:nvPr/>
          </p:nvSpPr>
          <p:spPr>
            <a:xfrm>
              <a:off x="2882420" y="863242"/>
              <a:ext cx="45314" cy="49671"/>
            </a:xfrm>
            <a:custGeom>
              <a:avLst/>
              <a:gdLst>
                <a:gd name="csX0" fmla="*/ 33689 w 45314"/>
                <a:gd name="csY0" fmla="*/ 30512 h 49671"/>
                <a:gd name="csX1" fmla="*/ 40095 w 45314"/>
                <a:gd name="csY1" fmla="*/ 24599 h 49671"/>
                <a:gd name="csX2" fmla="*/ 42467 w 45314"/>
                <a:gd name="csY2" fmla="*/ 16084 h 49671"/>
                <a:gd name="csX3" fmla="*/ 40332 w 45314"/>
                <a:gd name="csY3" fmla="*/ 7806 h 49671"/>
                <a:gd name="csX4" fmla="*/ 34164 w 45314"/>
                <a:gd name="csY4" fmla="*/ 2129 h 49671"/>
                <a:gd name="csX5" fmla="*/ 24911 w 45314"/>
                <a:gd name="csY5" fmla="*/ 0 h 49671"/>
                <a:gd name="csX6" fmla="*/ 0 w 45314"/>
                <a:gd name="csY6" fmla="*/ 0 h 49671"/>
                <a:gd name="csX7" fmla="*/ 0 w 45314"/>
                <a:gd name="csY7" fmla="*/ 49672 h 49671"/>
                <a:gd name="csX8" fmla="*/ 11625 w 45314"/>
                <a:gd name="csY8" fmla="*/ 49672 h 49671"/>
                <a:gd name="csX9" fmla="*/ 11625 w 45314"/>
                <a:gd name="csY9" fmla="*/ 32405 h 49671"/>
                <a:gd name="csX10" fmla="*/ 20166 w 45314"/>
                <a:gd name="csY10" fmla="*/ 32405 h 49671"/>
                <a:gd name="csX11" fmla="*/ 31317 w 45314"/>
                <a:gd name="csY11" fmla="*/ 49672 h 49671"/>
                <a:gd name="csX12" fmla="*/ 45314 w 45314"/>
                <a:gd name="csY12" fmla="*/ 49672 h 49671"/>
                <a:gd name="csX13" fmla="*/ 32977 w 45314"/>
                <a:gd name="csY13" fmla="*/ 30749 h 49671"/>
                <a:gd name="csX14" fmla="*/ 33689 w 45314"/>
                <a:gd name="csY14" fmla="*/ 30512 h 49671"/>
                <a:gd name="csX15" fmla="*/ 11388 w 45314"/>
                <a:gd name="csY15" fmla="*/ 10407 h 49671"/>
                <a:gd name="csX16" fmla="*/ 23013 w 45314"/>
                <a:gd name="csY16" fmla="*/ 10407 h 49671"/>
                <a:gd name="csX17" fmla="*/ 27046 w 45314"/>
                <a:gd name="csY17" fmla="*/ 11117 h 49671"/>
                <a:gd name="csX18" fmla="*/ 29656 w 45314"/>
                <a:gd name="csY18" fmla="*/ 13246 h 49671"/>
                <a:gd name="csX19" fmla="*/ 30605 w 45314"/>
                <a:gd name="csY19" fmla="*/ 16557 h 49671"/>
                <a:gd name="csX20" fmla="*/ 29656 w 45314"/>
                <a:gd name="csY20" fmla="*/ 20105 h 49671"/>
                <a:gd name="csX21" fmla="*/ 27283 w 45314"/>
                <a:gd name="csY21" fmla="*/ 22470 h 49671"/>
                <a:gd name="csX22" fmla="*/ 23725 w 45314"/>
                <a:gd name="csY22" fmla="*/ 23417 h 49671"/>
                <a:gd name="csX23" fmla="*/ 11388 w 45314"/>
                <a:gd name="csY23" fmla="*/ 23417 h 49671"/>
                <a:gd name="csX24" fmla="*/ 11388 w 45314"/>
                <a:gd name="csY24" fmla="*/ 10407 h 496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5314" h="49671">
                  <a:moveTo>
                    <a:pt x="33689" y="30512"/>
                  </a:moveTo>
                  <a:cubicBezTo>
                    <a:pt x="36299" y="29093"/>
                    <a:pt x="38434" y="27201"/>
                    <a:pt x="40095" y="24599"/>
                  </a:cubicBezTo>
                  <a:cubicBezTo>
                    <a:pt x="41518" y="22234"/>
                    <a:pt x="42467" y="19396"/>
                    <a:pt x="42467" y="16084"/>
                  </a:cubicBezTo>
                  <a:cubicBezTo>
                    <a:pt x="42467" y="13009"/>
                    <a:pt x="41756" y="10171"/>
                    <a:pt x="40332" y="7806"/>
                  </a:cubicBezTo>
                  <a:cubicBezTo>
                    <a:pt x="38909" y="5440"/>
                    <a:pt x="36773" y="3548"/>
                    <a:pt x="34164" y="2129"/>
                  </a:cubicBezTo>
                  <a:cubicBezTo>
                    <a:pt x="31554" y="710"/>
                    <a:pt x="28470" y="0"/>
                    <a:pt x="24911" y="0"/>
                  </a:cubicBezTo>
                  <a:lnTo>
                    <a:pt x="0" y="0"/>
                  </a:lnTo>
                  <a:lnTo>
                    <a:pt x="0" y="49672"/>
                  </a:lnTo>
                  <a:lnTo>
                    <a:pt x="11625" y="49672"/>
                  </a:lnTo>
                  <a:lnTo>
                    <a:pt x="11625" y="32405"/>
                  </a:lnTo>
                  <a:lnTo>
                    <a:pt x="20166" y="32405"/>
                  </a:lnTo>
                  <a:lnTo>
                    <a:pt x="31317" y="49672"/>
                  </a:lnTo>
                  <a:lnTo>
                    <a:pt x="45314" y="49672"/>
                  </a:lnTo>
                  <a:lnTo>
                    <a:pt x="32977" y="30749"/>
                  </a:lnTo>
                  <a:cubicBezTo>
                    <a:pt x="32977" y="30986"/>
                    <a:pt x="33452" y="30749"/>
                    <a:pt x="33689" y="30512"/>
                  </a:cubicBezTo>
                  <a:close/>
                  <a:moveTo>
                    <a:pt x="11388" y="10407"/>
                  </a:moveTo>
                  <a:lnTo>
                    <a:pt x="23013" y="10407"/>
                  </a:lnTo>
                  <a:cubicBezTo>
                    <a:pt x="24437" y="10407"/>
                    <a:pt x="25860" y="10644"/>
                    <a:pt x="27046" y="11117"/>
                  </a:cubicBezTo>
                  <a:cubicBezTo>
                    <a:pt x="28232" y="11590"/>
                    <a:pt x="28944" y="12300"/>
                    <a:pt x="29656" y="13246"/>
                  </a:cubicBezTo>
                  <a:cubicBezTo>
                    <a:pt x="30368" y="14192"/>
                    <a:pt x="30605" y="15375"/>
                    <a:pt x="30605" y="16557"/>
                  </a:cubicBezTo>
                  <a:cubicBezTo>
                    <a:pt x="30605" y="17976"/>
                    <a:pt x="30368" y="18922"/>
                    <a:pt x="29656" y="20105"/>
                  </a:cubicBezTo>
                  <a:cubicBezTo>
                    <a:pt x="29181" y="21051"/>
                    <a:pt x="28232" y="21761"/>
                    <a:pt x="27283" y="22470"/>
                  </a:cubicBezTo>
                  <a:cubicBezTo>
                    <a:pt x="26334" y="22944"/>
                    <a:pt x="25148" y="23417"/>
                    <a:pt x="23725" y="23417"/>
                  </a:cubicBezTo>
                  <a:lnTo>
                    <a:pt x="11388" y="23417"/>
                  </a:lnTo>
                  <a:lnTo>
                    <a:pt x="11388" y="10407"/>
                  </a:lnTo>
                  <a:close/>
                </a:path>
              </a:pathLst>
            </a:custGeom>
            <a:solidFill>
              <a:srgbClr val="00457C"/>
            </a:solidFill>
            <a:ln w="2358" cap="flat">
              <a:noFill/>
              <a:prstDash val="solid"/>
              <a:miter/>
            </a:ln>
          </p:spPr>
          <p:txBody>
            <a:bodyPr/>
            <a:lstStyle/>
            <a:p>
              <a:endParaRPr lang="en-IT"/>
            </a:p>
          </p:txBody>
        </p:sp>
        <p:sp>
          <p:nvSpPr>
            <p:cNvPr id="38" name="Freeform 37">
              <a:extLst>
                <a:ext uri="{FF2B5EF4-FFF2-40B4-BE49-F238E27FC236}">
                  <a16:creationId xmlns:a16="http://schemas.microsoft.com/office/drawing/2014/main" id="{391CD73C-42D3-4485-E989-3AED37982573}"/>
                </a:ext>
              </a:extLst>
            </p:cNvPr>
            <p:cNvSpPr/>
            <p:nvPr/>
          </p:nvSpPr>
          <p:spPr>
            <a:xfrm>
              <a:off x="3287164" y="874832"/>
              <a:ext cx="29893" cy="38318"/>
            </a:xfrm>
            <a:custGeom>
              <a:avLst/>
              <a:gdLst>
                <a:gd name="csX0" fmla="*/ 23487 w 29893"/>
                <a:gd name="csY0" fmla="*/ 0 h 38318"/>
                <a:gd name="csX1" fmla="*/ 17082 w 29893"/>
                <a:gd name="csY1" fmla="*/ 1656 h 38318"/>
                <a:gd name="csX2" fmla="*/ 11862 w 29893"/>
                <a:gd name="csY2" fmla="*/ 6150 h 38318"/>
                <a:gd name="csX3" fmla="*/ 11151 w 29893"/>
                <a:gd name="csY3" fmla="*/ 7096 h 38318"/>
                <a:gd name="csX4" fmla="*/ 10913 w 29893"/>
                <a:gd name="csY4" fmla="*/ 710 h 38318"/>
                <a:gd name="csX5" fmla="*/ 0 w 29893"/>
                <a:gd name="csY5" fmla="*/ 710 h 38318"/>
                <a:gd name="csX6" fmla="*/ 0 w 29893"/>
                <a:gd name="csY6" fmla="*/ 38318 h 38318"/>
                <a:gd name="csX7" fmla="*/ 11388 w 29893"/>
                <a:gd name="csY7" fmla="*/ 38318 h 38318"/>
                <a:gd name="csX8" fmla="*/ 11388 w 29893"/>
                <a:gd name="csY8" fmla="*/ 20342 h 38318"/>
                <a:gd name="csX9" fmla="*/ 12100 w 29893"/>
                <a:gd name="csY9" fmla="*/ 17267 h 38318"/>
                <a:gd name="csX10" fmla="*/ 13760 w 29893"/>
                <a:gd name="csY10" fmla="*/ 14665 h 38318"/>
                <a:gd name="csX11" fmla="*/ 16607 w 29893"/>
                <a:gd name="csY11" fmla="*/ 12773 h 38318"/>
                <a:gd name="csX12" fmla="*/ 20403 w 29893"/>
                <a:gd name="csY12" fmla="*/ 12063 h 38318"/>
                <a:gd name="csX13" fmla="*/ 23962 w 29893"/>
                <a:gd name="csY13" fmla="*/ 12536 h 38318"/>
                <a:gd name="csX14" fmla="*/ 26809 w 29893"/>
                <a:gd name="csY14" fmla="*/ 13719 h 38318"/>
                <a:gd name="csX15" fmla="*/ 29893 w 29893"/>
                <a:gd name="csY15" fmla="*/ 1419 h 38318"/>
                <a:gd name="csX16" fmla="*/ 27046 w 29893"/>
                <a:gd name="csY16" fmla="*/ 473 h 38318"/>
                <a:gd name="csX17" fmla="*/ 23487 w 29893"/>
                <a:gd name="csY17" fmla="*/ 0 h 38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9893" h="38318">
                  <a:moveTo>
                    <a:pt x="23487" y="0"/>
                  </a:moveTo>
                  <a:cubicBezTo>
                    <a:pt x="21115" y="0"/>
                    <a:pt x="18980" y="473"/>
                    <a:pt x="17082" y="1656"/>
                  </a:cubicBezTo>
                  <a:cubicBezTo>
                    <a:pt x="15184" y="2838"/>
                    <a:pt x="13286" y="4258"/>
                    <a:pt x="11862" y="6150"/>
                  </a:cubicBezTo>
                  <a:cubicBezTo>
                    <a:pt x="11625" y="6386"/>
                    <a:pt x="11388" y="6859"/>
                    <a:pt x="11151" y="7096"/>
                  </a:cubicBezTo>
                  <a:lnTo>
                    <a:pt x="10913" y="710"/>
                  </a:lnTo>
                  <a:lnTo>
                    <a:pt x="0" y="710"/>
                  </a:lnTo>
                  <a:lnTo>
                    <a:pt x="0" y="38318"/>
                  </a:lnTo>
                  <a:lnTo>
                    <a:pt x="11388" y="38318"/>
                  </a:lnTo>
                  <a:lnTo>
                    <a:pt x="11388" y="20342"/>
                  </a:lnTo>
                  <a:cubicBezTo>
                    <a:pt x="11388" y="19159"/>
                    <a:pt x="11625" y="18213"/>
                    <a:pt x="12100" y="17267"/>
                  </a:cubicBezTo>
                  <a:cubicBezTo>
                    <a:pt x="12574" y="16321"/>
                    <a:pt x="13049" y="15375"/>
                    <a:pt x="13760" y="14665"/>
                  </a:cubicBezTo>
                  <a:cubicBezTo>
                    <a:pt x="14472" y="13955"/>
                    <a:pt x="15421" y="13246"/>
                    <a:pt x="16607" y="12773"/>
                  </a:cubicBezTo>
                  <a:cubicBezTo>
                    <a:pt x="17794" y="12300"/>
                    <a:pt x="18980" y="12063"/>
                    <a:pt x="20403" y="12063"/>
                  </a:cubicBezTo>
                  <a:cubicBezTo>
                    <a:pt x="21590" y="12063"/>
                    <a:pt x="22776" y="12300"/>
                    <a:pt x="23962" y="12536"/>
                  </a:cubicBezTo>
                  <a:cubicBezTo>
                    <a:pt x="25148" y="12773"/>
                    <a:pt x="26097" y="13246"/>
                    <a:pt x="26809" y="13719"/>
                  </a:cubicBezTo>
                  <a:lnTo>
                    <a:pt x="29893" y="1419"/>
                  </a:lnTo>
                  <a:cubicBezTo>
                    <a:pt x="29181" y="946"/>
                    <a:pt x="28232" y="710"/>
                    <a:pt x="27046" y="473"/>
                  </a:cubicBezTo>
                  <a:cubicBezTo>
                    <a:pt x="25860" y="0"/>
                    <a:pt x="24674" y="0"/>
                    <a:pt x="23487" y="0"/>
                  </a:cubicBezTo>
                  <a:close/>
                </a:path>
              </a:pathLst>
            </a:custGeom>
            <a:solidFill>
              <a:srgbClr val="00457C"/>
            </a:solidFill>
            <a:ln w="2358" cap="flat">
              <a:noFill/>
              <a:prstDash val="solid"/>
              <a:miter/>
            </a:ln>
          </p:spPr>
          <p:txBody>
            <a:bodyPr/>
            <a:lstStyle/>
            <a:p>
              <a:endParaRPr lang="en-IT"/>
            </a:p>
          </p:txBody>
        </p:sp>
        <p:sp>
          <p:nvSpPr>
            <p:cNvPr id="39" name="Freeform 38">
              <a:extLst>
                <a:ext uri="{FF2B5EF4-FFF2-40B4-BE49-F238E27FC236}">
                  <a16:creationId xmlns:a16="http://schemas.microsoft.com/office/drawing/2014/main" id="{FA70E7C7-DFAC-E94B-6AA6-922A88C96F38}"/>
                </a:ext>
              </a:extLst>
            </p:cNvPr>
            <p:cNvSpPr/>
            <p:nvPr/>
          </p:nvSpPr>
          <p:spPr>
            <a:xfrm>
              <a:off x="2698790" y="874832"/>
              <a:ext cx="29893" cy="38318"/>
            </a:xfrm>
            <a:custGeom>
              <a:avLst/>
              <a:gdLst>
                <a:gd name="csX0" fmla="*/ 23725 w 29893"/>
                <a:gd name="csY0" fmla="*/ 0 h 38318"/>
                <a:gd name="csX1" fmla="*/ 17319 w 29893"/>
                <a:gd name="csY1" fmla="*/ 1656 h 38318"/>
                <a:gd name="csX2" fmla="*/ 12100 w 29893"/>
                <a:gd name="csY2" fmla="*/ 6150 h 38318"/>
                <a:gd name="csX3" fmla="*/ 11388 w 29893"/>
                <a:gd name="csY3" fmla="*/ 7096 h 38318"/>
                <a:gd name="csX4" fmla="*/ 11151 w 29893"/>
                <a:gd name="csY4" fmla="*/ 710 h 38318"/>
                <a:gd name="csX5" fmla="*/ 0 w 29893"/>
                <a:gd name="csY5" fmla="*/ 710 h 38318"/>
                <a:gd name="csX6" fmla="*/ 0 w 29893"/>
                <a:gd name="csY6" fmla="*/ 38318 h 38318"/>
                <a:gd name="csX7" fmla="*/ 11388 w 29893"/>
                <a:gd name="csY7" fmla="*/ 38318 h 38318"/>
                <a:gd name="csX8" fmla="*/ 11388 w 29893"/>
                <a:gd name="csY8" fmla="*/ 20342 h 38318"/>
                <a:gd name="csX9" fmla="*/ 12100 w 29893"/>
                <a:gd name="csY9" fmla="*/ 17267 h 38318"/>
                <a:gd name="csX10" fmla="*/ 13760 w 29893"/>
                <a:gd name="csY10" fmla="*/ 14665 h 38318"/>
                <a:gd name="csX11" fmla="*/ 16607 w 29893"/>
                <a:gd name="csY11" fmla="*/ 12773 h 38318"/>
                <a:gd name="csX12" fmla="*/ 20403 w 29893"/>
                <a:gd name="csY12" fmla="*/ 12063 h 38318"/>
                <a:gd name="csX13" fmla="*/ 23962 w 29893"/>
                <a:gd name="csY13" fmla="*/ 12536 h 38318"/>
                <a:gd name="csX14" fmla="*/ 26809 w 29893"/>
                <a:gd name="csY14" fmla="*/ 13719 h 38318"/>
                <a:gd name="csX15" fmla="*/ 29893 w 29893"/>
                <a:gd name="csY15" fmla="*/ 1419 h 38318"/>
                <a:gd name="csX16" fmla="*/ 27046 w 29893"/>
                <a:gd name="csY16" fmla="*/ 473 h 38318"/>
                <a:gd name="csX17" fmla="*/ 23725 w 29893"/>
                <a:gd name="csY17" fmla="*/ 0 h 38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9893" h="38318">
                  <a:moveTo>
                    <a:pt x="23725" y="0"/>
                  </a:moveTo>
                  <a:cubicBezTo>
                    <a:pt x="21352" y="0"/>
                    <a:pt x="19217" y="473"/>
                    <a:pt x="17319" y="1656"/>
                  </a:cubicBezTo>
                  <a:cubicBezTo>
                    <a:pt x="15184" y="2838"/>
                    <a:pt x="13523" y="4258"/>
                    <a:pt x="12100" y="6150"/>
                  </a:cubicBezTo>
                  <a:cubicBezTo>
                    <a:pt x="11862" y="6386"/>
                    <a:pt x="11625" y="6859"/>
                    <a:pt x="11388" y="7096"/>
                  </a:cubicBezTo>
                  <a:lnTo>
                    <a:pt x="11151" y="710"/>
                  </a:lnTo>
                  <a:lnTo>
                    <a:pt x="0" y="710"/>
                  </a:lnTo>
                  <a:lnTo>
                    <a:pt x="0" y="38318"/>
                  </a:lnTo>
                  <a:lnTo>
                    <a:pt x="11388" y="38318"/>
                  </a:lnTo>
                  <a:lnTo>
                    <a:pt x="11388" y="20342"/>
                  </a:lnTo>
                  <a:cubicBezTo>
                    <a:pt x="11388" y="19159"/>
                    <a:pt x="11625" y="18213"/>
                    <a:pt x="12100" y="17267"/>
                  </a:cubicBezTo>
                  <a:cubicBezTo>
                    <a:pt x="12574" y="16321"/>
                    <a:pt x="13049" y="15375"/>
                    <a:pt x="13760" y="14665"/>
                  </a:cubicBezTo>
                  <a:cubicBezTo>
                    <a:pt x="14472" y="13955"/>
                    <a:pt x="15421" y="13246"/>
                    <a:pt x="16607" y="12773"/>
                  </a:cubicBezTo>
                  <a:cubicBezTo>
                    <a:pt x="17794" y="12300"/>
                    <a:pt x="18980" y="12063"/>
                    <a:pt x="20403" y="12063"/>
                  </a:cubicBezTo>
                  <a:cubicBezTo>
                    <a:pt x="21590" y="12063"/>
                    <a:pt x="22776" y="12300"/>
                    <a:pt x="23962" y="12536"/>
                  </a:cubicBezTo>
                  <a:cubicBezTo>
                    <a:pt x="25148" y="12773"/>
                    <a:pt x="26097" y="13246"/>
                    <a:pt x="26809" y="13719"/>
                  </a:cubicBezTo>
                  <a:lnTo>
                    <a:pt x="29893" y="1419"/>
                  </a:lnTo>
                  <a:cubicBezTo>
                    <a:pt x="29181" y="946"/>
                    <a:pt x="28232" y="710"/>
                    <a:pt x="27046" y="473"/>
                  </a:cubicBezTo>
                  <a:cubicBezTo>
                    <a:pt x="26097" y="0"/>
                    <a:pt x="24911" y="0"/>
                    <a:pt x="23725" y="0"/>
                  </a:cubicBezTo>
                  <a:close/>
                </a:path>
              </a:pathLst>
            </a:custGeom>
            <a:solidFill>
              <a:srgbClr val="00457C"/>
            </a:solidFill>
            <a:ln w="2358" cap="flat">
              <a:noFill/>
              <a:prstDash val="solid"/>
              <a:miter/>
            </a:ln>
          </p:spPr>
          <p:txBody>
            <a:bodyPr/>
            <a:lstStyle/>
            <a:p>
              <a:endParaRPr lang="en-IT"/>
            </a:p>
          </p:txBody>
        </p:sp>
        <p:sp>
          <p:nvSpPr>
            <p:cNvPr id="40" name="Freeform 39">
              <a:extLst>
                <a:ext uri="{FF2B5EF4-FFF2-40B4-BE49-F238E27FC236}">
                  <a16:creationId xmlns:a16="http://schemas.microsoft.com/office/drawing/2014/main" id="{E6C1397E-C6C7-A057-DDED-5A66F61A7F25}"/>
                </a:ext>
              </a:extLst>
            </p:cNvPr>
            <p:cNvSpPr/>
            <p:nvPr/>
          </p:nvSpPr>
          <p:spPr>
            <a:xfrm>
              <a:off x="2793689" y="875305"/>
              <a:ext cx="48161" cy="53929"/>
            </a:xfrm>
            <a:custGeom>
              <a:avLst/>
              <a:gdLst>
                <a:gd name="csX0" fmla="*/ 26572 w 48161"/>
                <a:gd name="csY0" fmla="*/ 20342 h 53929"/>
                <a:gd name="csX1" fmla="*/ 24674 w 48161"/>
                <a:gd name="csY1" fmla="*/ 24599 h 53929"/>
                <a:gd name="csX2" fmla="*/ 24437 w 48161"/>
                <a:gd name="csY2" fmla="*/ 25072 h 53929"/>
                <a:gd name="csX3" fmla="*/ 23962 w 48161"/>
                <a:gd name="csY3" fmla="*/ 23653 h 53929"/>
                <a:gd name="csX4" fmla="*/ 22064 w 48161"/>
                <a:gd name="csY4" fmla="*/ 19632 h 53929"/>
                <a:gd name="csX5" fmla="*/ 12811 w 48161"/>
                <a:gd name="csY5" fmla="*/ 0 h 53929"/>
                <a:gd name="csX6" fmla="*/ 0 w 48161"/>
                <a:gd name="csY6" fmla="*/ 0 h 53929"/>
                <a:gd name="csX7" fmla="*/ 18743 w 48161"/>
                <a:gd name="csY7" fmla="*/ 36899 h 53929"/>
                <a:gd name="csX8" fmla="*/ 10439 w 48161"/>
                <a:gd name="csY8" fmla="*/ 53929 h 53929"/>
                <a:gd name="csX9" fmla="*/ 22064 w 48161"/>
                <a:gd name="csY9" fmla="*/ 53929 h 53929"/>
                <a:gd name="csX10" fmla="*/ 29656 w 48161"/>
                <a:gd name="csY10" fmla="*/ 37845 h 53929"/>
                <a:gd name="csX11" fmla="*/ 48161 w 48161"/>
                <a:gd name="csY11" fmla="*/ 0 h 53929"/>
                <a:gd name="csX12" fmla="*/ 35113 w 48161"/>
                <a:gd name="csY12" fmla="*/ 0 h 53929"/>
                <a:gd name="csX13" fmla="*/ 26572 w 48161"/>
                <a:gd name="csY13" fmla="*/ 20342 h 539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8161" h="53929">
                  <a:moveTo>
                    <a:pt x="26572" y="20342"/>
                  </a:moveTo>
                  <a:cubicBezTo>
                    <a:pt x="25860" y="21761"/>
                    <a:pt x="25385" y="23180"/>
                    <a:pt x="24674" y="24599"/>
                  </a:cubicBezTo>
                  <a:cubicBezTo>
                    <a:pt x="24674" y="24836"/>
                    <a:pt x="24437" y="24836"/>
                    <a:pt x="24437" y="25072"/>
                  </a:cubicBezTo>
                  <a:cubicBezTo>
                    <a:pt x="24199" y="24599"/>
                    <a:pt x="24199" y="24126"/>
                    <a:pt x="23962" y="23653"/>
                  </a:cubicBezTo>
                  <a:cubicBezTo>
                    <a:pt x="23488" y="22234"/>
                    <a:pt x="22776" y="21051"/>
                    <a:pt x="22064" y="19632"/>
                  </a:cubicBezTo>
                  <a:lnTo>
                    <a:pt x="12811" y="0"/>
                  </a:lnTo>
                  <a:lnTo>
                    <a:pt x="0" y="0"/>
                  </a:lnTo>
                  <a:lnTo>
                    <a:pt x="18743" y="36899"/>
                  </a:lnTo>
                  <a:lnTo>
                    <a:pt x="10439" y="53929"/>
                  </a:lnTo>
                  <a:lnTo>
                    <a:pt x="22064" y="53929"/>
                  </a:lnTo>
                  <a:lnTo>
                    <a:pt x="29656" y="37845"/>
                  </a:lnTo>
                  <a:lnTo>
                    <a:pt x="48161" y="0"/>
                  </a:lnTo>
                  <a:lnTo>
                    <a:pt x="35113" y="0"/>
                  </a:lnTo>
                  <a:lnTo>
                    <a:pt x="26572" y="20342"/>
                  </a:lnTo>
                  <a:close/>
                </a:path>
              </a:pathLst>
            </a:custGeom>
            <a:solidFill>
              <a:srgbClr val="00457C"/>
            </a:solidFill>
            <a:ln w="2358" cap="flat">
              <a:noFill/>
              <a:prstDash val="solid"/>
              <a:miter/>
            </a:ln>
          </p:spPr>
          <p:txBody>
            <a:bodyPr/>
            <a:lstStyle/>
            <a:p>
              <a:endParaRPr lang="en-IT"/>
            </a:p>
          </p:txBody>
        </p:sp>
        <p:sp>
          <p:nvSpPr>
            <p:cNvPr id="41" name="Freeform 40">
              <a:extLst>
                <a:ext uri="{FF2B5EF4-FFF2-40B4-BE49-F238E27FC236}">
                  <a16:creationId xmlns:a16="http://schemas.microsoft.com/office/drawing/2014/main" id="{A31CBF10-491C-16A5-0F70-64F16236CA67}"/>
                </a:ext>
              </a:extLst>
            </p:cNvPr>
            <p:cNvSpPr/>
            <p:nvPr/>
          </p:nvSpPr>
          <p:spPr>
            <a:xfrm>
              <a:off x="2643037" y="874595"/>
              <a:ext cx="41518" cy="39027"/>
            </a:xfrm>
            <a:custGeom>
              <a:avLst/>
              <a:gdLst>
                <a:gd name="csX0" fmla="*/ 36062 w 41518"/>
                <a:gd name="csY0" fmla="*/ 5440 h 39027"/>
                <a:gd name="csX1" fmla="*/ 29656 w 41518"/>
                <a:gd name="csY1" fmla="*/ 1419 h 39027"/>
                <a:gd name="csX2" fmla="*/ 21590 w 41518"/>
                <a:gd name="csY2" fmla="*/ 0 h 39027"/>
                <a:gd name="csX3" fmla="*/ 13049 w 41518"/>
                <a:gd name="csY3" fmla="*/ 1419 h 39027"/>
                <a:gd name="csX4" fmla="*/ 6168 w 41518"/>
                <a:gd name="csY4" fmla="*/ 5440 h 39027"/>
                <a:gd name="csX5" fmla="*/ 1661 w 41518"/>
                <a:gd name="csY5" fmla="*/ 11590 h 39027"/>
                <a:gd name="csX6" fmla="*/ 0 w 41518"/>
                <a:gd name="csY6" fmla="*/ 19632 h 39027"/>
                <a:gd name="csX7" fmla="*/ 2847 w 41518"/>
                <a:gd name="csY7" fmla="*/ 29566 h 39027"/>
                <a:gd name="csX8" fmla="*/ 10913 w 41518"/>
                <a:gd name="csY8" fmla="*/ 36426 h 39027"/>
                <a:gd name="csX9" fmla="*/ 23013 w 41518"/>
                <a:gd name="csY9" fmla="*/ 39028 h 39027"/>
                <a:gd name="csX10" fmla="*/ 29181 w 41518"/>
                <a:gd name="csY10" fmla="*/ 38318 h 39027"/>
                <a:gd name="csX11" fmla="*/ 35113 w 41518"/>
                <a:gd name="csY11" fmla="*/ 36426 h 39027"/>
                <a:gd name="csX12" fmla="*/ 40332 w 41518"/>
                <a:gd name="csY12" fmla="*/ 33351 h 39027"/>
                <a:gd name="csX13" fmla="*/ 35113 w 41518"/>
                <a:gd name="csY13" fmla="*/ 26018 h 39027"/>
                <a:gd name="csX14" fmla="*/ 30605 w 41518"/>
                <a:gd name="csY14" fmla="*/ 28147 h 39027"/>
                <a:gd name="csX15" fmla="*/ 24437 w 41518"/>
                <a:gd name="csY15" fmla="*/ 29093 h 39027"/>
                <a:gd name="csX16" fmla="*/ 17082 w 41518"/>
                <a:gd name="csY16" fmla="*/ 27674 h 39027"/>
                <a:gd name="csX17" fmla="*/ 12337 w 41518"/>
                <a:gd name="csY17" fmla="*/ 23890 h 39027"/>
                <a:gd name="csX18" fmla="*/ 11151 w 41518"/>
                <a:gd name="csY18" fmla="*/ 21761 h 39027"/>
                <a:gd name="csX19" fmla="*/ 41518 w 41518"/>
                <a:gd name="csY19" fmla="*/ 21761 h 39027"/>
                <a:gd name="csX20" fmla="*/ 41518 w 41518"/>
                <a:gd name="csY20" fmla="*/ 18686 h 39027"/>
                <a:gd name="csX21" fmla="*/ 40095 w 41518"/>
                <a:gd name="csY21" fmla="*/ 11117 h 39027"/>
                <a:gd name="csX22" fmla="*/ 36062 w 41518"/>
                <a:gd name="csY22" fmla="*/ 5440 h 39027"/>
                <a:gd name="csX23" fmla="*/ 15896 w 41518"/>
                <a:gd name="csY23" fmla="*/ 10644 h 39027"/>
                <a:gd name="csX24" fmla="*/ 21590 w 41518"/>
                <a:gd name="csY24" fmla="*/ 9698 h 39027"/>
                <a:gd name="csX25" fmla="*/ 26097 w 41518"/>
                <a:gd name="csY25" fmla="*/ 10407 h 39027"/>
                <a:gd name="csX26" fmla="*/ 29419 w 41518"/>
                <a:gd name="csY26" fmla="*/ 12536 h 39027"/>
                <a:gd name="csX27" fmla="*/ 30842 w 41518"/>
                <a:gd name="csY27" fmla="*/ 15611 h 39027"/>
                <a:gd name="csX28" fmla="*/ 10913 w 41518"/>
                <a:gd name="csY28" fmla="*/ 15611 h 39027"/>
                <a:gd name="csX29" fmla="*/ 11862 w 41518"/>
                <a:gd name="csY29" fmla="*/ 13482 h 39027"/>
                <a:gd name="csX30" fmla="*/ 15896 w 41518"/>
                <a:gd name="csY30" fmla="*/ 10644 h 390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1518" h="39027">
                  <a:moveTo>
                    <a:pt x="36062" y="5440"/>
                  </a:moveTo>
                  <a:cubicBezTo>
                    <a:pt x="34164" y="3784"/>
                    <a:pt x="32028" y="2365"/>
                    <a:pt x="29656" y="1419"/>
                  </a:cubicBezTo>
                  <a:cubicBezTo>
                    <a:pt x="27283" y="473"/>
                    <a:pt x="24437" y="0"/>
                    <a:pt x="21590" y="0"/>
                  </a:cubicBezTo>
                  <a:cubicBezTo>
                    <a:pt x="18505" y="0"/>
                    <a:pt x="15658" y="473"/>
                    <a:pt x="13049" y="1419"/>
                  </a:cubicBezTo>
                  <a:cubicBezTo>
                    <a:pt x="10439" y="2365"/>
                    <a:pt x="8066" y="3784"/>
                    <a:pt x="6168" y="5440"/>
                  </a:cubicBezTo>
                  <a:cubicBezTo>
                    <a:pt x="4270" y="7096"/>
                    <a:pt x="2610" y="9225"/>
                    <a:pt x="1661" y="11590"/>
                  </a:cubicBezTo>
                  <a:cubicBezTo>
                    <a:pt x="474" y="13955"/>
                    <a:pt x="0" y="16794"/>
                    <a:pt x="0" y="19632"/>
                  </a:cubicBezTo>
                  <a:cubicBezTo>
                    <a:pt x="0" y="23417"/>
                    <a:pt x="949" y="26728"/>
                    <a:pt x="2847" y="29566"/>
                  </a:cubicBezTo>
                  <a:cubicBezTo>
                    <a:pt x="4745" y="32405"/>
                    <a:pt x="7355" y="34770"/>
                    <a:pt x="10913" y="36426"/>
                  </a:cubicBezTo>
                  <a:cubicBezTo>
                    <a:pt x="14235" y="38081"/>
                    <a:pt x="18268" y="39028"/>
                    <a:pt x="23013" y="39028"/>
                  </a:cubicBezTo>
                  <a:cubicBezTo>
                    <a:pt x="25148" y="39028"/>
                    <a:pt x="27046" y="38791"/>
                    <a:pt x="29181" y="38318"/>
                  </a:cubicBezTo>
                  <a:cubicBezTo>
                    <a:pt x="31079" y="37845"/>
                    <a:pt x="33215" y="37372"/>
                    <a:pt x="35113" y="36426"/>
                  </a:cubicBezTo>
                  <a:cubicBezTo>
                    <a:pt x="37011" y="35480"/>
                    <a:pt x="38671" y="34534"/>
                    <a:pt x="40332" y="33351"/>
                  </a:cubicBezTo>
                  <a:lnTo>
                    <a:pt x="35113" y="26018"/>
                  </a:lnTo>
                  <a:cubicBezTo>
                    <a:pt x="33689" y="26965"/>
                    <a:pt x="32266" y="27674"/>
                    <a:pt x="30605" y="28147"/>
                  </a:cubicBezTo>
                  <a:cubicBezTo>
                    <a:pt x="28944" y="28620"/>
                    <a:pt x="27046" y="29093"/>
                    <a:pt x="24437" y="29093"/>
                  </a:cubicBezTo>
                  <a:cubicBezTo>
                    <a:pt x="21590" y="29093"/>
                    <a:pt x="19217" y="28620"/>
                    <a:pt x="17082" y="27674"/>
                  </a:cubicBezTo>
                  <a:cubicBezTo>
                    <a:pt x="14947" y="26728"/>
                    <a:pt x="13523" y="25545"/>
                    <a:pt x="12337" y="23890"/>
                  </a:cubicBezTo>
                  <a:cubicBezTo>
                    <a:pt x="11862" y="23180"/>
                    <a:pt x="11388" y="22470"/>
                    <a:pt x="11151" y="21761"/>
                  </a:cubicBezTo>
                  <a:lnTo>
                    <a:pt x="41518" y="21761"/>
                  </a:lnTo>
                  <a:lnTo>
                    <a:pt x="41518" y="18686"/>
                  </a:lnTo>
                  <a:cubicBezTo>
                    <a:pt x="41518" y="15848"/>
                    <a:pt x="41281" y="13246"/>
                    <a:pt x="40095" y="11117"/>
                  </a:cubicBezTo>
                  <a:cubicBezTo>
                    <a:pt x="39146" y="9225"/>
                    <a:pt x="37722" y="7332"/>
                    <a:pt x="36062" y="5440"/>
                  </a:cubicBezTo>
                  <a:close/>
                  <a:moveTo>
                    <a:pt x="15896" y="10644"/>
                  </a:moveTo>
                  <a:cubicBezTo>
                    <a:pt x="17556" y="9934"/>
                    <a:pt x="19454" y="9698"/>
                    <a:pt x="21590" y="9698"/>
                  </a:cubicBezTo>
                  <a:cubicBezTo>
                    <a:pt x="23250" y="9698"/>
                    <a:pt x="24674" y="9934"/>
                    <a:pt x="26097" y="10407"/>
                  </a:cubicBezTo>
                  <a:cubicBezTo>
                    <a:pt x="27521" y="10880"/>
                    <a:pt x="28707" y="11590"/>
                    <a:pt x="29419" y="12536"/>
                  </a:cubicBezTo>
                  <a:cubicBezTo>
                    <a:pt x="30368" y="13482"/>
                    <a:pt x="30842" y="14665"/>
                    <a:pt x="30842" y="15611"/>
                  </a:cubicBezTo>
                  <a:lnTo>
                    <a:pt x="10913" y="15611"/>
                  </a:lnTo>
                  <a:cubicBezTo>
                    <a:pt x="11151" y="14901"/>
                    <a:pt x="11388" y="14192"/>
                    <a:pt x="11862" y="13482"/>
                  </a:cubicBezTo>
                  <a:cubicBezTo>
                    <a:pt x="13049" y="12300"/>
                    <a:pt x="14235" y="11353"/>
                    <a:pt x="15896" y="10644"/>
                  </a:cubicBezTo>
                  <a:close/>
                </a:path>
              </a:pathLst>
            </a:custGeom>
            <a:solidFill>
              <a:srgbClr val="00457C"/>
            </a:solidFill>
            <a:ln w="2358" cap="flat">
              <a:noFill/>
              <a:prstDash val="solid"/>
              <a:miter/>
            </a:ln>
          </p:spPr>
          <p:txBody>
            <a:bodyPr/>
            <a:lstStyle/>
            <a:p>
              <a:endParaRPr lang="en-IT"/>
            </a:p>
          </p:txBody>
        </p:sp>
        <p:sp>
          <p:nvSpPr>
            <p:cNvPr id="42" name="Freeform 41">
              <a:extLst>
                <a:ext uri="{FF2B5EF4-FFF2-40B4-BE49-F238E27FC236}">
                  <a16:creationId xmlns:a16="http://schemas.microsoft.com/office/drawing/2014/main" id="{99A4A99C-F2B6-C295-AAAB-92EE0A43B19D}"/>
                </a:ext>
              </a:extLst>
            </p:cNvPr>
            <p:cNvSpPr/>
            <p:nvPr/>
          </p:nvSpPr>
          <p:spPr>
            <a:xfrm>
              <a:off x="3325598" y="874595"/>
              <a:ext cx="36866" cy="39264"/>
            </a:xfrm>
            <a:custGeom>
              <a:avLst/>
              <a:gdLst>
                <a:gd name="csX0" fmla="*/ 36299 w 36866"/>
                <a:gd name="csY0" fmla="*/ 23180 h 39264"/>
                <a:gd name="csX1" fmla="*/ 34164 w 36866"/>
                <a:gd name="csY1" fmla="*/ 20342 h 39264"/>
                <a:gd name="csX2" fmla="*/ 29181 w 36866"/>
                <a:gd name="csY2" fmla="*/ 17503 h 39264"/>
                <a:gd name="csX3" fmla="*/ 21827 w 36866"/>
                <a:gd name="csY3" fmla="*/ 15375 h 39264"/>
                <a:gd name="csX4" fmla="*/ 16845 w 36866"/>
                <a:gd name="csY4" fmla="*/ 14428 h 39264"/>
                <a:gd name="csX5" fmla="*/ 13998 w 36866"/>
                <a:gd name="csY5" fmla="*/ 13246 h 39264"/>
                <a:gd name="csX6" fmla="*/ 12811 w 36866"/>
                <a:gd name="csY6" fmla="*/ 12300 h 39264"/>
                <a:gd name="csX7" fmla="*/ 12337 w 36866"/>
                <a:gd name="csY7" fmla="*/ 11117 h 39264"/>
                <a:gd name="csX8" fmla="*/ 12811 w 36866"/>
                <a:gd name="csY8" fmla="*/ 9698 h 39264"/>
                <a:gd name="csX9" fmla="*/ 13998 w 36866"/>
                <a:gd name="csY9" fmla="*/ 8752 h 39264"/>
                <a:gd name="csX10" fmla="*/ 15896 w 36866"/>
                <a:gd name="csY10" fmla="*/ 8279 h 39264"/>
                <a:gd name="csX11" fmla="*/ 18268 w 36866"/>
                <a:gd name="csY11" fmla="*/ 8042 h 39264"/>
                <a:gd name="csX12" fmla="*/ 22776 w 36866"/>
                <a:gd name="csY12" fmla="*/ 8752 h 39264"/>
                <a:gd name="csX13" fmla="*/ 27046 w 36866"/>
                <a:gd name="csY13" fmla="*/ 10407 h 39264"/>
                <a:gd name="csX14" fmla="*/ 30605 w 36866"/>
                <a:gd name="csY14" fmla="*/ 12536 h 39264"/>
                <a:gd name="csX15" fmla="*/ 36536 w 36866"/>
                <a:gd name="csY15" fmla="*/ 5677 h 39264"/>
                <a:gd name="csX16" fmla="*/ 31317 w 36866"/>
                <a:gd name="csY16" fmla="*/ 2602 h 39264"/>
                <a:gd name="csX17" fmla="*/ 25148 w 36866"/>
                <a:gd name="csY17" fmla="*/ 710 h 39264"/>
                <a:gd name="csX18" fmla="*/ 18505 w 36866"/>
                <a:gd name="csY18" fmla="*/ 0 h 39264"/>
                <a:gd name="csX19" fmla="*/ 11862 w 36866"/>
                <a:gd name="csY19" fmla="*/ 710 h 39264"/>
                <a:gd name="csX20" fmla="*/ 6406 w 36866"/>
                <a:gd name="csY20" fmla="*/ 3075 h 39264"/>
                <a:gd name="csX21" fmla="*/ 2610 w 36866"/>
                <a:gd name="csY21" fmla="*/ 6859 h 39264"/>
                <a:gd name="csX22" fmla="*/ 1186 w 36866"/>
                <a:gd name="csY22" fmla="*/ 11590 h 39264"/>
                <a:gd name="csX23" fmla="*/ 2135 w 36866"/>
                <a:gd name="csY23" fmla="*/ 16084 h 39264"/>
                <a:gd name="csX24" fmla="*/ 4745 w 36866"/>
                <a:gd name="csY24" fmla="*/ 19396 h 39264"/>
                <a:gd name="csX25" fmla="*/ 9727 w 36866"/>
                <a:gd name="csY25" fmla="*/ 21997 h 39264"/>
                <a:gd name="csX26" fmla="*/ 16607 w 36866"/>
                <a:gd name="csY26" fmla="*/ 23653 h 39264"/>
                <a:gd name="csX27" fmla="*/ 20878 w 36866"/>
                <a:gd name="csY27" fmla="*/ 24599 h 39264"/>
                <a:gd name="csX28" fmla="*/ 23962 w 36866"/>
                <a:gd name="csY28" fmla="*/ 25545 h 39264"/>
                <a:gd name="csX29" fmla="*/ 25623 w 36866"/>
                <a:gd name="csY29" fmla="*/ 27674 h 39264"/>
                <a:gd name="csX30" fmla="*/ 25148 w 36866"/>
                <a:gd name="csY30" fmla="*/ 29093 h 39264"/>
                <a:gd name="csX31" fmla="*/ 23725 w 36866"/>
                <a:gd name="csY31" fmla="*/ 30039 h 39264"/>
                <a:gd name="csX32" fmla="*/ 21827 w 36866"/>
                <a:gd name="csY32" fmla="*/ 30749 h 39264"/>
                <a:gd name="csX33" fmla="*/ 19692 w 36866"/>
                <a:gd name="csY33" fmla="*/ 30986 h 39264"/>
                <a:gd name="csX34" fmla="*/ 12574 w 36866"/>
                <a:gd name="csY34" fmla="*/ 29803 h 39264"/>
                <a:gd name="csX35" fmla="*/ 6880 w 36866"/>
                <a:gd name="csY35" fmla="*/ 26255 h 39264"/>
                <a:gd name="csX36" fmla="*/ 0 w 36866"/>
                <a:gd name="csY36" fmla="*/ 32405 h 39264"/>
                <a:gd name="csX37" fmla="*/ 7829 w 36866"/>
                <a:gd name="csY37" fmla="*/ 37372 h 39264"/>
                <a:gd name="csX38" fmla="*/ 18980 w 36866"/>
                <a:gd name="csY38" fmla="*/ 39264 h 39264"/>
                <a:gd name="csX39" fmla="*/ 28232 w 36866"/>
                <a:gd name="csY39" fmla="*/ 37608 h 39264"/>
                <a:gd name="csX40" fmla="*/ 34401 w 36866"/>
                <a:gd name="csY40" fmla="*/ 33114 h 39264"/>
                <a:gd name="csX41" fmla="*/ 36773 w 36866"/>
                <a:gd name="csY41" fmla="*/ 26728 h 39264"/>
                <a:gd name="csX42" fmla="*/ 36299 w 36866"/>
                <a:gd name="csY42" fmla="*/ 23180 h 392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36866" h="39264">
                  <a:moveTo>
                    <a:pt x="36299" y="23180"/>
                  </a:moveTo>
                  <a:cubicBezTo>
                    <a:pt x="35824" y="21997"/>
                    <a:pt x="35113" y="21051"/>
                    <a:pt x="34164" y="20342"/>
                  </a:cubicBezTo>
                  <a:cubicBezTo>
                    <a:pt x="32977" y="19159"/>
                    <a:pt x="31317" y="18213"/>
                    <a:pt x="29181" y="17503"/>
                  </a:cubicBezTo>
                  <a:cubicBezTo>
                    <a:pt x="27046" y="16794"/>
                    <a:pt x="24674" y="16084"/>
                    <a:pt x="21827" y="15375"/>
                  </a:cubicBezTo>
                  <a:cubicBezTo>
                    <a:pt x="19929" y="14901"/>
                    <a:pt x="18268" y="14665"/>
                    <a:pt x="16845" y="14428"/>
                  </a:cubicBezTo>
                  <a:cubicBezTo>
                    <a:pt x="15658" y="14192"/>
                    <a:pt x="14472" y="13719"/>
                    <a:pt x="13998" y="13246"/>
                  </a:cubicBezTo>
                  <a:cubicBezTo>
                    <a:pt x="13523" y="13009"/>
                    <a:pt x="13049" y="12773"/>
                    <a:pt x="12811" y="12300"/>
                  </a:cubicBezTo>
                  <a:cubicBezTo>
                    <a:pt x="12574" y="11827"/>
                    <a:pt x="12337" y="11590"/>
                    <a:pt x="12337" y="11117"/>
                  </a:cubicBezTo>
                  <a:cubicBezTo>
                    <a:pt x="12337" y="10644"/>
                    <a:pt x="12574" y="10171"/>
                    <a:pt x="12811" y="9698"/>
                  </a:cubicBezTo>
                  <a:cubicBezTo>
                    <a:pt x="13049" y="9461"/>
                    <a:pt x="13523" y="8988"/>
                    <a:pt x="13998" y="8752"/>
                  </a:cubicBezTo>
                  <a:cubicBezTo>
                    <a:pt x="14472" y="8515"/>
                    <a:pt x="15184" y="8279"/>
                    <a:pt x="15896" y="8279"/>
                  </a:cubicBezTo>
                  <a:cubicBezTo>
                    <a:pt x="16607" y="8279"/>
                    <a:pt x="17319" y="8042"/>
                    <a:pt x="18268" y="8042"/>
                  </a:cubicBezTo>
                  <a:cubicBezTo>
                    <a:pt x="19692" y="8042"/>
                    <a:pt x="21352" y="8279"/>
                    <a:pt x="22776" y="8752"/>
                  </a:cubicBezTo>
                  <a:cubicBezTo>
                    <a:pt x="24199" y="9225"/>
                    <a:pt x="25860" y="9698"/>
                    <a:pt x="27046" y="10407"/>
                  </a:cubicBezTo>
                  <a:cubicBezTo>
                    <a:pt x="28470" y="11117"/>
                    <a:pt x="29656" y="11827"/>
                    <a:pt x="30605" y="12536"/>
                  </a:cubicBezTo>
                  <a:lnTo>
                    <a:pt x="36536" y="5677"/>
                  </a:lnTo>
                  <a:cubicBezTo>
                    <a:pt x="35113" y="4494"/>
                    <a:pt x="33452" y="3311"/>
                    <a:pt x="31317" y="2602"/>
                  </a:cubicBezTo>
                  <a:cubicBezTo>
                    <a:pt x="29419" y="1892"/>
                    <a:pt x="27283" y="1183"/>
                    <a:pt x="25148" y="710"/>
                  </a:cubicBezTo>
                  <a:cubicBezTo>
                    <a:pt x="23013" y="237"/>
                    <a:pt x="20640" y="0"/>
                    <a:pt x="18505" y="0"/>
                  </a:cubicBezTo>
                  <a:cubicBezTo>
                    <a:pt x="16133" y="0"/>
                    <a:pt x="13998" y="237"/>
                    <a:pt x="11862" y="710"/>
                  </a:cubicBezTo>
                  <a:cubicBezTo>
                    <a:pt x="9727" y="1183"/>
                    <a:pt x="7829" y="2129"/>
                    <a:pt x="6406" y="3075"/>
                  </a:cubicBezTo>
                  <a:cubicBezTo>
                    <a:pt x="4745" y="4021"/>
                    <a:pt x="3559" y="5204"/>
                    <a:pt x="2610" y="6859"/>
                  </a:cubicBezTo>
                  <a:cubicBezTo>
                    <a:pt x="1661" y="8279"/>
                    <a:pt x="1186" y="9934"/>
                    <a:pt x="1186" y="11590"/>
                  </a:cubicBezTo>
                  <a:cubicBezTo>
                    <a:pt x="1186" y="13246"/>
                    <a:pt x="1423" y="14665"/>
                    <a:pt x="2135" y="16084"/>
                  </a:cubicBezTo>
                  <a:cubicBezTo>
                    <a:pt x="2847" y="17267"/>
                    <a:pt x="3559" y="18449"/>
                    <a:pt x="4745" y="19396"/>
                  </a:cubicBezTo>
                  <a:cubicBezTo>
                    <a:pt x="6168" y="20342"/>
                    <a:pt x="7829" y="21288"/>
                    <a:pt x="9727" y="21997"/>
                  </a:cubicBezTo>
                  <a:cubicBezTo>
                    <a:pt x="11625" y="22707"/>
                    <a:pt x="13998" y="23180"/>
                    <a:pt x="16607" y="23653"/>
                  </a:cubicBezTo>
                  <a:cubicBezTo>
                    <a:pt x="18268" y="23890"/>
                    <a:pt x="19454" y="24363"/>
                    <a:pt x="20878" y="24599"/>
                  </a:cubicBezTo>
                  <a:cubicBezTo>
                    <a:pt x="22064" y="24836"/>
                    <a:pt x="23013" y="25072"/>
                    <a:pt x="23962" y="25545"/>
                  </a:cubicBezTo>
                  <a:cubicBezTo>
                    <a:pt x="25148" y="26018"/>
                    <a:pt x="25623" y="26728"/>
                    <a:pt x="25623" y="27674"/>
                  </a:cubicBezTo>
                  <a:cubicBezTo>
                    <a:pt x="25623" y="28147"/>
                    <a:pt x="25385" y="28620"/>
                    <a:pt x="25148" y="29093"/>
                  </a:cubicBezTo>
                  <a:cubicBezTo>
                    <a:pt x="24911" y="29566"/>
                    <a:pt x="24436" y="29803"/>
                    <a:pt x="23725" y="30039"/>
                  </a:cubicBezTo>
                  <a:cubicBezTo>
                    <a:pt x="23250" y="30276"/>
                    <a:pt x="22539" y="30512"/>
                    <a:pt x="21827" y="30749"/>
                  </a:cubicBezTo>
                  <a:cubicBezTo>
                    <a:pt x="21115" y="30986"/>
                    <a:pt x="20403" y="30986"/>
                    <a:pt x="19692" y="30986"/>
                  </a:cubicBezTo>
                  <a:cubicBezTo>
                    <a:pt x="17319" y="30986"/>
                    <a:pt x="14947" y="30512"/>
                    <a:pt x="12574" y="29803"/>
                  </a:cubicBezTo>
                  <a:cubicBezTo>
                    <a:pt x="10439" y="29093"/>
                    <a:pt x="8541" y="27911"/>
                    <a:pt x="6880" y="26255"/>
                  </a:cubicBezTo>
                  <a:lnTo>
                    <a:pt x="0" y="32405"/>
                  </a:lnTo>
                  <a:cubicBezTo>
                    <a:pt x="1898" y="34534"/>
                    <a:pt x="4745" y="36189"/>
                    <a:pt x="7829" y="37372"/>
                  </a:cubicBezTo>
                  <a:cubicBezTo>
                    <a:pt x="11151" y="38555"/>
                    <a:pt x="14947" y="39264"/>
                    <a:pt x="18980" y="39264"/>
                  </a:cubicBezTo>
                  <a:cubicBezTo>
                    <a:pt x="22539" y="39264"/>
                    <a:pt x="25385" y="38791"/>
                    <a:pt x="28232" y="37608"/>
                  </a:cubicBezTo>
                  <a:cubicBezTo>
                    <a:pt x="30842" y="36662"/>
                    <a:pt x="32977" y="35007"/>
                    <a:pt x="34401" y="33114"/>
                  </a:cubicBezTo>
                  <a:cubicBezTo>
                    <a:pt x="35824" y="31222"/>
                    <a:pt x="36773" y="29093"/>
                    <a:pt x="36773" y="26728"/>
                  </a:cubicBezTo>
                  <a:cubicBezTo>
                    <a:pt x="37011" y="25545"/>
                    <a:pt x="36773" y="24363"/>
                    <a:pt x="36299" y="23180"/>
                  </a:cubicBezTo>
                  <a:close/>
                </a:path>
              </a:pathLst>
            </a:custGeom>
            <a:solidFill>
              <a:srgbClr val="00457C"/>
            </a:solidFill>
            <a:ln w="2358" cap="flat">
              <a:noFill/>
              <a:prstDash val="solid"/>
              <a:miter/>
            </a:ln>
          </p:spPr>
          <p:txBody>
            <a:bodyPr/>
            <a:lstStyle/>
            <a:p>
              <a:endParaRPr lang="en-IT"/>
            </a:p>
          </p:txBody>
        </p:sp>
        <p:sp>
          <p:nvSpPr>
            <p:cNvPr id="43" name="Freeform 42">
              <a:extLst>
                <a:ext uri="{FF2B5EF4-FFF2-40B4-BE49-F238E27FC236}">
                  <a16:creationId xmlns:a16="http://schemas.microsoft.com/office/drawing/2014/main" id="{FC448151-321B-4B90-D8A8-1473F124B535}"/>
                </a:ext>
              </a:extLst>
            </p:cNvPr>
            <p:cNvSpPr/>
            <p:nvPr/>
          </p:nvSpPr>
          <p:spPr>
            <a:xfrm>
              <a:off x="3049917" y="875541"/>
              <a:ext cx="39383" cy="38318"/>
            </a:xfrm>
            <a:custGeom>
              <a:avLst/>
              <a:gdLst>
                <a:gd name="csX0" fmla="*/ 27758 w 39383"/>
                <a:gd name="csY0" fmla="*/ 20578 h 38318"/>
                <a:gd name="csX1" fmla="*/ 27046 w 39383"/>
                <a:gd name="csY1" fmla="*/ 23890 h 38318"/>
                <a:gd name="csX2" fmla="*/ 25148 w 39383"/>
                <a:gd name="csY2" fmla="*/ 26491 h 38318"/>
                <a:gd name="csX3" fmla="*/ 22301 w 39383"/>
                <a:gd name="csY3" fmla="*/ 28147 h 38318"/>
                <a:gd name="csX4" fmla="*/ 18980 w 39383"/>
                <a:gd name="csY4" fmla="*/ 28857 h 38318"/>
                <a:gd name="csX5" fmla="*/ 14709 w 39383"/>
                <a:gd name="csY5" fmla="*/ 27911 h 38318"/>
                <a:gd name="csX6" fmla="*/ 12100 w 39383"/>
                <a:gd name="csY6" fmla="*/ 24836 h 38318"/>
                <a:gd name="csX7" fmla="*/ 11388 w 39383"/>
                <a:gd name="csY7" fmla="*/ 19869 h 38318"/>
                <a:gd name="csX8" fmla="*/ 11388 w 39383"/>
                <a:gd name="csY8" fmla="*/ 0 h 38318"/>
                <a:gd name="csX9" fmla="*/ 0 w 39383"/>
                <a:gd name="csY9" fmla="*/ 0 h 38318"/>
                <a:gd name="csX10" fmla="*/ 0 w 39383"/>
                <a:gd name="csY10" fmla="*/ 21524 h 38318"/>
                <a:gd name="csX11" fmla="*/ 1898 w 39383"/>
                <a:gd name="csY11" fmla="*/ 30749 h 38318"/>
                <a:gd name="csX12" fmla="*/ 6880 w 39383"/>
                <a:gd name="csY12" fmla="*/ 36426 h 38318"/>
                <a:gd name="csX13" fmla="*/ 14709 w 39383"/>
                <a:gd name="csY13" fmla="*/ 38318 h 38318"/>
                <a:gd name="csX14" fmla="*/ 21827 w 39383"/>
                <a:gd name="csY14" fmla="*/ 36899 h 38318"/>
                <a:gd name="csX15" fmla="*/ 27283 w 39383"/>
                <a:gd name="csY15" fmla="*/ 33351 h 38318"/>
                <a:gd name="csX16" fmla="*/ 28470 w 39383"/>
                <a:gd name="csY16" fmla="*/ 32168 h 38318"/>
                <a:gd name="csX17" fmla="*/ 28707 w 39383"/>
                <a:gd name="csY17" fmla="*/ 37372 h 38318"/>
                <a:gd name="csX18" fmla="*/ 39383 w 39383"/>
                <a:gd name="csY18" fmla="*/ 37372 h 38318"/>
                <a:gd name="csX19" fmla="*/ 39383 w 39383"/>
                <a:gd name="csY19" fmla="*/ 0 h 38318"/>
                <a:gd name="csX20" fmla="*/ 27995 w 39383"/>
                <a:gd name="csY20" fmla="*/ 0 h 38318"/>
                <a:gd name="csX21" fmla="*/ 27995 w 39383"/>
                <a:gd name="csY21" fmla="*/ 20578 h 38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9383" h="38318">
                  <a:moveTo>
                    <a:pt x="27758" y="20578"/>
                  </a:moveTo>
                  <a:cubicBezTo>
                    <a:pt x="27758" y="21761"/>
                    <a:pt x="27521" y="22944"/>
                    <a:pt x="27046" y="23890"/>
                  </a:cubicBezTo>
                  <a:cubicBezTo>
                    <a:pt x="26572" y="24836"/>
                    <a:pt x="25860" y="25782"/>
                    <a:pt x="25148" y="26491"/>
                  </a:cubicBezTo>
                  <a:cubicBezTo>
                    <a:pt x="24437" y="27201"/>
                    <a:pt x="23487" y="27674"/>
                    <a:pt x="22301" y="28147"/>
                  </a:cubicBezTo>
                  <a:cubicBezTo>
                    <a:pt x="21352" y="28620"/>
                    <a:pt x="20166" y="28857"/>
                    <a:pt x="18980" y="28857"/>
                  </a:cubicBezTo>
                  <a:cubicBezTo>
                    <a:pt x="17319" y="28857"/>
                    <a:pt x="15896" y="28620"/>
                    <a:pt x="14709" y="27911"/>
                  </a:cubicBezTo>
                  <a:cubicBezTo>
                    <a:pt x="13523" y="27201"/>
                    <a:pt x="12574" y="26255"/>
                    <a:pt x="12100" y="24836"/>
                  </a:cubicBezTo>
                  <a:cubicBezTo>
                    <a:pt x="11625" y="23417"/>
                    <a:pt x="11388" y="21997"/>
                    <a:pt x="11388" y="19869"/>
                  </a:cubicBezTo>
                  <a:lnTo>
                    <a:pt x="11388" y="0"/>
                  </a:lnTo>
                  <a:lnTo>
                    <a:pt x="0" y="0"/>
                  </a:lnTo>
                  <a:lnTo>
                    <a:pt x="0" y="21524"/>
                  </a:lnTo>
                  <a:cubicBezTo>
                    <a:pt x="0" y="25072"/>
                    <a:pt x="474" y="28147"/>
                    <a:pt x="1898" y="30749"/>
                  </a:cubicBezTo>
                  <a:cubicBezTo>
                    <a:pt x="3084" y="33351"/>
                    <a:pt x="4745" y="35243"/>
                    <a:pt x="6880" y="36426"/>
                  </a:cubicBezTo>
                  <a:cubicBezTo>
                    <a:pt x="9015" y="37845"/>
                    <a:pt x="11625" y="38318"/>
                    <a:pt x="14709" y="38318"/>
                  </a:cubicBezTo>
                  <a:cubicBezTo>
                    <a:pt x="17319" y="38318"/>
                    <a:pt x="19692" y="37845"/>
                    <a:pt x="21827" y="36899"/>
                  </a:cubicBezTo>
                  <a:cubicBezTo>
                    <a:pt x="23962" y="35953"/>
                    <a:pt x="25623" y="34770"/>
                    <a:pt x="27283" y="33351"/>
                  </a:cubicBezTo>
                  <a:cubicBezTo>
                    <a:pt x="27758" y="32878"/>
                    <a:pt x="27995" y="32641"/>
                    <a:pt x="28470" y="32168"/>
                  </a:cubicBezTo>
                  <a:lnTo>
                    <a:pt x="28707" y="37372"/>
                  </a:lnTo>
                  <a:lnTo>
                    <a:pt x="39383" y="37372"/>
                  </a:lnTo>
                  <a:lnTo>
                    <a:pt x="39383" y="0"/>
                  </a:lnTo>
                  <a:lnTo>
                    <a:pt x="27995" y="0"/>
                  </a:lnTo>
                  <a:lnTo>
                    <a:pt x="27995" y="20578"/>
                  </a:lnTo>
                  <a:close/>
                </a:path>
              </a:pathLst>
            </a:custGeom>
            <a:solidFill>
              <a:srgbClr val="00457C"/>
            </a:solidFill>
            <a:ln w="2358" cap="flat">
              <a:noFill/>
              <a:prstDash val="solid"/>
              <a:miter/>
            </a:ln>
          </p:spPr>
          <p:txBody>
            <a:bodyPr/>
            <a:lstStyle/>
            <a:p>
              <a:endParaRPr lang="en-IT"/>
            </a:p>
          </p:txBody>
        </p:sp>
        <p:sp>
          <p:nvSpPr>
            <p:cNvPr id="44" name="Freeform 43">
              <a:extLst>
                <a:ext uri="{FF2B5EF4-FFF2-40B4-BE49-F238E27FC236}">
                  <a16:creationId xmlns:a16="http://schemas.microsoft.com/office/drawing/2014/main" id="{221C8B8B-9E0D-960E-CAD4-F27C41791C89}"/>
                </a:ext>
              </a:extLst>
            </p:cNvPr>
            <p:cNvSpPr/>
            <p:nvPr/>
          </p:nvSpPr>
          <p:spPr>
            <a:xfrm>
              <a:off x="2590605" y="874832"/>
              <a:ext cx="39145" cy="38318"/>
            </a:xfrm>
            <a:custGeom>
              <a:avLst/>
              <a:gdLst>
                <a:gd name="csX0" fmla="*/ 32266 w 39145"/>
                <a:gd name="csY0" fmla="*/ 1892 h 38318"/>
                <a:gd name="csX1" fmla="*/ 24199 w 39145"/>
                <a:gd name="csY1" fmla="*/ 0 h 38318"/>
                <a:gd name="csX2" fmla="*/ 17082 w 39145"/>
                <a:gd name="csY2" fmla="*/ 1419 h 38318"/>
                <a:gd name="csX3" fmla="*/ 11625 w 39145"/>
                <a:gd name="csY3" fmla="*/ 5204 h 38318"/>
                <a:gd name="csX4" fmla="*/ 10913 w 39145"/>
                <a:gd name="csY4" fmla="*/ 5913 h 38318"/>
                <a:gd name="csX5" fmla="*/ 10913 w 39145"/>
                <a:gd name="csY5" fmla="*/ 710 h 38318"/>
                <a:gd name="csX6" fmla="*/ 0 w 39145"/>
                <a:gd name="csY6" fmla="*/ 710 h 38318"/>
                <a:gd name="csX7" fmla="*/ 0 w 39145"/>
                <a:gd name="csY7" fmla="*/ 38318 h 38318"/>
                <a:gd name="csX8" fmla="*/ 1898 w 39145"/>
                <a:gd name="csY8" fmla="*/ 38318 h 38318"/>
                <a:gd name="csX9" fmla="*/ 5694 w 39145"/>
                <a:gd name="csY9" fmla="*/ 38318 h 38318"/>
                <a:gd name="csX10" fmla="*/ 11388 w 39145"/>
                <a:gd name="csY10" fmla="*/ 38318 h 38318"/>
                <a:gd name="csX11" fmla="*/ 11388 w 39145"/>
                <a:gd name="csY11" fmla="*/ 17030 h 38318"/>
                <a:gd name="csX12" fmla="*/ 12100 w 39145"/>
                <a:gd name="csY12" fmla="*/ 14192 h 38318"/>
                <a:gd name="csX13" fmla="*/ 13760 w 39145"/>
                <a:gd name="csY13" fmla="*/ 11827 h 38318"/>
                <a:gd name="csX14" fmla="*/ 16607 w 39145"/>
                <a:gd name="csY14" fmla="*/ 9934 h 38318"/>
                <a:gd name="csX15" fmla="*/ 20166 w 39145"/>
                <a:gd name="csY15" fmla="*/ 9225 h 38318"/>
                <a:gd name="csX16" fmla="*/ 24199 w 39145"/>
                <a:gd name="csY16" fmla="*/ 10171 h 38318"/>
                <a:gd name="csX17" fmla="*/ 26809 w 39145"/>
                <a:gd name="csY17" fmla="*/ 12773 h 38318"/>
                <a:gd name="csX18" fmla="*/ 27758 w 39145"/>
                <a:gd name="csY18" fmla="*/ 17030 h 38318"/>
                <a:gd name="csX19" fmla="*/ 27758 w 39145"/>
                <a:gd name="csY19" fmla="*/ 38082 h 38318"/>
                <a:gd name="csX20" fmla="*/ 39146 w 39145"/>
                <a:gd name="csY20" fmla="*/ 38082 h 38318"/>
                <a:gd name="csX21" fmla="*/ 39146 w 39145"/>
                <a:gd name="csY21" fmla="*/ 15375 h 38318"/>
                <a:gd name="csX22" fmla="*/ 37485 w 39145"/>
                <a:gd name="csY22" fmla="*/ 7096 h 38318"/>
                <a:gd name="csX23" fmla="*/ 32266 w 39145"/>
                <a:gd name="csY23" fmla="*/ 1892 h 38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39145" h="38318">
                  <a:moveTo>
                    <a:pt x="32266" y="1892"/>
                  </a:moveTo>
                  <a:cubicBezTo>
                    <a:pt x="30130" y="710"/>
                    <a:pt x="27283" y="0"/>
                    <a:pt x="24199" y="0"/>
                  </a:cubicBezTo>
                  <a:cubicBezTo>
                    <a:pt x="21590" y="0"/>
                    <a:pt x="19454" y="473"/>
                    <a:pt x="17082" y="1419"/>
                  </a:cubicBezTo>
                  <a:cubicBezTo>
                    <a:pt x="14947" y="2365"/>
                    <a:pt x="13049" y="3548"/>
                    <a:pt x="11625" y="5204"/>
                  </a:cubicBezTo>
                  <a:cubicBezTo>
                    <a:pt x="11388" y="5440"/>
                    <a:pt x="11151" y="5677"/>
                    <a:pt x="10913" y="5913"/>
                  </a:cubicBezTo>
                  <a:lnTo>
                    <a:pt x="10913" y="710"/>
                  </a:lnTo>
                  <a:lnTo>
                    <a:pt x="0" y="710"/>
                  </a:lnTo>
                  <a:lnTo>
                    <a:pt x="0" y="38318"/>
                  </a:lnTo>
                  <a:lnTo>
                    <a:pt x="1898" y="38318"/>
                  </a:lnTo>
                  <a:lnTo>
                    <a:pt x="5694" y="38318"/>
                  </a:lnTo>
                  <a:lnTo>
                    <a:pt x="11388" y="38318"/>
                  </a:lnTo>
                  <a:lnTo>
                    <a:pt x="11388" y="17030"/>
                  </a:lnTo>
                  <a:cubicBezTo>
                    <a:pt x="11388" y="16084"/>
                    <a:pt x="11625" y="15138"/>
                    <a:pt x="12100" y="14192"/>
                  </a:cubicBezTo>
                  <a:cubicBezTo>
                    <a:pt x="12574" y="13246"/>
                    <a:pt x="13049" y="12536"/>
                    <a:pt x="13760" y="11827"/>
                  </a:cubicBezTo>
                  <a:cubicBezTo>
                    <a:pt x="14472" y="11117"/>
                    <a:pt x="15421" y="10407"/>
                    <a:pt x="16607" y="9934"/>
                  </a:cubicBezTo>
                  <a:cubicBezTo>
                    <a:pt x="17794" y="9461"/>
                    <a:pt x="18980" y="9225"/>
                    <a:pt x="20166" y="9225"/>
                  </a:cubicBezTo>
                  <a:cubicBezTo>
                    <a:pt x="21590" y="9225"/>
                    <a:pt x="23013" y="9461"/>
                    <a:pt x="24199" y="10171"/>
                  </a:cubicBezTo>
                  <a:cubicBezTo>
                    <a:pt x="25385" y="10880"/>
                    <a:pt x="26334" y="11590"/>
                    <a:pt x="26809" y="12773"/>
                  </a:cubicBezTo>
                  <a:cubicBezTo>
                    <a:pt x="27283" y="13955"/>
                    <a:pt x="27758" y="15375"/>
                    <a:pt x="27758" y="17030"/>
                  </a:cubicBezTo>
                  <a:lnTo>
                    <a:pt x="27758" y="38082"/>
                  </a:lnTo>
                  <a:lnTo>
                    <a:pt x="39146" y="38082"/>
                  </a:lnTo>
                  <a:lnTo>
                    <a:pt x="39146" y="15375"/>
                  </a:lnTo>
                  <a:cubicBezTo>
                    <a:pt x="39146" y="12063"/>
                    <a:pt x="38671" y="9461"/>
                    <a:pt x="37485" y="7096"/>
                  </a:cubicBezTo>
                  <a:cubicBezTo>
                    <a:pt x="36299" y="4967"/>
                    <a:pt x="34401" y="3075"/>
                    <a:pt x="32266" y="1892"/>
                  </a:cubicBezTo>
                  <a:close/>
                </a:path>
              </a:pathLst>
            </a:custGeom>
            <a:solidFill>
              <a:srgbClr val="00457C"/>
            </a:solidFill>
            <a:ln w="2358" cap="flat">
              <a:noFill/>
              <a:prstDash val="solid"/>
              <a:miter/>
            </a:ln>
          </p:spPr>
          <p:txBody>
            <a:bodyPr/>
            <a:lstStyle/>
            <a:p>
              <a:endParaRPr lang="en-IT"/>
            </a:p>
          </p:txBody>
        </p:sp>
        <p:sp>
          <p:nvSpPr>
            <p:cNvPr id="45" name="Rectangle 44">
              <a:extLst>
                <a:ext uri="{FF2B5EF4-FFF2-40B4-BE49-F238E27FC236}">
                  <a16:creationId xmlns:a16="http://schemas.microsoft.com/office/drawing/2014/main" id="{55042D6B-A104-6DFD-26CE-215A2D8D127E}"/>
                </a:ext>
              </a:extLst>
            </p:cNvPr>
            <p:cNvSpPr/>
            <p:nvPr/>
          </p:nvSpPr>
          <p:spPr>
            <a:xfrm>
              <a:off x="3106619" y="860876"/>
              <a:ext cx="11387" cy="52509"/>
            </a:xfrm>
            <a:prstGeom prst="rect">
              <a:avLst/>
            </a:prstGeom>
            <a:solidFill>
              <a:srgbClr val="00457C"/>
            </a:solidFill>
            <a:ln w="2358" cap="flat">
              <a:noFill/>
              <a:prstDash val="solid"/>
              <a:miter/>
            </a:ln>
          </p:spPr>
          <p:txBody>
            <a:bodyPr/>
            <a:lstStyle/>
            <a:p>
              <a:endParaRPr lang="en-IT"/>
            </a:p>
          </p:txBody>
        </p:sp>
        <p:sp>
          <p:nvSpPr>
            <p:cNvPr id="46" name="Freeform 45">
              <a:extLst>
                <a:ext uri="{FF2B5EF4-FFF2-40B4-BE49-F238E27FC236}">
                  <a16:creationId xmlns:a16="http://schemas.microsoft.com/office/drawing/2014/main" id="{89C92F87-99DF-8A70-5252-AFA3CF5E9AD9}"/>
                </a:ext>
              </a:extLst>
            </p:cNvPr>
            <p:cNvSpPr/>
            <p:nvPr/>
          </p:nvSpPr>
          <p:spPr>
            <a:xfrm>
              <a:off x="3132242" y="875068"/>
              <a:ext cx="43416" cy="39027"/>
            </a:xfrm>
            <a:custGeom>
              <a:avLst/>
              <a:gdLst>
                <a:gd name="csX0" fmla="*/ 32266 w 43416"/>
                <a:gd name="csY0" fmla="*/ 5204 h 39027"/>
                <a:gd name="csX1" fmla="*/ 29656 w 43416"/>
                <a:gd name="csY1" fmla="*/ 2838 h 39027"/>
                <a:gd name="csX2" fmla="*/ 24911 w 43416"/>
                <a:gd name="csY2" fmla="*/ 710 h 39027"/>
                <a:gd name="csX3" fmla="*/ 18980 w 43416"/>
                <a:gd name="csY3" fmla="*/ 0 h 39027"/>
                <a:gd name="csX4" fmla="*/ 9015 w 43416"/>
                <a:gd name="csY4" fmla="*/ 2602 h 39027"/>
                <a:gd name="csX5" fmla="*/ 2373 w 43416"/>
                <a:gd name="csY5" fmla="*/ 9461 h 39027"/>
                <a:gd name="csX6" fmla="*/ 0 w 43416"/>
                <a:gd name="csY6" fmla="*/ 19632 h 39027"/>
                <a:gd name="csX7" fmla="*/ 2373 w 43416"/>
                <a:gd name="csY7" fmla="*/ 29803 h 39027"/>
                <a:gd name="csX8" fmla="*/ 9015 w 43416"/>
                <a:gd name="csY8" fmla="*/ 36662 h 39027"/>
                <a:gd name="csX9" fmla="*/ 18743 w 43416"/>
                <a:gd name="csY9" fmla="*/ 39028 h 39027"/>
                <a:gd name="csX10" fmla="*/ 24437 w 43416"/>
                <a:gd name="csY10" fmla="*/ 38081 h 39027"/>
                <a:gd name="csX11" fmla="*/ 29181 w 43416"/>
                <a:gd name="csY11" fmla="*/ 35716 h 39027"/>
                <a:gd name="csX12" fmla="*/ 32028 w 43416"/>
                <a:gd name="csY12" fmla="*/ 33114 h 39027"/>
                <a:gd name="csX13" fmla="*/ 32028 w 43416"/>
                <a:gd name="csY13" fmla="*/ 38081 h 39027"/>
                <a:gd name="csX14" fmla="*/ 43416 w 43416"/>
                <a:gd name="csY14" fmla="*/ 38081 h 39027"/>
                <a:gd name="csX15" fmla="*/ 43416 w 43416"/>
                <a:gd name="csY15" fmla="*/ 473 h 39027"/>
                <a:gd name="csX16" fmla="*/ 32266 w 43416"/>
                <a:gd name="csY16" fmla="*/ 473 h 39027"/>
                <a:gd name="csX17" fmla="*/ 32266 w 43416"/>
                <a:gd name="csY17" fmla="*/ 5204 h 39027"/>
                <a:gd name="csX18" fmla="*/ 31079 w 43416"/>
                <a:gd name="csY18" fmla="*/ 24599 h 39027"/>
                <a:gd name="csX19" fmla="*/ 27284 w 43416"/>
                <a:gd name="csY19" fmla="*/ 28147 h 39027"/>
                <a:gd name="csX20" fmla="*/ 21590 w 43416"/>
                <a:gd name="csY20" fmla="*/ 29330 h 39027"/>
                <a:gd name="csX21" fmla="*/ 16133 w 43416"/>
                <a:gd name="csY21" fmla="*/ 28147 h 39027"/>
                <a:gd name="csX22" fmla="*/ 12574 w 43416"/>
                <a:gd name="csY22" fmla="*/ 24599 h 39027"/>
                <a:gd name="csX23" fmla="*/ 11151 w 43416"/>
                <a:gd name="csY23" fmla="*/ 19396 h 39027"/>
                <a:gd name="csX24" fmla="*/ 12574 w 43416"/>
                <a:gd name="csY24" fmla="*/ 14192 h 39027"/>
                <a:gd name="csX25" fmla="*/ 16133 w 43416"/>
                <a:gd name="csY25" fmla="*/ 10644 h 39027"/>
                <a:gd name="csX26" fmla="*/ 21590 w 43416"/>
                <a:gd name="csY26" fmla="*/ 9461 h 39027"/>
                <a:gd name="csX27" fmla="*/ 27284 w 43416"/>
                <a:gd name="csY27" fmla="*/ 10644 h 39027"/>
                <a:gd name="csX28" fmla="*/ 31079 w 43416"/>
                <a:gd name="csY28" fmla="*/ 14192 h 39027"/>
                <a:gd name="csX29" fmla="*/ 32503 w 43416"/>
                <a:gd name="csY29" fmla="*/ 19396 h 39027"/>
                <a:gd name="csX30" fmla="*/ 31079 w 43416"/>
                <a:gd name="csY30" fmla="*/ 24599 h 390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3416" h="39027">
                  <a:moveTo>
                    <a:pt x="32266" y="5204"/>
                  </a:moveTo>
                  <a:cubicBezTo>
                    <a:pt x="31554" y="4494"/>
                    <a:pt x="30605" y="3548"/>
                    <a:pt x="29656" y="2838"/>
                  </a:cubicBezTo>
                  <a:cubicBezTo>
                    <a:pt x="28232" y="1892"/>
                    <a:pt x="26809" y="1183"/>
                    <a:pt x="24911" y="710"/>
                  </a:cubicBezTo>
                  <a:cubicBezTo>
                    <a:pt x="23013" y="237"/>
                    <a:pt x="21115" y="0"/>
                    <a:pt x="18980" y="0"/>
                  </a:cubicBezTo>
                  <a:cubicBezTo>
                    <a:pt x="15184" y="0"/>
                    <a:pt x="11862" y="946"/>
                    <a:pt x="9015" y="2602"/>
                  </a:cubicBezTo>
                  <a:cubicBezTo>
                    <a:pt x="6168" y="4258"/>
                    <a:pt x="3796" y="6623"/>
                    <a:pt x="2373" y="9461"/>
                  </a:cubicBezTo>
                  <a:cubicBezTo>
                    <a:pt x="712" y="12300"/>
                    <a:pt x="0" y="15848"/>
                    <a:pt x="0" y="19632"/>
                  </a:cubicBezTo>
                  <a:cubicBezTo>
                    <a:pt x="0" y="23417"/>
                    <a:pt x="712" y="26728"/>
                    <a:pt x="2373" y="29803"/>
                  </a:cubicBezTo>
                  <a:cubicBezTo>
                    <a:pt x="4033" y="32641"/>
                    <a:pt x="6168" y="35007"/>
                    <a:pt x="9015" y="36662"/>
                  </a:cubicBezTo>
                  <a:cubicBezTo>
                    <a:pt x="11862" y="38318"/>
                    <a:pt x="15184" y="39028"/>
                    <a:pt x="18743" y="39028"/>
                  </a:cubicBezTo>
                  <a:cubicBezTo>
                    <a:pt x="20641" y="39028"/>
                    <a:pt x="22539" y="38791"/>
                    <a:pt x="24437" y="38081"/>
                  </a:cubicBezTo>
                  <a:cubicBezTo>
                    <a:pt x="26334" y="37608"/>
                    <a:pt x="27758" y="36662"/>
                    <a:pt x="29181" y="35716"/>
                  </a:cubicBezTo>
                  <a:cubicBezTo>
                    <a:pt x="30368" y="35007"/>
                    <a:pt x="31317" y="34060"/>
                    <a:pt x="32028" y="33114"/>
                  </a:cubicBezTo>
                  <a:lnTo>
                    <a:pt x="32028" y="38081"/>
                  </a:lnTo>
                  <a:lnTo>
                    <a:pt x="43416" y="38081"/>
                  </a:lnTo>
                  <a:lnTo>
                    <a:pt x="43416" y="473"/>
                  </a:lnTo>
                  <a:lnTo>
                    <a:pt x="32266" y="473"/>
                  </a:lnTo>
                  <a:lnTo>
                    <a:pt x="32266" y="5204"/>
                  </a:lnTo>
                  <a:close/>
                  <a:moveTo>
                    <a:pt x="31079" y="24599"/>
                  </a:moveTo>
                  <a:cubicBezTo>
                    <a:pt x="30130" y="26018"/>
                    <a:pt x="28944" y="27201"/>
                    <a:pt x="27284" y="28147"/>
                  </a:cubicBezTo>
                  <a:cubicBezTo>
                    <a:pt x="25623" y="28857"/>
                    <a:pt x="23725" y="29330"/>
                    <a:pt x="21590" y="29330"/>
                  </a:cubicBezTo>
                  <a:cubicBezTo>
                    <a:pt x="19454" y="29330"/>
                    <a:pt x="17556" y="28857"/>
                    <a:pt x="16133" y="28147"/>
                  </a:cubicBezTo>
                  <a:cubicBezTo>
                    <a:pt x="14472" y="27438"/>
                    <a:pt x="13286" y="26255"/>
                    <a:pt x="12574" y="24599"/>
                  </a:cubicBezTo>
                  <a:cubicBezTo>
                    <a:pt x="11625" y="23180"/>
                    <a:pt x="11151" y="21288"/>
                    <a:pt x="11151" y="19396"/>
                  </a:cubicBezTo>
                  <a:cubicBezTo>
                    <a:pt x="11151" y="17503"/>
                    <a:pt x="11625" y="15611"/>
                    <a:pt x="12574" y="14192"/>
                  </a:cubicBezTo>
                  <a:cubicBezTo>
                    <a:pt x="13523" y="12773"/>
                    <a:pt x="14709" y="11590"/>
                    <a:pt x="16133" y="10644"/>
                  </a:cubicBezTo>
                  <a:cubicBezTo>
                    <a:pt x="17794" y="9698"/>
                    <a:pt x="19454" y="9461"/>
                    <a:pt x="21590" y="9461"/>
                  </a:cubicBezTo>
                  <a:cubicBezTo>
                    <a:pt x="23725" y="9461"/>
                    <a:pt x="25623" y="9934"/>
                    <a:pt x="27284" y="10644"/>
                  </a:cubicBezTo>
                  <a:cubicBezTo>
                    <a:pt x="28944" y="11590"/>
                    <a:pt x="30130" y="12773"/>
                    <a:pt x="31079" y="14192"/>
                  </a:cubicBezTo>
                  <a:cubicBezTo>
                    <a:pt x="32028" y="15611"/>
                    <a:pt x="32503" y="17503"/>
                    <a:pt x="32503" y="19396"/>
                  </a:cubicBezTo>
                  <a:cubicBezTo>
                    <a:pt x="32266" y="21288"/>
                    <a:pt x="32028" y="23180"/>
                    <a:pt x="31079" y="24599"/>
                  </a:cubicBezTo>
                  <a:close/>
                </a:path>
              </a:pathLst>
            </a:custGeom>
            <a:solidFill>
              <a:srgbClr val="00457C"/>
            </a:solidFill>
            <a:ln w="2358" cap="flat">
              <a:noFill/>
              <a:prstDash val="solid"/>
              <a:miter/>
            </a:ln>
          </p:spPr>
          <p:txBody>
            <a:bodyPr/>
            <a:lstStyle/>
            <a:p>
              <a:endParaRPr lang="en-IT"/>
            </a:p>
          </p:txBody>
        </p:sp>
        <p:sp>
          <p:nvSpPr>
            <p:cNvPr id="47" name="Freeform 46">
              <a:extLst>
                <a:ext uri="{FF2B5EF4-FFF2-40B4-BE49-F238E27FC236}">
                  <a16:creationId xmlns:a16="http://schemas.microsoft.com/office/drawing/2014/main" id="{9BEB15A4-7AFB-CC5B-CE95-2656BC22176E}"/>
                </a:ext>
              </a:extLst>
            </p:cNvPr>
            <p:cNvSpPr/>
            <p:nvPr/>
          </p:nvSpPr>
          <p:spPr>
            <a:xfrm>
              <a:off x="3227615" y="874832"/>
              <a:ext cx="45077" cy="39264"/>
            </a:xfrm>
            <a:custGeom>
              <a:avLst/>
              <a:gdLst>
                <a:gd name="csX0" fmla="*/ 34164 w 45077"/>
                <a:gd name="csY0" fmla="*/ 2602 h 39264"/>
                <a:gd name="csX1" fmla="*/ 22539 w 45077"/>
                <a:gd name="csY1" fmla="*/ 0 h 39264"/>
                <a:gd name="csX2" fmla="*/ 10913 w 45077"/>
                <a:gd name="csY2" fmla="*/ 2602 h 39264"/>
                <a:gd name="csX3" fmla="*/ 2847 w 45077"/>
                <a:gd name="csY3" fmla="*/ 9461 h 39264"/>
                <a:gd name="csX4" fmla="*/ 0 w 45077"/>
                <a:gd name="csY4" fmla="*/ 19632 h 39264"/>
                <a:gd name="csX5" fmla="*/ 2847 w 45077"/>
                <a:gd name="csY5" fmla="*/ 29803 h 39264"/>
                <a:gd name="csX6" fmla="*/ 10913 w 45077"/>
                <a:gd name="csY6" fmla="*/ 36662 h 39264"/>
                <a:gd name="csX7" fmla="*/ 22539 w 45077"/>
                <a:gd name="csY7" fmla="*/ 39264 h 39264"/>
                <a:gd name="csX8" fmla="*/ 34164 w 45077"/>
                <a:gd name="csY8" fmla="*/ 36662 h 39264"/>
                <a:gd name="csX9" fmla="*/ 42230 w 45077"/>
                <a:gd name="csY9" fmla="*/ 29803 h 39264"/>
                <a:gd name="csX10" fmla="*/ 45077 w 45077"/>
                <a:gd name="csY10" fmla="*/ 19632 h 39264"/>
                <a:gd name="csX11" fmla="*/ 42230 w 45077"/>
                <a:gd name="csY11" fmla="*/ 9461 h 39264"/>
                <a:gd name="csX12" fmla="*/ 34164 w 45077"/>
                <a:gd name="csY12" fmla="*/ 2602 h 39264"/>
                <a:gd name="csX13" fmla="*/ 32028 w 45077"/>
                <a:gd name="csY13" fmla="*/ 24599 h 39264"/>
                <a:gd name="csX14" fmla="*/ 27995 w 45077"/>
                <a:gd name="csY14" fmla="*/ 28147 h 39264"/>
                <a:gd name="csX15" fmla="*/ 22301 w 45077"/>
                <a:gd name="csY15" fmla="*/ 29330 h 39264"/>
                <a:gd name="csX16" fmla="*/ 16607 w 45077"/>
                <a:gd name="csY16" fmla="*/ 28147 h 39264"/>
                <a:gd name="csX17" fmla="*/ 12574 w 45077"/>
                <a:gd name="csY17" fmla="*/ 24599 h 39264"/>
                <a:gd name="csX18" fmla="*/ 11151 w 45077"/>
                <a:gd name="csY18" fmla="*/ 19632 h 39264"/>
                <a:gd name="csX19" fmla="*/ 12574 w 45077"/>
                <a:gd name="csY19" fmla="*/ 14428 h 39264"/>
                <a:gd name="csX20" fmla="*/ 16607 w 45077"/>
                <a:gd name="csY20" fmla="*/ 10880 h 39264"/>
                <a:gd name="csX21" fmla="*/ 22301 w 45077"/>
                <a:gd name="csY21" fmla="*/ 9698 h 39264"/>
                <a:gd name="csX22" fmla="*/ 27995 w 45077"/>
                <a:gd name="csY22" fmla="*/ 10880 h 39264"/>
                <a:gd name="csX23" fmla="*/ 32028 w 45077"/>
                <a:gd name="csY23" fmla="*/ 14428 h 39264"/>
                <a:gd name="csX24" fmla="*/ 33452 w 45077"/>
                <a:gd name="csY24" fmla="*/ 19632 h 39264"/>
                <a:gd name="csX25" fmla="*/ 32028 w 45077"/>
                <a:gd name="csY25" fmla="*/ 24599 h 392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5077" h="39264">
                  <a:moveTo>
                    <a:pt x="34164" y="2602"/>
                  </a:moveTo>
                  <a:cubicBezTo>
                    <a:pt x="30842" y="946"/>
                    <a:pt x="26809" y="0"/>
                    <a:pt x="22539" y="0"/>
                  </a:cubicBezTo>
                  <a:cubicBezTo>
                    <a:pt x="18031" y="0"/>
                    <a:pt x="14235" y="946"/>
                    <a:pt x="10913" y="2602"/>
                  </a:cubicBezTo>
                  <a:cubicBezTo>
                    <a:pt x="7592" y="4258"/>
                    <a:pt x="4745" y="6623"/>
                    <a:pt x="2847" y="9461"/>
                  </a:cubicBezTo>
                  <a:cubicBezTo>
                    <a:pt x="949" y="12300"/>
                    <a:pt x="0" y="15848"/>
                    <a:pt x="0" y="19632"/>
                  </a:cubicBezTo>
                  <a:cubicBezTo>
                    <a:pt x="0" y="23417"/>
                    <a:pt x="949" y="26728"/>
                    <a:pt x="2847" y="29803"/>
                  </a:cubicBezTo>
                  <a:cubicBezTo>
                    <a:pt x="4745" y="32641"/>
                    <a:pt x="7355" y="35007"/>
                    <a:pt x="10913" y="36662"/>
                  </a:cubicBezTo>
                  <a:cubicBezTo>
                    <a:pt x="14235" y="38318"/>
                    <a:pt x="18268" y="39264"/>
                    <a:pt x="22539" y="39264"/>
                  </a:cubicBezTo>
                  <a:cubicBezTo>
                    <a:pt x="26809" y="39264"/>
                    <a:pt x="30842" y="38318"/>
                    <a:pt x="34164" y="36662"/>
                  </a:cubicBezTo>
                  <a:cubicBezTo>
                    <a:pt x="37485" y="35007"/>
                    <a:pt x="40332" y="32641"/>
                    <a:pt x="42230" y="29803"/>
                  </a:cubicBezTo>
                  <a:cubicBezTo>
                    <a:pt x="44128" y="26965"/>
                    <a:pt x="45077" y="23417"/>
                    <a:pt x="45077" y="19632"/>
                  </a:cubicBezTo>
                  <a:cubicBezTo>
                    <a:pt x="45077" y="15848"/>
                    <a:pt x="44128" y="12536"/>
                    <a:pt x="42230" y="9461"/>
                  </a:cubicBezTo>
                  <a:cubicBezTo>
                    <a:pt x="40332" y="6623"/>
                    <a:pt x="37485" y="4258"/>
                    <a:pt x="34164" y="2602"/>
                  </a:cubicBezTo>
                  <a:close/>
                  <a:moveTo>
                    <a:pt x="32028" y="24599"/>
                  </a:moveTo>
                  <a:cubicBezTo>
                    <a:pt x="31079" y="26018"/>
                    <a:pt x="29656" y="27201"/>
                    <a:pt x="27995" y="28147"/>
                  </a:cubicBezTo>
                  <a:cubicBezTo>
                    <a:pt x="26334" y="29093"/>
                    <a:pt x="24437" y="29330"/>
                    <a:pt x="22301" y="29330"/>
                  </a:cubicBezTo>
                  <a:cubicBezTo>
                    <a:pt x="20166" y="29330"/>
                    <a:pt x="18268" y="28857"/>
                    <a:pt x="16607" y="28147"/>
                  </a:cubicBezTo>
                  <a:cubicBezTo>
                    <a:pt x="14947" y="27201"/>
                    <a:pt x="13523" y="26255"/>
                    <a:pt x="12574" y="24599"/>
                  </a:cubicBezTo>
                  <a:cubicBezTo>
                    <a:pt x="11625" y="23180"/>
                    <a:pt x="11151" y="21524"/>
                    <a:pt x="11151" y="19632"/>
                  </a:cubicBezTo>
                  <a:cubicBezTo>
                    <a:pt x="11151" y="17740"/>
                    <a:pt x="11625" y="16084"/>
                    <a:pt x="12574" y="14428"/>
                  </a:cubicBezTo>
                  <a:cubicBezTo>
                    <a:pt x="13523" y="13009"/>
                    <a:pt x="14947" y="11827"/>
                    <a:pt x="16607" y="10880"/>
                  </a:cubicBezTo>
                  <a:cubicBezTo>
                    <a:pt x="18268" y="9934"/>
                    <a:pt x="20166" y="9698"/>
                    <a:pt x="22301" y="9698"/>
                  </a:cubicBezTo>
                  <a:cubicBezTo>
                    <a:pt x="24437" y="9698"/>
                    <a:pt x="26097" y="10171"/>
                    <a:pt x="27995" y="10880"/>
                  </a:cubicBezTo>
                  <a:cubicBezTo>
                    <a:pt x="29656" y="11590"/>
                    <a:pt x="31079" y="12773"/>
                    <a:pt x="32028" y="14428"/>
                  </a:cubicBezTo>
                  <a:cubicBezTo>
                    <a:pt x="32977" y="15848"/>
                    <a:pt x="33452" y="17740"/>
                    <a:pt x="33452" y="19632"/>
                  </a:cubicBezTo>
                  <a:cubicBezTo>
                    <a:pt x="33452" y="21524"/>
                    <a:pt x="32977" y="23180"/>
                    <a:pt x="32028" y="24599"/>
                  </a:cubicBezTo>
                  <a:close/>
                </a:path>
              </a:pathLst>
            </a:custGeom>
            <a:solidFill>
              <a:srgbClr val="00457C"/>
            </a:solidFill>
            <a:ln w="2358" cap="flat">
              <a:noFill/>
              <a:prstDash val="solid"/>
              <a:miter/>
            </a:ln>
          </p:spPr>
          <p:txBody>
            <a:bodyPr/>
            <a:lstStyle/>
            <a:p>
              <a:endParaRPr lang="en-IT"/>
            </a:p>
          </p:txBody>
        </p:sp>
        <p:sp>
          <p:nvSpPr>
            <p:cNvPr id="48" name="Freeform 47">
              <a:extLst>
                <a:ext uri="{FF2B5EF4-FFF2-40B4-BE49-F238E27FC236}">
                  <a16:creationId xmlns:a16="http://schemas.microsoft.com/office/drawing/2014/main" id="{34966188-D1F5-CAA6-CB0B-D22D3A3185A2}"/>
                </a:ext>
              </a:extLst>
            </p:cNvPr>
            <p:cNvSpPr/>
            <p:nvPr/>
          </p:nvSpPr>
          <p:spPr>
            <a:xfrm>
              <a:off x="2536750" y="863715"/>
              <a:ext cx="39383" cy="49434"/>
            </a:xfrm>
            <a:custGeom>
              <a:avLst/>
              <a:gdLst>
                <a:gd name="csX0" fmla="*/ 11625 w 39383"/>
                <a:gd name="csY0" fmla="*/ 29093 h 49434"/>
                <a:gd name="csX1" fmla="*/ 35350 w 39383"/>
                <a:gd name="csY1" fmla="*/ 29093 h 49434"/>
                <a:gd name="csX2" fmla="*/ 35350 w 39383"/>
                <a:gd name="csY2" fmla="*/ 19396 h 49434"/>
                <a:gd name="csX3" fmla="*/ 11625 w 39383"/>
                <a:gd name="csY3" fmla="*/ 19396 h 49434"/>
                <a:gd name="csX4" fmla="*/ 11625 w 39383"/>
                <a:gd name="csY4" fmla="*/ 10171 h 49434"/>
                <a:gd name="csX5" fmla="*/ 38671 w 39383"/>
                <a:gd name="csY5" fmla="*/ 10171 h 49434"/>
                <a:gd name="csX6" fmla="*/ 38671 w 39383"/>
                <a:gd name="csY6" fmla="*/ 0 h 49434"/>
                <a:gd name="csX7" fmla="*/ 0 w 39383"/>
                <a:gd name="csY7" fmla="*/ 0 h 49434"/>
                <a:gd name="csX8" fmla="*/ 0 w 39383"/>
                <a:gd name="csY8" fmla="*/ 49435 h 49434"/>
                <a:gd name="csX9" fmla="*/ 39383 w 39383"/>
                <a:gd name="csY9" fmla="*/ 49435 h 49434"/>
                <a:gd name="csX10" fmla="*/ 39383 w 39383"/>
                <a:gd name="csY10" fmla="*/ 39264 h 49434"/>
                <a:gd name="csX11" fmla="*/ 11625 w 39383"/>
                <a:gd name="csY11" fmla="*/ 39264 h 494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9383" h="49434">
                  <a:moveTo>
                    <a:pt x="11625" y="29093"/>
                  </a:moveTo>
                  <a:lnTo>
                    <a:pt x="35350" y="29093"/>
                  </a:lnTo>
                  <a:lnTo>
                    <a:pt x="35350" y="19396"/>
                  </a:lnTo>
                  <a:lnTo>
                    <a:pt x="11625" y="19396"/>
                  </a:lnTo>
                  <a:lnTo>
                    <a:pt x="11625" y="10171"/>
                  </a:lnTo>
                  <a:lnTo>
                    <a:pt x="38671" y="10171"/>
                  </a:lnTo>
                  <a:lnTo>
                    <a:pt x="38671" y="0"/>
                  </a:lnTo>
                  <a:lnTo>
                    <a:pt x="0" y="0"/>
                  </a:lnTo>
                  <a:lnTo>
                    <a:pt x="0" y="49435"/>
                  </a:lnTo>
                  <a:lnTo>
                    <a:pt x="39383" y="49435"/>
                  </a:lnTo>
                  <a:lnTo>
                    <a:pt x="39383" y="39264"/>
                  </a:lnTo>
                  <a:lnTo>
                    <a:pt x="11625" y="39264"/>
                  </a:lnTo>
                  <a:close/>
                </a:path>
              </a:pathLst>
            </a:custGeom>
            <a:solidFill>
              <a:srgbClr val="00457C"/>
            </a:solidFill>
            <a:ln w="2358" cap="flat">
              <a:noFill/>
              <a:prstDash val="solid"/>
              <a:miter/>
            </a:ln>
          </p:spPr>
          <p:txBody>
            <a:bodyPr/>
            <a:lstStyle/>
            <a:p>
              <a:endParaRPr lang="en-IT"/>
            </a:p>
          </p:txBody>
        </p:sp>
        <p:sp>
          <p:nvSpPr>
            <p:cNvPr id="49" name="Freeform 48">
              <a:extLst>
                <a:ext uri="{FF2B5EF4-FFF2-40B4-BE49-F238E27FC236}">
                  <a16:creationId xmlns:a16="http://schemas.microsoft.com/office/drawing/2014/main" id="{7257E825-6BC4-062A-5C25-A17A53528A2A}"/>
                </a:ext>
              </a:extLst>
            </p:cNvPr>
            <p:cNvSpPr/>
            <p:nvPr/>
          </p:nvSpPr>
          <p:spPr>
            <a:xfrm>
              <a:off x="3188232" y="865134"/>
              <a:ext cx="29418" cy="48015"/>
            </a:xfrm>
            <a:custGeom>
              <a:avLst/>
              <a:gdLst>
                <a:gd name="csX0" fmla="*/ 19692 w 29418"/>
                <a:gd name="csY0" fmla="*/ 0 h 48015"/>
                <a:gd name="csX1" fmla="*/ 8304 w 29418"/>
                <a:gd name="csY1" fmla="*/ 0 h 48015"/>
                <a:gd name="csX2" fmla="*/ 8304 w 29418"/>
                <a:gd name="csY2" fmla="*/ 10407 h 48015"/>
                <a:gd name="csX3" fmla="*/ 0 w 29418"/>
                <a:gd name="csY3" fmla="*/ 10407 h 48015"/>
                <a:gd name="csX4" fmla="*/ 0 w 29418"/>
                <a:gd name="csY4" fmla="*/ 20342 h 48015"/>
                <a:gd name="csX5" fmla="*/ 8304 w 29418"/>
                <a:gd name="csY5" fmla="*/ 20342 h 48015"/>
                <a:gd name="csX6" fmla="*/ 8304 w 29418"/>
                <a:gd name="csY6" fmla="*/ 48016 h 48015"/>
                <a:gd name="csX7" fmla="*/ 19692 w 29418"/>
                <a:gd name="csY7" fmla="*/ 48016 h 48015"/>
                <a:gd name="csX8" fmla="*/ 19692 w 29418"/>
                <a:gd name="csY8" fmla="*/ 20342 h 48015"/>
                <a:gd name="csX9" fmla="*/ 29419 w 29418"/>
                <a:gd name="csY9" fmla="*/ 20342 h 48015"/>
                <a:gd name="csX10" fmla="*/ 29419 w 29418"/>
                <a:gd name="csY10" fmla="*/ 10407 h 48015"/>
                <a:gd name="csX11" fmla="*/ 19692 w 29418"/>
                <a:gd name="csY11" fmla="*/ 10407 h 480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9418" h="48015">
                  <a:moveTo>
                    <a:pt x="19692" y="0"/>
                  </a:moveTo>
                  <a:lnTo>
                    <a:pt x="8304" y="0"/>
                  </a:lnTo>
                  <a:lnTo>
                    <a:pt x="8304" y="10407"/>
                  </a:lnTo>
                  <a:lnTo>
                    <a:pt x="0" y="10407"/>
                  </a:lnTo>
                  <a:lnTo>
                    <a:pt x="0" y="20342"/>
                  </a:lnTo>
                  <a:lnTo>
                    <a:pt x="8304" y="20342"/>
                  </a:lnTo>
                  <a:lnTo>
                    <a:pt x="8304" y="48016"/>
                  </a:lnTo>
                  <a:lnTo>
                    <a:pt x="19692" y="48016"/>
                  </a:lnTo>
                  <a:lnTo>
                    <a:pt x="19692" y="20342"/>
                  </a:lnTo>
                  <a:lnTo>
                    <a:pt x="29419" y="20342"/>
                  </a:lnTo>
                  <a:lnTo>
                    <a:pt x="29419" y="10407"/>
                  </a:lnTo>
                  <a:lnTo>
                    <a:pt x="19692" y="10407"/>
                  </a:lnTo>
                  <a:close/>
                </a:path>
              </a:pathLst>
            </a:custGeom>
            <a:solidFill>
              <a:srgbClr val="00457C"/>
            </a:solidFill>
            <a:ln w="2358" cap="flat">
              <a:noFill/>
              <a:prstDash val="solid"/>
              <a:miter/>
            </a:ln>
          </p:spPr>
          <p:txBody>
            <a:bodyPr/>
            <a:lstStyle/>
            <a:p>
              <a:endParaRPr lang="en-IT"/>
            </a:p>
          </p:txBody>
        </p:sp>
        <p:sp>
          <p:nvSpPr>
            <p:cNvPr id="50" name="Freeform 49">
              <a:extLst>
                <a:ext uri="{FF2B5EF4-FFF2-40B4-BE49-F238E27FC236}">
                  <a16:creationId xmlns:a16="http://schemas.microsoft.com/office/drawing/2014/main" id="{FAABF6E5-C2E7-534B-300F-01DB23681097}"/>
                </a:ext>
              </a:extLst>
            </p:cNvPr>
            <p:cNvSpPr/>
            <p:nvPr/>
          </p:nvSpPr>
          <p:spPr>
            <a:xfrm>
              <a:off x="2989419" y="874595"/>
              <a:ext cx="44365" cy="54402"/>
            </a:xfrm>
            <a:custGeom>
              <a:avLst/>
              <a:gdLst>
                <a:gd name="csX0" fmla="*/ 32977 w 44365"/>
                <a:gd name="csY0" fmla="*/ 5204 h 54402"/>
                <a:gd name="csX1" fmla="*/ 31079 w 44365"/>
                <a:gd name="csY1" fmla="*/ 3548 h 54402"/>
                <a:gd name="csX2" fmla="*/ 27283 w 44365"/>
                <a:gd name="csY2" fmla="*/ 1656 h 54402"/>
                <a:gd name="csX3" fmla="*/ 23250 w 44365"/>
                <a:gd name="csY3" fmla="*/ 473 h 54402"/>
                <a:gd name="csX4" fmla="*/ 19217 w 44365"/>
                <a:gd name="csY4" fmla="*/ 0 h 54402"/>
                <a:gd name="csX5" fmla="*/ 9253 w 44365"/>
                <a:gd name="csY5" fmla="*/ 2602 h 54402"/>
                <a:gd name="csX6" fmla="*/ 2372 w 44365"/>
                <a:gd name="csY6" fmla="*/ 9461 h 54402"/>
                <a:gd name="csX7" fmla="*/ 0 w 44365"/>
                <a:gd name="csY7" fmla="*/ 19396 h 54402"/>
                <a:gd name="csX8" fmla="*/ 2372 w 44365"/>
                <a:gd name="csY8" fmla="*/ 29093 h 54402"/>
                <a:gd name="csX9" fmla="*/ 9015 w 44365"/>
                <a:gd name="csY9" fmla="*/ 35716 h 54402"/>
                <a:gd name="csX10" fmla="*/ 18980 w 44365"/>
                <a:gd name="csY10" fmla="*/ 38081 h 54402"/>
                <a:gd name="csX11" fmla="*/ 26334 w 44365"/>
                <a:gd name="csY11" fmla="*/ 36899 h 54402"/>
                <a:gd name="csX12" fmla="*/ 32028 w 44365"/>
                <a:gd name="csY12" fmla="*/ 33824 h 54402"/>
                <a:gd name="csX13" fmla="*/ 32740 w 44365"/>
                <a:gd name="csY13" fmla="*/ 33114 h 54402"/>
                <a:gd name="csX14" fmla="*/ 32740 w 44365"/>
                <a:gd name="csY14" fmla="*/ 34297 h 54402"/>
                <a:gd name="csX15" fmla="*/ 31317 w 44365"/>
                <a:gd name="csY15" fmla="*/ 40210 h 54402"/>
                <a:gd name="csX16" fmla="*/ 27521 w 44365"/>
                <a:gd name="csY16" fmla="*/ 43758 h 54402"/>
                <a:gd name="csX17" fmla="*/ 21352 w 44365"/>
                <a:gd name="csY17" fmla="*/ 44941 h 54402"/>
                <a:gd name="csX18" fmla="*/ 16133 w 44365"/>
                <a:gd name="csY18" fmla="*/ 44468 h 54402"/>
                <a:gd name="csX19" fmla="*/ 11862 w 44365"/>
                <a:gd name="csY19" fmla="*/ 43049 h 54402"/>
                <a:gd name="csX20" fmla="*/ 8304 w 44365"/>
                <a:gd name="csY20" fmla="*/ 41393 h 54402"/>
                <a:gd name="csX21" fmla="*/ 4508 w 44365"/>
                <a:gd name="csY21" fmla="*/ 49435 h 54402"/>
                <a:gd name="csX22" fmla="*/ 12337 w 44365"/>
                <a:gd name="csY22" fmla="*/ 52983 h 54402"/>
                <a:gd name="csX23" fmla="*/ 22776 w 44365"/>
                <a:gd name="csY23" fmla="*/ 54402 h 54402"/>
                <a:gd name="csX24" fmla="*/ 31317 w 44365"/>
                <a:gd name="csY24" fmla="*/ 52983 h 54402"/>
                <a:gd name="csX25" fmla="*/ 38197 w 44365"/>
                <a:gd name="csY25" fmla="*/ 48962 h 54402"/>
                <a:gd name="csX26" fmla="*/ 42705 w 44365"/>
                <a:gd name="csY26" fmla="*/ 42576 h 54402"/>
                <a:gd name="csX27" fmla="*/ 44365 w 44365"/>
                <a:gd name="csY27" fmla="*/ 33824 h 54402"/>
                <a:gd name="csX28" fmla="*/ 44365 w 44365"/>
                <a:gd name="csY28" fmla="*/ 946 h 54402"/>
                <a:gd name="csX29" fmla="*/ 33689 w 44365"/>
                <a:gd name="csY29" fmla="*/ 946 h 54402"/>
                <a:gd name="csX30" fmla="*/ 32977 w 44365"/>
                <a:gd name="csY30" fmla="*/ 5204 h 54402"/>
                <a:gd name="csX31" fmla="*/ 31554 w 44365"/>
                <a:gd name="csY31" fmla="*/ 24836 h 54402"/>
                <a:gd name="csX32" fmla="*/ 27758 w 44365"/>
                <a:gd name="csY32" fmla="*/ 28384 h 54402"/>
                <a:gd name="csX33" fmla="*/ 22064 w 44365"/>
                <a:gd name="csY33" fmla="*/ 29566 h 54402"/>
                <a:gd name="csX34" fmla="*/ 16133 w 44365"/>
                <a:gd name="csY34" fmla="*/ 28384 h 54402"/>
                <a:gd name="csX35" fmla="*/ 12337 w 44365"/>
                <a:gd name="csY35" fmla="*/ 24836 h 54402"/>
                <a:gd name="csX36" fmla="*/ 10913 w 44365"/>
                <a:gd name="csY36" fmla="*/ 19632 h 54402"/>
                <a:gd name="csX37" fmla="*/ 12337 w 44365"/>
                <a:gd name="csY37" fmla="*/ 14428 h 54402"/>
                <a:gd name="csX38" fmla="*/ 16133 w 44365"/>
                <a:gd name="csY38" fmla="*/ 10880 h 54402"/>
                <a:gd name="csX39" fmla="*/ 22064 w 44365"/>
                <a:gd name="csY39" fmla="*/ 9698 h 54402"/>
                <a:gd name="csX40" fmla="*/ 27758 w 44365"/>
                <a:gd name="csY40" fmla="*/ 10880 h 54402"/>
                <a:gd name="csX41" fmla="*/ 31554 w 44365"/>
                <a:gd name="csY41" fmla="*/ 14428 h 54402"/>
                <a:gd name="csX42" fmla="*/ 32977 w 44365"/>
                <a:gd name="csY42" fmla="*/ 19632 h 54402"/>
                <a:gd name="csX43" fmla="*/ 31554 w 44365"/>
                <a:gd name="csY43" fmla="*/ 24836 h 544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44365" h="54402">
                  <a:moveTo>
                    <a:pt x="32977" y="5204"/>
                  </a:moveTo>
                  <a:cubicBezTo>
                    <a:pt x="32503" y="4731"/>
                    <a:pt x="31791" y="4021"/>
                    <a:pt x="31079" y="3548"/>
                  </a:cubicBezTo>
                  <a:cubicBezTo>
                    <a:pt x="29893" y="2838"/>
                    <a:pt x="28707" y="2129"/>
                    <a:pt x="27283" y="1656"/>
                  </a:cubicBezTo>
                  <a:cubicBezTo>
                    <a:pt x="25860" y="1183"/>
                    <a:pt x="24437" y="710"/>
                    <a:pt x="23250" y="473"/>
                  </a:cubicBezTo>
                  <a:cubicBezTo>
                    <a:pt x="22064" y="237"/>
                    <a:pt x="20403" y="0"/>
                    <a:pt x="19217" y="0"/>
                  </a:cubicBezTo>
                  <a:cubicBezTo>
                    <a:pt x="15421" y="0"/>
                    <a:pt x="12100" y="946"/>
                    <a:pt x="9253" y="2602"/>
                  </a:cubicBezTo>
                  <a:cubicBezTo>
                    <a:pt x="6406" y="4258"/>
                    <a:pt x="4033" y="6623"/>
                    <a:pt x="2372" y="9461"/>
                  </a:cubicBezTo>
                  <a:cubicBezTo>
                    <a:pt x="712" y="12300"/>
                    <a:pt x="0" y="15611"/>
                    <a:pt x="0" y="19396"/>
                  </a:cubicBezTo>
                  <a:cubicBezTo>
                    <a:pt x="0" y="23180"/>
                    <a:pt x="712" y="26255"/>
                    <a:pt x="2372" y="29093"/>
                  </a:cubicBezTo>
                  <a:cubicBezTo>
                    <a:pt x="4033" y="31932"/>
                    <a:pt x="6168" y="34060"/>
                    <a:pt x="9015" y="35716"/>
                  </a:cubicBezTo>
                  <a:cubicBezTo>
                    <a:pt x="11862" y="37372"/>
                    <a:pt x="15184" y="38081"/>
                    <a:pt x="18980" y="38081"/>
                  </a:cubicBezTo>
                  <a:cubicBezTo>
                    <a:pt x="21590" y="38081"/>
                    <a:pt x="23962" y="37608"/>
                    <a:pt x="26334" y="36899"/>
                  </a:cubicBezTo>
                  <a:cubicBezTo>
                    <a:pt x="28707" y="36189"/>
                    <a:pt x="30605" y="35007"/>
                    <a:pt x="32028" y="33824"/>
                  </a:cubicBezTo>
                  <a:cubicBezTo>
                    <a:pt x="32266" y="33587"/>
                    <a:pt x="32503" y="33351"/>
                    <a:pt x="32740" y="33114"/>
                  </a:cubicBezTo>
                  <a:lnTo>
                    <a:pt x="32740" y="34297"/>
                  </a:lnTo>
                  <a:cubicBezTo>
                    <a:pt x="32740" y="36662"/>
                    <a:pt x="32266" y="38555"/>
                    <a:pt x="31317" y="40210"/>
                  </a:cubicBezTo>
                  <a:cubicBezTo>
                    <a:pt x="30368" y="41866"/>
                    <a:pt x="29181" y="43049"/>
                    <a:pt x="27521" y="43758"/>
                  </a:cubicBezTo>
                  <a:cubicBezTo>
                    <a:pt x="25860" y="44468"/>
                    <a:pt x="23725" y="44941"/>
                    <a:pt x="21352" y="44941"/>
                  </a:cubicBezTo>
                  <a:cubicBezTo>
                    <a:pt x="19454" y="44941"/>
                    <a:pt x="17794" y="44704"/>
                    <a:pt x="16133" y="44468"/>
                  </a:cubicBezTo>
                  <a:cubicBezTo>
                    <a:pt x="14472" y="44231"/>
                    <a:pt x="13049" y="43758"/>
                    <a:pt x="11862" y="43049"/>
                  </a:cubicBezTo>
                  <a:cubicBezTo>
                    <a:pt x="10676" y="42576"/>
                    <a:pt x="9490" y="41866"/>
                    <a:pt x="8304" y="41393"/>
                  </a:cubicBezTo>
                  <a:lnTo>
                    <a:pt x="4508" y="49435"/>
                  </a:lnTo>
                  <a:cubicBezTo>
                    <a:pt x="6643" y="50854"/>
                    <a:pt x="9253" y="52037"/>
                    <a:pt x="12337" y="52983"/>
                  </a:cubicBezTo>
                  <a:cubicBezTo>
                    <a:pt x="15421" y="53929"/>
                    <a:pt x="18980" y="54402"/>
                    <a:pt x="22776" y="54402"/>
                  </a:cubicBezTo>
                  <a:cubicBezTo>
                    <a:pt x="25860" y="54402"/>
                    <a:pt x="28707" y="53929"/>
                    <a:pt x="31317" y="52983"/>
                  </a:cubicBezTo>
                  <a:cubicBezTo>
                    <a:pt x="33926" y="52037"/>
                    <a:pt x="36299" y="50854"/>
                    <a:pt x="38197" y="48962"/>
                  </a:cubicBezTo>
                  <a:cubicBezTo>
                    <a:pt x="40095" y="47306"/>
                    <a:pt x="41518" y="45177"/>
                    <a:pt x="42705" y="42576"/>
                  </a:cubicBezTo>
                  <a:cubicBezTo>
                    <a:pt x="43654" y="39974"/>
                    <a:pt x="44365" y="37135"/>
                    <a:pt x="44365" y="33824"/>
                  </a:cubicBezTo>
                  <a:lnTo>
                    <a:pt x="44365" y="946"/>
                  </a:lnTo>
                  <a:lnTo>
                    <a:pt x="33689" y="946"/>
                  </a:lnTo>
                  <a:lnTo>
                    <a:pt x="32977" y="5204"/>
                  </a:lnTo>
                  <a:close/>
                  <a:moveTo>
                    <a:pt x="31554" y="24836"/>
                  </a:moveTo>
                  <a:cubicBezTo>
                    <a:pt x="30605" y="26255"/>
                    <a:pt x="29419" y="27438"/>
                    <a:pt x="27758" y="28384"/>
                  </a:cubicBezTo>
                  <a:cubicBezTo>
                    <a:pt x="26097" y="29093"/>
                    <a:pt x="24199" y="29566"/>
                    <a:pt x="22064" y="29566"/>
                  </a:cubicBezTo>
                  <a:cubicBezTo>
                    <a:pt x="19929" y="29566"/>
                    <a:pt x="17794" y="29093"/>
                    <a:pt x="16133" y="28384"/>
                  </a:cubicBezTo>
                  <a:cubicBezTo>
                    <a:pt x="14472" y="27674"/>
                    <a:pt x="13286" y="26491"/>
                    <a:pt x="12337" y="24836"/>
                  </a:cubicBezTo>
                  <a:cubicBezTo>
                    <a:pt x="11388" y="23417"/>
                    <a:pt x="10913" y="21761"/>
                    <a:pt x="10913" y="19632"/>
                  </a:cubicBezTo>
                  <a:cubicBezTo>
                    <a:pt x="10913" y="17740"/>
                    <a:pt x="11388" y="15848"/>
                    <a:pt x="12337" y="14428"/>
                  </a:cubicBezTo>
                  <a:cubicBezTo>
                    <a:pt x="13286" y="13009"/>
                    <a:pt x="14472" y="11827"/>
                    <a:pt x="16133" y="10880"/>
                  </a:cubicBezTo>
                  <a:cubicBezTo>
                    <a:pt x="17794" y="10171"/>
                    <a:pt x="19692" y="9698"/>
                    <a:pt x="22064" y="9698"/>
                  </a:cubicBezTo>
                  <a:cubicBezTo>
                    <a:pt x="24199" y="9698"/>
                    <a:pt x="26097" y="10171"/>
                    <a:pt x="27758" y="10880"/>
                  </a:cubicBezTo>
                  <a:cubicBezTo>
                    <a:pt x="29419" y="11590"/>
                    <a:pt x="30605" y="12773"/>
                    <a:pt x="31554" y="14428"/>
                  </a:cubicBezTo>
                  <a:cubicBezTo>
                    <a:pt x="32503" y="15848"/>
                    <a:pt x="32977" y="17740"/>
                    <a:pt x="32977" y="19632"/>
                  </a:cubicBezTo>
                  <a:cubicBezTo>
                    <a:pt x="32740" y="21761"/>
                    <a:pt x="32266" y="23417"/>
                    <a:pt x="31554" y="24836"/>
                  </a:cubicBezTo>
                  <a:close/>
                </a:path>
              </a:pathLst>
            </a:custGeom>
            <a:solidFill>
              <a:srgbClr val="00457C"/>
            </a:solidFill>
            <a:ln w="2358" cap="flat">
              <a:noFill/>
              <a:prstDash val="solid"/>
              <a:miter/>
            </a:ln>
          </p:spPr>
          <p:txBody>
            <a:bodyPr/>
            <a:lstStyle/>
            <a:p>
              <a:endParaRPr lang="en-IT"/>
            </a:p>
          </p:txBody>
        </p:sp>
        <p:sp>
          <p:nvSpPr>
            <p:cNvPr id="51" name="Freeform 50">
              <a:extLst>
                <a:ext uri="{FF2B5EF4-FFF2-40B4-BE49-F238E27FC236}">
                  <a16:creationId xmlns:a16="http://schemas.microsoft.com/office/drawing/2014/main" id="{3A7383D1-6B59-62BA-606A-A028F8C47747}"/>
                </a:ext>
              </a:extLst>
            </p:cNvPr>
            <p:cNvSpPr/>
            <p:nvPr/>
          </p:nvSpPr>
          <p:spPr>
            <a:xfrm>
              <a:off x="2695232" y="793229"/>
              <a:ext cx="35349" cy="37844"/>
            </a:xfrm>
            <a:custGeom>
              <a:avLst/>
              <a:gdLst>
                <a:gd name="csX0" fmla="*/ 29181 w 35349"/>
                <a:gd name="csY0" fmla="*/ 1892 h 37844"/>
                <a:gd name="csX1" fmla="*/ 20878 w 35349"/>
                <a:gd name="csY1" fmla="*/ 0 h 37844"/>
                <a:gd name="csX2" fmla="*/ 14235 w 35349"/>
                <a:gd name="csY2" fmla="*/ 1419 h 37844"/>
                <a:gd name="csX3" fmla="*/ 8778 w 35349"/>
                <a:gd name="csY3" fmla="*/ 5204 h 37844"/>
                <a:gd name="csX4" fmla="*/ 7355 w 35349"/>
                <a:gd name="csY4" fmla="*/ 6859 h 37844"/>
                <a:gd name="csX5" fmla="*/ 7355 w 35349"/>
                <a:gd name="csY5" fmla="*/ 710 h 37844"/>
                <a:gd name="csX6" fmla="*/ 0 w 35349"/>
                <a:gd name="csY6" fmla="*/ 710 h 37844"/>
                <a:gd name="csX7" fmla="*/ 0 w 35349"/>
                <a:gd name="csY7" fmla="*/ 37845 h 37844"/>
                <a:gd name="csX8" fmla="*/ 1423 w 35349"/>
                <a:gd name="csY8" fmla="*/ 37845 h 37844"/>
                <a:gd name="csX9" fmla="*/ 3559 w 35349"/>
                <a:gd name="csY9" fmla="*/ 37845 h 37844"/>
                <a:gd name="csX10" fmla="*/ 7117 w 35349"/>
                <a:gd name="csY10" fmla="*/ 37845 h 37844"/>
                <a:gd name="csX11" fmla="*/ 7117 w 35349"/>
                <a:gd name="csY11" fmla="*/ 16321 h 37844"/>
                <a:gd name="csX12" fmla="*/ 8066 w 35349"/>
                <a:gd name="csY12" fmla="*/ 12773 h 37844"/>
                <a:gd name="csX13" fmla="*/ 10439 w 35349"/>
                <a:gd name="csY13" fmla="*/ 9698 h 37844"/>
                <a:gd name="csX14" fmla="*/ 13998 w 35349"/>
                <a:gd name="csY14" fmla="*/ 7332 h 37844"/>
                <a:gd name="csX15" fmla="*/ 18505 w 35349"/>
                <a:gd name="csY15" fmla="*/ 6386 h 37844"/>
                <a:gd name="csX16" fmla="*/ 23488 w 35349"/>
                <a:gd name="csY16" fmla="*/ 7332 h 37844"/>
                <a:gd name="csX17" fmla="*/ 26809 w 35349"/>
                <a:gd name="csY17" fmla="*/ 10644 h 37844"/>
                <a:gd name="csX18" fmla="*/ 27995 w 35349"/>
                <a:gd name="csY18" fmla="*/ 16084 h 37844"/>
                <a:gd name="csX19" fmla="*/ 27995 w 35349"/>
                <a:gd name="csY19" fmla="*/ 37608 h 37844"/>
                <a:gd name="csX20" fmla="*/ 35350 w 35349"/>
                <a:gd name="csY20" fmla="*/ 37608 h 37844"/>
                <a:gd name="csX21" fmla="*/ 35350 w 35349"/>
                <a:gd name="csY21" fmla="*/ 15138 h 37844"/>
                <a:gd name="csX22" fmla="*/ 33689 w 35349"/>
                <a:gd name="csY22" fmla="*/ 6859 h 37844"/>
                <a:gd name="csX23" fmla="*/ 29181 w 35349"/>
                <a:gd name="csY23" fmla="*/ 1892 h 378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35349" h="37844">
                  <a:moveTo>
                    <a:pt x="29181" y="1892"/>
                  </a:moveTo>
                  <a:cubicBezTo>
                    <a:pt x="27046" y="710"/>
                    <a:pt x="24199" y="0"/>
                    <a:pt x="20878" y="0"/>
                  </a:cubicBezTo>
                  <a:cubicBezTo>
                    <a:pt x="18505" y="0"/>
                    <a:pt x="16370" y="473"/>
                    <a:pt x="14235" y="1419"/>
                  </a:cubicBezTo>
                  <a:cubicBezTo>
                    <a:pt x="12100" y="2365"/>
                    <a:pt x="10202" y="3785"/>
                    <a:pt x="8778" y="5204"/>
                  </a:cubicBezTo>
                  <a:cubicBezTo>
                    <a:pt x="8304" y="5677"/>
                    <a:pt x="7829" y="6386"/>
                    <a:pt x="7355" y="6859"/>
                  </a:cubicBezTo>
                  <a:lnTo>
                    <a:pt x="7355" y="710"/>
                  </a:lnTo>
                  <a:lnTo>
                    <a:pt x="0" y="710"/>
                  </a:lnTo>
                  <a:lnTo>
                    <a:pt x="0" y="37845"/>
                  </a:lnTo>
                  <a:lnTo>
                    <a:pt x="1423" y="37845"/>
                  </a:lnTo>
                  <a:lnTo>
                    <a:pt x="3559" y="37845"/>
                  </a:lnTo>
                  <a:lnTo>
                    <a:pt x="7117" y="37845"/>
                  </a:lnTo>
                  <a:lnTo>
                    <a:pt x="7117" y="16321"/>
                  </a:lnTo>
                  <a:cubicBezTo>
                    <a:pt x="7117" y="15138"/>
                    <a:pt x="7355" y="13955"/>
                    <a:pt x="8066" y="12773"/>
                  </a:cubicBezTo>
                  <a:cubicBezTo>
                    <a:pt x="8541" y="11590"/>
                    <a:pt x="9490" y="10644"/>
                    <a:pt x="10439" y="9698"/>
                  </a:cubicBezTo>
                  <a:cubicBezTo>
                    <a:pt x="11388" y="8752"/>
                    <a:pt x="12811" y="8042"/>
                    <a:pt x="13998" y="7332"/>
                  </a:cubicBezTo>
                  <a:cubicBezTo>
                    <a:pt x="15421" y="6859"/>
                    <a:pt x="16845" y="6386"/>
                    <a:pt x="18505" y="6386"/>
                  </a:cubicBezTo>
                  <a:cubicBezTo>
                    <a:pt x="20403" y="6386"/>
                    <a:pt x="22064" y="6623"/>
                    <a:pt x="23488" y="7332"/>
                  </a:cubicBezTo>
                  <a:cubicBezTo>
                    <a:pt x="24911" y="8042"/>
                    <a:pt x="26097" y="9225"/>
                    <a:pt x="26809" y="10644"/>
                  </a:cubicBezTo>
                  <a:cubicBezTo>
                    <a:pt x="27521" y="12063"/>
                    <a:pt x="27995" y="13955"/>
                    <a:pt x="27995" y="16084"/>
                  </a:cubicBezTo>
                  <a:lnTo>
                    <a:pt x="27995" y="37608"/>
                  </a:lnTo>
                  <a:lnTo>
                    <a:pt x="35350" y="37608"/>
                  </a:lnTo>
                  <a:lnTo>
                    <a:pt x="35350" y="15138"/>
                  </a:lnTo>
                  <a:cubicBezTo>
                    <a:pt x="35350" y="11827"/>
                    <a:pt x="34875" y="8988"/>
                    <a:pt x="33689" y="6859"/>
                  </a:cubicBezTo>
                  <a:cubicBezTo>
                    <a:pt x="32503" y="4731"/>
                    <a:pt x="31317" y="3075"/>
                    <a:pt x="29181" y="1892"/>
                  </a:cubicBezTo>
                  <a:close/>
                </a:path>
              </a:pathLst>
            </a:custGeom>
            <a:solidFill>
              <a:srgbClr val="00457C"/>
            </a:solidFill>
            <a:ln w="2358" cap="flat">
              <a:noFill/>
              <a:prstDash val="solid"/>
              <a:miter/>
            </a:ln>
          </p:spPr>
          <p:txBody>
            <a:bodyPr/>
            <a:lstStyle/>
            <a:p>
              <a:endParaRPr lang="en-IT"/>
            </a:p>
          </p:txBody>
        </p:sp>
        <p:sp>
          <p:nvSpPr>
            <p:cNvPr id="52" name="Freeform 51">
              <a:extLst>
                <a:ext uri="{FF2B5EF4-FFF2-40B4-BE49-F238E27FC236}">
                  <a16:creationId xmlns:a16="http://schemas.microsoft.com/office/drawing/2014/main" id="{8A0BB979-2F63-C6B1-1971-60CC9E9EB3F8}"/>
                </a:ext>
              </a:extLst>
            </p:cNvPr>
            <p:cNvSpPr/>
            <p:nvPr/>
          </p:nvSpPr>
          <p:spPr>
            <a:xfrm>
              <a:off x="2533903" y="780929"/>
              <a:ext cx="46026" cy="50854"/>
            </a:xfrm>
            <a:custGeom>
              <a:avLst/>
              <a:gdLst>
                <a:gd name="csX0" fmla="*/ 13049 w 46026"/>
                <a:gd name="csY0" fmla="*/ 12536 h 50854"/>
                <a:gd name="csX1" fmla="*/ 18743 w 46026"/>
                <a:gd name="csY1" fmla="*/ 8988 h 50854"/>
                <a:gd name="csX2" fmla="*/ 25623 w 46026"/>
                <a:gd name="csY2" fmla="*/ 7806 h 50854"/>
                <a:gd name="csX3" fmla="*/ 31317 w 46026"/>
                <a:gd name="csY3" fmla="*/ 8515 h 50854"/>
                <a:gd name="csX4" fmla="*/ 36299 w 46026"/>
                <a:gd name="csY4" fmla="*/ 10880 h 50854"/>
                <a:gd name="csX5" fmla="*/ 41044 w 46026"/>
                <a:gd name="csY5" fmla="*/ 14428 h 50854"/>
                <a:gd name="csX6" fmla="*/ 46026 w 46026"/>
                <a:gd name="csY6" fmla="*/ 8515 h 50854"/>
                <a:gd name="csX7" fmla="*/ 41044 w 46026"/>
                <a:gd name="csY7" fmla="*/ 4258 h 50854"/>
                <a:gd name="csX8" fmla="*/ 34164 w 46026"/>
                <a:gd name="csY8" fmla="*/ 1183 h 50854"/>
                <a:gd name="csX9" fmla="*/ 26097 w 46026"/>
                <a:gd name="csY9" fmla="*/ 0 h 50854"/>
                <a:gd name="csX10" fmla="*/ 16133 w 46026"/>
                <a:gd name="csY10" fmla="*/ 1892 h 50854"/>
                <a:gd name="csX11" fmla="*/ 7829 w 46026"/>
                <a:gd name="csY11" fmla="*/ 7332 h 50854"/>
                <a:gd name="csX12" fmla="*/ 2135 w 46026"/>
                <a:gd name="csY12" fmla="*/ 15375 h 50854"/>
                <a:gd name="csX13" fmla="*/ 0 w 46026"/>
                <a:gd name="csY13" fmla="*/ 25309 h 50854"/>
                <a:gd name="csX14" fmla="*/ 1898 w 46026"/>
                <a:gd name="csY14" fmla="*/ 35716 h 50854"/>
                <a:gd name="csX15" fmla="*/ 7355 w 46026"/>
                <a:gd name="csY15" fmla="*/ 43758 h 50854"/>
                <a:gd name="csX16" fmla="*/ 15658 w 46026"/>
                <a:gd name="csY16" fmla="*/ 48962 h 50854"/>
                <a:gd name="csX17" fmla="*/ 25860 w 46026"/>
                <a:gd name="csY17" fmla="*/ 50854 h 50854"/>
                <a:gd name="csX18" fmla="*/ 33689 w 46026"/>
                <a:gd name="csY18" fmla="*/ 49672 h 50854"/>
                <a:gd name="csX19" fmla="*/ 40569 w 46026"/>
                <a:gd name="csY19" fmla="*/ 46833 h 50854"/>
                <a:gd name="csX20" fmla="*/ 45314 w 46026"/>
                <a:gd name="csY20" fmla="*/ 43285 h 50854"/>
                <a:gd name="csX21" fmla="*/ 41518 w 46026"/>
                <a:gd name="csY21" fmla="*/ 36899 h 50854"/>
                <a:gd name="csX22" fmla="*/ 37485 w 46026"/>
                <a:gd name="csY22" fmla="*/ 39974 h 50854"/>
                <a:gd name="csX23" fmla="*/ 32503 w 46026"/>
                <a:gd name="csY23" fmla="*/ 42103 h 50854"/>
                <a:gd name="csX24" fmla="*/ 26572 w 46026"/>
                <a:gd name="csY24" fmla="*/ 43049 h 50854"/>
                <a:gd name="csX25" fmla="*/ 19217 w 46026"/>
                <a:gd name="csY25" fmla="*/ 41866 h 50854"/>
                <a:gd name="csX26" fmla="*/ 13286 w 46026"/>
                <a:gd name="csY26" fmla="*/ 38318 h 50854"/>
                <a:gd name="csX27" fmla="*/ 9253 w 46026"/>
                <a:gd name="csY27" fmla="*/ 32641 h 50854"/>
                <a:gd name="csX28" fmla="*/ 7829 w 46026"/>
                <a:gd name="csY28" fmla="*/ 25072 h 50854"/>
                <a:gd name="csX29" fmla="*/ 9253 w 46026"/>
                <a:gd name="csY29" fmla="*/ 17976 h 50854"/>
                <a:gd name="csX30" fmla="*/ 13049 w 46026"/>
                <a:gd name="csY30" fmla="*/ 12536 h 508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6026" h="50854">
                  <a:moveTo>
                    <a:pt x="13049" y="12536"/>
                  </a:moveTo>
                  <a:cubicBezTo>
                    <a:pt x="14709" y="10880"/>
                    <a:pt x="16607" y="9698"/>
                    <a:pt x="18743" y="8988"/>
                  </a:cubicBezTo>
                  <a:cubicBezTo>
                    <a:pt x="20878" y="8042"/>
                    <a:pt x="23250" y="7806"/>
                    <a:pt x="25623" y="7806"/>
                  </a:cubicBezTo>
                  <a:cubicBezTo>
                    <a:pt x="27521" y="7806"/>
                    <a:pt x="29419" y="8042"/>
                    <a:pt x="31317" y="8515"/>
                  </a:cubicBezTo>
                  <a:cubicBezTo>
                    <a:pt x="32977" y="8988"/>
                    <a:pt x="34875" y="9698"/>
                    <a:pt x="36299" y="10880"/>
                  </a:cubicBezTo>
                  <a:cubicBezTo>
                    <a:pt x="37960" y="11827"/>
                    <a:pt x="39383" y="13009"/>
                    <a:pt x="41044" y="14428"/>
                  </a:cubicBezTo>
                  <a:lnTo>
                    <a:pt x="46026" y="8515"/>
                  </a:lnTo>
                  <a:cubicBezTo>
                    <a:pt x="44840" y="7096"/>
                    <a:pt x="43179" y="5677"/>
                    <a:pt x="41044" y="4258"/>
                  </a:cubicBezTo>
                  <a:cubicBezTo>
                    <a:pt x="38909" y="3075"/>
                    <a:pt x="36536" y="1892"/>
                    <a:pt x="34164" y="1183"/>
                  </a:cubicBezTo>
                  <a:cubicBezTo>
                    <a:pt x="31554" y="473"/>
                    <a:pt x="28944" y="0"/>
                    <a:pt x="26097" y="0"/>
                  </a:cubicBezTo>
                  <a:cubicBezTo>
                    <a:pt x="22539" y="0"/>
                    <a:pt x="19217" y="710"/>
                    <a:pt x="16133" y="1892"/>
                  </a:cubicBezTo>
                  <a:cubicBezTo>
                    <a:pt x="13049" y="3075"/>
                    <a:pt x="10202" y="4967"/>
                    <a:pt x="7829" y="7332"/>
                  </a:cubicBezTo>
                  <a:cubicBezTo>
                    <a:pt x="5457" y="9698"/>
                    <a:pt x="3559" y="12300"/>
                    <a:pt x="2135" y="15375"/>
                  </a:cubicBezTo>
                  <a:cubicBezTo>
                    <a:pt x="712" y="18449"/>
                    <a:pt x="0" y="21761"/>
                    <a:pt x="0" y="25309"/>
                  </a:cubicBezTo>
                  <a:cubicBezTo>
                    <a:pt x="0" y="29093"/>
                    <a:pt x="712" y="32641"/>
                    <a:pt x="1898" y="35716"/>
                  </a:cubicBezTo>
                  <a:cubicBezTo>
                    <a:pt x="3084" y="38791"/>
                    <a:pt x="4982" y="41629"/>
                    <a:pt x="7355" y="43758"/>
                  </a:cubicBezTo>
                  <a:cubicBezTo>
                    <a:pt x="9727" y="46124"/>
                    <a:pt x="12337" y="47779"/>
                    <a:pt x="15658" y="48962"/>
                  </a:cubicBezTo>
                  <a:cubicBezTo>
                    <a:pt x="18743" y="50145"/>
                    <a:pt x="22064" y="50854"/>
                    <a:pt x="25860" y="50854"/>
                  </a:cubicBezTo>
                  <a:cubicBezTo>
                    <a:pt x="28470" y="50854"/>
                    <a:pt x="31079" y="50618"/>
                    <a:pt x="33689" y="49672"/>
                  </a:cubicBezTo>
                  <a:cubicBezTo>
                    <a:pt x="36299" y="48962"/>
                    <a:pt x="38434" y="48016"/>
                    <a:pt x="40569" y="46833"/>
                  </a:cubicBezTo>
                  <a:cubicBezTo>
                    <a:pt x="42705" y="45650"/>
                    <a:pt x="44128" y="44468"/>
                    <a:pt x="45314" y="43285"/>
                  </a:cubicBezTo>
                  <a:lnTo>
                    <a:pt x="41518" y="36899"/>
                  </a:lnTo>
                  <a:cubicBezTo>
                    <a:pt x="40332" y="38082"/>
                    <a:pt x="38909" y="39028"/>
                    <a:pt x="37485" y="39974"/>
                  </a:cubicBezTo>
                  <a:cubicBezTo>
                    <a:pt x="36062" y="40920"/>
                    <a:pt x="34401" y="41629"/>
                    <a:pt x="32503" y="42103"/>
                  </a:cubicBezTo>
                  <a:cubicBezTo>
                    <a:pt x="30605" y="42576"/>
                    <a:pt x="28707" y="43049"/>
                    <a:pt x="26572" y="43049"/>
                  </a:cubicBezTo>
                  <a:cubicBezTo>
                    <a:pt x="23962" y="43049"/>
                    <a:pt x="21352" y="42576"/>
                    <a:pt x="19217" y="41866"/>
                  </a:cubicBezTo>
                  <a:cubicBezTo>
                    <a:pt x="16845" y="41156"/>
                    <a:pt x="14947" y="39974"/>
                    <a:pt x="13286" y="38318"/>
                  </a:cubicBezTo>
                  <a:cubicBezTo>
                    <a:pt x="11625" y="36662"/>
                    <a:pt x="10202" y="35007"/>
                    <a:pt x="9253" y="32641"/>
                  </a:cubicBezTo>
                  <a:cubicBezTo>
                    <a:pt x="8304" y="30512"/>
                    <a:pt x="7829" y="27911"/>
                    <a:pt x="7829" y="25072"/>
                  </a:cubicBezTo>
                  <a:cubicBezTo>
                    <a:pt x="7829" y="22470"/>
                    <a:pt x="8304" y="20105"/>
                    <a:pt x="9253" y="17976"/>
                  </a:cubicBezTo>
                  <a:cubicBezTo>
                    <a:pt x="9964" y="16084"/>
                    <a:pt x="11388" y="14192"/>
                    <a:pt x="13049" y="12536"/>
                  </a:cubicBezTo>
                  <a:close/>
                </a:path>
              </a:pathLst>
            </a:custGeom>
            <a:solidFill>
              <a:srgbClr val="00457C"/>
            </a:solidFill>
            <a:ln w="2358" cap="flat">
              <a:noFill/>
              <a:prstDash val="solid"/>
              <a:miter/>
            </a:ln>
          </p:spPr>
          <p:txBody>
            <a:bodyPr/>
            <a:lstStyle/>
            <a:p>
              <a:endParaRPr lang="en-IT"/>
            </a:p>
          </p:txBody>
        </p:sp>
        <p:sp>
          <p:nvSpPr>
            <p:cNvPr id="53" name="Freeform 52">
              <a:extLst>
                <a:ext uri="{FF2B5EF4-FFF2-40B4-BE49-F238E27FC236}">
                  <a16:creationId xmlns:a16="http://schemas.microsoft.com/office/drawing/2014/main" id="{8547885E-865D-0CFE-9631-F66A126A464F}"/>
                </a:ext>
              </a:extLst>
            </p:cNvPr>
            <p:cNvSpPr/>
            <p:nvPr/>
          </p:nvSpPr>
          <p:spPr>
            <a:xfrm>
              <a:off x="2976607" y="781402"/>
              <a:ext cx="35349" cy="49671"/>
            </a:xfrm>
            <a:custGeom>
              <a:avLst/>
              <a:gdLst>
                <a:gd name="csX0" fmla="*/ 35350 w 35349"/>
                <a:gd name="csY0" fmla="*/ 7569 h 49671"/>
                <a:gd name="csX1" fmla="*/ 35350 w 35349"/>
                <a:gd name="csY1" fmla="*/ 0 h 49671"/>
                <a:gd name="csX2" fmla="*/ 0 w 35349"/>
                <a:gd name="csY2" fmla="*/ 0 h 49671"/>
                <a:gd name="csX3" fmla="*/ 0 w 35349"/>
                <a:gd name="csY3" fmla="*/ 49672 h 49671"/>
                <a:gd name="csX4" fmla="*/ 35350 w 35349"/>
                <a:gd name="csY4" fmla="*/ 49672 h 49671"/>
                <a:gd name="csX5" fmla="*/ 35350 w 35349"/>
                <a:gd name="csY5" fmla="*/ 42339 h 49671"/>
                <a:gd name="csX6" fmla="*/ 7829 w 35349"/>
                <a:gd name="csY6" fmla="*/ 42339 h 49671"/>
                <a:gd name="csX7" fmla="*/ 7829 w 35349"/>
                <a:gd name="csY7" fmla="*/ 27911 h 49671"/>
                <a:gd name="csX8" fmla="*/ 31554 w 35349"/>
                <a:gd name="csY8" fmla="*/ 27911 h 49671"/>
                <a:gd name="csX9" fmla="*/ 31554 w 35349"/>
                <a:gd name="csY9" fmla="*/ 20578 h 49671"/>
                <a:gd name="csX10" fmla="*/ 7829 w 35349"/>
                <a:gd name="csY10" fmla="*/ 20578 h 49671"/>
                <a:gd name="csX11" fmla="*/ 7829 w 35349"/>
                <a:gd name="csY11" fmla="*/ 7569 h 496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5349" h="49671">
                  <a:moveTo>
                    <a:pt x="35350" y="7569"/>
                  </a:moveTo>
                  <a:lnTo>
                    <a:pt x="35350" y="0"/>
                  </a:lnTo>
                  <a:lnTo>
                    <a:pt x="0" y="0"/>
                  </a:lnTo>
                  <a:lnTo>
                    <a:pt x="0" y="49672"/>
                  </a:lnTo>
                  <a:lnTo>
                    <a:pt x="35350" y="49672"/>
                  </a:lnTo>
                  <a:lnTo>
                    <a:pt x="35350" y="42339"/>
                  </a:lnTo>
                  <a:lnTo>
                    <a:pt x="7829" y="42339"/>
                  </a:lnTo>
                  <a:lnTo>
                    <a:pt x="7829" y="27911"/>
                  </a:lnTo>
                  <a:lnTo>
                    <a:pt x="31554" y="27911"/>
                  </a:lnTo>
                  <a:lnTo>
                    <a:pt x="31554" y="20578"/>
                  </a:lnTo>
                  <a:lnTo>
                    <a:pt x="7829" y="20578"/>
                  </a:lnTo>
                  <a:lnTo>
                    <a:pt x="7829" y="7569"/>
                  </a:lnTo>
                  <a:close/>
                </a:path>
              </a:pathLst>
            </a:custGeom>
            <a:solidFill>
              <a:srgbClr val="00457C"/>
            </a:solidFill>
            <a:ln w="2358" cap="flat">
              <a:noFill/>
              <a:prstDash val="solid"/>
              <a:miter/>
            </a:ln>
          </p:spPr>
          <p:txBody>
            <a:bodyPr/>
            <a:lstStyle/>
            <a:p>
              <a:endParaRPr lang="en-IT"/>
            </a:p>
          </p:txBody>
        </p:sp>
        <p:sp>
          <p:nvSpPr>
            <p:cNvPr id="54" name="Freeform 53">
              <a:extLst>
                <a:ext uri="{FF2B5EF4-FFF2-40B4-BE49-F238E27FC236}">
                  <a16:creationId xmlns:a16="http://schemas.microsoft.com/office/drawing/2014/main" id="{10E06875-A363-3471-2586-3541F98A9BEF}"/>
                </a:ext>
              </a:extLst>
            </p:cNvPr>
            <p:cNvSpPr/>
            <p:nvPr/>
          </p:nvSpPr>
          <p:spPr>
            <a:xfrm>
              <a:off x="2643037" y="793702"/>
              <a:ext cx="36298" cy="38318"/>
            </a:xfrm>
            <a:custGeom>
              <a:avLst/>
              <a:gdLst>
                <a:gd name="csX0" fmla="*/ 0 w 36298"/>
                <a:gd name="csY0" fmla="*/ 237 h 38318"/>
                <a:gd name="csX1" fmla="*/ 0 w 36298"/>
                <a:gd name="csY1" fmla="*/ 21524 h 38318"/>
                <a:gd name="csX2" fmla="*/ 1898 w 36298"/>
                <a:gd name="csY2" fmla="*/ 30513 h 38318"/>
                <a:gd name="csX3" fmla="*/ 6880 w 36298"/>
                <a:gd name="csY3" fmla="*/ 36189 h 38318"/>
                <a:gd name="csX4" fmla="*/ 14472 w 36298"/>
                <a:gd name="csY4" fmla="*/ 38318 h 38318"/>
                <a:gd name="csX5" fmla="*/ 21590 w 36298"/>
                <a:gd name="csY5" fmla="*/ 36899 h 38318"/>
                <a:gd name="csX6" fmla="*/ 27046 w 36298"/>
                <a:gd name="csY6" fmla="*/ 33351 h 38318"/>
                <a:gd name="csX7" fmla="*/ 28944 w 36298"/>
                <a:gd name="csY7" fmla="*/ 31222 h 38318"/>
                <a:gd name="csX8" fmla="*/ 28944 w 36298"/>
                <a:gd name="csY8" fmla="*/ 37372 h 38318"/>
                <a:gd name="csX9" fmla="*/ 36299 w 36298"/>
                <a:gd name="csY9" fmla="*/ 37372 h 38318"/>
                <a:gd name="csX10" fmla="*/ 36299 w 36298"/>
                <a:gd name="csY10" fmla="*/ 237 h 38318"/>
                <a:gd name="csX11" fmla="*/ 28944 w 36298"/>
                <a:gd name="csY11" fmla="*/ 237 h 38318"/>
                <a:gd name="csX12" fmla="*/ 28944 w 36298"/>
                <a:gd name="csY12" fmla="*/ 20578 h 38318"/>
                <a:gd name="csX13" fmla="*/ 27995 w 36298"/>
                <a:gd name="csY13" fmla="*/ 25072 h 38318"/>
                <a:gd name="csX14" fmla="*/ 25623 w 36298"/>
                <a:gd name="csY14" fmla="*/ 28384 h 38318"/>
                <a:gd name="csX15" fmla="*/ 22064 w 36298"/>
                <a:gd name="csY15" fmla="*/ 30513 h 38318"/>
                <a:gd name="csX16" fmla="*/ 17556 w 36298"/>
                <a:gd name="csY16" fmla="*/ 31222 h 38318"/>
                <a:gd name="csX17" fmla="*/ 11862 w 36298"/>
                <a:gd name="csY17" fmla="*/ 29803 h 38318"/>
                <a:gd name="csX18" fmla="*/ 8541 w 36298"/>
                <a:gd name="csY18" fmla="*/ 25545 h 38318"/>
                <a:gd name="csX19" fmla="*/ 7355 w 36298"/>
                <a:gd name="csY19" fmla="*/ 18922 h 38318"/>
                <a:gd name="csX20" fmla="*/ 7355 w 36298"/>
                <a:gd name="csY20" fmla="*/ 0 h 38318"/>
                <a:gd name="csX21" fmla="*/ 0 w 36298"/>
                <a:gd name="csY21" fmla="*/ 0 h 38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6298" h="38318">
                  <a:moveTo>
                    <a:pt x="0" y="237"/>
                  </a:moveTo>
                  <a:lnTo>
                    <a:pt x="0" y="21524"/>
                  </a:lnTo>
                  <a:cubicBezTo>
                    <a:pt x="0" y="25072"/>
                    <a:pt x="712" y="27911"/>
                    <a:pt x="1898" y="30513"/>
                  </a:cubicBezTo>
                  <a:cubicBezTo>
                    <a:pt x="3084" y="32878"/>
                    <a:pt x="4745" y="35007"/>
                    <a:pt x="6880" y="36189"/>
                  </a:cubicBezTo>
                  <a:cubicBezTo>
                    <a:pt x="9015" y="37608"/>
                    <a:pt x="11625" y="38318"/>
                    <a:pt x="14472" y="38318"/>
                  </a:cubicBezTo>
                  <a:cubicBezTo>
                    <a:pt x="17082" y="38318"/>
                    <a:pt x="19454" y="37845"/>
                    <a:pt x="21590" y="36899"/>
                  </a:cubicBezTo>
                  <a:cubicBezTo>
                    <a:pt x="23725" y="35953"/>
                    <a:pt x="25623" y="34770"/>
                    <a:pt x="27046" y="33351"/>
                  </a:cubicBezTo>
                  <a:cubicBezTo>
                    <a:pt x="27758" y="32641"/>
                    <a:pt x="28232" y="31932"/>
                    <a:pt x="28944" y="31222"/>
                  </a:cubicBezTo>
                  <a:lnTo>
                    <a:pt x="28944" y="37372"/>
                  </a:lnTo>
                  <a:lnTo>
                    <a:pt x="36299" y="37372"/>
                  </a:lnTo>
                  <a:lnTo>
                    <a:pt x="36299" y="237"/>
                  </a:lnTo>
                  <a:lnTo>
                    <a:pt x="28944" y="237"/>
                  </a:lnTo>
                  <a:lnTo>
                    <a:pt x="28944" y="20578"/>
                  </a:lnTo>
                  <a:cubicBezTo>
                    <a:pt x="28944" y="22234"/>
                    <a:pt x="28707" y="23653"/>
                    <a:pt x="27995" y="25072"/>
                  </a:cubicBezTo>
                  <a:cubicBezTo>
                    <a:pt x="27283" y="26492"/>
                    <a:pt x="26572" y="27438"/>
                    <a:pt x="25623" y="28384"/>
                  </a:cubicBezTo>
                  <a:cubicBezTo>
                    <a:pt x="24674" y="29330"/>
                    <a:pt x="23488" y="30039"/>
                    <a:pt x="22064" y="30513"/>
                  </a:cubicBezTo>
                  <a:cubicBezTo>
                    <a:pt x="20641" y="30986"/>
                    <a:pt x="19217" y="31222"/>
                    <a:pt x="17556" y="31222"/>
                  </a:cubicBezTo>
                  <a:cubicBezTo>
                    <a:pt x="15421" y="31222"/>
                    <a:pt x="13523" y="30749"/>
                    <a:pt x="11862" y="29803"/>
                  </a:cubicBezTo>
                  <a:cubicBezTo>
                    <a:pt x="10439" y="28857"/>
                    <a:pt x="9253" y="27438"/>
                    <a:pt x="8541" y="25545"/>
                  </a:cubicBezTo>
                  <a:cubicBezTo>
                    <a:pt x="7829" y="23653"/>
                    <a:pt x="7355" y="21524"/>
                    <a:pt x="7355" y="18922"/>
                  </a:cubicBezTo>
                  <a:lnTo>
                    <a:pt x="7355" y="0"/>
                  </a:lnTo>
                  <a:lnTo>
                    <a:pt x="0" y="0"/>
                  </a:lnTo>
                  <a:close/>
                </a:path>
              </a:pathLst>
            </a:custGeom>
            <a:solidFill>
              <a:srgbClr val="00457C"/>
            </a:solidFill>
            <a:ln w="2358" cap="flat">
              <a:noFill/>
              <a:prstDash val="solid"/>
              <a:miter/>
            </a:ln>
          </p:spPr>
          <p:txBody>
            <a:bodyPr/>
            <a:lstStyle/>
            <a:p>
              <a:endParaRPr lang="en-IT"/>
            </a:p>
          </p:txBody>
        </p:sp>
        <p:sp>
          <p:nvSpPr>
            <p:cNvPr id="55" name="Freeform 54">
              <a:extLst>
                <a:ext uri="{FF2B5EF4-FFF2-40B4-BE49-F238E27FC236}">
                  <a16:creationId xmlns:a16="http://schemas.microsoft.com/office/drawing/2014/main" id="{5324EC02-D14A-6531-D14B-11220B68231C}"/>
                </a:ext>
              </a:extLst>
            </p:cNvPr>
            <p:cNvSpPr/>
            <p:nvPr/>
          </p:nvSpPr>
          <p:spPr>
            <a:xfrm>
              <a:off x="2587996" y="792992"/>
              <a:ext cx="42704" cy="38791"/>
            </a:xfrm>
            <a:custGeom>
              <a:avLst/>
              <a:gdLst>
                <a:gd name="csX0" fmla="*/ 32266 w 42704"/>
                <a:gd name="csY0" fmla="*/ 2602 h 38791"/>
                <a:gd name="csX1" fmla="*/ 21352 w 42704"/>
                <a:gd name="csY1" fmla="*/ 0 h 38791"/>
                <a:gd name="csX2" fmla="*/ 10439 w 42704"/>
                <a:gd name="csY2" fmla="*/ 2602 h 38791"/>
                <a:gd name="csX3" fmla="*/ 2847 w 42704"/>
                <a:gd name="csY3" fmla="*/ 9461 h 38791"/>
                <a:gd name="csX4" fmla="*/ 0 w 42704"/>
                <a:gd name="csY4" fmla="*/ 19396 h 38791"/>
                <a:gd name="csX5" fmla="*/ 2847 w 42704"/>
                <a:gd name="csY5" fmla="*/ 29330 h 38791"/>
                <a:gd name="csX6" fmla="*/ 10439 w 42704"/>
                <a:gd name="csY6" fmla="*/ 36189 h 38791"/>
                <a:gd name="csX7" fmla="*/ 21352 w 42704"/>
                <a:gd name="csY7" fmla="*/ 38791 h 38791"/>
                <a:gd name="csX8" fmla="*/ 32266 w 42704"/>
                <a:gd name="csY8" fmla="*/ 36189 h 38791"/>
                <a:gd name="csX9" fmla="*/ 39858 w 42704"/>
                <a:gd name="csY9" fmla="*/ 29330 h 38791"/>
                <a:gd name="csX10" fmla="*/ 42705 w 42704"/>
                <a:gd name="csY10" fmla="*/ 19396 h 38791"/>
                <a:gd name="csX11" fmla="*/ 39858 w 42704"/>
                <a:gd name="csY11" fmla="*/ 9461 h 38791"/>
                <a:gd name="csX12" fmla="*/ 32266 w 42704"/>
                <a:gd name="csY12" fmla="*/ 2602 h 38791"/>
                <a:gd name="csX13" fmla="*/ 33215 w 42704"/>
                <a:gd name="csY13" fmla="*/ 26018 h 38791"/>
                <a:gd name="csX14" fmla="*/ 28232 w 42704"/>
                <a:gd name="csY14" fmla="*/ 30512 h 38791"/>
                <a:gd name="csX15" fmla="*/ 21115 w 42704"/>
                <a:gd name="csY15" fmla="*/ 32168 h 38791"/>
                <a:gd name="csX16" fmla="*/ 13998 w 42704"/>
                <a:gd name="csY16" fmla="*/ 30512 h 38791"/>
                <a:gd name="csX17" fmla="*/ 9015 w 42704"/>
                <a:gd name="csY17" fmla="*/ 26018 h 38791"/>
                <a:gd name="csX18" fmla="*/ 7355 w 42704"/>
                <a:gd name="csY18" fmla="*/ 19632 h 38791"/>
                <a:gd name="csX19" fmla="*/ 9015 w 42704"/>
                <a:gd name="csY19" fmla="*/ 13009 h 38791"/>
                <a:gd name="csX20" fmla="*/ 13998 w 42704"/>
                <a:gd name="csY20" fmla="*/ 8515 h 38791"/>
                <a:gd name="csX21" fmla="*/ 21115 w 42704"/>
                <a:gd name="csY21" fmla="*/ 6859 h 38791"/>
                <a:gd name="csX22" fmla="*/ 28232 w 42704"/>
                <a:gd name="csY22" fmla="*/ 8515 h 38791"/>
                <a:gd name="csX23" fmla="*/ 33215 w 42704"/>
                <a:gd name="csY23" fmla="*/ 13009 h 38791"/>
                <a:gd name="csX24" fmla="*/ 34875 w 42704"/>
                <a:gd name="csY24" fmla="*/ 19632 h 38791"/>
                <a:gd name="csX25" fmla="*/ 33215 w 42704"/>
                <a:gd name="csY25" fmla="*/ 26018 h 387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2704" h="38791">
                  <a:moveTo>
                    <a:pt x="32266" y="2602"/>
                  </a:moveTo>
                  <a:cubicBezTo>
                    <a:pt x="29181" y="946"/>
                    <a:pt x="25385" y="0"/>
                    <a:pt x="21352" y="0"/>
                  </a:cubicBezTo>
                  <a:cubicBezTo>
                    <a:pt x="17319" y="0"/>
                    <a:pt x="13523" y="946"/>
                    <a:pt x="10439" y="2602"/>
                  </a:cubicBezTo>
                  <a:cubicBezTo>
                    <a:pt x="7355" y="4258"/>
                    <a:pt x="4745" y="6623"/>
                    <a:pt x="2847" y="9461"/>
                  </a:cubicBezTo>
                  <a:cubicBezTo>
                    <a:pt x="949" y="12300"/>
                    <a:pt x="0" y="15611"/>
                    <a:pt x="0" y="19396"/>
                  </a:cubicBezTo>
                  <a:cubicBezTo>
                    <a:pt x="0" y="23180"/>
                    <a:pt x="949" y="26491"/>
                    <a:pt x="2847" y="29330"/>
                  </a:cubicBezTo>
                  <a:cubicBezTo>
                    <a:pt x="4745" y="32168"/>
                    <a:pt x="7117" y="34534"/>
                    <a:pt x="10439" y="36189"/>
                  </a:cubicBezTo>
                  <a:cubicBezTo>
                    <a:pt x="13523" y="37845"/>
                    <a:pt x="17319" y="38791"/>
                    <a:pt x="21352" y="38791"/>
                  </a:cubicBezTo>
                  <a:cubicBezTo>
                    <a:pt x="25385" y="38791"/>
                    <a:pt x="29181" y="37845"/>
                    <a:pt x="32266" y="36189"/>
                  </a:cubicBezTo>
                  <a:cubicBezTo>
                    <a:pt x="35350" y="34534"/>
                    <a:pt x="37960" y="32168"/>
                    <a:pt x="39858" y="29330"/>
                  </a:cubicBezTo>
                  <a:cubicBezTo>
                    <a:pt x="41756" y="26491"/>
                    <a:pt x="42705" y="23180"/>
                    <a:pt x="42705" y="19396"/>
                  </a:cubicBezTo>
                  <a:cubicBezTo>
                    <a:pt x="42705" y="15611"/>
                    <a:pt x="41756" y="12300"/>
                    <a:pt x="39858" y="9461"/>
                  </a:cubicBezTo>
                  <a:cubicBezTo>
                    <a:pt x="37960" y="6623"/>
                    <a:pt x="35350" y="4258"/>
                    <a:pt x="32266" y="2602"/>
                  </a:cubicBezTo>
                  <a:close/>
                  <a:moveTo>
                    <a:pt x="33215" y="26018"/>
                  </a:moveTo>
                  <a:cubicBezTo>
                    <a:pt x="32028" y="27911"/>
                    <a:pt x="30368" y="29330"/>
                    <a:pt x="28232" y="30512"/>
                  </a:cubicBezTo>
                  <a:cubicBezTo>
                    <a:pt x="26097" y="31695"/>
                    <a:pt x="23725" y="32168"/>
                    <a:pt x="21115" y="32168"/>
                  </a:cubicBezTo>
                  <a:cubicBezTo>
                    <a:pt x="18505" y="32168"/>
                    <a:pt x="16133" y="31695"/>
                    <a:pt x="13998" y="30512"/>
                  </a:cubicBezTo>
                  <a:cubicBezTo>
                    <a:pt x="11862" y="29330"/>
                    <a:pt x="10202" y="27911"/>
                    <a:pt x="9015" y="26018"/>
                  </a:cubicBezTo>
                  <a:cubicBezTo>
                    <a:pt x="7829" y="24126"/>
                    <a:pt x="7117" y="21997"/>
                    <a:pt x="7355" y="19632"/>
                  </a:cubicBezTo>
                  <a:cubicBezTo>
                    <a:pt x="7355" y="17267"/>
                    <a:pt x="7829" y="14901"/>
                    <a:pt x="9015" y="13009"/>
                  </a:cubicBezTo>
                  <a:cubicBezTo>
                    <a:pt x="10202" y="11117"/>
                    <a:pt x="11862" y="9698"/>
                    <a:pt x="13998" y="8515"/>
                  </a:cubicBezTo>
                  <a:cubicBezTo>
                    <a:pt x="16133" y="7332"/>
                    <a:pt x="18505" y="6859"/>
                    <a:pt x="21115" y="6859"/>
                  </a:cubicBezTo>
                  <a:cubicBezTo>
                    <a:pt x="23725" y="6859"/>
                    <a:pt x="26097" y="7332"/>
                    <a:pt x="28232" y="8515"/>
                  </a:cubicBezTo>
                  <a:cubicBezTo>
                    <a:pt x="30368" y="9698"/>
                    <a:pt x="32028" y="11117"/>
                    <a:pt x="33215" y="13009"/>
                  </a:cubicBezTo>
                  <a:cubicBezTo>
                    <a:pt x="34401" y="14901"/>
                    <a:pt x="35113" y="17030"/>
                    <a:pt x="34875" y="19632"/>
                  </a:cubicBezTo>
                  <a:cubicBezTo>
                    <a:pt x="35113" y="21997"/>
                    <a:pt x="34638" y="24126"/>
                    <a:pt x="33215" y="26018"/>
                  </a:cubicBezTo>
                  <a:close/>
                </a:path>
              </a:pathLst>
            </a:custGeom>
            <a:solidFill>
              <a:srgbClr val="00457C"/>
            </a:solidFill>
            <a:ln w="2358" cap="flat">
              <a:noFill/>
              <a:prstDash val="solid"/>
              <a:miter/>
            </a:ln>
          </p:spPr>
          <p:txBody>
            <a:bodyPr/>
            <a:lstStyle/>
            <a:p>
              <a:endParaRPr lang="en-IT"/>
            </a:p>
          </p:txBody>
        </p:sp>
        <p:sp>
          <p:nvSpPr>
            <p:cNvPr id="56" name="Freeform 55">
              <a:extLst>
                <a:ext uri="{FF2B5EF4-FFF2-40B4-BE49-F238E27FC236}">
                  <a16:creationId xmlns:a16="http://schemas.microsoft.com/office/drawing/2014/main" id="{F8893798-12F4-24C2-2A2B-583FC569983E}"/>
                </a:ext>
              </a:extLst>
            </p:cNvPr>
            <p:cNvSpPr/>
            <p:nvPr/>
          </p:nvSpPr>
          <p:spPr>
            <a:xfrm>
              <a:off x="2913499" y="778800"/>
              <a:ext cx="28706" cy="52273"/>
            </a:xfrm>
            <a:custGeom>
              <a:avLst/>
              <a:gdLst>
                <a:gd name="csX0" fmla="*/ 26334 w 28706"/>
                <a:gd name="csY0" fmla="*/ 22707 h 52273"/>
                <a:gd name="csX1" fmla="*/ 26334 w 28706"/>
                <a:gd name="csY1" fmla="*/ 16084 h 52273"/>
                <a:gd name="csX2" fmla="*/ 14472 w 28706"/>
                <a:gd name="csY2" fmla="*/ 16084 h 52273"/>
                <a:gd name="csX3" fmla="*/ 14472 w 28706"/>
                <a:gd name="csY3" fmla="*/ 12773 h 52273"/>
                <a:gd name="csX4" fmla="*/ 15184 w 28706"/>
                <a:gd name="csY4" fmla="*/ 9698 h 52273"/>
                <a:gd name="csX5" fmla="*/ 17319 w 28706"/>
                <a:gd name="csY5" fmla="*/ 7569 h 52273"/>
                <a:gd name="csX6" fmla="*/ 21115 w 28706"/>
                <a:gd name="csY6" fmla="*/ 6859 h 52273"/>
                <a:gd name="csX7" fmla="*/ 23962 w 28706"/>
                <a:gd name="csY7" fmla="*/ 7569 h 52273"/>
                <a:gd name="csX8" fmla="*/ 26334 w 28706"/>
                <a:gd name="csY8" fmla="*/ 8988 h 52273"/>
                <a:gd name="csX9" fmla="*/ 28707 w 28706"/>
                <a:gd name="csY9" fmla="*/ 3075 h 52273"/>
                <a:gd name="csX10" fmla="*/ 25148 w 28706"/>
                <a:gd name="csY10" fmla="*/ 946 h 52273"/>
                <a:gd name="csX11" fmla="*/ 19929 w 28706"/>
                <a:gd name="csY11" fmla="*/ 0 h 52273"/>
                <a:gd name="csX12" fmla="*/ 13286 w 28706"/>
                <a:gd name="csY12" fmla="*/ 1656 h 52273"/>
                <a:gd name="csX13" fmla="*/ 8778 w 28706"/>
                <a:gd name="csY13" fmla="*/ 6150 h 52273"/>
                <a:gd name="csX14" fmla="*/ 7117 w 28706"/>
                <a:gd name="csY14" fmla="*/ 12773 h 52273"/>
                <a:gd name="csX15" fmla="*/ 7117 w 28706"/>
                <a:gd name="csY15" fmla="*/ 16084 h 52273"/>
                <a:gd name="csX16" fmla="*/ 0 w 28706"/>
                <a:gd name="csY16" fmla="*/ 16084 h 52273"/>
                <a:gd name="csX17" fmla="*/ 0 w 28706"/>
                <a:gd name="csY17" fmla="*/ 22707 h 52273"/>
                <a:gd name="csX18" fmla="*/ 7117 w 28706"/>
                <a:gd name="csY18" fmla="*/ 22707 h 52273"/>
                <a:gd name="csX19" fmla="*/ 7117 w 28706"/>
                <a:gd name="csY19" fmla="*/ 52273 h 52273"/>
                <a:gd name="csX20" fmla="*/ 9015 w 28706"/>
                <a:gd name="csY20" fmla="*/ 52273 h 52273"/>
                <a:gd name="csX21" fmla="*/ 10676 w 28706"/>
                <a:gd name="csY21" fmla="*/ 52273 h 52273"/>
                <a:gd name="csX22" fmla="*/ 14235 w 28706"/>
                <a:gd name="csY22" fmla="*/ 52273 h 52273"/>
                <a:gd name="csX23" fmla="*/ 14235 w 28706"/>
                <a:gd name="csY23" fmla="*/ 22707 h 52273"/>
                <a:gd name="csX24" fmla="*/ 26334 w 28706"/>
                <a:gd name="csY24" fmla="*/ 22707 h 522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8706" h="52273">
                  <a:moveTo>
                    <a:pt x="26334" y="22707"/>
                  </a:moveTo>
                  <a:lnTo>
                    <a:pt x="26334" y="16084"/>
                  </a:lnTo>
                  <a:lnTo>
                    <a:pt x="14472" y="16084"/>
                  </a:lnTo>
                  <a:lnTo>
                    <a:pt x="14472" y="12773"/>
                  </a:lnTo>
                  <a:cubicBezTo>
                    <a:pt x="14472" y="11590"/>
                    <a:pt x="14709" y="10644"/>
                    <a:pt x="15184" y="9698"/>
                  </a:cubicBezTo>
                  <a:cubicBezTo>
                    <a:pt x="15658" y="8752"/>
                    <a:pt x="16370" y="8042"/>
                    <a:pt x="17319" y="7569"/>
                  </a:cubicBezTo>
                  <a:cubicBezTo>
                    <a:pt x="18268" y="7096"/>
                    <a:pt x="19454" y="6859"/>
                    <a:pt x="21115" y="6859"/>
                  </a:cubicBezTo>
                  <a:cubicBezTo>
                    <a:pt x="22064" y="6859"/>
                    <a:pt x="23013" y="7096"/>
                    <a:pt x="23962" y="7569"/>
                  </a:cubicBezTo>
                  <a:cubicBezTo>
                    <a:pt x="24911" y="8042"/>
                    <a:pt x="25623" y="8515"/>
                    <a:pt x="26334" y="8988"/>
                  </a:cubicBezTo>
                  <a:lnTo>
                    <a:pt x="28707" y="3075"/>
                  </a:lnTo>
                  <a:cubicBezTo>
                    <a:pt x="27995" y="2129"/>
                    <a:pt x="26809" y="1419"/>
                    <a:pt x="25148" y="946"/>
                  </a:cubicBezTo>
                  <a:cubicBezTo>
                    <a:pt x="23725" y="237"/>
                    <a:pt x="21827" y="0"/>
                    <a:pt x="19929" y="0"/>
                  </a:cubicBezTo>
                  <a:cubicBezTo>
                    <a:pt x="17319" y="0"/>
                    <a:pt x="15184" y="473"/>
                    <a:pt x="13286" y="1656"/>
                  </a:cubicBezTo>
                  <a:cubicBezTo>
                    <a:pt x="11388" y="2838"/>
                    <a:pt x="9964" y="4258"/>
                    <a:pt x="8778" y="6150"/>
                  </a:cubicBezTo>
                  <a:cubicBezTo>
                    <a:pt x="7592" y="8042"/>
                    <a:pt x="7117" y="10171"/>
                    <a:pt x="7117" y="12773"/>
                  </a:cubicBezTo>
                  <a:lnTo>
                    <a:pt x="7117" y="16084"/>
                  </a:lnTo>
                  <a:lnTo>
                    <a:pt x="0" y="16084"/>
                  </a:lnTo>
                  <a:lnTo>
                    <a:pt x="0" y="22707"/>
                  </a:lnTo>
                  <a:lnTo>
                    <a:pt x="7117" y="22707"/>
                  </a:lnTo>
                  <a:lnTo>
                    <a:pt x="7117" y="52273"/>
                  </a:lnTo>
                  <a:lnTo>
                    <a:pt x="9015" y="52273"/>
                  </a:lnTo>
                  <a:lnTo>
                    <a:pt x="10676" y="52273"/>
                  </a:lnTo>
                  <a:lnTo>
                    <a:pt x="14235" y="52273"/>
                  </a:lnTo>
                  <a:lnTo>
                    <a:pt x="14235" y="22707"/>
                  </a:lnTo>
                  <a:lnTo>
                    <a:pt x="26334" y="22707"/>
                  </a:lnTo>
                  <a:close/>
                </a:path>
              </a:pathLst>
            </a:custGeom>
            <a:solidFill>
              <a:srgbClr val="00457C"/>
            </a:solidFill>
            <a:ln w="2358" cap="flat">
              <a:noFill/>
              <a:prstDash val="solid"/>
              <a:miter/>
            </a:ln>
          </p:spPr>
          <p:txBody>
            <a:bodyPr/>
            <a:lstStyle/>
            <a:p>
              <a:endParaRPr lang="en-IT"/>
            </a:p>
          </p:txBody>
        </p:sp>
        <p:sp>
          <p:nvSpPr>
            <p:cNvPr id="57" name="Freeform 56">
              <a:extLst>
                <a:ext uri="{FF2B5EF4-FFF2-40B4-BE49-F238E27FC236}">
                  <a16:creationId xmlns:a16="http://schemas.microsoft.com/office/drawing/2014/main" id="{29D41E2F-385D-7BC7-F94B-88F69547AA7A}"/>
                </a:ext>
              </a:extLst>
            </p:cNvPr>
            <p:cNvSpPr/>
            <p:nvPr/>
          </p:nvSpPr>
          <p:spPr>
            <a:xfrm>
              <a:off x="3110652" y="793229"/>
              <a:ext cx="42704" cy="38791"/>
            </a:xfrm>
            <a:custGeom>
              <a:avLst/>
              <a:gdLst>
                <a:gd name="csX0" fmla="*/ 39858 w 42704"/>
                <a:gd name="csY0" fmla="*/ 29330 h 38791"/>
                <a:gd name="csX1" fmla="*/ 42705 w 42704"/>
                <a:gd name="csY1" fmla="*/ 19396 h 38791"/>
                <a:gd name="csX2" fmla="*/ 39858 w 42704"/>
                <a:gd name="csY2" fmla="*/ 9461 h 38791"/>
                <a:gd name="csX3" fmla="*/ 32266 w 42704"/>
                <a:gd name="csY3" fmla="*/ 2602 h 38791"/>
                <a:gd name="csX4" fmla="*/ 21352 w 42704"/>
                <a:gd name="csY4" fmla="*/ 0 h 38791"/>
                <a:gd name="csX5" fmla="*/ 10439 w 42704"/>
                <a:gd name="csY5" fmla="*/ 2602 h 38791"/>
                <a:gd name="csX6" fmla="*/ 2847 w 42704"/>
                <a:gd name="csY6" fmla="*/ 9461 h 38791"/>
                <a:gd name="csX7" fmla="*/ 0 w 42704"/>
                <a:gd name="csY7" fmla="*/ 19396 h 38791"/>
                <a:gd name="csX8" fmla="*/ 2847 w 42704"/>
                <a:gd name="csY8" fmla="*/ 29330 h 38791"/>
                <a:gd name="csX9" fmla="*/ 10439 w 42704"/>
                <a:gd name="csY9" fmla="*/ 36189 h 38791"/>
                <a:gd name="csX10" fmla="*/ 21352 w 42704"/>
                <a:gd name="csY10" fmla="*/ 38791 h 38791"/>
                <a:gd name="csX11" fmla="*/ 32266 w 42704"/>
                <a:gd name="csY11" fmla="*/ 36189 h 38791"/>
                <a:gd name="csX12" fmla="*/ 39858 w 42704"/>
                <a:gd name="csY12" fmla="*/ 29330 h 38791"/>
                <a:gd name="csX13" fmla="*/ 28470 w 42704"/>
                <a:gd name="csY13" fmla="*/ 30276 h 38791"/>
                <a:gd name="csX14" fmla="*/ 21352 w 42704"/>
                <a:gd name="csY14" fmla="*/ 31932 h 38791"/>
                <a:gd name="csX15" fmla="*/ 14235 w 42704"/>
                <a:gd name="csY15" fmla="*/ 30276 h 38791"/>
                <a:gd name="csX16" fmla="*/ 9253 w 42704"/>
                <a:gd name="csY16" fmla="*/ 25782 h 38791"/>
                <a:gd name="csX17" fmla="*/ 7592 w 42704"/>
                <a:gd name="csY17" fmla="*/ 19396 h 38791"/>
                <a:gd name="csX18" fmla="*/ 9253 w 42704"/>
                <a:gd name="csY18" fmla="*/ 12773 h 38791"/>
                <a:gd name="csX19" fmla="*/ 14235 w 42704"/>
                <a:gd name="csY19" fmla="*/ 8279 h 38791"/>
                <a:gd name="csX20" fmla="*/ 21352 w 42704"/>
                <a:gd name="csY20" fmla="*/ 6623 h 38791"/>
                <a:gd name="csX21" fmla="*/ 28470 w 42704"/>
                <a:gd name="csY21" fmla="*/ 8279 h 38791"/>
                <a:gd name="csX22" fmla="*/ 33452 w 42704"/>
                <a:gd name="csY22" fmla="*/ 12773 h 38791"/>
                <a:gd name="csX23" fmla="*/ 35113 w 42704"/>
                <a:gd name="csY23" fmla="*/ 19396 h 38791"/>
                <a:gd name="csX24" fmla="*/ 33452 w 42704"/>
                <a:gd name="csY24" fmla="*/ 25782 h 38791"/>
                <a:gd name="csX25" fmla="*/ 28470 w 42704"/>
                <a:gd name="csY25" fmla="*/ 30276 h 387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2704" h="38791">
                  <a:moveTo>
                    <a:pt x="39858" y="29330"/>
                  </a:moveTo>
                  <a:cubicBezTo>
                    <a:pt x="41756" y="26491"/>
                    <a:pt x="42705" y="23180"/>
                    <a:pt x="42705" y="19396"/>
                  </a:cubicBezTo>
                  <a:cubicBezTo>
                    <a:pt x="42705" y="15611"/>
                    <a:pt x="41756" y="12300"/>
                    <a:pt x="39858" y="9461"/>
                  </a:cubicBezTo>
                  <a:cubicBezTo>
                    <a:pt x="37960" y="6623"/>
                    <a:pt x="35587" y="4258"/>
                    <a:pt x="32266" y="2602"/>
                  </a:cubicBezTo>
                  <a:cubicBezTo>
                    <a:pt x="29181" y="946"/>
                    <a:pt x="25385" y="0"/>
                    <a:pt x="21352" y="0"/>
                  </a:cubicBezTo>
                  <a:cubicBezTo>
                    <a:pt x="17319" y="0"/>
                    <a:pt x="13523" y="946"/>
                    <a:pt x="10439" y="2602"/>
                  </a:cubicBezTo>
                  <a:cubicBezTo>
                    <a:pt x="7355" y="4258"/>
                    <a:pt x="4745" y="6623"/>
                    <a:pt x="2847" y="9461"/>
                  </a:cubicBezTo>
                  <a:cubicBezTo>
                    <a:pt x="949" y="12300"/>
                    <a:pt x="0" y="15611"/>
                    <a:pt x="0" y="19396"/>
                  </a:cubicBezTo>
                  <a:cubicBezTo>
                    <a:pt x="0" y="23180"/>
                    <a:pt x="949" y="26491"/>
                    <a:pt x="2847" y="29330"/>
                  </a:cubicBezTo>
                  <a:cubicBezTo>
                    <a:pt x="4745" y="32168"/>
                    <a:pt x="7117" y="34534"/>
                    <a:pt x="10439" y="36189"/>
                  </a:cubicBezTo>
                  <a:cubicBezTo>
                    <a:pt x="13523" y="37845"/>
                    <a:pt x="17319" y="38791"/>
                    <a:pt x="21352" y="38791"/>
                  </a:cubicBezTo>
                  <a:cubicBezTo>
                    <a:pt x="25385" y="38791"/>
                    <a:pt x="29181" y="37845"/>
                    <a:pt x="32266" y="36189"/>
                  </a:cubicBezTo>
                  <a:cubicBezTo>
                    <a:pt x="35350" y="34534"/>
                    <a:pt x="37960" y="32168"/>
                    <a:pt x="39858" y="29330"/>
                  </a:cubicBezTo>
                  <a:close/>
                  <a:moveTo>
                    <a:pt x="28470" y="30276"/>
                  </a:moveTo>
                  <a:cubicBezTo>
                    <a:pt x="26334" y="31459"/>
                    <a:pt x="23962" y="31932"/>
                    <a:pt x="21352" y="31932"/>
                  </a:cubicBezTo>
                  <a:cubicBezTo>
                    <a:pt x="18743" y="31932"/>
                    <a:pt x="16370" y="31459"/>
                    <a:pt x="14235" y="30276"/>
                  </a:cubicBezTo>
                  <a:cubicBezTo>
                    <a:pt x="12100" y="29093"/>
                    <a:pt x="10439" y="27674"/>
                    <a:pt x="9253" y="25782"/>
                  </a:cubicBezTo>
                  <a:cubicBezTo>
                    <a:pt x="8066" y="23890"/>
                    <a:pt x="7355" y="21761"/>
                    <a:pt x="7592" y="19396"/>
                  </a:cubicBezTo>
                  <a:cubicBezTo>
                    <a:pt x="7592" y="17030"/>
                    <a:pt x="8066" y="14665"/>
                    <a:pt x="9253" y="12773"/>
                  </a:cubicBezTo>
                  <a:cubicBezTo>
                    <a:pt x="10439" y="10880"/>
                    <a:pt x="12100" y="9461"/>
                    <a:pt x="14235" y="8279"/>
                  </a:cubicBezTo>
                  <a:cubicBezTo>
                    <a:pt x="16370" y="7096"/>
                    <a:pt x="18743" y="6623"/>
                    <a:pt x="21352" y="6623"/>
                  </a:cubicBezTo>
                  <a:cubicBezTo>
                    <a:pt x="23962" y="6623"/>
                    <a:pt x="26334" y="7096"/>
                    <a:pt x="28470" y="8279"/>
                  </a:cubicBezTo>
                  <a:cubicBezTo>
                    <a:pt x="30605" y="9461"/>
                    <a:pt x="32266" y="10880"/>
                    <a:pt x="33452" y="12773"/>
                  </a:cubicBezTo>
                  <a:cubicBezTo>
                    <a:pt x="34638" y="14665"/>
                    <a:pt x="35350" y="16794"/>
                    <a:pt x="35113" y="19396"/>
                  </a:cubicBezTo>
                  <a:cubicBezTo>
                    <a:pt x="35113" y="21761"/>
                    <a:pt x="34638" y="23890"/>
                    <a:pt x="33452" y="25782"/>
                  </a:cubicBezTo>
                  <a:cubicBezTo>
                    <a:pt x="32266" y="27674"/>
                    <a:pt x="30605" y="29093"/>
                    <a:pt x="28470" y="30276"/>
                  </a:cubicBezTo>
                  <a:close/>
                </a:path>
              </a:pathLst>
            </a:custGeom>
            <a:solidFill>
              <a:srgbClr val="00457C"/>
            </a:solidFill>
            <a:ln w="2358" cap="flat">
              <a:noFill/>
              <a:prstDash val="solid"/>
              <a:miter/>
            </a:ln>
          </p:spPr>
          <p:txBody>
            <a:bodyPr/>
            <a:lstStyle/>
            <a:p>
              <a:endParaRPr lang="en-IT"/>
            </a:p>
          </p:txBody>
        </p:sp>
        <p:sp>
          <p:nvSpPr>
            <p:cNvPr id="58" name="Freeform 57">
              <a:extLst>
                <a:ext uri="{FF2B5EF4-FFF2-40B4-BE49-F238E27FC236}">
                  <a16:creationId xmlns:a16="http://schemas.microsoft.com/office/drawing/2014/main" id="{4FA86236-C1C3-B5A2-D3E4-2F5A196BB117}"/>
                </a:ext>
              </a:extLst>
            </p:cNvPr>
            <p:cNvSpPr/>
            <p:nvPr/>
          </p:nvSpPr>
          <p:spPr>
            <a:xfrm>
              <a:off x="3077200" y="792992"/>
              <a:ext cx="26097" cy="37844"/>
            </a:xfrm>
            <a:custGeom>
              <a:avLst/>
              <a:gdLst>
                <a:gd name="csX0" fmla="*/ 20166 w 26097"/>
                <a:gd name="csY0" fmla="*/ 237 h 37844"/>
                <a:gd name="csX1" fmla="*/ 14235 w 26097"/>
                <a:gd name="csY1" fmla="*/ 1656 h 37844"/>
                <a:gd name="csX2" fmla="*/ 9253 w 26097"/>
                <a:gd name="csY2" fmla="*/ 5677 h 37844"/>
                <a:gd name="csX3" fmla="*/ 7355 w 26097"/>
                <a:gd name="csY3" fmla="*/ 8279 h 37844"/>
                <a:gd name="csX4" fmla="*/ 7355 w 26097"/>
                <a:gd name="csY4" fmla="*/ 710 h 37844"/>
                <a:gd name="csX5" fmla="*/ 0 w 26097"/>
                <a:gd name="csY5" fmla="*/ 710 h 37844"/>
                <a:gd name="csX6" fmla="*/ 0 w 26097"/>
                <a:gd name="csY6" fmla="*/ 37845 h 37844"/>
                <a:gd name="csX7" fmla="*/ 7355 w 26097"/>
                <a:gd name="csY7" fmla="*/ 37845 h 37844"/>
                <a:gd name="csX8" fmla="*/ 7355 w 26097"/>
                <a:gd name="csY8" fmla="*/ 18213 h 37844"/>
                <a:gd name="csX9" fmla="*/ 8304 w 26097"/>
                <a:gd name="csY9" fmla="*/ 14192 h 37844"/>
                <a:gd name="csX10" fmla="*/ 10676 w 26097"/>
                <a:gd name="csY10" fmla="*/ 10880 h 37844"/>
                <a:gd name="csX11" fmla="*/ 14235 w 26097"/>
                <a:gd name="csY11" fmla="*/ 8515 h 37844"/>
                <a:gd name="csX12" fmla="*/ 18743 w 26097"/>
                <a:gd name="csY12" fmla="*/ 7569 h 37844"/>
                <a:gd name="csX13" fmla="*/ 21590 w 26097"/>
                <a:gd name="csY13" fmla="*/ 7805 h 37844"/>
                <a:gd name="csX14" fmla="*/ 24199 w 26097"/>
                <a:gd name="csY14" fmla="*/ 8752 h 37844"/>
                <a:gd name="csX15" fmla="*/ 26097 w 26097"/>
                <a:gd name="csY15" fmla="*/ 946 h 37844"/>
                <a:gd name="csX16" fmla="*/ 23487 w 26097"/>
                <a:gd name="csY16" fmla="*/ 0 h 37844"/>
                <a:gd name="csX17" fmla="*/ 20166 w 26097"/>
                <a:gd name="csY17" fmla="*/ 237 h 378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6097" h="37844">
                  <a:moveTo>
                    <a:pt x="20166" y="237"/>
                  </a:moveTo>
                  <a:cubicBezTo>
                    <a:pt x="18031" y="237"/>
                    <a:pt x="16133" y="710"/>
                    <a:pt x="14235" y="1656"/>
                  </a:cubicBezTo>
                  <a:cubicBezTo>
                    <a:pt x="12337" y="2602"/>
                    <a:pt x="10676" y="4021"/>
                    <a:pt x="9253" y="5677"/>
                  </a:cubicBezTo>
                  <a:cubicBezTo>
                    <a:pt x="8541" y="6623"/>
                    <a:pt x="7829" y="7332"/>
                    <a:pt x="7355" y="8279"/>
                  </a:cubicBezTo>
                  <a:lnTo>
                    <a:pt x="7355" y="710"/>
                  </a:lnTo>
                  <a:lnTo>
                    <a:pt x="0" y="710"/>
                  </a:lnTo>
                  <a:lnTo>
                    <a:pt x="0" y="37845"/>
                  </a:lnTo>
                  <a:lnTo>
                    <a:pt x="7355" y="37845"/>
                  </a:lnTo>
                  <a:lnTo>
                    <a:pt x="7355" y="18213"/>
                  </a:lnTo>
                  <a:cubicBezTo>
                    <a:pt x="7355" y="16794"/>
                    <a:pt x="7592" y="15611"/>
                    <a:pt x="8304" y="14192"/>
                  </a:cubicBezTo>
                  <a:cubicBezTo>
                    <a:pt x="8778" y="13009"/>
                    <a:pt x="9727" y="11827"/>
                    <a:pt x="10676" y="10880"/>
                  </a:cubicBezTo>
                  <a:cubicBezTo>
                    <a:pt x="11625" y="9934"/>
                    <a:pt x="12811" y="8988"/>
                    <a:pt x="14235" y="8515"/>
                  </a:cubicBezTo>
                  <a:cubicBezTo>
                    <a:pt x="15658" y="8042"/>
                    <a:pt x="17082" y="7569"/>
                    <a:pt x="18743" y="7569"/>
                  </a:cubicBezTo>
                  <a:cubicBezTo>
                    <a:pt x="19692" y="7569"/>
                    <a:pt x="20641" y="7569"/>
                    <a:pt x="21590" y="7805"/>
                  </a:cubicBezTo>
                  <a:cubicBezTo>
                    <a:pt x="22539" y="8042"/>
                    <a:pt x="23487" y="8279"/>
                    <a:pt x="24199" y="8752"/>
                  </a:cubicBezTo>
                  <a:lnTo>
                    <a:pt x="26097" y="946"/>
                  </a:lnTo>
                  <a:cubicBezTo>
                    <a:pt x="25385" y="473"/>
                    <a:pt x="24674" y="237"/>
                    <a:pt x="23487" y="0"/>
                  </a:cubicBezTo>
                  <a:cubicBezTo>
                    <a:pt x="22539" y="237"/>
                    <a:pt x="21352" y="237"/>
                    <a:pt x="20166" y="237"/>
                  </a:cubicBezTo>
                  <a:close/>
                </a:path>
              </a:pathLst>
            </a:custGeom>
            <a:solidFill>
              <a:srgbClr val="00457C"/>
            </a:solidFill>
            <a:ln w="2358" cap="flat">
              <a:noFill/>
              <a:prstDash val="solid"/>
              <a:miter/>
            </a:ln>
          </p:spPr>
          <p:txBody>
            <a:bodyPr/>
            <a:lstStyle/>
            <a:p>
              <a:endParaRPr lang="en-IT"/>
            </a:p>
          </p:txBody>
        </p:sp>
        <p:sp>
          <p:nvSpPr>
            <p:cNvPr id="59" name="Freeform 58">
              <a:extLst>
                <a:ext uri="{FF2B5EF4-FFF2-40B4-BE49-F238E27FC236}">
                  <a16:creationId xmlns:a16="http://schemas.microsoft.com/office/drawing/2014/main" id="{01A841B3-9EB1-86FE-3BAD-68CC76A504D3}"/>
                </a:ext>
              </a:extLst>
            </p:cNvPr>
            <p:cNvSpPr/>
            <p:nvPr/>
          </p:nvSpPr>
          <p:spPr>
            <a:xfrm>
              <a:off x="3166405" y="793229"/>
              <a:ext cx="40806" cy="53219"/>
            </a:xfrm>
            <a:custGeom>
              <a:avLst/>
              <a:gdLst>
                <a:gd name="csX0" fmla="*/ 38434 w 40806"/>
                <a:gd name="csY0" fmla="*/ 29093 h 53219"/>
                <a:gd name="csX1" fmla="*/ 40807 w 40806"/>
                <a:gd name="csY1" fmla="*/ 19159 h 53219"/>
                <a:gd name="csX2" fmla="*/ 38434 w 40806"/>
                <a:gd name="csY2" fmla="*/ 9225 h 53219"/>
                <a:gd name="csX3" fmla="*/ 31554 w 40806"/>
                <a:gd name="csY3" fmla="*/ 2365 h 53219"/>
                <a:gd name="csX4" fmla="*/ 21352 w 40806"/>
                <a:gd name="csY4" fmla="*/ 0 h 53219"/>
                <a:gd name="csX5" fmla="*/ 14472 w 40806"/>
                <a:gd name="csY5" fmla="*/ 1183 h 53219"/>
                <a:gd name="csX6" fmla="*/ 9015 w 40806"/>
                <a:gd name="csY6" fmla="*/ 4494 h 53219"/>
                <a:gd name="csX7" fmla="*/ 7355 w 40806"/>
                <a:gd name="csY7" fmla="*/ 6150 h 53219"/>
                <a:gd name="csX8" fmla="*/ 7355 w 40806"/>
                <a:gd name="csY8" fmla="*/ 473 h 53219"/>
                <a:gd name="csX9" fmla="*/ 0 w 40806"/>
                <a:gd name="csY9" fmla="*/ 473 h 53219"/>
                <a:gd name="csX10" fmla="*/ 0 w 40806"/>
                <a:gd name="csY10" fmla="*/ 53219 h 53219"/>
                <a:gd name="csX11" fmla="*/ 7355 w 40806"/>
                <a:gd name="csY11" fmla="*/ 53219 h 53219"/>
                <a:gd name="csX12" fmla="*/ 7355 w 40806"/>
                <a:gd name="csY12" fmla="*/ 32641 h 53219"/>
                <a:gd name="csX13" fmla="*/ 8541 w 40806"/>
                <a:gd name="csY13" fmla="*/ 33587 h 53219"/>
                <a:gd name="csX14" fmla="*/ 14472 w 40806"/>
                <a:gd name="csY14" fmla="*/ 37135 h 53219"/>
                <a:gd name="csX15" fmla="*/ 21827 w 40806"/>
                <a:gd name="csY15" fmla="*/ 38555 h 53219"/>
                <a:gd name="csX16" fmla="*/ 31791 w 40806"/>
                <a:gd name="csY16" fmla="*/ 35953 h 53219"/>
                <a:gd name="csX17" fmla="*/ 38434 w 40806"/>
                <a:gd name="csY17" fmla="*/ 29093 h 53219"/>
                <a:gd name="csX18" fmla="*/ 27283 w 40806"/>
                <a:gd name="csY18" fmla="*/ 30276 h 53219"/>
                <a:gd name="csX19" fmla="*/ 20403 w 40806"/>
                <a:gd name="csY19" fmla="*/ 31932 h 53219"/>
                <a:gd name="csX20" fmla="*/ 13523 w 40806"/>
                <a:gd name="csY20" fmla="*/ 30276 h 53219"/>
                <a:gd name="csX21" fmla="*/ 8778 w 40806"/>
                <a:gd name="csY21" fmla="*/ 25782 h 53219"/>
                <a:gd name="csX22" fmla="*/ 7117 w 40806"/>
                <a:gd name="csY22" fmla="*/ 19396 h 53219"/>
                <a:gd name="csX23" fmla="*/ 8778 w 40806"/>
                <a:gd name="csY23" fmla="*/ 13009 h 53219"/>
                <a:gd name="csX24" fmla="*/ 13523 w 40806"/>
                <a:gd name="csY24" fmla="*/ 8515 h 53219"/>
                <a:gd name="csX25" fmla="*/ 20403 w 40806"/>
                <a:gd name="csY25" fmla="*/ 6859 h 53219"/>
                <a:gd name="csX26" fmla="*/ 27283 w 40806"/>
                <a:gd name="csY26" fmla="*/ 8515 h 53219"/>
                <a:gd name="csX27" fmla="*/ 32028 w 40806"/>
                <a:gd name="csY27" fmla="*/ 13009 h 53219"/>
                <a:gd name="csX28" fmla="*/ 33689 w 40806"/>
                <a:gd name="csY28" fmla="*/ 19396 h 53219"/>
                <a:gd name="csX29" fmla="*/ 32028 w 40806"/>
                <a:gd name="csY29" fmla="*/ 25782 h 53219"/>
                <a:gd name="csX30" fmla="*/ 27283 w 40806"/>
                <a:gd name="csY30" fmla="*/ 30276 h 532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0806" h="53219">
                  <a:moveTo>
                    <a:pt x="38434" y="29093"/>
                  </a:moveTo>
                  <a:cubicBezTo>
                    <a:pt x="40095" y="26255"/>
                    <a:pt x="40807" y="22944"/>
                    <a:pt x="40807" y="19159"/>
                  </a:cubicBezTo>
                  <a:cubicBezTo>
                    <a:pt x="40807" y="15375"/>
                    <a:pt x="39858" y="12063"/>
                    <a:pt x="38434" y="9225"/>
                  </a:cubicBezTo>
                  <a:cubicBezTo>
                    <a:pt x="36773" y="6386"/>
                    <a:pt x="34401" y="4021"/>
                    <a:pt x="31554" y="2365"/>
                  </a:cubicBezTo>
                  <a:cubicBezTo>
                    <a:pt x="28707" y="710"/>
                    <a:pt x="25385" y="0"/>
                    <a:pt x="21352" y="0"/>
                  </a:cubicBezTo>
                  <a:cubicBezTo>
                    <a:pt x="18980" y="0"/>
                    <a:pt x="16607" y="473"/>
                    <a:pt x="14472" y="1183"/>
                  </a:cubicBezTo>
                  <a:cubicBezTo>
                    <a:pt x="12337" y="2129"/>
                    <a:pt x="10439" y="3075"/>
                    <a:pt x="9015" y="4494"/>
                  </a:cubicBezTo>
                  <a:cubicBezTo>
                    <a:pt x="8304" y="4967"/>
                    <a:pt x="7829" y="5677"/>
                    <a:pt x="7355" y="6150"/>
                  </a:cubicBezTo>
                  <a:lnTo>
                    <a:pt x="7355" y="473"/>
                  </a:lnTo>
                  <a:lnTo>
                    <a:pt x="0" y="473"/>
                  </a:lnTo>
                  <a:lnTo>
                    <a:pt x="0" y="53219"/>
                  </a:lnTo>
                  <a:lnTo>
                    <a:pt x="7355" y="53219"/>
                  </a:lnTo>
                  <a:lnTo>
                    <a:pt x="7355" y="32641"/>
                  </a:lnTo>
                  <a:cubicBezTo>
                    <a:pt x="7592" y="32878"/>
                    <a:pt x="8066" y="33351"/>
                    <a:pt x="8541" y="33587"/>
                  </a:cubicBezTo>
                  <a:cubicBezTo>
                    <a:pt x="10202" y="35007"/>
                    <a:pt x="12100" y="36189"/>
                    <a:pt x="14472" y="37135"/>
                  </a:cubicBezTo>
                  <a:cubicBezTo>
                    <a:pt x="16845" y="38082"/>
                    <a:pt x="19217" y="38555"/>
                    <a:pt x="21827" y="38555"/>
                  </a:cubicBezTo>
                  <a:cubicBezTo>
                    <a:pt x="25623" y="38555"/>
                    <a:pt x="28944" y="37608"/>
                    <a:pt x="31791" y="35953"/>
                  </a:cubicBezTo>
                  <a:cubicBezTo>
                    <a:pt x="34401" y="34297"/>
                    <a:pt x="36773" y="32168"/>
                    <a:pt x="38434" y="29093"/>
                  </a:cubicBezTo>
                  <a:close/>
                  <a:moveTo>
                    <a:pt x="27283" y="30276"/>
                  </a:moveTo>
                  <a:cubicBezTo>
                    <a:pt x="25385" y="31459"/>
                    <a:pt x="23013" y="31932"/>
                    <a:pt x="20403" y="31932"/>
                  </a:cubicBezTo>
                  <a:cubicBezTo>
                    <a:pt x="17794" y="31932"/>
                    <a:pt x="15421" y="31459"/>
                    <a:pt x="13523" y="30276"/>
                  </a:cubicBezTo>
                  <a:cubicBezTo>
                    <a:pt x="11625" y="29093"/>
                    <a:pt x="9964" y="27674"/>
                    <a:pt x="8778" y="25782"/>
                  </a:cubicBezTo>
                  <a:cubicBezTo>
                    <a:pt x="7592" y="23890"/>
                    <a:pt x="7117" y="21761"/>
                    <a:pt x="7117" y="19396"/>
                  </a:cubicBezTo>
                  <a:cubicBezTo>
                    <a:pt x="7117" y="17030"/>
                    <a:pt x="7592" y="14901"/>
                    <a:pt x="8778" y="13009"/>
                  </a:cubicBezTo>
                  <a:cubicBezTo>
                    <a:pt x="9964" y="11117"/>
                    <a:pt x="11625" y="9698"/>
                    <a:pt x="13523" y="8515"/>
                  </a:cubicBezTo>
                  <a:cubicBezTo>
                    <a:pt x="15421" y="7332"/>
                    <a:pt x="17794" y="6859"/>
                    <a:pt x="20403" y="6859"/>
                  </a:cubicBezTo>
                  <a:cubicBezTo>
                    <a:pt x="23013" y="6859"/>
                    <a:pt x="25385" y="7332"/>
                    <a:pt x="27283" y="8515"/>
                  </a:cubicBezTo>
                  <a:cubicBezTo>
                    <a:pt x="29181" y="9698"/>
                    <a:pt x="30842" y="11117"/>
                    <a:pt x="32028" y="13009"/>
                  </a:cubicBezTo>
                  <a:cubicBezTo>
                    <a:pt x="33215" y="14901"/>
                    <a:pt x="33689" y="17030"/>
                    <a:pt x="33689" y="19396"/>
                  </a:cubicBezTo>
                  <a:cubicBezTo>
                    <a:pt x="33689" y="21761"/>
                    <a:pt x="33215" y="23890"/>
                    <a:pt x="32028" y="25782"/>
                  </a:cubicBezTo>
                  <a:cubicBezTo>
                    <a:pt x="30842" y="27674"/>
                    <a:pt x="29419" y="29093"/>
                    <a:pt x="27283" y="30276"/>
                  </a:cubicBezTo>
                  <a:close/>
                </a:path>
              </a:pathLst>
            </a:custGeom>
            <a:solidFill>
              <a:srgbClr val="00457C"/>
            </a:solidFill>
            <a:ln w="2358" cap="flat">
              <a:noFill/>
              <a:prstDash val="solid"/>
              <a:miter/>
            </a:ln>
          </p:spPr>
          <p:txBody>
            <a:bodyPr/>
            <a:lstStyle/>
            <a:p>
              <a:endParaRPr lang="en-IT"/>
            </a:p>
          </p:txBody>
        </p:sp>
        <p:sp>
          <p:nvSpPr>
            <p:cNvPr id="60" name="Freeform 59">
              <a:extLst>
                <a:ext uri="{FF2B5EF4-FFF2-40B4-BE49-F238E27FC236}">
                  <a16:creationId xmlns:a16="http://schemas.microsoft.com/office/drawing/2014/main" id="{470B0885-83A8-B8BA-AFE6-E8FC4AEDDB5A}"/>
                </a:ext>
              </a:extLst>
            </p:cNvPr>
            <p:cNvSpPr/>
            <p:nvPr/>
          </p:nvSpPr>
          <p:spPr>
            <a:xfrm>
              <a:off x="3217176" y="792992"/>
              <a:ext cx="40569" cy="38791"/>
            </a:xfrm>
            <a:custGeom>
              <a:avLst/>
              <a:gdLst>
                <a:gd name="csX0" fmla="*/ 22064 w 40569"/>
                <a:gd name="csY0" fmla="*/ 38791 h 38791"/>
                <a:gd name="csX1" fmla="*/ 28470 w 40569"/>
                <a:gd name="csY1" fmla="*/ 38081 h 38791"/>
                <a:gd name="csX2" fmla="*/ 34401 w 40569"/>
                <a:gd name="csY2" fmla="*/ 35953 h 38791"/>
                <a:gd name="csX3" fmla="*/ 38909 w 40569"/>
                <a:gd name="csY3" fmla="*/ 33114 h 38791"/>
                <a:gd name="csX4" fmla="*/ 35350 w 40569"/>
                <a:gd name="csY4" fmla="*/ 27911 h 38791"/>
                <a:gd name="csX5" fmla="*/ 29893 w 40569"/>
                <a:gd name="csY5" fmla="*/ 30986 h 38791"/>
                <a:gd name="csX6" fmla="*/ 23013 w 40569"/>
                <a:gd name="csY6" fmla="*/ 32168 h 38791"/>
                <a:gd name="csX7" fmla="*/ 14947 w 40569"/>
                <a:gd name="csY7" fmla="*/ 30512 h 38791"/>
                <a:gd name="csX8" fmla="*/ 9490 w 40569"/>
                <a:gd name="csY8" fmla="*/ 26018 h 38791"/>
                <a:gd name="csX9" fmla="*/ 7592 w 40569"/>
                <a:gd name="csY9" fmla="*/ 21524 h 38791"/>
                <a:gd name="csX10" fmla="*/ 40569 w 40569"/>
                <a:gd name="csY10" fmla="*/ 21524 h 38791"/>
                <a:gd name="csX11" fmla="*/ 40569 w 40569"/>
                <a:gd name="csY11" fmla="*/ 18213 h 38791"/>
                <a:gd name="csX12" fmla="*/ 39146 w 40569"/>
                <a:gd name="csY12" fmla="*/ 10880 h 38791"/>
                <a:gd name="csX13" fmla="*/ 35113 w 40569"/>
                <a:gd name="csY13" fmla="*/ 5204 h 38791"/>
                <a:gd name="csX14" fmla="*/ 28944 w 40569"/>
                <a:gd name="csY14" fmla="*/ 1419 h 38791"/>
                <a:gd name="csX15" fmla="*/ 21352 w 40569"/>
                <a:gd name="csY15" fmla="*/ 0 h 38791"/>
                <a:gd name="csX16" fmla="*/ 13049 w 40569"/>
                <a:gd name="csY16" fmla="*/ 1419 h 38791"/>
                <a:gd name="csX17" fmla="*/ 6168 w 40569"/>
                <a:gd name="csY17" fmla="*/ 5440 h 38791"/>
                <a:gd name="csX18" fmla="*/ 1661 w 40569"/>
                <a:gd name="csY18" fmla="*/ 11590 h 38791"/>
                <a:gd name="csX19" fmla="*/ 0 w 40569"/>
                <a:gd name="csY19" fmla="*/ 19632 h 38791"/>
                <a:gd name="csX20" fmla="*/ 2847 w 40569"/>
                <a:gd name="csY20" fmla="*/ 29330 h 38791"/>
                <a:gd name="csX21" fmla="*/ 10676 w 40569"/>
                <a:gd name="csY21" fmla="*/ 35953 h 38791"/>
                <a:gd name="csX22" fmla="*/ 22064 w 40569"/>
                <a:gd name="csY22" fmla="*/ 38791 h 38791"/>
                <a:gd name="csX23" fmla="*/ 13998 w 40569"/>
                <a:gd name="csY23" fmla="*/ 8279 h 38791"/>
                <a:gd name="csX24" fmla="*/ 21352 w 40569"/>
                <a:gd name="csY24" fmla="*/ 6859 h 38791"/>
                <a:gd name="csX25" fmla="*/ 26809 w 40569"/>
                <a:gd name="csY25" fmla="*/ 8042 h 38791"/>
                <a:gd name="csX26" fmla="*/ 31079 w 40569"/>
                <a:gd name="csY26" fmla="*/ 10880 h 38791"/>
                <a:gd name="csX27" fmla="*/ 32977 w 40569"/>
                <a:gd name="csY27" fmla="*/ 15138 h 38791"/>
                <a:gd name="csX28" fmla="*/ 32977 w 40569"/>
                <a:gd name="csY28" fmla="*/ 15848 h 38791"/>
                <a:gd name="csX29" fmla="*/ 7592 w 40569"/>
                <a:gd name="csY29" fmla="*/ 15848 h 38791"/>
                <a:gd name="csX30" fmla="*/ 9015 w 40569"/>
                <a:gd name="csY30" fmla="*/ 12300 h 38791"/>
                <a:gd name="csX31" fmla="*/ 13998 w 40569"/>
                <a:gd name="csY31" fmla="*/ 8279 h 387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40569" h="38791">
                  <a:moveTo>
                    <a:pt x="22064" y="38791"/>
                  </a:moveTo>
                  <a:cubicBezTo>
                    <a:pt x="24199" y="38791"/>
                    <a:pt x="26334" y="38555"/>
                    <a:pt x="28470" y="38081"/>
                  </a:cubicBezTo>
                  <a:cubicBezTo>
                    <a:pt x="30605" y="37608"/>
                    <a:pt x="32503" y="36899"/>
                    <a:pt x="34401" y="35953"/>
                  </a:cubicBezTo>
                  <a:cubicBezTo>
                    <a:pt x="36299" y="35007"/>
                    <a:pt x="37722" y="34060"/>
                    <a:pt x="38909" y="33114"/>
                  </a:cubicBezTo>
                  <a:lnTo>
                    <a:pt x="35350" y="27911"/>
                  </a:lnTo>
                  <a:cubicBezTo>
                    <a:pt x="33689" y="29330"/>
                    <a:pt x="31791" y="30276"/>
                    <a:pt x="29893" y="30986"/>
                  </a:cubicBezTo>
                  <a:cubicBezTo>
                    <a:pt x="27995" y="31695"/>
                    <a:pt x="25623" y="32168"/>
                    <a:pt x="23013" y="32168"/>
                  </a:cubicBezTo>
                  <a:cubicBezTo>
                    <a:pt x="19929" y="32168"/>
                    <a:pt x="17319" y="31695"/>
                    <a:pt x="14947" y="30512"/>
                  </a:cubicBezTo>
                  <a:cubicBezTo>
                    <a:pt x="12574" y="29566"/>
                    <a:pt x="10676" y="27911"/>
                    <a:pt x="9490" y="26018"/>
                  </a:cubicBezTo>
                  <a:cubicBezTo>
                    <a:pt x="8541" y="24599"/>
                    <a:pt x="7829" y="23180"/>
                    <a:pt x="7592" y="21524"/>
                  </a:cubicBezTo>
                  <a:lnTo>
                    <a:pt x="40569" y="21524"/>
                  </a:lnTo>
                  <a:lnTo>
                    <a:pt x="40569" y="18213"/>
                  </a:lnTo>
                  <a:cubicBezTo>
                    <a:pt x="40569" y="15611"/>
                    <a:pt x="40095" y="13246"/>
                    <a:pt x="39146" y="10880"/>
                  </a:cubicBezTo>
                  <a:cubicBezTo>
                    <a:pt x="38197" y="8752"/>
                    <a:pt x="36773" y="6859"/>
                    <a:pt x="35113" y="5204"/>
                  </a:cubicBezTo>
                  <a:cubicBezTo>
                    <a:pt x="33452" y="3548"/>
                    <a:pt x="31317" y="2365"/>
                    <a:pt x="28944" y="1419"/>
                  </a:cubicBezTo>
                  <a:cubicBezTo>
                    <a:pt x="26572" y="473"/>
                    <a:pt x="23962" y="0"/>
                    <a:pt x="21352" y="0"/>
                  </a:cubicBezTo>
                  <a:cubicBezTo>
                    <a:pt x="18268" y="0"/>
                    <a:pt x="15658" y="473"/>
                    <a:pt x="13049" y="1419"/>
                  </a:cubicBezTo>
                  <a:cubicBezTo>
                    <a:pt x="10439" y="2365"/>
                    <a:pt x="8066" y="3784"/>
                    <a:pt x="6168" y="5440"/>
                  </a:cubicBezTo>
                  <a:cubicBezTo>
                    <a:pt x="4270" y="7096"/>
                    <a:pt x="2847" y="9225"/>
                    <a:pt x="1661" y="11590"/>
                  </a:cubicBezTo>
                  <a:cubicBezTo>
                    <a:pt x="475" y="13955"/>
                    <a:pt x="0" y="16794"/>
                    <a:pt x="0" y="19632"/>
                  </a:cubicBezTo>
                  <a:cubicBezTo>
                    <a:pt x="0" y="23417"/>
                    <a:pt x="949" y="26491"/>
                    <a:pt x="2847" y="29330"/>
                  </a:cubicBezTo>
                  <a:cubicBezTo>
                    <a:pt x="4745" y="32168"/>
                    <a:pt x="7355" y="34297"/>
                    <a:pt x="10676" y="35953"/>
                  </a:cubicBezTo>
                  <a:cubicBezTo>
                    <a:pt x="13998" y="38081"/>
                    <a:pt x="17794" y="38791"/>
                    <a:pt x="22064" y="38791"/>
                  </a:cubicBezTo>
                  <a:close/>
                  <a:moveTo>
                    <a:pt x="13998" y="8279"/>
                  </a:moveTo>
                  <a:cubicBezTo>
                    <a:pt x="16133" y="7332"/>
                    <a:pt x="18505" y="6859"/>
                    <a:pt x="21352" y="6859"/>
                  </a:cubicBezTo>
                  <a:cubicBezTo>
                    <a:pt x="23250" y="6859"/>
                    <a:pt x="25148" y="7096"/>
                    <a:pt x="26809" y="8042"/>
                  </a:cubicBezTo>
                  <a:cubicBezTo>
                    <a:pt x="28470" y="8752"/>
                    <a:pt x="29893" y="9698"/>
                    <a:pt x="31079" y="10880"/>
                  </a:cubicBezTo>
                  <a:cubicBezTo>
                    <a:pt x="32266" y="12063"/>
                    <a:pt x="32977" y="13482"/>
                    <a:pt x="32977" y="15138"/>
                  </a:cubicBezTo>
                  <a:lnTo>
                    <a:pt x="32977" y="15848"/>
                  </a:lnTo>
                  <a:lnTo>
                    <a:pt x="7592" y="15848"/>
                  </a:lnTo>
                  <a:cubicBezTo>
                    <a:pt x="7829" y="14665"/>
                    <a:pt x="8304" y="13482"/>
                    <a:pt x="9015" y="12300"/>
                  </a:cubicBezTo>
                  <a:cubicBezTo>
                    <a:pt x="10202" y="10407"/>
                    <a:pt x="11862" y="8988"/>
                    <a:pt x="13998" y="8279"/>
                  </a:cubicBezTo>
                  <a:close/>
                </a:path>
              </a:pathLst>
            </a:custGeom>
            <a:solidFill>
              <a:srgbClr val="00457C"/>
            </a:solidFill>
            <a:ln w="2358" cap="flat">
              <a:noFill/>
              <a:prstDash val="solid"/>
              <a:miter/>
            </a:ln>
          </p:spPr>
          <p:txBody>
            <a:bodyPr/>
            <a:lstStyle/>
            <a:p>
              <a:endParaRPr lang="en-IT"/>
            </a:p>
          </p:txBody>
        </p:sp>
        <p:sp>
          <p:nvSpPr>
            <p:cNvPr id="61" name="Freeform 60">
              <a:extLst>
                <a:ext uri="{FF2B5EF4-FFF2-40B4-BE49-F238E27FC236}">
                  <a16:creationId xmlns:a16="http://schemas.microsoft.com/office/drawing/2014/main" id="{369975F6-5F71-2776-57DE-F52D48E7BEED}"/>
                </a:ext>
              </a:extLst>
            </p:cNvPr>
            <p:cNvSpPr/>
            <p:nvPr/>
          </p:nvSpPr>
          <p:spPr>
            <a:xfrm>
              <a:off x="2743867" y="792992"/>
              <a:ext cx="37485" cy="38791"/>
            </a:xfrm>
            <a:custGeom>
              <a:avLst/>
              <a:gdLst>
                <a:gd name="csX0" fmla="*/ 13760 w 37485"/>
                <a:gd name="csY0" fmla="*/ 8515 h 38791"/>
                <a:gd name="csX1" fmla="*/ 20641 w 37485"/>
                <a:gd name="csY1" fmla="*/ 6859 h 38791"/>
                <a:gd name="csX2" fmla="*/ 25385 w 37485"/>
                <a:gd name="csY2" fmla="*/ 7569 h 38791"/>
                <a:gd name="csX3" fmla="*/ 29893 w 37485"/>
                <a:gd name="csY3" fmla="*/ 9698 h 38791"/>
                <a:gd name="csX4" fmla="*/ 33452 w 37485"/>
                <a:gd name="csY4" fmla="*/ 12773 h 38791"/>
                <a:gd name="csX5" fmla="*/ 37485 w 37485"/>
                <a:gd name="csY5" fmla="*/ 7332 h 38791"/>
                <a:gd name="csX6" fmla="*/ 30130 w 37485"/>
                <a:gd name="csY6" fmla="*/ 1892 h 38791"/>
                <a:gd name="csX7" fmla="*/ 19929 w 37485"/>
                <a:gd name="csY7" fmla="*/ 0 h 38791"/>
                <a:gd name="csX8" fmla="*/ 9727 w 37485"/>
                <a:gd name="csY8" fmla="*/ 2602 h 38791"/>
                <a:gd name="csX9" fmla="*/ 2610 w 37485"/>
                <a:gd name="csY9" fmla="*/ 9461 h 38791"/>
                <a:gd name="csX10" fmla="*/ 0 w 37485"/>
                <a:gd name="csY10" fmla="*/ 19396 h 38791"/>
                <a:gd name="csX11" fmla="*/ 2610 w 37485"/>
                <a:gd name="csY11" fmla="*/ 29330 h 38791"/>
                <a:gd name="csX12" fmla="*/ 9727 w 37485"/>
                <a:gd name="csY12" fmla="*/ 36189 h 38791"/>
                <a:gd name="csX13" fmla="*/ 19929 w 37485"/>
                <a:gd name="csY13" fmla="*/ 38791 h 38791"/>
                <a:gd name="csX14" fmla="*/ 29893 w 37485"/>
                <a:gd name="csY14" fmla="*/ 36899 h 38791"/>
                <a:gd name="csX15" fmla="*/ 37485 w 37485"/>
                <a:gd name="csY15" fmla="*/ 32168 h 38791"/>
                <a:gd name="csX16" fmla="*/ 33452 w 37485"/>
                <a:gd name="csY16" fmla="*/ 26965 h 38791"/>
                <a:gd name="csX17" fmla="*/ 29893 w 37485"/>
                <a:gd name="csY17" fmla="*/ 29803 h 38791"/>
                <a:gd name="csX18" fmla="*/ 25623 w 37485"/>
                <a:gd name="csY18" fmla="*/ 31695 h 38791"/>
                <a:gd name="csX19" fmla="*/ 20641 w 37485"/>
                <a:gd name="csY19" fmla="*/ 32405 h 38791"/>
                <a:gd name="csX20" fmla="*/ 13998 w 37485"/>
                <a:gd name="csY20" fmla="*/ 30749 h 38791"/>
                <a:gd name="csX21" fmla="*/ 9253 w 37485"/>
                <a:gd name="csY21" fmla="*/ 26255 h 38791"/>
                <a:gd name="csX22" fmla="*/ 7355 w 37485"/>
                <a:gd name="csY22" fmla="*/ 19869 h 38791"/>
                <a:gd name="csX23" fmla="*/ 9015 w 37485"/>
                <a:gd name="csY23" fmla="*/ 13246 h 38791"/>
                <a:gd name="csX24" fmla="*/ 13760 w 37485"/>
                <a:gd name="csY24" fmla="*/ 8515 h 387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7485" h="38791">
                  <a:moveTo>
                    <a:pt x="13760" y="8515"/>
                  </a:moveTo>
                  <a:cubicBezTo>
                    <a:pt x="15658" y="7332"/>
                    <a:pt x="18031" y="6859"/>
                    <a:pt x="20641" y="6859"/>
                  </a:cubicBezTo>
                  <a:cubicBezTo>
                    <a:pt x="22301" y="6859"/>
                    <a:pt x="23725" y="7096"/>
                    <a:pt x="25385" y="7569"/>
                  </a:cubicBezTo>
                  <a:cubicBezTo>
                    <a:pt x="27046" y="8042"/>
                    <a:pt x="28470" y="8752"/>
                    <a:pt x="29893" y="9698"/>
                  </a:cubicBezTo>
                  <a:cubicBezTo>
                    <a:pt x="31317" y="10644"/>
                    <a:pt x="32503" y="11590"/>
                    <a:pt x="33452" y="12773"/>
                  </a:cubicBezTo>
                  <a:lnTo>
                    <a:pt x="37485" y="7332"/>
                  </a:lnTo>
                  <a:cubicBezTo>
                    <a:pt x="35824" y="4967"/>
                    <a:pt x="33452" y="3311"/>
                    <a:pt x="30130" y="1892"/>
                  </a:cubicBezTo>
                  <a:cubicBezTo>
                    <a:pt x="27046" y="473"/>
                    <a:pt x="23488" y="0"/>
                    <a:pt x="19929" y="0"/>
                  </a:cubicBezTo>
                  <a:cubicBezTo>
                    <a:pt x="16133" y="0"/>
                    <a:pt x="12574" y="946"/>
                    <a:pt x="9727" y="2602"/>
                  </a:cubicBezTo>
                  <a:cubicBezTo>
                    <a:pt x="6643" y="4258"/>
                    <a:pt x="4270" y="6623"/>
                    <a:pt x="2610" y="9461"/>
                  </a:cubicBezTo>
                  <a:cubicBezTo>
                    <a:pt x="949" y="12300"/>
                    <a:pt x="0" y="15611"/>
                    <a:pt x="0" y="19396"/>
                  </a:cubicBezTo>
                  <a:cubicBezTo>
                    <a:pt x="0" y="22944"/>
                    <a:pt x="949" y="26255"/>
                    <a:pt x="2610" y="29330"/>
                  </a:cubicBezTo>
                  <a:cubicBezTo>
                    <a:pt x="4270" y="32168"/>
                    <a:pt x="6880" y="34534"/>
                    <a:pt x="9727" y="36189"/>
                  </a:cubicBezTo>
                  <a:cubicBezTo>
                    <a:pt x="12811" y="37845"/>
                    <a:pt x="16133" y="38791"/>
                    <a:pt x="19929" y="38791"/>
                  </a:cubicBezTo>
                  <a:cubicBezTo>
                    <a:pt x="23488" y="38791"/>
                    <a:pt x="26809" y="38081"/>
                    <a:pt x="29893" y="36899"/>
                  </a:cubicBezTo>
                  <a:cubicBezTo>
                    <a:pt x="32977" y="35480"/>
                    <a:pt x="35587" y="34060"/>
                    <a:pt x="37485" y="32168"/>
                  </a:cubicBezTo>
                  <a:lnTo>
                    <a:pt x="33452" y="26965"/>
                  </a:lnTo>
                  <a:cubicBezTo>
                    <a:pt x="32266" y="27911"/>
                    <a:pt x="31079" y="28857"/>
                    <a:pt x="29893" y="29803"/>
                  </a:cubicBezTo>
                  <a:cubicBezTo>
                    <a:pt x="28470" y="30512"/>
                    <a:pt x="27046" y="31222"/>
                    <a:pt x="25623" y="31695"/>
                  </a:cubicBezTo>
                  <a:cubicBezTo>
                    <a:pt x="24199" y="32168"/>
                    <a:pt x="22301" y="32405"/>
                    <a:pt x="20641" y="32405"/>
                  </a:cubicBezTo>
                  <a:cubicBezTo>
                    <a:pt x="18268" y="32405"/>
                    <a:pt x="15896" y="31932"/>
                    <a:pt x="13998" y="30749"/>
                  </a:cubicBezTo>
                  <a:cubicBezTo>
                    <a:pt x="12100" y="29566"/>
                    <a:pt x="10439" y="28147"/>
                    <a:pt x="9253" y="26255"/>
                  </a:cubicBezTo>
                  <a:cubicBezTo>
                    <a:pt x="8066" y="24363"/>
                    <a:pt x="7355" y="22234"/>
                    <a:pt x="7355" y="19869"/>
                  </a:cubicBezTo>
                  <a:cubicBezTo>
                    <a:pt x="7355" y="17503"/>
                    <a:pt x="7829" y="15375"/>
                    <a:pt x="9015" y="13246"/>
                  </a:cubicBezTo>
                  <a:cubicBezTo>
                    <a:pt x="10202" y="11117"/>
                    <a:pt x="11625" y="9461"/>
                    <a:pt x="13760" y="8515"/>
                  </a:cubicBezTo>
                  <a:close/>
                </a:path>
              </a:pathLst>
            </a:custGeom>
            <a:solidFill>
              <a:srgbClr val="00457C"/>
            </a:solidFill>
            <a:ln w="2358" cap="flat">
              <a:noFill/>
              <a:prstDash val="solid"/>
              <a:miter/>
            </a:ln>
          </p:spPr>
          <p:txBody>
            <a:bodyPr/>
            <a:lstStyle/>
            <a:p>
              <a:endParaRPr lang="en-IT"/>
            </a:p>
          </p:txBody>
        </p:sp>
        <p:sp>
          <p:nvSpPr>
            <p:cNvPr id="62" name="Freeform 61">
              <a:extLst>
                <a:ext uri="{FF2B5EF4-FFF2-40B4-BE49-F238E27FC236}">
                  <a16:creationId xmlns:a16="http://schemas.microsoft.com/office/drawing/2014/main" id="{2B13F8C3-C2CA-002A-3042-BA9CBE29C429}"/>
                </a:ext>
              </a:extLst>
            </p:cNvPr>
            <p:cNvSpPr/>
            <p:nvPr/>
          </p:nvSpPr>
          <p:spPr>
            <a:xfrm>
              <a:off x="3025006" y="793702"/>
              <a:ext cx="36298" cy="38081"/>
            </a:xfrm>
            <a:custGeom>
              <a:avLst/>
              <a:gdLst>
                <a:gd name="csX0" fmla="*/ 28944 w 36298"/>
                <a:gd name="csY0" fmla="*/ 31222 h 38081"/>
                <a:gd name="csX1" fmla="*/ 28944 w 36298"/>
                <a:gd name="csY1" fmla="*/ 37372 h 38081"/>
                <a:gd name="csX2" fmla="*/ 36299 w 36298"/>
                <a:gd name="csY2" fmla="*/ 37372 h 38081"/>
                <a:gd name="csX3" fmla="*/ 36299 w 36298"/>
                <a:gd name="csY3" fmla="*/ 237 h 38081"/>
                <a:gd name="csX4" fmla="*/ 28944 w 36298"/>
                <a:gd name="csY4" fmla="*/ 237 h 38081"/>
                <a:gd name="csX5" fmla="*/ 28944 w 36298"/>
                <a:gd name="csY5" fmla="*/ 20578 h 38081"/>
                <a:gd name="csX6" fmla="*/ 27995 w 36298"/>
                <a:gd name="csY6" fmla="*/ 25072 h 38081"/>
                <a:gd name="csX7" fmla="*/ 25623 w 36298"/>
                <a:gd name="csY7" fmla="*/ 28384 h 38081"/>
                <a:gd name="csX8" fmla="*/ 22064 w 36298"/>
                <a:gd name="csY8" fmla="*/ 30513 h 38081"/>
                <a:gd name="csX9" fmla="*/ 17556 w 36298"/>
                <a:gd name="csY9" fmla="*/ 31222 h 38081"/>
                <a:gd name="csX10" fmla="*/ 11862 w 36298"/>
                <a:gd name="csY10" fmla="*/ 29803 h 38081"/>
                <a:gd name="csX11" fmla="*/ 8541 w 36298"/>
                <a:gd name="csY11" fmla="*/ 25545 h 38081"/>
                <a:gd name="csX12" fmla="*/ 7355 w 36298"/>
                <a:gd name="csY12" fmla="*/ 18922 h 38081"/>
                <a:gd name="csX13" fmla="*/ 7355 w 36298"/>
                <a:gd name="csY13" fmla="*/ 0 h 38081"/>
                <a:gd name="csX14" fmla="*/ 0 w 36298"/>
                <a:gd name="csY14" fmla="*/ 0 h 38081"/>
                <a:gd name="csX15" fmla="*/ 0 w 36298"/>
                <a:gd name="csY15" fmla="*/ 21288 h 38081"/>
                <a:gd name="csX16" fmla="*/ 1898 w 36298"/>
                <a:gd name="csY16" fmla="*/ 30276 h 38081"/>
                <a:gd name="csX17" fmla="*/ 6880 w 36298"/>
                <a:gd name="csY17" fmla="*/ 35953 h 38081"/>
                <a:gd name="csX18" fmla="*/ 14472 w 36298"/>
                <a:gd name="csY18" fmla="*/ 38082 h 38081"/>
                <a:gd name="csX19" fmla="*/ 21590 w 36298"/>
                <a:gd name="csY19" fmla="*/ 36662 h 38081"/>
                <a:gd name="csX20" fmla="*/ 27046 w 36298"/>
                <a:gd name="csY20" fmla="*/ 33114 h 38081"/>
                <a:gd name="csX21" fmla="*/ 28944 w 36298"/>
                <a:gd name="csY21" fmla="*/ 31222 h 380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6298" h="38081">
                  <a:moveTo>
                    <a:pt x="28944" y="31222"/>
                  </a:moveTo>
                  <a:lnTo>
                    <a:pt x="28944" y="37372"/>
                  </a:lnTo>
                  <a:lnTo>
                    <a:pt x="36299" y="37372"/>
                  </a:lnTo>
                  <a:lnTo>
                    <a:pt x="36299" y="237"/>
                  </a:lnTo>
                  <a:lnTo>
                    <a:pt x="28944" y="237"/>
                  </a:lnTo>
                  <a:lnTo>
                    <a:pt x="28944" y="20578"/>
                  </a:lnTo>
                  <a:cubicBezTo>
                    <a:pt x="28944" y="22234"/>
                    <a:pt x="28707" y="23653"/>
                    <a:pt x="27995" y="25072"/>
                  </a:cubicBezTo>
                  <a:cubicBezTo>
                    <a:pt x="27283" y="26492"/>
                    <a:pt x="26572" y="27438"/>
                    <a:pt x="25623" y="28384"/>
                  </a:cubicBezTo>
                  <a:cubicBezTo>
                    <a:pt x="24674" y="29330"/>
                    <a:pt x="23487" y="30039"/>
                    <a:pt x="22064" y="30513"/>
                  </a:cubicBezTo>
                  <a:cubicBezTo>
                    <a:pt x="20641" y="30986"/>
                    <a:pt x="19217" y="31222"/>
                    <a:pt x="17556" y="31222"/>
                  </a:cubicBezTo>
                  <a:cubicBezTo>
                    <a:pt x="15421" y="31222"/>
                    <a:pt x="13523" y="30749"/>
                    <a:pt x="11862" y="29803"/>
                  </a:cubicBezTo>
                  <a:cubicBezTo>
                    <a:pt x="10439" y="28857"/>
                    <a:pt x="9253" y="27438"/>
                    <a:pt x="8541" y="25545"/>
                  </a:cubicBezTo>
                  <a:cubicBezTo>
                    <a:pt x="7829" y="23653"/>
                    <a:pt x="7355" y="21524"/>
                    <a:pt x="7355" y="18922"/>
                  </a:cubicBezTo>
                  <a:lnTo>
                    <a:pt x="7355" y="0"/>
                  </a:lnTo>
                  <a:lnTo>
                    <a:pt x="0" y="0"/>
                  </a:lnTo>
                  <a:lnTo>
                    <a:pt x="0" y="21288"/>
                  </a:lnTo>
                  <a:cubicBezTo>
                    <a:pt x="0" y="24836"/>
                    <a:pt x="712" y="27674"/>
                    <a:pt x="1898" y="30276"/>
                  </a:cubicBezTo>
                  <a:cubicBezTo>
                    <a:pt x="3084" y="32641"/>
                    <a:pt x="4745" y="34770"/>
                    <a:pt x="6880" y="35953"/>
                  </a:cubicBezTo>
                  <a:cubicBezTo>
                    <a:pt x="9015" y="37372"/>
                    <a:pt x="11625" y="38082"/>
                    <a:pt x="14472" y="38082"/>
                  </a:cubicBezTo>
                  <a:cubicBezTo>
                    <a:pt x="17082" y="38082"/>
                    <a:pt x="19454" y="37608"/>
                    <a:pt x="21590" y="36662"/>
                  </a:cubicBezTo>
                  <a:cubicBezTo>
                    <a:pt x="23725" y="35716"/>
                    <a:pt x="25623" y="34534"/>
                    <a:pt x="27046" y="33114"/>
                  </a:cubicBezTo>
                  <a:cubicBezTo>
                    <a:pt x="27758" y="32641"/>
                    <a:pt x="28470" y="31932"/>
                    <a:pt x="28944" y="31222"/>
                  </a:cubicBezTo>
                  <a:close/>
                </a:path>
              </a:pathLst>
            </a:custGeom>
            <a:solidFill>
              <a:srgbClr val="00457C"/>
            </a:solidFill>
            <a:ln w="2358" cap="flat">
              <a:noFill/>
              <a:prstDash val="solid"/>
              <a:miter/>
            </a:ln>
          </p:spPr>
          <p:txBody>
            <a:bodyPr/>
            <a:lstStyle/>
            <a:p>
              <a:endParaRPr lang="en-IT"/>
            </a:p>
          </p:txBody>
        </p:sp>
        <p:sp>
          <p:nvSpPr>
            <p:cNvPr id="63" name="Freeform 62">
              <a:extLst>
                <a:ext uri="{FF2B5EF4-FFF2-40B4-BE49-F238E27FC236}">
                  <a16:creationId xmlns:a16="http://schemas.microsoft.com/office/drawing/2014/main" id="{3092D028-0D17-82BE-CBBF-DEF8A4A1AAB9}"/>
                </a:ext>
              </a:extLst>
            </p:cNvPr>
            <p:cNvSpPr/>
            <p:nvPr/>
          </p:nvSpPr>
          <p:spPr>
            <a:xfrm>
              <a:off x="3267947" y="793229"/>
              <a:ext cx="41281" cy="38554"/>
            </a:xfrm>
            <a:custGeom>
              <a:avLst/>
              <a:gdLst>
                <a:gd name="csX0" fmla="*/ 30130 w 41281"/>
                <a:gd name="csY0" fmla="*/ 35243 h 38554"/>
                <a:gd name="csX1" fmla="*/ 33926 w 41281"/>
                <a:gd name="csY1" fmla="*/ 31932 h 38554"/>
                <a:gd name="csX2" fmla="*/ 33926 w 41281"/>
                <a:gd name="csY2" fmla="*/ 31695 h 38554"/>
                <a:gd name="csX3" fmla="*/ 33926 w 41281"/>
                <a:gd name="csY3" fmla="*/ 37845 h 38554"/>
                <a:gd name="csX4" fmla="*/ 41281 w 41281"/>
                <a:gd name="csY4" fmla="*/ 37845 h 38554"/>
                <a:gd name="csX5" fmla="*/ 41281 w 41281"/>
                <a:gd name="csY5" fmla="*/ 710 h 38554"/>
                <a:gd name="csX6" fmla="*/ 33926 w 41281"/>
                <a:gd name="csY6" fmla="*/ 710 h 38554"/>
                <a:gd name="csX7" fmla="*/ 33926 w 41281"/>
                <a:gd name="csY7" fmla="*/ 6386 h 38554"/>
                <a:gd name="csX8" fmla="*/ 30842 w 41281"/>
                <a:gd name="csY8" fmla="*/ 3311 h 38554"/>
                <a:gd name="csX9" fmla="*/ 25860 w 41281"/>
                <a:gd name="csY9" fmla="*/ 946 h 38554"/>
                <a:gd name="csX10" fmla="*/ 19454 w 41281"/>
                <a:gd name="csY10" fmla="*/ 0 h 38554"/>
                <a:gd name="csX11" fmla="*/ 9490 w 41281"/>
                <a:gd name="csY11" fmla="*/ 2365 h 38554"/>
                <a:gd name="csX12" fmla="*/ 2610 w 41281"/>
                <a:gd name="csY12" fmla="*/ 9225 h 38554"/>
                <a:gd name="csX13" fmla="*/ 0 w 41281"/>
                <a:gd name="csY13" fmla="*/ 19159 h 38554"/>
                <a:gd name="csX14" fmla="*/ 2372 w 41281"/>
                <a:gd name="csY14" fmla="*/ 29093 h 38554"/>
                <a:gd name="csX15" fmla="*/ 9015 w 41281"/>
                <a:gd name="csY15" fmla="*/ 35953 h 38554"/>
                <a:gd name="csX16" fmla="*/ 18743 w 41281"/>
                <a:gd name="csY16" fmla="*/ 38555 h 38554"/>
                <a:gd name="csX17" fmla="*/ 24674 w 41281"/>
                <a:gd name="csY17" fmla="*/ 37608 h 38554"/>
                <a:gd name="csX18" fmla="*/ 30130 w 41281"/>
                <a:gd name="csY18" fmla="*/ 35243 h 38554"/>
                <a:gd name="csX19" fmla="*/ 13998 w 41281"/>
                <a:gd name="csY19" fmla="*/ 30276 h 38554"/>
                <a:gd name="csX20" fmla="*/ 9253 w 41281"/>
                <a:gd name="csY20" fmla="*/ 25782 h 38554"/>
                <a:gd name="csX21" fmla="*/ 7592 w 41281"/>
                <a:gd name="csY21" fmla="*/ 19159 h 38554"/>
                <a:gd name="csX22" fmla="*/ 9253 w 41281"/>
                <a:gd name="csY22" fmla="*/ 12773 h 38554"/>
                <a:gd name="csX23" fmla="*/ 13998 w 41281"/>
                <a:gd name="csY23" fmla="*/ 8279 h 38554"/>
                <a:gd name="csX24" fmla="*/ 20878 w 41281"/>
                <a:gd name="csY24" fmla="*/ 6623 h 38554"/>
                <a:gd name="csX25" fmla="*/ 27758 w 41281"/>
                <a:gd name="csY25" fmla="*/ 8279 h 38554"/>
                <a:gd name="csX26" fmla="*/ 32503 w 41281"/>
                <a:gd name="csY26" fmla="*/ 12773 h 38554"/>
                <a:gd name="csX27" fmla="*/ 34164 w 41281"/>
                <a:gd name="csY27" fmla="*/ 19159 h 38554"/>
                <a:gd name="csX28" fmla="*/ 32503 w 41281"/>
                <a:gd name="csY28" fmla="*/ 25782 h 38554"/>
                <a:gd name="csX29" fmla="*/ 27758 w 41281"/>
                <a:gd name="csY29" fmla="*/ 30276 h 38554"/>
                <a:gd name="csX30" fmla="*/ 20878 w 41281"/>
                <a:gd name="csY30" fmla="*/ 31932 h 38554"/>
                <a:gd name="csX31" fmla="*/ 13998 w 41281"/>
                <a:gd name="csY31" fmla="*/ 30276 h 38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41281" h="38554">
                  <a:moveTo>
                    <a:pt x="30130" y="35243"/>
                  </a:moveTo>
                  <a:cubicBezTo>
                    <a:pt x="31554" y="34297"/>
                    <a:pt x="32977" y="33114"/>
                    <a:pt x="33926" y="31932"/>
                  </a:cubicBezTo>
                  <a:cubicBezTo>
                    <a:pt x="33926" y="31932"/>
                    <a:pt x="33926" y="31932"/>
                    <a:pt x="33926" y="31695"/>
                  </a:cubicBezTo>
                  <a:lnTo>
                    <a:pt x="33926" y="37845"/>
                  </a:lnTo>
                  <a:lnTo>
                    <a:pt x="41281" y="37845"/>
                  </a:lnTo>
                  <a:lnTo>
                    <a:pt x="41281" y="710"/>
                  </a:lnTo>
                  <a:lnTo>
                    <a:pt x="33926" y="710"/>
                  </a:lnTo>
                  <a:lnTo>
                    <a:pt x="33926" y="6386"/>
                  </a:lnTo>
                  <a:cubicBezTo>
                    <a:pt x="33215" y="5204"/>
                    <a:pt x="32028" y="4258"/>
                    <a:pt x="30842" y="3311"/>
                  </a:cubicBezTo>
                  <a:cubicBezTo>
                    <a:pt x="29419" y="2365"/>
                    <a:pt x="27758" y="1419"/>
                    <a:pt x="25860" y="946"/>
                  </a:cubicBezTo>
                  <a:cubicBezTo>
                    <a:pt x="23962" y="473"/>
                    <a:pt x="21827" y="0"/>
                    <a:pt x="19454" y="0"/>
                  </a:cubicBezTo>
                  <a:cubicBezTo>
                    <a:pt x="15658" y="0"/>
                    <a:pt x="12337" y="946"/>
                    <a:pt x="9490" y="2365"/>
                  </a:cubicBezTo>
                  <a:cubicBezTo>
                    <a:pt x="6643" y="4021"/>
                    <a:pt x="4271" y="6386"/>
                    <a:pt x="2610" y="9225"/>
                  </a:cubicBezTo>
                  <a:cubicBezTo>
                    <a:pt x="949" y="12063"/>
                    <a:pt x="0" y="15375"/>
                    <a:pt x="0" y="19159"/>
                  </a:cubicBezTo>
                  <a:cubicBezTo>
                    <a:pt x="0" y="22944"/>
                    <a:pt x="712" y="26255"/>
                    <a:pt x="2372" y="29093"/>
                  </a:cubicBezTo>
                  <a:cubicBezTo>
                    <a:pt x="4033" y="31932"/>
                    <a:pt x="6168" y="34297"/>
                    <a:pt x="9015" y="35953"/>
                  </a:cubicBezTo>
                  <a:cubicBezTo>
                    <a:pt x="11862" y="37608"/>
                    <a:pt x="15184" y="38555"/>
                    <a:pt x="18743" y="38555"/>
                  </a:cubicBezTo>
                  <a:cubicBezTo>
                    <a:pt x="20878" y="38555"/>
                    <a:pt x="22776" y="38318"/>
                    <a:pt x="24674" y="37608"/>
                  </a:cubicBezTo>
                  <a:cubicBezTo>
                    <a:pt x="26809" y="37135"/>
                    <a:pt x="28707" y="36189"/>
                    <a:pt x="30130" y="35243"/>
                  </a:cubicBezTo>
                  <a:close/>
                  <a:moveTo>
                    <a:pt x="13998" y="30276"/>
                  </a:moveTo>
                  <a:cubicBezTo>
                    <a:pt x="12100" y="29093"/>
                    <a:pt x="10439" y="27674"/>
                    <a:pt x="9253" y="25782"/>
                  </a:cubicBezTo>
                  <a:cubicBezTo>
                    <a:pt x="8066" y="23890"/>
                    <a:pt x="7592" y="21761"/>
                    <a:pt x="7592" y="19159"/>
                  </a:cubicBezTo>
                  <a:cubicBezTo>
                    <a:pt x="7592" y="16794"/>
                    <a:pt x="8066" y="14665"/>
                    <a:pt x="9253" y="12773"/>
                  </a:cubicBezTo>
                  <a:cubicBezTo>
                    <a:pt x="10439" y="10880"/>
                    <a:pt x="11862" y="9461"/>
                    <a:pt x="13998" y="8279"/>
                  </a:cubicBezTo>
                  <a:cubicBezTo>
                    <a:pt x="15896" y="7096"/>
                    <a:pt x="18268" y="6623"/>
                    <a:pt x="20878" y="6623"/>
                  </a:cubicBezTo>
                  <a:cubicBezTo>
                    <a:pt x="23487" y="6623"/>
                    <a:pt x="25860" y="7096"/>
                    <a:pt x="27758" y="8279"/>
                  </a:cubicBezTo>
                  <a:cubicBezTo>
                    <a:pt x="29656" y="9461"/>
                    <a:pt x="31317" y="10880"/>
                    <a:pt x="32503" y="12773"/>
                  </a:cubicBezTo>
                  <a:cubicBezTo>
                    <a:pt x="33689" y="14665"/>
                    <a:pt x="34164" y="16794"/>
                    <a:pt x="34164" y="19159"/>
                  </a:cubicBezTo>
                  <a:cubicBezTo>
                    <a:pt x="34164" y="21524"/>
                    <a:pt x="33689" y="23890"/>
                    <a:pt x="32503" y="25782"/>
                  </a:cubicBezTo>
                  <a:cubicBezTo>
                    <a:pt x="31317" y="27674"/>
                    <a:pt x="29893" y="29093"/>
                    <a:pt x="27758" y="30276"/>
                  </a:cubicBezTo>
                  <a:cubicBezTo>
                    <a:pt x="25860" y="31459"/>
                    <a:pt x="23487" y="31932"/>
                    <a:pt x="20878" y="31932"/>
                  </a:cubicBezTo>
                  <a:cubicBezTo>
                    <a:pt x="18268" y="31932"/>
                    <a:pt x="15896" y="31459"/>
                    <a:pt x="13998" y="30276"/>
                  </a:cubicBezTo>
                  <a:close/>
                </a:path>
              </a:pathLst>
            </a:custGeom>
            <a:solidFill>
              <a:srgbClr val="00457C"/>
            </a:solidFill>
            <a:ln w="2358" cap="flat">
              <a:noFill/>
              <a:prstDash val="solid"/>
              <a:miter/>
            </a:ln>
          </p:spPr>
          <p:txBody>
            <a:bodyPr/>
            <a:lstStyle/>
            <a:p>
              <a:endParaRPr lang="en-IT"/>
            </a:p>
          </p:txBody>
        </p:sp>
        <p:sp>
          <p:nvSpPr>
            <p:cNvPr id="64" name="Freeform 63">
              <a:extLst>
                <a:ext uri="{FF2B5EF4-FFF2-40B4-BE49-F238E27FC236}">
                  <a16:creationId xmlns:a16="http://schemas.microsoft.com/office/drawing/2014/main" id="{6480519D-0F7E-83B5-D52D-E376FA1E2062}"/>
                </a:ext>
              </a:extLst>
            </p:cNvPr>
            <p:cNvSpPr/>
            <p:nvPr/>
          </p:nvSpPr>
          <p:spPr>
            <a:xfrm>
              <a:off x="3325124" y="792755"/>
              <a:ext cx="35587" cy="38318"/>
            </a:xfrm>
            <a:custGeom>
              <a:avLst/>
              <a:gdLst>
                <a:gd name="csX0" fmla="*/ 3796 w 35587"/>
                <a:gd name="csY0" fmla="*/ 38318 h 38318"/>
                <a:gd name="csX1" fmla="*/ 7355 w 35587"/>
                <a:gd name="csY1" fmla="*/ 38318 h 38318"/>
                <a:gd name="csX2" fmla="*/ 7355 w 35587"/>
                <a:gd name="csY2" fmla="*/ 16794 h 38318"/>
                <a:gd name="csX3" fmla="*/ 8304 w 35587"/>
                <a:gd name="csY3" fmla="*/ 13246 h 38318"/>
                <a:gd name="csX4" fmla="*/ 10676 w 35587"/>
                <a:gd name="csY4" fmla="*/ 10171 h 38318"/>
                <a:gd name="csX5" fmla="*/ 14235 w 35587"/>
                <a:gd name="csY5" fmla="*/ 7806 h 38318"/>
                <a:gd name="csX6" fmla="*/ 18743 w 35587"/>
                <a:gd name="csY6" fmla="*/ 6859 h 38318"/>
                <a:gd name="csX7" fmla="*/ 23725 w 35587"/>
                <a:gd name="csY7" fmla="*/ 7806 h 38318"/>
                <a:gd name="csX8" fmla="*/ 27046 w 35587"/>
                <a:gd name="csY8" fmla="*/ 11117 h 38318"/>
                <a:gd name="csX9" fmla="*/ 28232 w 35587"/>
                <a:gd name="csY9" fmla="*/ 16557 h 38318"/>
                <a:gd name="csX10" fmla="*/ 28232 w 35587"/>
                <a:gd name="csY10" fmla="*/ 38082 h 38318"/>
                <a:gd name="csX11" fmla="*/ 35587 w 35587"/>
                <a:gd name="csY11" fmla="*/ 38082 h 38318"/>
                <a:gd name="csX12" fmla="*/ 35587 w 35587"/>
                <a:gd name="csY12" fmla="*/ 15611 h 38318"/>
                <a:gd name="csX13" fmla="*/ 33926 w 35587"/>
                <a:gd name="csY13" fmla="*/ 7332 h 38318"/>
                <a:gd name="csX14" fmla="*/ 28944 w 35587"/>
                <a:gd name="csY14" fmla="*/ 1892 h 38318"/>
                <a:gd name="csX15" fmla="*/ 20641 w 35587"/>
                <a:gd name="csY15" fmla="*/ 0 h 38318"/>
                <a:gd name="csX16" fmla="*/ 13998 w 35587"/>
                <a:gd name="csY16" fmla="*/ 1419 h 38318"/>
                <a:gd name="csX17" fmla="*/ 8541 w 35587"/>
                <a:gd name="csY17" fmla="*/ 5204 h 38318"/>
                <a:gd name="csX18" fmla="*/ 7117 w 35587"/>
                <a:gd name="csY18" fmla="*/ 6859 h 38318"/>
                <a:gd name="csX19" fmla="*/ 7117 w 35587"/>
                <a:gd name="csY19" fmla="*/ 710 h 38318"/>
                <a:gd name="csX20" fmla="*/ 0 w 35587"/>
                <a:gd name="csY20" fmla="*/ 710 h 38318"/>
                <a:gd name="csX21" fmla="*/ 0 w 35587"/>
                <a:gd name="csY21" fmla="*/ 37845 h 38318"/>
                <a:gd name="csX22" fmla="*/ 1424 w 35587"/>
                <a:gd name="csY22" fmla="*/ 37845 h 38318"/>
                <a:gd name="csX23" fmla="*/ 3796 w 35587"/>
                <a:gd name="csY23" fmla="*/ 37845 h 38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35587" h="38318">
                  <a:moveTo>
                    <a:pt x="3796" y="38318"/>
                  </a:moveTo>
                  <a:lnTo>
                    <a:pt x="7355" y="38318"/>
                  </a:lnTo>
                  <a:lnTo>
                    <a:pt x="7355" y="16794"/>
                  </a:lnTo>
                  <a:cubicBezTo>
                    <a:pt x="7355" y="15611"/>
                    <a:pt x="7592" y="14428"/>
                    <a:pt x="8304" y="13246"/>
                  </a:cubicBezTo>
                  <a:cubicBezTo>
                    <a:pt x="8778" y="12063"/>
                    <a:pt x="9727" y="11117"/>
                    <a:pt x="10676" y="10171"/>
                  </a:cubicBezTo>
                  <a:cubicBezTo>
                    <a:pt x="11625" y="9225"/>
                    <a:pt x="13049" y="8515"/>
                    <a:pt x="14235" y="7806"/>
                  </a:cubicBezTo>
                  <a:cubicBezTo>
                    <a:pt x="15658" y="7332"/>
                    <a:pt x="17082" y="6859"/>
                    <a:pt x="18743" y="6859"/>
                  </a:cubicBezTo>
                  <a:cubicBezTo>
                    <a:pt x="20641" y="6859"/>
                    <a:pt x="22301" y="7096"/>
                    <a:pt x="23725" y="7806"/>
                  </a:cubicBezTo>
                  <a:cubicBezTo>
                    <a:pt x="25148" y="8515"/>
                    <a:pt x="26334" y="9698"/>
                    <a:pt x="27046" y="11117"/>
                  </a:cubicBezTo>
                  <a:cubicBezTo>
                    <a:pt x="27758" y="12536"/>
                    <a:pt x="28232" y="14428"/>
                    <a:pt x="28232" y="16557"/>
                  </a:cubicBezTo>
                  <a:lnTo>
                    <a:pt x="28232" y="38082"/>
                  </a:lnTo>
                  <a:lnTo>
                    <a:pt x="35587" y="38082"/>
                  </a:lnTo>
                  <a:lnTo>
                    <a:pt x="35587" y="15611"/>
                  </a:lnTo>
                  <a:cubicBezTo>
                    <a:pt x="35587" y="12300"/>
                    <a:pt x="35113" y="9461"/>
                    <a:pt x="33926" y="7332"/>
                  </a:cubicBezTo>
                  <a:cubicBezTo>
                    <a:pt x="32740" y="4967"/>
                    <a:pt x="31079" y="3311"/>
                    <a:pt x="28944" y="1892"/>
                  </a:cubicBezTo>
                  <a:cubicBezTo>
                    <a:pt x="26809" y="710"/>
                    <a:pt x="23962" y="0"/>
                    <a:pt x="20641" y="0"/>
                  </a:cubicBezTo>
                  <a:cubicBezTo>
                    <a:pt x="18268" y="0"/>
                    <a:pt x="16133" y="473"/>
                    <a:pt x="13998" y="1419"/>
                  </a:cubicBezTo>
                  <a:cubicBezTo>
                    <a:pt x="11862" y="2365"/>
                    <a:pt x="9964" y="3785"/>
                    <a:pt x="8541" y="5204"/>
                  </a:cubicBezTo>
                  <a:cubicBezTo>
                    <a:pt x="8066" y="5677"/>
                    <a:pt x="7592" y="6386"/>
                    <a:pt x="7117" y="6859"/>
                  </a:cubicBezTo>
                  <a:lnTo>
                    <a:pt x="7117" y="710"/>
                  </a:lnTo>
                  <a:lnTo>
                    <a:pt x="0" y="710"/>
                  </a:lnTo>
                  <a:lnTo>
                    <a:pt x="0" y="37845"/>
                  </a:lnTo>
                  <a:lnTo>
                    <a:pt x="1424" y="37845"/>
                  </a:lnTo>
                  <a:lnTo>
                    <a:pt x="3796" y="37845"/>
                  </a:lnTo>
                  <a:close/>
                </a:path>
              </a:pathLst>
            </a:custGeom>
            <a:solidFill>
              <a:srgbClr val="00457C"/>
            </a:solidFill>
            <a:ln w="2358" cap="flat">
              <a:noFill/>
              <a:prstDash val="solid"/>
              <a:miter/>
            </a:ln>
          </p:spPr>
          <p:txBody>
            <a:bodyPr/>
            <a:lstStyle/>
            <a:p>
              <a:endParaRPr lang="en-IT"/>
            </a:p>
          </p:txBody>
        </p:sp>
        <p:sp>
          <p:nvSpPr>
            <p:cNvPr id="65" name="Freeform 64">
              <a:extLst>
                <a:ext uri="{FF2B5EF4-FFF2-40B4-BE49-F238E27FC236}">
                  <a16:creationId xmlns:a16="http://schemas.microsoft.com/office/drawing/2014/main" id="{256F012F-4062-500D-6ED7-FAD0FA197A87}"/>
                </a:ext>
              </a:extLst>
            </p:cNvPr>
            <p:cNvSpPr/>
            <p:nvPr/>
          </p:nvSpPr>
          <p:spPr>
            <a:xfrm>
              <a:off x="2792740" y="776198"/>
              <a:ext cx="9727" cy="8988"/>
            </a:xfrm>
            <a:custGeom>
              <a:avLst/>
              <a:gdLst>
                <a:gd name="csX0" fmla="*/ 8541 w 9727"/>
                <a:gd name="csY0" fmla="*/ 1183 h 8988"/>
                <a:gd name="csX1" fmla="*/ 4982 w 9727"/>
                <a:gd name="csY1" fmla="*/ 0 h 8988"/>
                <a:gd name="csX2" fmla="*/ 1423 w 9727"/>
                <a:gd name="csY2" fmla="*/ 1183 h 8988"/>
                <a:gd name="csX3" fmla="*/ 0 w 9727"/>
                <a:gd name="csY3" fmla="*/ 4494 h 8988"/>
                <a:gd name="csX4" fmla="*/ 1186 w 9727"/>
                <a:gd name="csY4" fmla="*/ 7806 h 8988"/>
                <a:gd name="csX5" fmla="*/ 4745 w 9727"/>
                <a:gd name="csY5" fmla="*/ 8988 h 8988"/>
                <a:gd name="csX6" fmla="*/ 8304 w 9727"/>
                <a:gd name="csY6" fmla="*/ 7806 h 8988"/>
                <a:gd name="csX7" fmla="*/ 9727 w 9727"/>
                <a:gd name="csY7" fmla="*/ 4494 h 8988"/>
                <a:gd name="csX8" fmla="*/ 8541 w 9727"/>
                <a:gd name="csY8" fmla="*/ 1183 h 89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727" h="8988">
                  <a:moveTo>
                    <a:pt x="8541" y="1183"/>
                  </a:moveTo>
                  <a:cubicBezTo>
                    <a:pt x="7592" y="473"/>
                    <a:pt x="6406" y="0"/>
                    <a:pt x="4982" y="0"/>
                  </a:cubicBezTo>
                  <a:cubicBezTo>
                    <a:pt x="3559" y="0"/>
                    <a:pt x="2372" y="473"/>
                    <a:pt x="1423" y="1183"/>
                  </a:cubicBezTo>
                  <a:cubicBezTo>
                    <a:pt x="475" y="2129"/>
                    <a:pt x="0" y="3075"/>
                    <a:pt x="0" y="4494"/>
                  </a:cubicBezTo>
                  <a:cubicBezTo>
                    <a:pt x="0" y="5913"/>
                    <a:pt x="475" y="7096"/>
                    <a:pt x="1186" y="7806"/>
                  </a:cubicBezTo>
                  <a:cubicBezTo>
                    <a:pt x="2135" y="8515"/>
                    <a:pt x="3321" y="8988"/>
                    <a:pt x="4745" y="8988"/>
                  </a:cubicBezTo>
                  <a:cubicBezTo>
                    <a:pt x="6168" y="8988"/>
                    <a:pt x="7355" y="8515"/>
                    <a:pt x="8304" y="7806"/>
                  </a:cubicBezTo>
                  <a:cubicBezTo>
                    <a:pt x="9253" y="6859"/>
                    <a:pt x="9727" y="5913"/>
                    <a:pt x="9727" y="4494"/>
                  </a:cubicBezTo>
                  <a:cubicBezTo>
                    <a:pt x="9727" y="3075"/>
                    <a:pt x="9490" y="1892"/>
                    <a:pt x="8541" y="1183"/>
                  </a:cubicBezTo>
                  <a:close/>
                </a:path>
              </a:pathLst>
            </a:custGeom>
            <a:solidFill>
              <a:srgbClr val="00457C"/>
            </a:solidFill>
            <a:ln w="2358" cap="flat">
              <a:noFill/>
              <a:prstDash val="solid"/>
              <a:miter/>
            </a:ln>
          </p:spPr>
          <p:txBody>
            <a:bodyPr/>
            <a:lstStyle/>
            <a:p>
              <a:endParaRPr lang="en-IT"/>
            </a:p>
          </p:txBody>
        </p:sp>
        <p:sp>
          <p:nvSpPr>
            <p:cNvPr id="66" name="Rectangle 65">
              <a:extLst>
                <a:ext uri="{FF2B5EF4-FFF2-40B4-BE49-F238E27FC236}">
                  <a16:creationId xmlns:a16="http://schemas.microsoft.com/office/drawing/2014/main" id="{FD8BE49F-2056-D5E1-5930-6334485A8925}"/>
                </a:ext>
              </a:extLst>
            </p:cNvPr>
            <p:cNvSpPr/>
            <p:nvPr/>
          </p:nvSpPr>
          <p:spPr>
            <a:xfrm>
              <a:off x="2794164" y="793938"/>
              <a:ext cx="7354" cy="37135"/>
            </a:xfrm>
            <a:prstGeom prst="rect">
              <a:avLst/>
            </a:prstGeom>
            <a:solidFill>
              <a:srgbClr val="00457C"/>
            </a:solidFill>
            <a:ln w="2358" cap="flat">
              <a:noFill/>
              <a:prstDash val="solid"/>
              <a:miter/>
            </a:ln>
          </p:spPr>
          <p:txBody>
            <a:bodyPr/>
            <a:lstStyle/>
            <a:p>
              <a:endParaRPr lang="en-IT"/>
            </a:p>
          </p:txBody>
        </p:sp>
        <p:sp>
          <p:nvSpPr>
            <p:cNvPr id="67" name="Rectangle 66">
              <a:extLst>
                <a:ext uri="{FF2B5EF4-FFF2-40B4-BE49-F238E27FC236}">
                  <a16:creationId xmlns:a16="http://schemas.microsoft.com/office/drawing/2014/main" id="{6B4DAF0E-C56A-5FD3-EF66-C1B517C1098F}"/>
                </a:ext>
              </a:extLst>
            </p:cNvPr>
            <p:cNvSpPr/>
            <p:nvPr/>
          </p:nvSpPr>
          <p:spPr>
            <a:xfrm>
              <a:off x="2817889" y="778564"/>
              <a:ext cx="7354" cy="52509"/>
            </a:xfrm>
            <a:prstGeom prst="rect">
              <a:avLst/>
            </a:prstGeom>
            <a:solidFill>
              <a:srgbClr val="00457C"/>
            </a:solidFill>
            <a:ln w="2358" cap="flat">
              <a:noFill/>
              <a:prstDash val="solid"/>
              <a:miter/>
            </a:ln>
          </p:spPr>
          <p:txBody>
            <a:bodyPr/>
            <a:lstStyle/>
            <a:p>
              <a:endParaRPr lang="en-IT"/>
            </a:p>
          </p:txBody>
        </p:sp>
        <p:sp>
          <p:nvSpPr>
            <p:cNvPr id="68" name="Freeform 67">
              <a:extLst>
                <a:ext uri="{FF2B5EF4-FFF2-40B4-BE49-F238E27FC236}">
                  <a16:creationId xmlns:a16="http://schemas.microsoft.com/office/drawing/2014/main" id="{C01F7ED3-3215-236B-28A7-3E95F60CDDAB}"/>
                </a:ext>
              </a:extLst>
            </p:cNvPr>
            <p:cNvSpPr/>
            <p:nvPr/>
          </p:nvSpPr>
          <p:spPr>
            <a:xfrm>
              <a:off x="2861779" y="793229"/>
              <a:ext cx="42704" cy="38791"/>
            </a:xfrm>
            <a:custGeom>
              <a:avLst/>
              <a:gdLst>
                <a:gd name="csX0" fmla="*/ 32266 w 42704"/>
                <a:gd name="csY0" fmla="*/ 36189 h 38791"/>
                <a:gd name="csX1" fmla="*/ 39858 w 42704"/>
                <a:gd name="csY1" fmla="*/ 29330 h 38791"/>
                <a:gd name="csX2" fmla="*/ 42705 w 42704"/>
                <a:gd name="csY2" fmla="*/ 19396 h 38791"/>
                <a:gd name="csX3" fmla="*/ 39858 w 42704"/>
                <a:gd name="csY3" fmla="*/ 9461 h 38791"/>
                <a:gd name="csX4" fmla="*/ 32266 w 42704"/>
                <a:gd name="csY4" fmla="*/ 2602 h 38791"/>
                <a:gd name="csX5" fmla="*/ 21352 w 42704"/>
                <a:gd name="csY5" fmla="*/ 0 h 38791"/>
                <a:gd name="csX6" fmla="*/ 10439 w 42704"/>
                <a:gd name="csY6" fmla="*/ 2602 h 38791"/>
                <a:gd name="csX7" fmla="*/ 2847 w 42704"/>
                <a:gd name="csY7" fmla="*/ 9461 h 38791"/>
                <a:gd name="csX8" fmla="*/ 0 w 42704"/>
                <a:gd name="csY8" fmla="*/ 19396 h 38791"/>
                <a:gd name="csX9" fmla="*/ 2847 w 42704"/>
                <a:gd name="csY9" fmla="*/ 29330 h 38791"/>
                <a:gd name="csX10" fmla="*/ 10439 w 42704"/>
                <a:gd name="csY10" fmla="*/ 36189 h 38791"/>
                <a:gd name="csX11" fmla="*/ 21352 w 42704"/>
                <a:gd name="csY11" fmla="*/ 38791 h 38791"/>
                <a:gd name="csX12" fmla="*/ 32266 w 42704"/>
                <a:gd name="csY12" fmla="*/ 36189 h 38791"/>
                <a:gd name="csX13" fmla="*/ 9253 w 42704"/>
                <a:gd name="csY13" fmla="*/ 25782 h 38791"/>
                <a:gd name="csX14" fmla="*/ 7592 w 42704"/>
                <a:gd name="csY14" fmla="*/ 19396 h 38791"/>
                <a:gd name="csX15" fmla="*/ 9253 w 42704"/>
                <a:gd name="csY15" fmla="*/ 12773 h 38791"/>
                <a:gd name="csX16" fmla="*/ 14235 w 42704"/>
                <a:gd name="csY16" fmla="*/ 8279 h 38791"/>
                <a:gd name="csX17" fmla="*/ 21352 w 42704"/>
                <a:gd name="csY17" fmla="*/ 6623 h 38791"/>
                <a:gd name="csX18" fmla="*/ 28470 w 42704"/>
                <a:gd name="csY18" fmla="*/ 8279 h 38791"/>
                <a:gd name="csX19" fmla="*/ 33452 w 42704"/>
                <a:gd name="csY19" fmla="*/ 12773 h 38791"/>
                <a:gd name="csX20" fmla="*/ 35113 w 42704"/>
                <a:gd name="csY20" fmla="*/ 19396 h 38791"/>
                <a:gd name="csX21" fmla="*/ 33452 w 42704"/>
                <a:gd name="csY21" fmla="*/ 25782 h 38791"/>
                <a:gd name="csX22" fmla="*/ 28470 w 42704"/>
                <a:gd name="csY22" fmla="*/ 30276 h 38791"/>
                <a:gd name="csX23" fmla="*/ 21352 w 42704"/>
                <a:gd name="csY23" fmla="*/ 31932 h 38791"/>
                <a:gd name="csX24" fmla="*/ 14235 w 42704"/>
                <a:gd name="csY24" fmla="*/ 30276 h 38791"/>
                <a:gd name="csX25" fmla="*/ 9253 w 42704"/>
                <a:gd name="csY25" fmla="*/ 25782 h 387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2704" h="38791">
                  <a:moveTo>
                    <a:pt x="32266" y="36189"/>
                  </a:moveTo>
                  <a:cubicBezTo>
                    <a:pt x="35350" y="34534"/>
                    <a:pt x="37960" y="32168"/>
                    <a:pt x="39858" y="29330"/>
                  </a:cubicBezTo>
                  <a:cubicBezTo>
                    <a:pt x="41756" y="26491"/>
                    <a:pt x="42705" y="23180"/>
                    <a:pt x="42705" y="19396"/>
                  </a:cubicBezTo>
                  <a:cubicBezTo>
                    <a:pt x="42705" y="15611"/>
                    <a:pt x="41756" y="12300"/>
                    <a:pt x="39858" y="9461"/>
                  </a:cubicBezTo>
                  <a:cubicBezTo>
                    <a:pt x="37960" y="6623"/>
                    <a:pt x="35587" y="4258"/>
                    <a:pt x="32266" y="2602"/>
                  </a:cubicBezTo>
                  <a:cubicBezTo>
                    <a:pt x="29181" y="946"/>
                    <a:pt x="25385" y="0"/>
                    <a:pt x="21352" y="0"/>
                  </a:cubicBezTo>
                  <a:cubicBezTo>
                    <a:pt x="17319" y="0"/>
                    <a:pt x="13523" y="946"/>
                    <a:pt x="10439" y="2602"/>
                  </a:cubicBezTo>
                  <a:cubicBezTo>
                    <a:pt x="7355" y="4258"/>
                    <a:pt x="4745" y="6623"/>
                    <a:pt x="2847" y="9461"/>
                  </a:cubicBezTo>
                  <a:cubicBezTo>
                    <a:pt x="949" y="12300"/>
                    <a:pt x="0" y="15611"/>
                    <a:pt x="0" y="19396"/>
                  </a:cubicBezTo>
                  <a:cubicBezTo>
                    <a:pt x="0" y="23180"/>
                    <a:pt x="949" y="26491"/>
                    <a:pt x="2847" y="29330"/>
                  </a:cubicBezTo>
                  <a:cubicBezTo>
                    <a:pt x="4745" y="32168"/>
                    <a:pt x="7117" y="34534"/>
                    <a:pt x="10439" y="36189"/>
                  </a:cubicBezTo>
                  <a:cubicBezTo>
                    <a:pt x="13523" y="37845"/>
                    <a:pt x="17319" y="38791"/>
                    <a:pt x="21352" y="38791"/>
                  </a:cubicBezTo>
                  <a:cubicBezTo>
                    <a:pt x="25623" y="38555"/>
                    <a:pt x="29181" y="37845"/>
                    <a:pt x="32266" y="36189"/>
                  </a:cubicBezTo>
                  <a:close/>
                  <a:moveTo>
                    <a:pt x="9253" y="25782"/>
                  </a:moveTo>
                  <a:cubicBezTo>
                    <a:pt x="8066" y="23890"/>
                    <a:pt x="7355" y="21761"/>
                    <a:pt x="7592" y="19396"/>
                  </a:cubicBezTo>
                  <a:cubicBezTo>
                    <a:pt x="7592" y="17030"/>
                    <a:pt x="8066" y="14665"/>
                    <a:pt x="9253" y="12773"/>
                  </a:cubicBezTo>
                  <a:cubicBezTo>
                    <a:pt x="10439" y="10880"/>
                    <a:pt x="12100" y="9461"/>
                    <a:pt x="14235" y="8279"/>
                  </a:cubicBezTo>
                  <a:cubicBezTo>
                    <a:pt x="16370" y="7096"/>
                    <a:pt x="18743" y="6623"/>
                    <a:pt x="21352" y="6623"/>
                  </a:cubicBezTo>
                  <a:cubicBezTo>
                    <a:pt x="23962" y="6623"/>
                    <a:pt x="26334" y="7096"/>
                    <a:pt x="28470" y="8279"/>
                  </a:cubicBezTo>
                  <a:cubicBezTo>
                    <a:pt x="30605" y="9461"/>
                    <a:pt x="32266" y="10880"/>
                    <a:pt x="33452" y="12773"/>
                  </a:cubicBezTo>
                  <a:cubicBezTo>
                    <a:pt x="34638" y="14665"/>
                    <a:pt x="35350" y="16794"/>
                    <a:pt x="35113" y="19396"/>
                  </a:cubicBezTo>
                  <a:cubicBezTo>
                    <a:pt x="35113" y="21761"/>
                    <a:pt x="34638" y="23890"/>
                    <a:pt x="33452" y="25782"/>
                  </a:cubicBezTo>
                  <a:cubicBezTo>
                    <a:pt x="32266" y="27674"/>
                    <a:pt x="30605" y="29093"/>
                    <a:pt x="28470" y="30276"/>
                  </a:cubicBezTo>
                  <a:cubicBezTo>
                    <a:pt x="26334" y="31459"/>
                    <a:pt x="23962" y="31932"/>
                    <a:pt x="21352" y="31932"/>
                  </a:cubicBezTo>
                  <a:cubicBezTo>
                    <a:pt x="18743" y="31932"/>
                    <a:pt x="16370" y="31459"/>
                    <a:pt x="14235" y="30276"/>
                  </a:cubicBezTo>
                  <a:cubicBezTo>
                    <a:pt x="12100" y="29093"/>
                    <a:pt x="10439" y="27674"/>
                    <a:pt x="9253" y="25782"/>
                  </a:cubicBezTo>
                  <a:close/>
                </a:path>
              </a:pathLst>
            </a:custGeom>
            <a:solidFill>
              <a:srgbClr val="00457C"/>
            </a:solidFill>
            <a:ln w="2358" cap="flat">
              <a:noFill/>
              <a:prstDash val="solid"/>
              <a:miter/>
            </a:ln>
          </p:spPr>
          <p:txBody>
            <a:bodyPr/>
            <a:lstStyle/>
            <a:p>
              <a:endParaRPr lang="en-IT"/>
            </a:p>
          </p:txBody>
        </p:sp>
        <p:sp>
          <p:nvSpPr>
            <p:cNvPr id="69" name="Freeform 68">
              <a:extLst>
                <a:ext uri="{FF2B5EF4-FFF2-40B4-BE49-F238E27FC236}">
                  <a16:creationId xmlns:a16="http://schemas.microsoft.com/office/drawing/2014/main" id="{B704FF4F-CFC5-D359-466E-EAA25F680FDE}"/>
                </a:ext>
              </a:extLst>
            </p:cNvPr>
            <p:cNvSpPr/>
            <p:nvPr/>
          </p:nvSpPr>
          <p:spPr>
            <a:xfrm>
              <a:off x="3060830" y="586737"/>
              <a:ext cx="154685" cy="146412"/>
            </a:xfrm>
            <a:custGeom>
              <a:avLst/>
              <a:gdLst>
                <a:gd name="csX0" fmla="*/ 42230 w 154685"/>
                <a:gd name="csY0" fmla="*/ 98870 h 146412"/>
                <a:gd name="csX1" fmla="*/ 67378 w 154685"/>
                <a:gd name="csY1" fmla="*/ 98870 h 146412"/>
                <a:gd name="csX2" fmla="*/ 103440 w 154685"/>
                <a:gd name="csY2" fmla="*/ 146413 h 146412"/>
                <a:gd name="csX3" fmla="*/ 154685 w 154685"/>
                <a:gd name="csY3" fmla="*/ 146413 h 146412"/>
                <a:gd name="csX4" fmla="*/ 114591 w 154685"/>
                <a:gd name="csY4" fmla="*/ 93666 h 146412"/>
                <a:gd name="csX5" fmla="*/ 117675 w 154685"/>
                <a:gd name="csY5" fmla="*/ 92247 h 146412"/>
                <a:gd name="csX6" fmla="*/ 138315 w 154685"/>
                <a:gd name="csY6" fmla="*/ 74271 h 146412"/>
                <a:gd name="csX7" fmla="*/ 145907 w 154685"/>
                <a:gd name="csY7" fmla="*/ 48016 h 146412"/>
                <a:gd name="csX8" fmla="*/ 139264 w 154685"/>
                <a:gd name="csY8" fmla="*/ 21761 h 146412"/>
                <a:gd name="csX9" fmla="*/ 119098 w 154685"/>
                <a:gd name="csY9" fmla="*/ 5440 h 146412"/>
                <a:gd name="csX10" fmla="*/ 84697 w 154685"/>
                <a:gd name="csY10" fmla="*/ 0 h 146412"/>
                <a:gd name="csX11" fmla="*/ 0 w 154685"/>
                <a:gd name="csY11" fmla="*/ 0 h 146412"/>
                <a:gd name="csX12" fmla="*/ 0 w 154685"/>
                <a:gd name="csY12" fmla="*/ 146176 h 146412"/>
                <a:gd name="csX13" fmla="*/ 42230 w 154685"/>
                <a:gd name="csY13" fmla="*/ 146176 h 146412"/>
                <a:gd name="csX14" fmla="*/ 42230 w 154685"/>
                <a:gd name="csY14" fmla="*/ 98870 h 146412"/>
                <a:gd name="csX15" fmla="*/ 42230 w 154685"/>
                <a:gd name="csY15" fmla="*/ 35716 h 146412"/>
                <a:gd name="csX16" fmla="*/ 81376 w 154685"/>
                <a:gd name="csY16" fmla="*/ 35716 h 146412"/>
                <a:gd name="csX17" fmla="*/ 91103 w 154685"/>
                <a:gd name="csY17" fmla="*/ 37372 h 146412"/>
                <a:gd name="csX18" fmla="*/ 98220 w 154685"/>
                <a:gd name="csY18" fmla="*/ 42576 h 146412"/>
                <a:gd name="csX19" fmla="*/ 100830 w 154685"/>
                <a:gd name="csY19" fmla="*/ 51564 h 146412"/>
                <a:gd name="csX20" fmla="*/ 98220 w 154685"/>
                <a:gd name="csY20" fmla="*/ 60552 h 146412"/>
                <a:gd name="csX21" fmla="*/ 91340 w 154685"/>
                <a:gd name="csY21" fmla="*/ 65756 h 146412"/>
                <a:gd name="csX22" fmla="*/ 82088 w 154685"/>
                <a:gd name="csY22" fmla="*/ 67411 h 146412"/>
                <a:gd name="csX23" fmla="*/ 42230 w 154685"/>
                <a:gd name="csY23" fmla="*/ 67411 h 146412"/>
                <a:gd name="csX24" fmla="*/ 42230 w 154685"/>
                <a:gd name="csY24" fmla="*/ 35716 h 1464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54685" h="146412">
                  <a:moveTo>
                    <a:pt x="42230" y="98870"/>
                  </a:moveTo>
                  <a:lnTo>
                    <a:pt x="67378" y="98870"/>
                  </a:lnTo>
                  <a:lnTo>
                    <a:pt x="103440" y="146413"/>
                  </a:lnTo>
                  <a:lnTo>
                    <a:pt x="154685" y="146413"/>
                  </a:lnTo>
                  <a:lnTo>
                    <a:pt x="114591" y="93666"/>
                  </a:lnTo>
                  <a:cubicBezTo>
                    <a:pt x="115540" y="93193"/>
                    <a:pt x="116726" y="92720"/>
                    <a:pt x="117675" y="92247"/>
                  </a:cubicBezTo>
                  <a:cubicBezTo>
                    <a:pt x="126453" y="87990"/>
                    <a:pt x="133333" y="82076"/>
                    <a:pt x="138315" y="74271"/>
                  </a:cubicBezTo>
                  <a:cubicBezTo>
                    <a:pt x="143298" y="66465"/>
                    <a:pt x="145907" y="57950"/>
                    <a:pt x="145907" y="48016"/>
                  </a:cubicBezTo>
                  <a:cubicBezTo>
                    <a:pt x="145907" y="37608"/>
                    <a:pt x="143772" y="28857"/>
                    <a:pt x="139264" y="21761"/>
                  </a:cubicBezTo>
                  <a:cubicBezTo>
                    <a:pt x="134757" y="14665"/>
                    <a:pt x="128114" y="9225"/>
                    <a:pt x="119098" y="5440"/>
                  </a:cubicBezTo>
                  <a:cubicBezTo>
                    <a:pt x="110083" y="1656"/>
                    <a:pt x="98695" y="0"/>
                    <a:pt x="84697" y="0"/>
                  </a:cubicBezTo>
                  <a:lnTo>
                    <a:pt x="0" y="0"/>
                  </a:lnTo>
                  <a:lnTo>
                    <a:pt x="0" y="146176"/>
                  </a:lnTo>
                  <a:lnTo>
                    <a:pt x="42230" y="146176"/>
                  </a:lnTo>
                  <a:lnTo>
                    <a:pt x="42230" y="98870"/>
                  </a:lnTo>
                  <a:close/>
                  <a:moveTo>
                    <a:pt x="42230" y="35716"/>
                  </a:moveTo>
                  <a:lnTo>
                    <a:pt x="81376" y="35716"/>
                  </a:lnTo>
                  <a:cubicBezTo>
                    <a:pt x="84935" y="35716"/>
                    <a:pt x="88019" y="36189"/>
                    <a:pt x="91103" y="37372"/>
                  </a:cubicBezTo>
                  <a:cubicBezTo>
                    <a:pt x="93950" y="38555"/>
                    <a:pt x="96323" y="40210"/>
                    <a:pt x="98220" y="42576"/>
                  </a:cubicBezTo>
                  <a:cubicBezTo>
                    <a:pt x="99881" y="44941"/>
                    <a:pt x="100830" y="48016"/>
                    <a:pt x="100830" y="51564"/>
                  </a:cubicBezTo>
                  <a:cubicBezTo>
                    <a:pt x="100830" y="55112"/>
                    <a:pt x="99881" y="58187"/>
                    <a:pt x="98220" y="60552"/>
                  </a:cubicBezTo>
                  <a:cubicBezTo>
                    <a:pt x="96560" y="62917"/>
                    <a:pt x="94187" y="64573"/>
                    <a:pt x="91340" y="65756"/>
                  </a:cubicBezTo>
                  <a:cubicBezTo>
                    <a:pt x="88493" y="66938"/>
                    <a:pt x="85409" y="67411"/>
                    <a:pt x="82088" y="67411"/>
                  </a:cubicBezTo>
                  <a:lnTo>
                    <a:pt x="42230" y="67411"/>
                  </a:lnTo>
                  <a:lnTo>
                    <a:pt x="42230" y="35716"/>
                  </a:lnTo>
                  <a:close/>
                </a:path>
              </a:pathLst>
            </a:custGeom>
            <a:solidFill>
              <a:srgbClr val="00457C"/>
            </a:solidFill>
            <a:ln w="2358" cap="flat">
              <a:noFill/>
              <a:prstDash val="solid"/>
              <a:miter/>
            </a:ln>
          </p:spPr>
          <p:txBody>
            <a:bodyPr/>
            <a:lstStyle/>
            <a:p>
              <a:endParaRPr lang="en-IT"/>
            </a:p>
          </p:txBody>
        </p:sp>
        <p:sp>
          <p:nvSpPr>
            <p:cNvPr id="70" name="Freeform 69">
              <a:extLst>
                <a:ext uri="{FF2B5EF4-FFF2-40B4-BE49-F238E27FC236}">
                  <a16:creationId xmlns:a16="http://schemas.microsoft.com/office/drawing/2014/main" id="{C9F3F027-6821-5772-AF92-2021184E6E4F}"/>
                </a:ext>
              </a:extLst>
            </p:cNvPr>
            <p:cNvSpPr/>
            <p:nvPr/>
          </p:nvSpPr>
          <p:spPr>
            <a:xfrm>
              <a:off x="2713737" y="586973"/>
              <a:ext cx="142585" cy="146176"/>
            </a:xfrm>
            <a:custGeom>
              <a:avLst/>
              <a:gdLst>
                <a:gd name="csX0" fmla="*/ 43416 w 142585"/>
                <a:gd name="csY0" fmla="*/ 89409 h 146176"/>
                <a:gd name="csX1" fmla="*/ 131198 w 142585"/>
                <a:gd name="csY1" fmla="*/ 89409 h 146176"/>
                <a:gd name="csX2" fmla="*/ 131198 w 142585"/>
                <a:gd name="csY2" fmla="*/ 55112 h 146176"/>
                <a:gd name="csX3" fmla="*/ 43416 w 142585"/>
                <a:gd name="csY3" fmla="*/ 55112 h 146176"/>
                <a:gd name="csX4" fmla="*/ 43416 w 142585"/>
                <a:gd name="csY4" fmla="*/ 36662 h 146176"/>
                <a:gd name="csX5" fmla="*/ 138790 w 142585"/>
                <a:gd name="csY5" fmla="*/ 36662 h 146176"/>
                <a:gd name="csX6" fmla="*/ 138790 w 142585"/>
                <a:gd name="csY6" fmla="*/ 0 h 146176"/>
                <a:gd name="csX7" fmla="*/ 0 w 142585"/>
                <a:gd name="csY7" fmla="*/ 0 h 146176"/>
                <a:gd name="csX8" fmla="*/ 0 w 142585"/>
                <a:gd name="csY8" fmla="*/ 146176 h 146176"/>
                <a:gd name="csX9" fmla="*/ 142586 w 142585"/>
                <a:gd name="csY9" fmla="*/ 146176 h 146176"/>
                <a:gd name="csX10" fmla="*/ 142586 w 142585"/>
                <a:gd name="csY10" fmla="*/ 109750 h 146176"/>
                <a:gd name="csX11" fmla="*/ 43416 w 142585"/>
                <a:gd name="csY11" fmla="*/ 109750 h 1461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42585" h="146176">
                  <a:moveTo>
                    <a:pt x="43416" y="89409"/>
                  </a:moveTo>
                  <a:lnTo>
                    <a:pt x="131198" y="89409"/>
                  </a:lnTo>
                  <a:lnTo>
                    <a:pt x="131198" y="55112"/>
                  </a:lnTo>
                  <a:lnTo>
                    <a:pt x="43416" y="55112"/>
                  </a:lnTo>
                  <a:lnTo>
                    <a:pt x="43416" y="36662"/>
                  </a:lnTo>
                  <a:lnTo>
                    <a:pt x="138790" y="36662"/>
                  </a:lnTo>
                  <a:lnTo>
                    <a:pt x="138790" y="0"/>
                  </a:lnTo>
                  <a:lnTo>
                    <a:pt x="0" y="0"/>
                  </a:lnTo>
                  <a:lnTo>
                    <a:pt x="0" y="146176"/>
                  </a:lnTo>
                  <a:lnTo>
                    <a:pt x="142586" y="146176"/>
                  </a:lnTo>
                  <a:lnTo>
                    <a:pt x="142586" y="109750"/>
                  </a:lnTo>
                  <a:lnTo>
                    <a:pt x="43416" y="109750"/>
                  </a:lnTo>
                  <a:close/>
                </a:path>
              </a:pathLst>
            </a:custGeom>
            <a:solidFill>
              <a:srgbClr val="00457C"/>
            </a:solidFill>
            <a:ln w="2358" cap="flat">
              <a:noFill/>
              <a:prstDash val="solid"/>
              <a:miter/>
            </a:ln>
          </p:spPr>
          <p:txBody>
            <a:bodyPr/>
            <a:lstStyle/>
            <a:p>
              <a:endParaRPr lang="en-IT"/>
            </a:p>
          </p:txBody>
        </p:sp>
        <p:sp>
          <p:nvSpPr>
            <p:cNvPr id="71" name="Freeform 70">
              <a:extLst>
                <a:ext uri="{FF2B5EF4-FFF2-40B4-BE49-F238E27FC236}">
                  <a16:creationId xmlns:a16="http://schemas.microsoft.com/office/drawing/2014/main" id="{366FF5BF-6DF2-4A45-756A-237EA294F9B0}"/>
                </a:ext>
              </a:extLst>
            </p:cNvPr>
            <p:cNvSpPr/>
            <p:nvPr/>
          </p:nvSpPr>
          <p:spPr>
            <a:xfrm>
              <a:off x="2525600" y="582716"/>
              <a:ext cx="166073" cy="152799"/>
            </a:xfrm>
            <a:custGeom>
              <a:avLst/>
              <a:gdLst>
                <a:gd name="csX0" fmla="*/ 133570 w 166073"/>
                <a:gd name="csY0" fmla="*/ 101945 h 152799"/>
                <a:gd name="csX1" fmla="*/ 118149 w 166073"/>
                <a:gd name="csY1" fmla="*/ 109514 h 152799"/>
                <a:gd name="csX2" fmla="*/ 97509 w 166073"/>
                <a:gd name="csY2" fmla="*/ 112825 h 152799"/>
                <a:gd name="csX3" fmla="*/ 78766 w 166073"/>
                <a:gd name="csY3" fmla="*/ 110697 h 152799"/>
                <a:gd name="csX4" fmla="*/ 62396 w 166073"/>
                <a:gd name="csY4" fmla="*/ 104074 h 152799"/>
                <a:gd name="csX5" fmla="*/ 50771 w 166073"/>
                <a:gd name="csY5" fmla="*/ 92720 h 152799"/>
                <a:gd name="csX6" fmla="*/ 46501 w 166073"/>
                <a:gd name="csY6" fmla="*/ 76873 h 152799"/>
                <a:gd name="csX7" fmla="*/ 50534 w 166073"/>
                <a:gd name="csY7" fmla="*/ 60552 h 152799"/>
                <a:gd name="csX8" fmla="*/ 61210 w 166073"/>
                <a:gd name="csY8" fmla="*/ 49198 h 152799"/>
                <a:gd name="csX9" fmla="*/ 75919 w 166073"/>
                <a:gd name="csY9" fmla="*/ 42576 h 152799"/>
                <a:gd name="csX10" fmla="*/ 92052 w 166073"/>
                <a:gd name="csY10" fmla="*/ 40447 h 152799"/>
                <a:gd name="csX11" fmla="*/ 112930 w 166073"/>
                <a:gd name="csY11" fmla="*/ 42812 h 152799"/>
                <a:gd name="csX12" fmla="*/ 128351 w 166073"/>
                <a:gd name="csY12" fmla="*/ 48962 h 152799"/>
                <a:gd name="csX13" fmla="*/ 139264 w 166073"/>
                <a:gd name="csY13" fmla="*/ 56294 h 152799"/>
                <a:gd name="csX14" fmla="*/ 164650 w 166073"/>
                <a:gd name="csY14" fmla="*/ 21288 h 152799"/>
                <a:gd name="csX15" fmla="*/ 144958 w 166073"/>
                <a:gd name="csY15" fmla="*/ 10171 h 152799"/>
                <a:gd name="csX16" fmla="*/ 120996 w 166073"/>
                <a:gd name="csY16" fmla="*/ 2602 h 152799"/>
                <a:gd name="csX17" fmla="*/ 94425 w 166073"/>
                <a:gd name="csY17" fmla="*/ 0 h 152799"/>
                <a:gd name="csX18" fmla="*/ 57177 w 166073"/>
                <a:gd name="csY18" fmla="*/ 5440 h 152799"/>
                <a:gd name="csX19" fmla="*/ 27283 w 166073"/>
                <a:gd name="csY19" fmla="*/ 21051 h 152799"/>
                <a:gd name="csX20" fmla="*/ 7117 w 166073"/>
                <a:gd name="csY20" fmla="*/ 45177 h 152799"/>
                <a:gd name="csX21" fmla="*/ 0 w 166073"/>
                <a:gd name="csY21" fmla="*/ 76400 h 152799"/>
                <a:gd name="csX22" fmla="*/ 7117 w 166073"/>
                <a:gd name="csY22" fmla="*/ 107622 h 152799"/>
                <a:gd name="csX23" fmla="*/ 27283 w 166073"/>
                <a:gd name="csY23" fmla="*/ 131748 h 152799"/>
                <a:gd name="csX24" fmla="*/ 57651 w 166073"/>
                <a:gd name="csY24" fmla="*/ 147359 h 152799"/>
                <a:gd name="csX25" fmla="*/ 95136 w 166073"/>
                <a:gd name="csY25" fmla="*/ 152799 h 152799"/>
                <a:gd name="csX26" fmla="*/ 124080 w 166073"/>
                <a:gd name="csY26" fmla="*/ 149015 h 152799"/>
                <a:gd name="csX27" fmla="*/ 148754 w 166073"/>
                <a:gd name="csY27" fmla="*/ 139553 h 152799"/>
                <a:gd name="csX28" fmla="*/ 166073 w 166073"/>
                <a:gd name="csY28" fmla="*/ 128909 h 152799"/>
                <a:gd name="csX29" fmla="*/ 144958 w 166073"/>
                <a:gd name="csY29" fmla="*/ 94612 h 152799"/>
                <a:gd name="csX30" fmla="*/ 133570 w 166073"/>
                <a:gd name="csY30" fmla="*/ 101945 h 1527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166073" h="152799">
                  <a:moveTo>
                    <a:pt x="133570" y="101945"/>
                  </a:moveTo>
                  <a:cubicBezTo>
                    <a:pt x="129063" y="104783"/>
                    <a:pt x="124080" y="107385"/>
                    <a:pt x="118149" y="109514"/>
                  </a:cubicBezTo>
                  <a:cubicBezTo>
                    <a:pt x="112218" y="111643"/>
                    <a:pt x="105338" y="112825"/>
                    <a:pt x="97509" y="112825"/>
                  </a:cubicBezTo>
                  <a:cubicBezTo>
                    <a:pt x="91103" y="112825"/>
                    <a:pt x="84935" y="112116"/>
                    <a:pt x="78766" y="110697"/>
                  </a:cubicBezTo>
                  <a:cubicBezTo>
                    <a:pt x="72598" y="109277"/>
                    <a:pt x="67141" y="106912"/>
                    <a:pt x="62396" y="104074"/>
                  </a:cubicBezTo>
                  <a:cubicBezTo>
                    <a:pt x="57414" y="100999"/>
                    <a:pt x="53618" y="97214"/>
                    <a:pt x="50771" y="92720"/>
                  </a:cubicBezTo>
                  <a:cubicBezTo>
                    <a:pt x="47924" y="88226"/>
                    <a:pt x="46501" y="83022"/>
                    <a:pt x="46501" y="76873"/>
                  </a:cubicBezTo>
                  <a:cubicBezTo>
                    <a:pt x="46501" y="70723"/>
                    <a:pt x="47924" y="65283"/>
                    <a:pt x="50534" y="60552"/>
                  </a:cubicBezTo>
                  <a:cubicBezTo>
                    <a:pt x="53143" y="56058"/>
                    <a:pt x="56702" y="52273"/>
                    <a:pt x="61210" y="49198"/>
                  </a:cubicBezTo>
                  <a:cubicBezTo>
                    <a:pt x="65718" y="46124"/>
                    <a:pt x="70463" y="43995"/>
                    <a:pt x="75919" y="42576"/>
                  </a:cubicBezTo>
                  <a:cubicBezTo>
                    <a:pt x="81139" y="41156"/>
                    <a:pt x="86595" y="40447"/>
                    <a:pt x="92052" y="40447"/>
                  </a:cubicBezTo>
                  <a:cubicBezTo>
                    <a:pt x="100118" y="40447"/>
                    <a:pt x="106999" y="41156"/>
                    <a:pt x="112930" y="42812"/>
                  </a:cubicBezTo>
                  <a:cubicBezTo>
                    <a:pt x="118861" y="44468"/>
                    <a:pt x="124080" y="46360"/>
                    <a:pt x="128351" y="48962"/>
                  </a:cubicBezTo>
                  <a:cubicBezTo>
                    <a:pt x="132859" y="51327"/>
                    <a:pt x="136417" y="53929"/>
                    <a:pt x="139264" y="56294"/>
                  </a:cubicBezTo>
                  <a:lnTo>
                    <a:pt x="164650" y="21288"/>
                  </a:lnTo>
                  <a:cubicBezTo>
                    <a:pt x="158956" y="17030"/>
                    <a:pt x="152550" y="13482"/>
                    <a:pt x="144958" y="10171"/>
                  </a:cubicBezTo>
                  <a:cubicBezTo>
                    <a:pt x="137366" y="6859"/>
                    <a:pt x="129537" y="4494"/>
                    <a:pt x="120996" y="2602"/>
                  </a:cubicBezTo>
                  <a:cubicBezTo>
                    <a:pt x="112455" y="710"/>
                    <a:pt x="103677" y="0"/>
                    <a:pt x="94425" y="0"/>
                  </a:cubicBezTo>
                  <a:cubicBezTo>
                    <a:pt x="80901" y="0"/>
                    <a:pt x="68565" y="1892"/>
                    <a:pt x="57177" y="5440"/>
                  </a:cubicBezTo>
                  <a:cubicBezTo>
                    <a:pt x="45789" y="8988"/>
                    <a:pt x="35824" y="14192"/>
                    <a:pt x="27283" y="21051"/>
                  </a:cubicBezTo>
                  <a:cubicBezTo>
                    <a:pt x="18743" y="27911"/>
                    <a:pt x="12100" y="35953"/>
                    <a:pt x="7117" y="45177"/>
                  </a:cubicBezTo>
                  <a:cubicBezTo>
                    <a:pt x="2372" y="54402"/>
                    <a:pt x="0" y="64809"/>
                    <a:pt x="0" y="76400"/>
                  </a:cubicBezTo>
                  <a:cubicBezTo>
                    <a:pt x="0" y="87753"/>
                    <a:pt x="2372" y="98160"/>
                    <a:pt x="7117" y="107622"/>
                  </a:cubicBezTo>
                  <a:cubicBezTo>
                    <a:pt x="11862" y="116846"/>
                    <a:pt x="18743" y="124888"/>
                    <a:pt x="27283" y="131748"/>
                  </a:cubicBezTo>
                  <a:cubicBezTo>
                    <a:pt x="36062" y="138607"/>
                    <a:pt x="46026" y="143811"/>
                    <a:pt x="57651" y="147359"/>
                  </a:cubicBezTo>
                  <a:cubicBezTo>
                    <a:pt x="69276" y="150907"/>
                    <a:pt x="81613" y="152799"/>
                    <a:pt x="95136" y="152799"/>
                  </a:cubicBezTo>
                  <a:cubicBezTo>
                    <a:pt x="105338" y="152799"/>
                    <a:pt x="115065" y="151616"/>
                    <a:pt x="124080" y="149015"/>
                  </a:cubicBezTo>
                  <a:cubicBezTo>
                    <a:pt x="133333" y="146413"/>
                    <a:pt x="141400" y="143338"/>
                    <a:pt x="148754" y="139553"/>
                  </a:cubicBezTo>
                  <a:cubicBezTo>
                    <a:pt x="156109" y="135769"/>
                    <a:pt x="161803" y="132221"/>
                    <a:pt x="166073" y="128909"/>
                  </a:cubicBezTo>
                  <a:lnTo>
                    <a:pt x="144958" y="94612"/>
                  </a:lnTo>
                  <a:cubicBezTo>
                    <a:pt x="141874" y="96505"/>
                    <a:pt x="138078" y="99106"/>
                    <a:pt x="133570" y="101945"/>
                  </a:cubicBezTo>
                  <a:close/>
                </a:path>
              </a:pathLst>
            </a:custGeom>
            <a:solidFill>
              <a:srgbClr val="00457C"/>
            </a:solidFill>
            <a:ln w="2358" cap="flat">
              <a:noFill/>
              <a:prstDash val="solid"/>
              <a:miter/>
            </a:ln>
          </p:spPr>
          <p:txBody>
            <a:bodyPr/>
            <a:lstStyle/>
            <a:p>
              <a:endParaRPr lang="en-IT"/>
            </a:p>
          </p:txBody>
        </p:sp>
        <p:sp>
          <p:nvSpPr>
            <p:cNvPr id="72" name="Freeform 71">
              <a:extLst>
                <a:ext uri="{FF2B5EF4-FFF2-40B4-BE49-F238E27FC236}">
                  <a16:creationId xmlns:a16="http://schemas.microsoft.com/office/drawing/2014/main" id="{9245D89F-CB4E-EB91-DA17-45FB57AA27CF}"/>
                </a:ext>
              </a:extLst>
            </p:cNvPr>
            <p:cNvSpPr/>
            <p:nvPr/>
          </p:nvSpPr>
          <p:spPr>
            <a:xfrm>
              <a:off x="2887165" y="586973"/>
              <a:ext cx="142823" cy="146176"/>
            </a:xfrm>
            <a:custGeom>
              <a:avLst/>
              <a:gdLst>
                <a:gd name="csX0" fmla="*/ 142823 w 142823"/>
                <a:gd name="csY0" fmla="*/ 109750 h 146176"/>
                <a:gd name="csX1" fmla="*/ 43416 w 142823"/>
                <a:gd name="csY1" fmla="*/ 109750 h 146176"/>
                <a:gd name="csX2" fmla="*/ 43416 w 142823"/>
                <a:gd name="csY2" fmla="*/ 89409 h 146176"/>
                <a:gd name="csX3" fmla="*/ 131198 w 142823"/>
                <a:gd name="csY3" fmla="*/ 89409 h 146176"/>
                <a:gd name="csX4" fmla="*/ 131198 w 142823"/>
                <a:gd name="csY4" fmla="*/ 55112 h 146176"/>
                <a:gd name="csX5" fmla="*/ 43416 w 142823"/>
                <a:gd name="csY5" fmla="*/ 55112 h 146176"/>
                <a:gd name="csX6" fmla="*/ 43416 w 142823"/>
                <a:gd name="csY6" fmla="*/ 36662 h 146176"/>
                <a:gd name="csX7" fmla="*/ 139027 w 142823"/>
                <a:gd name="csY7" fmla="*/ 36662 h 146176"/>
                <a:gd name="csX8" fmla="*/ 139027 w 142823"/>
                <a:gd name="csY8" fmla="*/ 0 h 146176"/>
                <a:gd name="csX9" fmla="*/ 0 w 142823"/>
                <a:gd name="csY9" fmla="*/ 0 h 146176"/>
                <a:gd name="csX10" fmla="*/ 0 w 142823"/>
                <a:gd name="csY10" fmla="*/ 146176 h 146176"/>
                <a:gd name="csX11" fmla="*/ 142823 w 142823"/>
                <a:gd name="csY11" fmla="*/ 146176 h 1461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42823" h="146176">
                  <a:moveTo>
                    <a:pt x="142823" y="109750"/>
                  </a:moveTo>
                  <a:lnTo>
                    <a:pt x="43416" y="109750"/>
                  </a:lnTo>
                  <a:lnTo>
                    <a:pt x="43416" y="89409"/>
                  </a:lnTo>
                  <a:lnTo>
                    <a:pt x="131198" y="89409"/>
                  </a:lnTo>
                  <a:lnTo>
                    <a:pt x="131198" y="55112"/>
                  </a:lnTo>
                  <a:lnTo>
                    <a:pt x="43416" y="55112"/>
                  </a:lnTo>
                  <a:lnTo>
                    <a:pt x="43416" y="36662"/>
                  </a:lnTo>
                  <a:lnTo>
                    <a:pt x="139027" y="36662"/>
                  </a:lnTo>
                  <a:lnTo>
                    <a:pt x="139027" y="0"/>
                  </a:lnTo>
                  <a:lnTo>
                    <a:pt x="0" y="0"/>
                  </a:lnTo>
                  <a:lnTo>
                    <a:pt x="0" y="146176"/>
                  </a:lnTo>
                  <a:lnTo>
                    <a:pt x="142823" y="146176"/>
                  </a:lnTo>
                  <a:close/>
                </a:path>
              </a:pathLst>
            </a:custGeom>
            <a:solidFill>
              <a:srgbClr val="00457C"/>
            </a:solidFill>
            <a:ln w="2358" cap="flat">
              <a:noFill/>
              <a:prstDash val="solid"/>
              <a:miter/>
            </a:ln>
          </p:spPr>
          <p:txBody>
            <a:bodyPr/>
            <a:lstStyle/>
            <a:p>
              <a:endParaRPr lang="en-IT"/>
            </a:p>
          </p:txBody>
        </p:sp>
      </p:grpSp>
      <p:pic>
        <p:nvPicPr>
          <p:cNvPr id="73" name="Picture 72">
            <a:extLst>
              <a:ext uri="{FF2B5EF4-FFF2-40B4-BE49-F238E27FC236}">
                <a16:creationId xmlns:a16="http://schemas.microsoft.com/office/drawing/2014/main" id="{6E9D63F3-9559-3DFA-5E65-28891FCE28F7}"/>
              </a:ext>
            </a:extLst>
          </p:cNvPr>
          <p:cNvPicPr>
            <a:picLocks noChangeAspect="1"/>
          </p:cNvPicPr>
          <p:nvPr/>
        </p:nvPicPr>
        <p:blipFill>
          <a:blip r:embed="rId8"/>
          <a:stretch>
            <a:fillRect/>
          </a:stretch>
        </p:blipFill>
        <p:spPr>
          <a:xfrm>
            <a:off x="4446313" y="422824"/>
            <a:ext cx="2090055" cy="637212"/>
          </a:xfrm>
          <a:prstGeom prst="rect">
            <a:avLst/>
          </a:prstGeom>
        </p:spPr>
      </p:pic>
    </p:spTree>
    <p:extLst>
      <p:ext uri="{BB962C8B-B14F-4D97-AF65-F5344CB8AC3E}">
        <p14:creationId xmlns:p14="http://schemas.microsoft.com/office/powerpoint/2010/main" val="2889491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CCFCAC-B5EF-7E9D-FC27-B223E1F05C8B}"/>
              </a:ext>
            </a:extLst>
          </p:cNvPr>
          <p:cNvSpPr txBox="1"/>
          <p:nvPr/>
        </p:nvSpPr>
        <p:spPr>
          <a:xfrm>
            <a:off x="0" y="-10650"/>
            <a:ext cx="12190414" cy="6856376"/>
          </a:xfrm>
          <a:prstGeom prst="rect">
            <a:avLst/>
          </a:prstGeom>
          <a:solidFill>
            <a:srgbClr val="44B5C2"/>
          </a:solidFill>
        </p:spPr>
        <p:txBody>
          <a:bodyPr wrap="square" rtlCol="0">
            <a:spAutoFit/>
          </a:bodyPr>
          <a:lstStyle/>
          <a:p>
            <a:endParaRPr lang="en-GB" dirty="0"/>
          </a:p>
        </p:txBody>
      </p:sp>
      <p:sp>
        <p:nvSpPr>
          <p:cNvPr id="3" name="Title 1">
            <a:extLst>
              <a:ext uri="{FF2B5EF4-FFF2-40B4-BE49-F238E27FC236}">
                <a16:creationId xmlns:a16="http://schemas.microsoft.com/office/drawing/2014/main" id="{75FB0DE5-E319-C629-FCBB-E7EA728225CD}"/>
              </a:ext>
            </a:extLst>
          </p:cNvPr>
          <p:cNvSpPr txBox="1">
            <a:spLocks/>
          </p:cNvSpPr>
          <p:nvPr/>
        </p:nvSpPr>
        <p:spPr>
          <a:xfrm>
            <a:off x="768526" y="690717"/>
            <a:ext cx="10693110" cy="765065"/>
          </a:xfrm>
          <a:prstGeom prst="rect">
            <a:avLst/>
          </a:prstGeom>
          <a:ln w="12700">
            <a:noFill/>
            <a:miter lim="400000"/>
          </a:ln>
        </p:spPr>
        <p:txBody>
          <a:bodyPr>
            <a:normAutofit/>
          </a:bodyPr>
          <a:lstStyle>
            <a:lvl1pPr algn="ctr" defTabSz="1737360" rtl="0" eaLnBrk="1" latinLnBrk="0" hangingPunct="1">
              <a:lnSpc>
                <a:spcPct val="90000"/>
              </a:lnSpc>
              <a:spcBef>
                <a:spcPct val="0"/>
              </a:spcBef>
              <a:buNone/>
              <a:defRPr sz="6840" kern="1200">
                <a:solidFill>
                  <a:srgbClr val="FFFFFF"/>
                </a:solidFill>
                <a:latin typeface="Montserrat Bold"/>
                <a:ea typeface="Montserrat Bold"/>
                <a:cs typeface="Montserrat Bold"/>
                <a:sym typeface="Montserrat Bold"/>
              </a:defRPr>
            </a:lvl1pPr>
          </a:lstStyle>
          <a:p>
            <a:r>
              <a:rPr lang="en-US" sz="3600" b="1" dirty="0">
                <a:solidFill>
                  <a:srgbClr val="084672"/>
                </a:solidFill>
                <a:latin typeface="Avenir Black" panose="02000503020000020003" pitchFamily="2" charset="0"/>
              </a:rPr>
              <a:t>Outline</a:t>
            </a:r>
          </a:p>
        </p:txBody>
      </p:sp>
      <p:sp>
        <p:nvSpPr>
          <p:cNvPr id="4" name="Title 1">
            <a:extLst>
              <a:ext uri="{FF2B5EF4-FFF2-40B4-BE49-F238E27FC236}">
                <a16:creationId xmlns:a16="http://schemas.microsoft.com/office/drawing/2014/main" id="{5B6481C5-8AE4-4842-BA77-78DB5BE5C0BD}"/>
              </a:ext>
            </a:extLst>
          </p:cNvPr>
          <p:cNvSpPr txBox="1">
            <a:spLocks/>
          </p:cNvSpPr>
          <p:nvPr/>
        </p:nvSpPr>
        <p:spPr>
          <a:xfrm>
            <a:off x="571500" y="2012658"/>
            <a:ext cx="11162198" cy="3360615"/>
          </a:xfrm>
          <a:prstGeom prst="rect">
            <a:avLst/>
          </a:prstGeom>
          <a:ln w="12700">
            <a:noFill/>
            <a:miter lim="400000"/>
          </a:ln>
        </p:spPr>
        <p:txBody>
          <a:bodyPr vert="horz" lIns="91428" tIns="45714" rIns="91428" bIns="45714" rtlCol="0" anchor="ctr">
            <a:noAutofit/>
          </a:bodyPr>
          <a:lstStyle>
            <a:lvl1pPr algn="ctr" defTabSz="1737360" rtl="0" eaLnBrk="1" latinLnBrk="0" hangingPunct="1">
              <a:lnSpc>
                <a:spcPct val="90000"/>
              </a:lnSpc>
              <a:spcBef>
                <a:spcPct val="0"/>
              </a:spcBef>
              <a:buNone/>
              <a:defRPr sz="6840" kern="1200">
                <a:solidFill>
                  <a:srgbClr val="FFFFFF"/>
                </a:solidFill>
                <a:latin typeface="Montserrat Bold"/>
                <a:ea typeface="Montserrat Bold"/>
                <a:cs typeface="Montserrat Bold"/>
                <a:sym typeface="Montserrat Bold"/>
              </a:defRPr>
            </a:lvl1pPr>
          </a:lstStyle>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The benefits of cross-border trade / regional markets</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Does integration need markets?</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Markets facilitate advanced multinational integration</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Issues to be addressed in the design and implementation of regional electricity markets </a:t>
            </a:r>
          </a:p>
          <a:p>
            <a:pPr marL="914309" lvl="1" indent="-457154">
              <a:spcBef>
                <a:spcPts val="200"/>
              </a:spcBef>
              <a:spcAft>
                <a:spcPts val="200"/>
              </a:spcAft>
              <a:buClr>
                <a:schemeClr val="bg1"/>
              </a:buClr>
              <a:buFont typeface="Arial" panose="020B0604020202020204" pitchFamily="34" charset="0"/>
              <a:buChar char="•"/>
            </a:pPr>
            <a:r>
              <a:rPr lang="en-US" sz="100" dirty="0">
                <a:solidFill>
                  <a:srgbClr val="084672"/>
                </a:solidFill>
                <a:latin typeface="+mn-lt"/>
              </a:rPr>
              <a:t>mmm</a:t>
            </a:r>
            <a:endParaRPr lang="en-US" sz="3000" dirty="0">
              <a:solidFill>
                <a:srgbClr val="084672"/>
              </a:solidFill>
              <a:latin typeface="+mn-lt"/>
            </a:endParaRP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Market design</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Governance</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Capacity expansion</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Transmission network utilization and system operation</a:t>
            </a:r>
          </a:p>
          <a:p>
            <a:pPr marL="714304" indent="-438106" algn="l">
              <a:lnSpc>
                <a:spcPct val="100000"/>
              </a:lnSpc>
              <a:spcBef>
                <a:spcPts val="200"/>
              </a:spcBef>
              <a:spcAft>
                <a:spcPts val="200"/>
              </a:spcAft>
              <a:buFont typeface="Arial" panose="020B0604020202020204" pitchFamily="34" charset="0"/>
              <a:buChar char="•"/>
            </a:pPr>
            <a:endParaRPr lang="en-US" sz="100" dirty="0">
              <a:solidFill>
                <a:schemeClr val="bg1"/>
              </a:solidFill>
              <a:latin typeface="+mn-lt"/>
            </a:endParaRPr>
          </a:p>
        </p:txBody>
      </p:sp>
    </p:spTree>
    <p:extLst>
      <p:ext uri="{BB962C8B-B14F-4D97-AF65-F5344CB8AC3E}">
        <p14:creationId xmlns:p14="http://schemas.microsoft.com/office/powerpoint/2010/main" val="2115626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33249-7445-4768-E4F5-A38E6E5CD1D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2F997F7-60FC-F5A3-E457-666C68581909}"/>
              </a:ext>
            </a:extLst>
          </p:cNvPr>
          <p:cNvSpPr txBox="1"/>
          <p:nvPr/>
        </p:nvSpPr>
        <p:spPr>
          <a:xfrm>
            <a:off x="0" y="-10650"/>
            <a:ext cx="12190414" cy="6856376"/>
          </a:xfrm>
          <a:prstGeom prst="rect">
            <a:avLst/>
          </a:prstGeom>
          <a:solidFill>
            <a:srgbClr val="44B5C2"/>
          </a:solidFill>
        </p:spPr>
        <p:txBody>
          <a:bodyPr wrap="square" rtlCol="0">
            <a:spAutoFit/>
          </a:bodyPr>
          <a:lstStyle/>
          <a:p>
            <a:endParaRPr lang="en-GB" dirty="0"/>
          </a:p>
        </p:txBody>
      </p:sp>
      <p:sp>
        <p:nvSpPr>
          <p:cNvPr id="3" name="Title 1">
            <a:extLst>
              <a:ext uri="{FF2B5EF4-FFF2-40B4-BE49-F238E27FC236}">
                <a16:creationId xmlns:a16="http://schemas.microsoft.com/office/drawing/2014/main" id="{5D7C6F42-95EE-EDFE-3F57-476A21864551}"/>
              </a:ext>
            </a:extLst>
          </p:cNvPr>
          <p:cNvSpPr txBox="1">
            <a:spLocks/>
          </p:cNvSpPr>
          <p:nvPr/>
        </p:nvSpPr>
        <p:spPr>
          <a:xfrm>
            <a:off x="768526" y="690717"/>
            <a:ext cx="10693110" cy="765065"/>
          </a:xfrm>
          <a:prstGeom prst="rect">
            <a:avLst/>
          </a:prstGeom>
          <a:ln w="12700">
            <a:noFill/>
            <a:miter lim="400000"/>
          </a:ln>
        </p:spPr>
        <p:txBody>
          <a:bodyPr>
            <a:normAutofit/>
          </a:bodyPr>
          <a:lstStyle>
            <a:lvl1pPr algn="ctr" defTabSz="1737360" rtl="0" eaLnBrk="1" latinLnBrk="0" hangingPunct="1">
              <a:lnSpc>
                <a:spcPct val="90000"/>
              </a:lnSpc>
              <a:spcBef>
                <a:spcPct val="0"/>
              </a:spcBef>
              <a:buNone/>
              <a:defRPr sz="6840" kern="1200">
                <a:solidFill>
                  <a:srgbClr val="FFFFFF"/>
                </a:solidFill>
                <a:latin typeface="Montserrat Bold"/>
                <a:ea typeface="Montserrat Bold"/>
                <a:cs typeface="Montserrat Bold"/>
                <a:sym typeface="Montserrat Bold"/>
              </a:defRPr>
            </a:lvl1pPr>
          </a:lstStyle>
          <a:p>
            <a:r>
              <a:rPr lang="en-US" sz="3600" b="1" dirty="0">
                <a:solidFill>
                  <a:srgbClr val="084672"/>
                </a:solidFill>
                <a:latin typeface="Avenir Black" panose="02000503020000020003" pitchFamily="2" charset="0"/>
              </a:rPr>
              <a:t>Outline</a:t>
            </a:r>
          </a:p>
        </p:txBody>
      </p:sp>
      <p:sp>
        <p:nvSpPr>
          <p:cNvPr id="4" name="Title 1">
            <a:extLst>
              <a:ext uri="{FF2B5EF4-FFF2-40B4-BE49-F238E27FC236}">
                <a16:creationId xmlns:a16="http://schemas.microsoft.com/office/drawing/2014/main" id="{AC6FB402-0290-6124-339F-262D46FBAF7C}"/>
              </a:ext>
            </a:extLst>
          </p:cNvPr>
          <p:cNvSpPr txBox="1">
            <a:spLocks/>
          </p:cNvSpPr>
          <p:nvPr/>
        </p:nvSpPr>
        <p:spPr>
          <a:xfrm>
            <a:off x="571500" y="2012658"/>
            <a:ext cx="11162198" cy="3360615"/>
          </a:xfrm>
          <a:prstGeom prst="rect">
            <a:avLst/>
          </a:prstGeom>
          <a:ln w="12700">
            <a:noFill/>
            <a:miter lim="400000"/>
          </a:ln>
        </p:spPr>
        <p:txBody>
          <a:bodyPr vert="horz" lIns="91428" tIns="45714" rIns="91428" bIns="45714" rtlCol="0" anchor="ctr">
            <a:noAutofit/>
          </a:bodyPr>
          <a:lstStyle>
            <a:lvl1pPr algn="ctr" defTabSz="1737360" rtl="0" eaLnBrk="1" latinLnBrk="0" hangingPunct="1">
              <a:lnSpc>
                <a:spcPct val="90000"/>
              </a:lnSpc>
              <a:spcBef>
                <a:spcPct val="0"/>
              </a:spcBef>
              <a:buNone/>
              <a:defRPr sz="6840" kern="1200">
                <a:solidFill>
                  <a:srgbClr val="FFFFFF"/>
                </a:solidFill>
                <a:latin typeface="Montserrat Bold"/>
                <a:ea typeface="Montserrat Bold"/>
                <a:cs typeface="Montserrat Bold"/>
                <a:sym typeface="Montserrat Bold"/>
              </a:defRPr>
            </a:lvl1pPr>
          </a:lstStyle>
          <a:p>
            <a:pPr marL="457200" indent="-457200" algn="l">
              <a:lnSpc>
                <a:spcPct val="100000"/>
              </a:lnSpc>
              <a:spcBef>
                <a:spcPts val="200"/>
              </a:spcBef>
              <a:spcAft>
                <a:spcPts val="200"/>
              </a:spcAft>
              <a:buClr>
                <a:schemeClr val="bg1"/>
              </a:buClr>
              <a:buFont typeface="Arial" panose="020B0604020202020204" pitchFamily="34" charset="0"/>
              <a:buChar char="•"/>
            </a:pPr>
            <a:r>
              <a:rPr lang="en-US" sz="2800" b="1" dirty="0">
                <a:solidFill>
                  <a:srgbClr val="FFFF00"/>
                </a:solidFill>
                <a:latin typeface="+mn-lt"/>
              </a:rPr>
              <a:t>The benefits of cross-border trade / regional markets</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Does integration need markets?</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Markets facilitate advanced multinational integration</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Issues to be addressed in the design and implementation of regional electricity markets </a:t>
            </a:r>
          </a:p>
          <a:p>
            <a:pPr marL="914309" lvl="1" indent="-457154">
              <a:spcBef>
                <a:spcPts val="200"/>
              </a:spcBef>
              <a:spcAft>
                <a:spcPts val="200"/>
              </a:spcAft>
              <a:buClr>
                <a:schemeClr val="bg1"/>
              </a:buClr>
              <a:buFont typeface="Arial" panose="020B0604020202020204" pitchFamily="34" charset="0"/>
              <a:buChar char="•"/>
            </a:pPr>
            <a:r>
              <a:rPr lang="en-US" sz="100" dirty="0">
                <a:solidFill>
                  <a:srgbClr val="084672"/>
                </a:solidFill>
                <a:latin typeface="+mn-lt"/>
              </a:rPr>
              <a:t>mmm</a:t>
            </a:r>
            <a:endParaRPr lang="en-US" sz="3000" dirty="0">
              <a:solidFill>
                <a:srgbClr val="084672"/>
              </a:solidFill>
              <a:latin typeface="+mn-lt"/>
            </a:endParaRP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Market design</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Governance</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Capacity expansion</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Transmission network utilization and system operation</a:t>
            </a:r>
          </a:p>
          <a:p>
            <a:pPr marL="714304" indent="-438106" algn="l">
              <a:lnSpc>
                <a:spcPct val="100000"/>
              </a:lnSpc>
              <a:spcBef>
                <a:spcPts val="200"/>
              </a:spcBef>
              <a:spcAft>
                <a:spcPts val="200"/>
              </a:spcAft>
              <a:buFont typeface="Arial" panose="020B0604020202020204" pitchFamily="34" charset="0"/>
              <a:buChar char="•"/>
            </a:pPr>
            <a:endParaRPr lang="en-US" sz="100" dirty="0">
              <a:solidFill>
                <a:schemeClr val="bg1"/>
              </a:solidFill>
              <a:latin typeface="+mn-lt"/>
            </a:endParaRPr>
          </a:p>
        </p:txBody>
      </p:sp>
    </p:spTree>
    <p:extLst>
      <p:ext uri="{BB962C8B-B14F-4D97-AF65-F5344CB8AC3E}">
        <p14:creationId xmlns:p14="http://schemas.microsoft.com/office/powerpoint/2010/main" val="2498008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BB379-1824-F4D7-9E55-11F4F859B312}"/>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54FA106F-CD34-1F5B-9A4D-763E5310263C}"/>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E6BB9BC0-0481-A116-4692-1A79C81A04EA}"/>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241F762B-E4C2-24B0-67A3-7422B960D476}"/>
              </a:ext>
            </a:extLst>
          </p:cNvPr>
          <p:cNvPicPr>
            <a:picLocks noChangeAspect="1"/>
          </p:cNvPicPr>
          <p:nvPr/>
        </p:nvPicPr>
        <p:blipFill>
          <a:blip r:embed="rId3"/>
          <a:stretch>
            <a:fillRect/>
          </a:stretch>
        </p:blipFill>
        <p:spPr>
          <a:xfrm>
            <a:off x="7637232" y="6134100"/>
            <a:ext cx="4484124" cy="658333"/>
          </a:xfrm>
          <a:prstGeom prst="rect">
            <a:avLst/>
          </a:prstGeom>
        </p:spPr>
      </p:pic>
      <p:sp>
        <p:nvSpPr>
          <p:cNvPr id="2" name="Content Placeholder 2">
            <a:extLst>
              <a:ext uri="{FF2B5EF4-FFF2-40B4-BE49-F238E27FC236}">
                <a16:creationId xmlns:a16="http://schemas.microsoft.com/office/drawing/2014/main" id="{567E765D-EB04-1A11-0D30-CC26BF6A91C3}"/>
              </a:ext>
            </a:extLst>
          </p:cNvPr>
          <p:cNvSpPr txBox="1">
            <a:spLocks/>
          </p:cNvSpPr>
          <p:nvPr/>
        </p:nvSpPr>
        <p:spPr>
          <a:xfrm>
            <a:off x="449943" y="1297889"/>
            <a:ext cx="11348356" cy="3189814"/>
          </a:xfrm>
          <a:prstGeom prst="rect">
            <a:avLst/>
          </a:prstGeom>
        </p:spPr>
        <p:txBody>
          <a:bodyPr>
            <a:no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2800" dirty="0">
                <a:solidFill>
                  <a:srgbClr val="084672"/>
                </a:solidFill>
              </a:rPr>
              <a:t>Reduction in the </a:t>
            </a:r>
            <a:r>
              <a:rPr lang="en-GB" sz="2800" b="1" i="1" dirty="0">
                <a:solidFill>
                  <a:srgbClr val="084672"/>
                </a:solidFill>
              </a:rPr>
              <a:t>total costs of meeting demand</a:t>
            </a:r>
            <a:r>
              <a:rPr lang="en-GB" sz="2800" dirty="0">
                <a:solidFill>
                  <a:srgbClr val="084672"/>
                </a:solidFill>
              </a:rPr>
              <a:t>, by using a larger pool of resources</a:t>
            </a:r>
          </a:p>
          <a:p>
            <a:pPr lvl="1"/>
            <a:r>
              <a:rPr lang="en-GB" sz="2600" dirty="0">
                <a:solidFill>
                  <a:srgbClr val="084672"/>
                </a:solidFill>
              </a:rPr>
              <a:t>In the EU, market integration reduced total cost of serving demand by EUR 34 bn in 2021 alone, compared to separate national markets (source ACER)</a:t>
            </a:r>
          </a:p>
          <a:p>
            <a:r>
              <a:rPr lang="en-GB" sz="2800" dirty="0">
                <a:solidFill>
                  <a:srgbClr val="084672"/>
                </a:solidFill>
              </a:rPr>
              <a:t>A larger (interconnected) system is </a:t>
            </a:r>
            <a:r>
              <a:rPr lang="en-GB" sz="2800" b="1" i="1" dirty="0">
                <a:solidFill>
                  <a:srgbClr val="084672"/>
                </a:solidFill>
              </a:rPr>
              <a:t>more stable</a:t>
            </a:r>
          </a:p>
          <a:p>
            <a:r>
              <a:rPr lang="en-GB" sz="2800" dirty="0">
                <a:solidFill>
                  <a:srgbClr val="084672"/>
                </a:solidFill>
              </a:rPr>
              <a:t>Reduction in the </a:t>
            </a:r>
            <a:r>
              <a:rPr lang="en-GB" sz="2800" b="1" i="1" dirty="0">
                <a:solidFill>
                  <a:srgbClr val="084672"/>
                </a:solidFill>
              </a:rPr>
              <a:t>total costs of providing reserve</a:t>
            </a:r>
            <a:r>
              <a:rPr lang="en-GB" sz="2800" dirty="0">
                <a:solidFill>
                  <a:srgbClr val="084672"/>
                </a:solidFill>
              </a:rPr>
              <a:t>, as resources could be shared and the reserve needs are proportionately lower for larger systems</a:t>
            </a:r>
          </a:p>
          <a:p>
            <a:r>
              <a:rPr lang="en-GB" sz="2800" dirty="0">
                <a:solidFill>
                  <a:srgbClr val="084672"/>
                </a:solidFill>
              </a:rPr>
              <a:t>Easier </a:t>
            </a:r>
            <a:r>
              <a:rPr lang="en-GB" sz="2800" b="1" i="1" dirty="0">
                <a:solidFill>
                  <a:srgbClr val="084672"/>
                </a:solidFill>
              </a:rPr>
              <a:t>integration of variable renewable-based gener</a:t>
            </a:r>
            <a:r>
              <a:rPr lang="en-GB" sz="2800" dirty="0">
                <a:solidFill>
                  <a:srgbClr val="084672"/>
                </a:solidFill>
              </a:rPr>
              <a:t>ation</a:t>
            </a:r>
          </a:p>
          <a:p>
            <a:r>
              <a:rPr lang="en-GB" sz="2800" dirty="0">
                <a:solidFill>
                  <a:srgbClr val="084672"/>
                </a:solidFill>
              </a:rPr>
              <a:t>An instrument and consequence of </a:t>
            </a:r>
            <a:r>
              <a:rPr lang="en-GB" sz="2800" b="1" dirty="0">
                <a:solidFill>
                  <a:srgbClr val="084672"/>
                </a:solidFill>
              </a:rPr>
              <a:t>political integration</a:t>
            </a:r>
            <a:r>
              <a:rPr lang="en-GB" sz="2800" dirty="0">
                <a:solidFill>
                  <a:srgbClr val="084672"/>
                </a:solidFill>
              </a:rPr>
              <a:t>.</a:t>
            </a:r>
          </a:p>
        </p:txBody>
      </p:sp>
      <p:sp>
        <p:nvSpPr>
          <p:cNvPr id="8" name="Title 23">
            <a:extLst>
              <a:ext uri="{FF2B5EF4-FFF2-40B4-BE49-F238E27FC236}">
                <a16:creationId xmlns:a16="http://schemas.microsoft.com/office/drawing/2014/main" id="{AEEEC6BE-263D-53F8-D35E-E5A98CDAF2EC}"/>
              </a:ext>
            </a:extLst>
          </p:cNvPr>
          <p:cNvSpPr>
            <a:spLocks noGrp="1"/>
          </p:cNvSpPr>
          <p:nvPr>
            <p:ph type="ctrTitle"/>
          </p:nvPr>
        </p:nvSpPr>
        <p:spPr>
          <a:xfrm>
            <a:off x="449943" y="141441"/>
            <a:ext cx="11348356" cy="705226"/>
          </a:xfrm>
        </p:spPr>
        <p:txBody>
          <a:bodyPr/>
          <a:lstStyle/>
          <a:p>
            <a:r>
              <a:rPr lang="en-GB" dirty="0">
                <a:solidFill>
                  <a:srgbClr val="084672"/>
                </a:solidFill>
              </a:rPr>
              <a:t>The benefits of cross-border trade/ regional markets</a:t>
            </a:r>
            <a:endParaRPr lang="en-US" dirty="0">
              <a:solidFill>
                <a:srgbClr val="084672"/>
              </a:solidFill>
            </a:endParaRPr>
          </a:p>
        </p:txBody>
      </p:sp>
    </p:spTree>
    <p:extLst>
      <p:ext uri="{BB962C8B-B14F-4D97-AF65-F5344CB8AC3E}">
        <p14:creationId xmlns:p14="http://schemas.microsoft.com/office/powerpoint/2010/main" val="1808821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93371-FF8A-6801-B985-1463FADB4C34}"/>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118D8494-BA87-5E5C-5544-650A3F52E189}"/>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7E5C3662-347F-E8AA-AC53-BB7E9A44F638}"/>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9E1DF066-E60B-B7F3-5638-8B3094C385A2}"/>
              </a:ext>
            </a:extLst>
          </p:cNvPr>
          <p:cNvPicPr>
            <a:picLocks noChangeAspect="1"/>
          </p:cNvPicPr>
          <p:nvPr/>
        </p:nvPicPr>
        <p:blipFill>
          <a:blip r:embed="rId3"/>
          <a:stretch>
            <a:fillRect/>
          </a:stretch>
        </p:blipFill>
        <p:spPr>
          <a:xfrm>
            <a:off x="7637232" y="6134100"/>
            <a:ext cx="4484124" cy="658333"/>
          </a:xfrm>
          <a:prstGeom prst="rect">
            <a:avLst/>
          </a:prstGeom>
        </p:spPr>
      </p:pic>
      <p:pic>
        <p:nvPicPr>
          <p:cNvPr id="6" name="Picture 5">
            <a:extLst>
              <a:ext uri="{FF2B5EF4-FFF2-40B4-BE49-F238E27FC236}">
                <a16:creationId xmlns:a16="http://schemas.microsoft.com/office/drawing/2014/main" id="{7ED31F4C-B4F4-3D22-EF0B-2D04E98F8921}"/>
              </a:ext>
            </a:extLst>
          </p:cNvPr>
          <p:cNvPicPr>
            <a:picLocks noChangeAspect="1"/>
          </p:cNvPicPr>
          <p:nvPr/>
        </p:nvPicPr>
        <p:blipFill>
          <a:blip r:embed="rId4"/>
          <a:stretch>
            <a:fillRect/>
          </a:stretch>
        </p:blipFill>
        <p:spPr>
          <a:xfrm>
            <a:off x="-9144" y="8663"/>
            <a:ext cx="12213563" cy="1174416"/>
          </a:xfrm>
          <a:prstGeom prst="rect">
            <a:avLst/>
          </a:prstGeom>
        </p:spPr>
      </p:pic>
      <p:sp>
        <p:nvSpPr>
          <p:cNvPr id="7" name="Title 23">
            <a:extLst>
              <a:ext uri="{FF2B5EF4-FFF2-40B4-BE49-F238E27FC236}">
                <a16:creationId xmlns:a16="http://schemas.microsoft.com/office/drawing/2014/main" id="{8CC6026F-4F37-AF7B-055C-1C27755902C2}"/>
              </a:ext>
            </a:extLst>
          </p:cNvPr>
          <p:cNvSpPr>
            <a:spLocks noGrp="1"/>
          </p:cNvSpPr>
          <p:nvPr>
            <p:ph type="ctrTitle"/>
          </p:nvPr>
        </p:nvSpPr>
        <p:spPr>
          <a:xfrm>
            <a:off x="461517" y="3179955"/>
            <a:ext cx="11275211" cy="705226"/>
          </a:xfrm>
        </p:spPr>
        <p:txBody>
          <a:bodyPr/>
          <a:lstStyle/>
          <a:p>
            <a:pPr algn="ctr"/>
            <a:r>
              <a:rPr lang="en-GB" dirty="0">
                <a:solidFill>
                  <a:srgbClr val="084672"/>
                </a:solidFill>
              </a:rPr>
              <a:t>Because of the well-known advantages of integration, utilities, states and countries have coordinated at various levels their power systems worldwide</a:t>
            </a:r>
            <a:endParaRPr lang="en-US" dirty="0">
              <a:solidFill>
                <a:srgbClr val="084672"/>
              </a:solidFill>
            </a:endParaRPr>
          </a:p>
        </p:txBody>
      </p:sp>
    </p:spTree>
    <p:extLst>
      <p:ext uri="{BB962C8B-B14F-4D97-AF65-F5344CB8AC3E}">
        <p14:creationId xmlns:p14="http://schemas.microsoft.com/office/powerpoint/2010/main" val="3819460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CC766-04AB-65DC-9EE2-51D8B7CD3A4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42DD776-8880-74F3-DA0E-80C6E507765B}"/>
              </a:ext>
            </a:extLst>
          </p:cNvPr>
          <p:cNvSpPr txBox="1"/>
          <p:nvPr/>
        </p:nvSpPr>
        <p:spPr>
          <a:xfrm>
            <a:off x="0" y="-10650"/>
            <a:ext cx="12190414" cy="6856376"/>
          </a:xfrm>
          <a:prstGeom prst="rect">
            <a:avLst/>
          </a:prstGeom>
          <a:solidFill>
            <a:srgbClr val="44B5C2"/>
          </a:solidFill>
        </p:spPr>
        <p:txBody>
          <a:bodyPr wrap="square" rtlCol="0">
            <a:spAutoFit/>
          </a:bodyPr>
          <a:lstStyle/>
          <a:p>
            <a:endParaRPr lang="en-GB" dirty="0"/>
          </a:p>
        </p:txBody>
      </p:sp>
      <p:sp>
        <p:nvSpPr>
          <p:cNvPr id="3" name="Title 1">
            <a:extLst>
              <a:ext uri="{FF2B5EF4-FFF2-40B4-BE49-F238E27FC236}">
                <a16:creationId xmlns:a16="http://schemas.microsoft.com/office/drawing/2014/main" id="{50D329A3-41F9-B3F0-AA6D-488B04A9B2A2}"/>
              </a:ext>
            </a:extLst>
          </p:cNvPr>
          <p:cNvSpPr txBox="1">
            <a:spLocks/>
          </p:cNvSpPr>
          <p:nvPr/>
        </p:nvSpPr>
        <p:spPr>
          <a:xfrm>
            <a:off x="768526" y="690717"/>
            <a:ext cx="10693110" cy="765065"/>
          </a:xfrm>
          <a:prstGeom prst="rect">
            <a:avLst/>
          </a:prstGeom>
          <a:ln w="12700">
            <a:noFill/>
            <a:miter lim="400000"/>
          </a:ln>
        </p:spPr>
        <p:txBody>
          <a:bodyPr>
            <a:normAutofit/>
          </a:bodyPr>
          <a:lstStyle>
            <a:lvl1pPr algn="ctr" defTabSz="1737360" rtl="0" eaLnBrk="1" latinLnBrk="0" hangingPunct="1">
              <a:lnSpc>
                <a:spcPct val="90000"/>
              </a:lnSpc>
              <a:spcBef>
                <a:spcPct val="0"/>
              </a:spcBef>
              <a:buNone/>
              <a:defRPr sz="6840" kern="1200">
                <a:solidFill>
                  <a:srgbClr val="FFFFFF"/>
                </a:solidFill>
                <a:latin typeface="Montserrat Bold"/>
                <a:ea typeface="Montserrat Bold"/>
                <a:cs typeface="Montserrat Bold"/>
                <a:sym typeface="Montserrat Bold"/>
              </a:defRPr>
            </a:lvl1pPr>
          </a:lstStyle>
          <a:p>
            <a:r>
              <a:rPr lang="en-US" sz="3600" b="1" dirty="0">
                <a:solidFill>
                  <a:srgbClr val="084672"/>
                </a:solidFill>
                <a:latin typeface="Avenir Black" panose="02000503020000020003" pitchFamily="2" charset="0"/>
              </a:rPr>
              <a:t>Outline</a:t>
            </a:r>
          </a:p>
        </p:txBody>
      </p:sp>
      <p:sp>
        <p:nvSpPr>
          <p:cNvPr id="4" name="Title 1">
            <a:extLst>
              <a:ext uri="{FF2B5EF4-FFF2-40B4-BE49-F238E27FC236}">
                <a16:creationId xmlns:a16="http://schemas.microsoft.com/office/drawing/2014/main" id="{68CAA947-18A4-2E91-49AC-96734C5C6F53}"/>
              </a:ext>
            </a:extLst>
          </p:cNvPr>
          <p:cNvSpPr txBox="1">
            <a:spLocks/>
          </p:cNvSpPr>
          <p:nvPr/>
        </p:nvSpPr>
        <p:spPr>
          <a:xfrm>
            <a:off x="571500" y="2012658"/>
            <a:ext cx="11162198" cy="3360615"/>
          </a:xfrm>
          <a:prstGeom prst="rect">
            <a:avLst/>
          </a:prstGeom>
          <a:ln w="12700">
            <a:noFill/>
            <a:miter lim="400000"/>
          </a:ln>
        </p:spPr>
        <p:txBody>
          <a:bodyPr vert="horz" lIns="91428" tIns="45714" rIns="91428" bIns="45714" rtlCol="0" anchor="ctr">
            <a:noAutofit/>
          </a:bodyPr>
          <a:lstStyle>
            <a:lvl1pPr algn="ctr" defTabSz="1737360" rtl="0" eaLnBrk="1" latinLnBrk="0" hangingPunct="1">
              <a:lnSpc>
                <a:spcPct val="90000"/>
              </a:lnSpc>
              <a:spcBef>
                <a:spcPct val="0"/>
              </a:spcBef>
              <a:buNone/>
              <a:defRPr sz="6840" kern="1200">
                <a:solidFill>
                  <a:srgbClr val="FFFFFF"/>
                </a:solidFill>
                <a:latin typeface="Montserrat Bold"/>
                <a:ea typeface="Montserrat Bold"/>
                <a:cs typeface="Montserrat Bold"/>
                <a:sym typeface="Montserrat Bold"/>
              </a:defRPr>
            </a:lvl1pPr>
          </a:lstStyle>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The benefits of cross-border trade / regional markets</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b="1" dirty="0">
                <a:solidFill>
                  <a:srgbClr val="FFFF00"/>
                </a:solidFill>
                <a:latin typeface="+mn-lt"/>
              </a:rPr>
              <a:t>Does integration need markets?</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Markets facilitate advanced multinational integration</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Issues to be addressed in the design and implementation of regional electricity markets </a:t>
            </a:r>
          </a:p>
          <a:p>
            <a:pPr marL="914309" lvl="1" indent="-457154">
              <a:spcBef>
                <a:spcPts val="200"/>
              </a:spcBef>
              <a:spcAft>
                <a:spcPts val="200"/>
              </a:spcAft>
              <a:buClr>
                <a:schemeClr val="bg1"/>
              </a:buClr>
              <a:buFont typeface="Arial" panose="020B0604020202020204" pitchFamily="34" charset="0"/>
              <a:buChar char="•"/>
            </a:pPr>
            <a:r>
              <a:rPr lang="en-US" sz="100" dirty="0">
                <a:solidFill>
                  <a:srgbClr val="084672"/>
                </a:solidFill>
                <a:latin typeface="+mn-lt"/>
              </a:rPr>
              <a:t>mmm</a:t>
            </a:r>
            <a:endParaRPr lang="en-US" sz="3000" dirty="0">
              <a:solidFill>
                <a:srgbClr val="084672"/>
              </a:solidFill>
              <a:latin typeface="+mn-lt"/>
            </a:endParaRP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Market design</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Governance</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Capacity expansion</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Transmission network utilization and system operation</a:t>
            </a:r>
          </a:p>
          <a:p>
            <a:pPr marL="714304" indent="-438106" algn="l">
              <a:lnSpc>
                <a:spcPct val="100000"/>
              </a:lnSpc>
              <a:spcBef>
                <a:spcPts val="200"/>
              </a:spcBef>
              <a:spcAft>
                <a:spcPts val="200"/>
              </a:spcAft>
              <a:buFont typeface="Arial" panose="020B0604020202020204" pitchFamily="34" charset="0"/>
              <a:buChar char="•"/>
            </a:pPr>
            <a:endParaRPr lang="en-US" sz="100" dirty="0">
              <a:solidFill>
                <a:schemeClr val="bg1"/>
              </a:solidFill>
              <a:latin typeface="+mn-lt"/>
            </a:endParaRPr>
          </a:p>
        </p:txBody>
      </p:sp>
    </p:spTree>
    <p:extLst>
      <p:ext uri="{BB962C8B-B14F-4D97-AF65-F5344CB8AC3E}">
        <p14:creationId xmlns:p14="http://schemas.microsoft.com/office/powerpoint/2010/main" val="3413925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8520013-2DB6-0182-A619-08C146DA8DA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B94FE50-D372-5289-A4CC-4D273F2B328E}"/>
              </a:ext>
            </a:extLst>
          </p:cNvPr>
          <p:cNvPicPr>
            <a:picLocks noChangeAspect="1"/>
          </p:cNvPicPr>
          <p:nvPr/>
        </p:nvPicPr>
        <p:blipFill>
          <a:blip r:embed="rId3"/>
          <a:stretch>
            <a:fillRect/>
          </a:stretch>
        </p:blipFill>
        <p:spPr>
          <a:xfrm>
            <a:off x="3504288" y="0"/>
            <a:ext cx="4912810" cy="6859588"/>
          </a:xfrm>
          <a:prstGeom prst="rect">
            <a:avLst/>
          </a:prstGeom>
        </p:spPr>
      </p:pic>
    </p:spTree>
    <p:extLst>
      <p:ext uri="{BB962C8B-B14F-4D97-AF65-F5344CB8AC3E}">
        <p14:creationId xmlns:p14="http://schemas.microsoft.com/office/powerpoint/2010/main" val="545916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561EAE9-8A3D-194A-FAF8-9F212FE8418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5A1A45F-6649-4BB7-A703-001FC2D2D107}"/>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E73C8ED6-4B28-5F60-0804-DF3CF13FCE0C}"/>
              </a:ext>
            </a:extLst>
          </p:cNvPr>
          <p:cNvPicPr>
            <a:picLocks noChangeAspect="1"/>
          </p:cNvPicPr>
          <p:nvPr/>
        </p:nvPicPr>
        <p:blipFill>
          <a:blip r:embed="rId2"/>
          <a:stretch>
            <a:fillRect/>
          </a:stretch>
        </p:blipFill>
        <p:spPr>
          <a:xfrm>
            <a:off x="1177" y="1431475"/>
            <a:ext cx="5849336" cy="4000500"/>
          </a:xfrm>
          <a:prstGeom prst="rect">
            <a:avLst/>
          </a:prstGeom>
        </p:spPr>
      </p:pic>
      <p:pic>
        <p:nvPicPr>
          <p:cNvPr id="5" name="Picture 4">
            <a:extLst>
              <a:ext uri="{FF2B5EF4-FFF2-40B4-BE49-F238E27FC236}">
                <a16:creationId xmlns:a16="http://schemas.microsoft.com/office/drawing/2014/main" id="{6FD246FB-4643-D1FB-EE07-011E92D90AF2}"/>
              </a:ext>
            </a:extLst>
          </p:cNvPr>
          <p:cNvPicPr>
            <a:picLocks noChangeAspect="1"/>
          </p:cNvPicPr>
          <p:nvPr/>
        </p:nvPicPr>
        <p:blipFill>
          <a:blip r:embed="rId3"/>
          <a:stretch>
            <a:fillRect/>
          </a:stretch>
        </p:blipFill>
        <p:spPr>
          <a:xfrm>
            <a:off x="5654221" y="1431475"/>
            <a:ext cx="6535015" cy="4382080"/>
          </a:xfrm>
          <a:prstGeom prst="rect">
            <a:avLst/>
          </a:prstGeom>
        </p:spPr>
      </p:pic>
      <p:sp>
        <p:nvSpPr>
          <p:cNvPr id="6" name="TextBox 5">
            <a:extLst>
              <a:ext uri="{FF2B5EF4-FFF2-40B4-BE49-F238E27FC236}">
                <a16:creationId xmlns:a16="http://schemas.microsoft.com/office/drawing/2014/main" id="{6DE00E4F-F097-7C13-F381-B6BBB9ADBB21}"/>
              </a:ext>
            </a:extLst>
          </p:cNvPr>
          <p:cNvSpPr txBox="1"/>
          <p:nvPr/>
        </p:nvSpPr>
        <p:spPr>
          <a:xfrm>
            <a:off x="596900" y="6400800"/>
            <a:ext cx="11099800" cy="379656"/>
          </a:xfrm>
          <a:prstGeom prst="rect">
            <a:avLst/>
          </a:prstGeom>
          <a:noFill/>
        </p:spPr>
        <p:txBody>
          <a:bodyPr wrap="square" rtlCol="0">
            <a:spAutoFit/>
          </a:bodyPr>
          <a:lstStyle/>
          <a:p>
            <a:pPr algn="ctr"/>
            <a:r>
              <a:rPr lang="en-GB" sz="1800" dirty="0">
                <a:hlinkClick r:id="rId4"/>
              </a:rPr>
              <a:t>https://escholarship.org/content/qt6z726421/qt6z726421.pdf?utm_source=chatgpt.com</a:t>
            </a:r>
            <a:r>
              <a:rPr lang="en-GB" sz="1800" dirty="0"/>
              <a:t> </a:t>
            </a:r>
          </a:p>
        </p:txBody>
      </p:sp>
      <p:pic>
        <p:nvPicPr>
          <p:cNvPr id="7" name="Picture 6">
            <a:extLst>
              <a:ext uri="{FF2B5EF4-FFF2-40B4-BE49-F238E27FC236}">
                <a16:creationId xmlns:a16="http://schemas.microsoft.com/office/drawing/2014/main" id="{2A355B3B-F85B-2C68-AEA1-2B9A7929B415}"/>
              </a:ext>
            </a:extLst>
          </p:cNvPr>
          <p:cNvPicPr>
            <a:picLocks noChangeAspect="1"/>
          </p:cNvPicPr>
          <p:nvPr/>
        </p:nvPicPr>
        <p:blipFill>
          <a:blip r:embed="rId5"/>
          <a:stretch>
            <a:fillRect/>
          </a:stretch>
        </p:blipFill>
        <p:spPr>
          <a:xfrm>
            <a:off x="2132806" y="5875306"/>
            <a:ext cx="7772400" cy="569976"/>
          </a:xfrm>
          <a:prstGeom prst="rect">
            <a:avLst/>
          </a:prstGeom>
        </p:spPr>
      </p:pic>
      <p:sp>
        <p:nvSpPr>
          <p:cNvPr id="8" name="Title 23">
            <a:extLst>
              <a:ext uri="{FF2B5EF4-FFF2-40B4-BE49-F238E27FC236}">
                <a16:creationId xmlns:a16="http://schemas.microsoft.com/office/drawing/2014/main" id="{25D5FDF4-89A7-E4CF-14D1-A8359B753F10}"/>
              </a:ext>
            </a:extLst>
          </p:cNvPr>
          <p:cNvSpPr>
            <a:spLocks noGrp="1"/>
          </p:cNvSpPr>
          <p:nvPr>
            <p:ph type="ctrTitle"/>
          </p:nvPr>
        </p:nvSpPr>
        <p:spPr>
          <a:xfrm>
            <a:off x="449943" y="475272"/>
            <a:ext cx="11348356" cy="705226"/>
          </a:xfrm>
        </p:spPr>
        <p:txBody>
          <a:bodyPr/>
          <a:lstStyle/>
          <a:p>
            <a:pPr algn="ctr"/>
            <a:r>
              <a:rPr lang="en-GB" dirty="0">
                <a:solidFill>
                  <a:srgbClr val="084672"/>
                </a:solidFill>
              </a:rPr>
              <a:t>Major power pools in the USA – 1967</a:t>
            </a:r>
            <a:br>
              <a:rPr lang="en-GB" dirty="0">
                <a:solidFill>
                  <a:srgbClr val="084672"/>
                </a:solidFill>
              </a:rPr>
            </a:br>
            <a:r>
              <a:rPr lang="en-GB" sz="2800" b="0" dirty="0">
                <a:solidFill>
                  <a:srgbClr val="084672"/>
                </a:solidFill>
              </a:rPr>
              <a:t>(various levels of centralised operation &amp; capacity expansion)</a:t>
            </a:r>
            <a:endParaRPr lang="en-US" b="0" dirty="0">
              <a:solidFill>
                <a:srgbClr val="084672"/>
              </a:solidFill>
            </a:endParaRPr>
          </a:p>
        </p:txBody>
      </p:sp>
    </p:spTree>
    <p:extLst>
      <p:ext uri="{BB962C8B-B14F-4D97-AF65-F5344CB8AC3E}">
        <p14:creationId xmlns:p14="http://schemas.microsoft.com/office/powerpoint/2010/main" val="2215883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34975F-11AC-3C55-BEA9-6E2FC689F413}"/>
              </a:ext>
            </a:extLst>
          </p:cNvPr>
          <p:cNvPicPr>
            <a:picLocks noChangeAspect="1"/>
          </p:cNvPicPr>
          <p:nvPr/>
        </p:nvPicPr>
        <p:blipFill>
          <a:blip r:embed="rId3"/>
          <a:stretch>
            <a:fillRect/>
          </a:stretch>
        </p:blipFill>
        <p:spPr>
          <a:xfrm>
            <a:off x="422422" y="-25400"/>
            <a:ext cx="4912810" cy="6859588"/>
          </a:xfrm>
          <a:prstGeom prst="rect">
            <a:avLst/>
          </a:prstGeom>
        </p:spPr>
      </p:pic>
      <p:pic>
        <p:nvPicPr>
          <p:cNvPr id="3" name="Picture 2">
            <a:extLst>
              <a:ext uri="{FF2B5EF4-FFF2-40B4-BE49-F238E27FC236}">
                <a16:creationId xmlns:a16="http://schemas.microsoft.com/office/drawing/2014/main" id="{9856A34D-EF43-74A4-2036-AE2792592B51}"/>
              </a:ext>
            </a:extLst>
          </p:cNvPr>
          <p:cNvPicPr>
            <a:picLocks noChangeAspect="1"/>
          </p:cNvPicPr>
          <p:nvPr/>
        </p:nvPicPr>
        <p:blipFill>
          <a:blip r:embed="rId4"/>
          <a:stretch>
            <a:fillRect/>
          </a:stretch>
        </p:blipFill>
        <p:spPr>
          <a:xfrm>
            <a:off x="5706868" y="0"/>
            <a:ext cx="6212275" cy="6859588"/>
          </a:xfrm>
          <a:prstGeom prst="rect">
            <a:avLst/>
          </a:prstGeom>
        </p:spPr>
      </p:pic>
    </p:spTree>
    <p:extLst>
      <p:ext uri="{BB962C8B-B14F-4D97-AF65-F5344CB8AC3E}">
        <p14:creationId xmlns:p14="http://schemas.microsoft.com/office/powerpoint/2010/main" val="1796192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30ED855-8E75-3E60-6F9D-57AB354933E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C82F1E1-4D00-927E-78F3-93CDEADBBDD7}"/>
              </a:ext>
            </a:extLst>
          </p:cNvPr>
          <p:cNvPicPr>
            <a:picLocks noChangeAspect="1"/>
          </p:cNvPicPr>
          <p:nvPr/>
        </p:nvPicPr>
        <p:blipFill>
          <a:blip r:embed="rId3"/>
          <a:stretch>
            <a:fillRect/>
          </a:stretch>
        </p:blipFill>
        <p:spPr>
          <a:xfrm>
            <a:off x="0" y="-25400"/>
            <a:ext cx="4927600" cy="6859588"/>
          </a:xfrm>
          <a:prstGeom prst="rect">
            <a:avLst/>
          </a:prstGeom>
        </p:spPr>
      </p:pic>
      <p:pic>
        <p:nvPicPr>
          <p:cNvPr id="4" name="Picture 3">
            <a:extLst>
              <a:ext uri="{FF2B5EF4-FFF2-40B4-BE49-F238E27FC236}">
                <a16:creationId xmlns:a16="http://schemas.microsoft.com/office/drawing/2014/main" id="{ED1A2085-47EF-A295-DEED-1BE270BEE25E}"/>
              </a:ext>
            </a:extLst>
          </p:cNvPr>
          <p:cNvPicPr>
            <a:picLocks noChangeAspect="1"/>
          </p:cNvPicPr>
          <p:nvPr/>
        </p:nvPicPr>
        <p:blipFill>
          <a:blip r:embed="rId4"/>
          <a:stretch>
            <a:fillRect/>
          </a:stretch>
        </p:blipFill>
        <p:spPr>
          <a:xfrm>
            <a:off x="4927600" y="836674"/>
            <a:ext cx="7262812" cy="5310126"/>
          </a:xfrm>
          <a:prstGeom prst="rect">
            <a:avLst/>
          </a:prstGeom>
        </p:spPr>
      </p:pic>
    </p:spTree>
    <p:extLst>
      <p:ext uri="{BB962C8B-B14F-4D97-AF65-F5344CB8AC3E}">
        <p14:creationId xmlns:p14="http://schemas.microsoft.com/office/powerpoint/2010/main" val="3458291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A05A54A-25D1-79B0-1F16-567D22215AF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A0B663C-FD7D-0111-5902-162ED4D1EEF4}"/>
              </a:ext>
            </a:extLst>
          </p:cNvPr>
          <p:cNvPicPr>
            <a:picLocks noChangeAspect="1"/>
          </p:cNvPicPr>
          <p:nvPr/>
        </p:nvPicPr>
        <p:blipFill>
          <a:blip r:embed="rId3"/>
          <a:stretch>
            <a:fillRect/>
          </a:stretch>
        </p:blipFill>
        <p:spPr>
          <a:xfrm>
            <a:off x="0" y="-25400"/>
            <a:ext cx="4927600" cy="6859588"/>
          </a:xfrm>
          <a:prstGeom prst="rect">
            <a:avLst/>
          </a:prstGeom>
        </p:spPr>
      </p:pic>
      <p:pic>
        <p:nvPicPr>
          <p:cNvPr id="3" name="Picture 2">
            <a:extLst>
              <a:ext uri="{FF2B5EF4-FFF2-40B4-BE49-F238E27FC236}">
                <a16:creationId xmlns:a16="http://schemas.microsoft.com/office/drawing/2014/main" id="{B0BCFA70-0E55-58DB-A55F-4834592DEB32}"/>
              </a:ext>
            </a:extLst>
          </p:cNvPr>
          <p:cNvPicPr>
            <a:picLocks noChangeAspect="1"/>
          </p:cNvPicPr>
          <p:nvPr/>
        </p:nvPicPr>
        <p:blipFill>
          <a:blip r:embed="rId4"/>
          <a:stretch>
            <a:fillRect/>
          </a:stretch>
        </p:blipFill>
        <p:spPr>
          <a:xfrm>
            <a:off x="4927600" y="1625600"/>
            <a:ext cx="7262813" cy="3631407"/>
          </a:xfrm>
          <a:prstGeom prst="rect">
            <a:avLst/>
          </a:prstGeom>
        </p:spPr>
      </p:pic>
    </p:spTree>
    <p:extLst>
      <p:ext uri="{BB962C8B-B14F-4D97-AF65-F5344CB8AC3E}">
        <p14:creationId xmlns:p14="http://schemas.microsoft.com/office/powerpoint/2010/main" val="926484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A08F635-35B4-08EA-F38C-CDADDEAC90A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E3DBBF0-94BD-D4F3-7525-9F0D29481ACD}"/>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2" name="Picture 1">
            <a:extLst>
              <a:ext uri="{FF2B5EF4-FFF2-40B4-BE49-F238E27FC236}">
                <a16:creationId xmlns:a16="http://schemas.microsoft.com/office/drawing/2014/main" id="{2A1DCB7D-A72A-BD20-7B4B-6A8564193E7D}"/>
              </a:ext>
            </a:extLst>
          </p:cNvPr>
          <p:cNvPicPr>
            <a:picLocks noChangeAspect="1"/>
          </p:cNvPicPr>
          <p:nvPr/>
        </p:nvPicPr>
        <p:blipFill>
          <a:blip r:embed="rId2"/>
          <a:stretch>
            <a:fillRect/>
          </a:stretch>
        </p:blipFill>
        <p:spPr>
          <a:xfrm>
            <a:off x="4058672" y="624466"/>
            <a:ext cx="5188744" cy="5620193"/>
          </a:xfrm>
          <a:prstGeom prst="rect">
            <a:avLst/>
          </a:prstGeom>
        </p:spPr>
      </p:pic>
      <p:sp>
        <p:nvSpPr>
          <p:cNvPr id="4" name="TextBox 3">
            <a:extLst>
              <a:ext uri="{FF2B5EF4-FFF2-40B4-BE49-F238E27FC236}">
                <a16:creationId xmlns:a16="http://schemas.microsoft.com/office/drawing/2014/main" id="{F2749EF7-A155-15A6-5238-94F366035C49}"/>
              </a:ext>
            </a:extLst>
          </p:cNvPr>
          <p:cNvSpPr txBox="1"/>
          <p:nvPr/>
        </p:nvSpPr>
        <p:spPr>
          <a:xfrm>
            <a:off x="596900" y="6415316"/>
            <a:ext cx="10985500" cy="379656"/>
          </a:xfrm>
          <a:prstGeom prst="rect">
            <a:avLst/>
          </a:prstGeom>
          <a:noFill/>
        </p:spPr>
        <p:txBody>
          <a:bodyPr wrap="square" rtlCol="0">
            <a:spAutoFit/>
          </a:bodyPr>
          <a:lstStyle/>
          <a:p>
            <a:pPr algn="ctr"/>
            <a:r>
              <a:rPr lang="en-GB" sz="1800" dirty="0">
                <a:hlinkClick r:id="rId3"/>
              </a:rPr>
              <a:t>https://www.ferc.gov/sites/default/files/2020-05/northeast.PDF?utm_source=chatgpt.com</a:t>
            </a:r>
            <a:r>
              <a:rPr lang="en-GB" sz="1800" dirty="0"/>
              <a:t> </a:t>
            </a:r>
            <a:endParaRPr lang="en-GB" dirty="0"/>
          </a:p>
        </p:txBody>
      </p:sp>
      <p:pic>
        <p:nvPicPr>
          <p:cNvPr id="5" name="Picture 4">
            <a:extLst>
              <a:ext uri="{FF2B5EF4-FFF2-40B4-BE49-F238E27FC236}">
                <a16:creationId xmlns:a16="http://schemas.microsoft.com/office/drawing/2014/main" id="{BB2870B3-69AD-23D7-1860-F9D9557610D8}"/>
              </a:ext>
            </a:extLst>
          </p:cNvPr>
          <p:cNvPicPr>
            <a:picLocks noChangeAspect="1"/>
          </p:cNvPicPr>
          <p:nvPr/>
        </p:nvPicPr>
        <p:blipFill>
          <a:blip r:embed="rId4"/>
          <a:stretch>
            <a:fillRect/>
          </a:stretch>
        </p:blipFill>
        <p:spPr>
          <a:xfrm>
            <a:off x="2825750" y="6048954"/>
            <a:ext cx="6527800" cy="444500"/>
          </a:xfrm>
          <a:prstGeom prst="rect">
            <a:avLst/>
          </a:prstGeom>
        </p:spPr>
      </p:pic>
      <p:sp>
        <p:nvSpPr>
          <p:cNvPr id="6" name="Title 23">
            <a:extLst>
              <a:ext uri="{FF2B5EF4-FFF2-40B4-BE49-F238E27FC236}">
                <a16:creationId xmlns:a16="http://schemas.microsoft.com/office/drawing/2014/main" id="{A4D632EB-DD6D-ECDD-B6C2-F3109C39F6A4}"/>
              </a:ext>
            </a:extLst>
          </p:cNvPr>
          <p:cNvSpPr>
            <a:spLocks noGrp="1"/>
          </p:cNvSpPr>
          <p:nvPr>
            <p:ph type="ctrTitle"/>
          </p:nvPr>
        </p:nvSpPr>
        <p:spPr>
          <a:xfrm>
            <a:off x="0" y="348267"/>
            <a:ext cx="12190413" cy="705226"/>
          </a:xfrm>
        </p:spPr>
        <p:txBody>
          <a:bodyPr/>
          <a:lstStyle/>
          <a:p>
            <a:pPr algn="ctr"/>
            <a:r>
              <a:rPr lang="en-GB" sz="3000" dirty="0">
                <a:solidFill>
                  <a:srgbClr val="084672"/>
                </a:solidFill>
              </a:rPr>
              <a:t>Further level of aggregation &amp; coordination in the Northeast USA</a:t>
            </a:r>
            <a:br>
              <a:rPr lang="en-GB" sz="3000" dirty="0">
                <a:solidFill>
                  <a:srgbClr val="084672"/>
                </a:solidFill>
              </a:rPr>
            </a:br>
            <a:r>
              <a:rPr lang="en-GB" sz="3000" dirty="0">
                <a:solidFill>
                  <a:srgbClr val="084672"/>
                </a:solidFill>
              </a:rPr>
              <a:t>1971 - 1996</a:t>
            </a:r>
            <a:endParaRPr lang="en-US" sz="3000" dirty="0">
              <a:solidFill>
                <a:srgbClr val="084672"/>
              </a:solidFill>
            </a:endParaRPr>
          </a:p>
        </p:txBody>
      </p:sp>
      <p:sp>
        <p:nvSpPr>
          <p:cNvPr id="7" name="TextBox 6">
            <a:extLst>
              <a:ext uri="{FF2B5EF4-FFF2-40B4-BE49-F238E27FC236}">
                <a16:creationId xmlns:a16="http://schemas.microsoft.com/office/drawing/2014/main" id="{7A05B079-DA79-917B-57AC-91E42F077364}"/>
              </a:ext>
            </a:extLst>
          </p:cNvPr>
          <p:cNvSpPr txBox="1"/>
          <p:nvPr/>
        </p:nvSpPr>
        <p:spPr>
          <a:xfrm>
            <a:off x="3380023" y="1273630"/>
            <a:ext cx="4049483" cy="830997"/>
          </a:xfrm>
          <a:prstGeom prst="rect">
            <a:avLst/>
          </a:prstGeom>
          <a:solidFill>
            <a:schemeClr val="bg1"/>
          </a:solidFill>
        </p:spPr>
        <p:txBody>
          <a:bodyPr wrap="square" rtlCol="0">
            <a:spAutoFit/>
          </a:bodyPr>
          <a:lstStyle/>
          <a:p>
            <a:r>
              <a:rPr lang="en-GB" sz="2400" b="1" dirty="0">
                <a:latin typeface="Avenir Black" panose="02000503020000020003" pitchFamily="2" charset="0"/>
              </a:rPr>
              <a:t>NEEPOOL</a:t>
            </a:r>
          </a:p>
          <a:p>
            <a:r>
              <a:rPr lang="en-GB" sz="2400" b="1" dirty="0">
                <a:latin typeface="Avenir Black" panose="02000503020000020003" pitchFamily="2" charset="0"/>
              </a:rPr>
              <a:t>New England Power Pool</a:t>
            </a:r>
          </a:p>
        </p:txBody>
      </p:sp>
      <p:sp>
        <p:nvSpPr>
          <p:cNvPr id="8" name="TextBox 7">
            <a:extLst>
              <a:ext uri="{FF2B5EF4-FFF2-40B4-BE49-F238E27FC236}">
                <a16:creationId xmlns:a16="http://schemas.microsoft.com/office/drawing/2014/main" id="{44D41BCD-0D35-279A-EB9C-95C0FA89CCC6}"/>
              </a:ext>
            </a:extLst>
          </p:cNvPr>
          <p:cNvSpPr txBox="1"/>
          <p:nvPr/>
        </p:nvSpPr>
        <p:spPr>
          <a:xfrm>
            <a:off x="1377051" y="2422072"/>
            <a:ext cx="3537852" cy="830997"/>
          </a:xfrm>
          <a:prstGeom prst="rect">
            <a:avLst/>
          </a:prstGeom>
          <a:solidFill>
            <a:schemeClr val="bg1"/>
          </a:solidFill>
        </p:spPr>
        <p:txBody>
          <a:bodyPr wrap="square" rtlCol="0">
            <a:spAutoFit/>
          </a:bodyPr>
          <a:lstStyle/>
          <a:p>
            <a:r>
              <a:rPr lang="en-GB" sz="2400" b="1" dirty="0">
                <a:latin typeface="Avenir Black" panose="02000503020000020003" pitchFamily="2" charset="0"/>
              </a:rPr>
              <a:t>NYPP</a:t>
            </a:r>
          </a:p>
          <a:p>
            <a:r>
              <a:rPr lang="en-GB" sz="2400" b="1" dirty="0">
                <a:latin typeface="Avenir Black" panose="02000503020000020003" pitchFamily="2" charset="0"/>
              </a:rPr>
              <a:t>New York Power Pool</a:t>
            </a:r>
          </a:p>
        </p:txBody>
      </p:sp>
      <p:sp>
        <p:nvSpPr>
          <p:cNvPr id="9" name="TextBox 8">
            <a:extLst>
              <a:ext uri="{FF2B5EF4-FFF2-40B4-BE49-F238E27FC236}">
                <a16:creationId xmlns:a16="http://schemas.microsoft.com/office/drawing/2014/main" id="{4B574A14-ED6A-CDAB-A44E-0F300FF4E542}"/>
              </a:ext>
            </a:extLst>
          </p:cNvPr>
          <p:cNvSpPr txBox="1"/>
          <p:nvPr/>
        </p:nvSpPr>
        <p:spPr>
          <a:xfrm>
            <a:off x="696690" y="4060374"/>
            <a:ext cx="3537852" cy="1569660"/>
          </a:xfrm>
          <a:prstGeom prst="rect">
            <a:avLst/>
          </a:prstGeom>
          <a:solidFill>
            <a:schemeClr val="bg1"/>
          </a:solidFill>
        </p:spPr>
        <p:txBody>
          <a:bodyPr wrap="square" rtlCol="0">
            <a:spAutoFit/>
          </a:bodyPr>
          <a:lstStyle/>
          <a:p>
            <a:r>
              <a:rPr lang="en-GB" sz="2400" b="1" dirty="0">
                <a:latin typeface="Avenir Black" panose="02000503020000020003" pitchFamily="2" charset="0"/>
              </a:rPr>
              <a:t>PJM</a:t>
            </a:r>
          </a:p>
          <a:p>
            <a:r>
              <a:rPr lang="en-GB" sz="2400" b="1" dirty="0">
                <a:latin typeface="Avenir Black" panose="02000503020000020003" pitchFamily="2" charset="0"/>
              </a:rPr>
              <a:t>Pennsylvania, New Jersey &amp; Maryland interconnection </a:t>
            </a:r>
          </a:p>
        </p:txBody>
      </p:sp>
    </p:spTree>
    <p:extLst>
      <p:ext uri="{BB962C8B-B14F-4D97-AF65-F5344CB8AC3E}">
        <p14:creationId xmlns:p14="http://schemas.microsoft.com/office/powerpoint/2010/main" val="693236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5E8B610-F659-6A8F-E5C2-44BC907EA6A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2FDEB58-6772-9F46-5213-011F7B8C2DB2}"/>
              </a:ext>
            </a:extLst>
          </p:cNvPr>
          <p:cNvSpPr txBox="1"/>
          <p:nvPr/>
        </p:nvSpPr>
        <p:spPr>
          <a:xfrm>
            <a:off x="558006" y="4318000"/>
            <a:ext cx="1676400" cy="276999"/>
          </a:xfrm>
          <a:prstGeom prst="rect">
            <a:avLst/>
          </a:prstGeom>
          <a:noFill/>
        </p:spPr>
        <p:txBody>
          <a:bodyPr wrap="square" rtlCol="0">
            <a:spAutoFit/>
          </a:bodyPr>
          <a:lstStyle/>
          <a:p>
            <a:pPr algn="ctr"/>
            <a:r>
              <a:rPr lang="en-GB" sz="1200" dirty="0"/>
              <a:t>CANARY ISLANDS</a:t>
            </a:r>
          </a:p>
        </p:txBody>
      </p:sp>
      <p:sp>
        <p:nvSpPr>
          <p:cNvPr id="6" name="Title 23">
            <a:extLst>
              <a:ext uri="{FF2B5EF4-FFF2-40B4-BE49-F238E27FC236}">
                <a16:creationId xmlns:a16="http://schemas.microsoft.com/office/drawing/2014/main" id="{1468B34C-D97F-B806-B076-74DE62886B0F}"/>
              </a:ext>
            </a:extLst>
          </p:cNvPr>
          <p:cNvSpPr txBox="1">
            <a:spLocks/>
          </p:cNvSpPr>
          <p:nvPr/>
        </p:nvSpPr>
        <p:spPr>
          <a:xfrm>
            <a:off x="0" y="348267"/>
            <a:ext cx="12190413" cy="70522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uClrTx/>
              <a:buFontTx/>
            </a:pPr>
            <a:r>
              <a:rPr lang="en-GB" sz="2800" b="1" dirty="0">
                <a:solidFill>
                  <a:srgbClr val="084672"/>
                </a:solidFill>
                <a:latin typeface="Avenir Black" panose="02000503020000020003" pitchFamily="2" charset="0"/>
              </a:rPr>
              <a:t>Utility members of the Spanish Power Pool – 1984</a:t>
            </a:r>
          </a:p>
          <a:p>
            <a:pPr algn="ctr">
              <a:buClrTx/>
              <a:buFontTx/>
            </a:pPr>
            <a:r>
              <a:rPr lang="en-GB" sz="2400" dirty="0">
                <a:solidFill>
                  <a:srgbClr val="084672"/>
                </a:solidFill>
                <a:latin typeface="Calibri" panose="020F0502020204030204" pitchFamily="34" charset="0"/>
                <a:cs typeface="Calibri" panose="020F0502020204030204" pitchFamily="34" charset="0"/>
              </a:rPr>
              <a:t>(created in 1984; evolved until liberalisation in 1998; first national power pool in the world)</a:t>
            </a:r>
            <a:endParaRPr lang="en-US" sz="2400" dirty="0">
              <a:solidFill>
                <a:srgbClr val="084672"/>
              </a:solidFill>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4B569926-9689-BB78-5C85-277ACAC50C4F}"/>
              </a:ext>
            </a:extLst>
          </p:cNvPr>
          <p:cNvPicPr>
            <a:picLocks noChangeAspect="1"/>
          </p:cNvPicPr>
          <p:nvPr/>
        </p:nvPicPr>
        <p:blipFill>
          <a:blip r:embed="rId2"/>
          <a:stretch>
            <a:fillRect/>
          </a:stretch>
        </p:blipFill>
        <p:spPr>
          <a:xfrm>
            <a:off x="3142312" y="5482621"/>
            <a:ext cx="6438900" cy="1079500"/>
          </a:xfrm>
          <a:prstGeom prst="rect">
            <a:avLst/>
          </a:prstGeom>
        </p:spPr>
      </p:pic>
      <p:pic>
        <p:nvPicPr>
          <p:cNvPr id="9" name="Picture 8">
            <a:extLst>
              <a:ext uri="{FF2B5EF4-FFF2-40B4-BE49-F238E27FC236}">
                <a16:creationId xmlns:a16="http://schemas.microsoft.com/office/drawing/2014/main" id="{2518A09B-90DC-3287-62DA-3A9BD1B87DBA}"/>
              </a:ext>
            </a:extLst>
          </p:cNvPr>
          <p:cNvPicPr>
            <a:picLocks noChangeAspect="1"/>
          </p:cNvPicPr>
          <p:nvPr/>
        </p:nvPicPr>
        <p:blipFill>
          <a:blip r:embed="rId3"/>
          <a:stretch>
            <a:fillRect/>
          </a:stretch>
        </p:blipFill>
        <p:spPr>
          <a:xfrm>
            <a:off x="653653" y="4648526"/>
            <a:ext cx="1435100" cy="609600"/>
          </a:xfrm>
          <a:prstGeom prst="rect">
            <a:avLst/>
          </a:prstGeom>
        </p:spPr>
      </p:pic>
      <p:pic>
        <p:nvPicPr>
          <p:cNvPr id="10" name="Picture 9">
            <a:extLst>
              <a:ext uri="{FF2B5EF4-FFF2-40B4-BE49-F238E27FC236}">
                <a16:creationId xmlns:a16="http://schemas.microsoft.com/office/drawing/2014/main" id="{1DD64BB7-DA29-2E1B-B74C-995F584C9E2E}"/>
              </a:ext>
            </a:extLst>
          </p:cNvPr>
          <p:cNvPicPr>
            <a:picLocks noChangeAspect="1"/>
          </p:cNvPicPr>
          <p:nvPr/>
        </p:nvPicPr>
        <p:blipFill>
          <a:blip r:embed="rId4"/>
          <a:stretch>
            <a:fillRect/>
          </a:stretch>
        </p:blipFill>
        <p:spPr>
          <a:xfrm>
            <a:off x="2967033" y="1219200"/>
            <a:ext cx="6711866" cy="4140200"/>
          </a:xfrm>
          <a:prstGeom prst="rect">
            <a:avLst/>
          </a:prstGeom>
        </p:spPr>
      </p:pic>
    </p:spTree>
    <p:extLst>
      <p:ext uri="{BB962C8B-B14F-4D97-AF65-F5344CB8AC3E}">
        <p14:creationId xmlns:p14="http://schemas.microsoft.com/office/powerpoint/2010/main" val="2879847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270CEBB-D6F1-5BC3-DE12-2784E1A5886A}"/>
              </a:ext>
            </a:extLst>
          </p:cNvPr>
          <p:cNvPicPr>
            <a:picLocks noChangeAspect="1"/>
          </p:cNvPicPr>
          <p:nvPr/>
        </p:nvPicPr>
        <p:blipFill>
          <a:blip r:embed="rId2"/>
          <a:stretch>
            <a:fillRect/>
          </a:stretch>
        </p:blipFill>
        <p:spPr>
          <a:xfrm>
            <a:off x="2821683" y="1206500"/>
            <a:ext cx="6773874" cy="4337844"/>
          </a:xfrm>
          <a:prstGeom prst="rect">
            <a:avLst/>
          </a:prstGeom>
        </p:spPr>
      </p:pic>
      <p:pic>
        <p:nvPicPr>
          <p:cNvPr id="3" name="Picture 2">
            <a:extLst>
              <a:ext uri="{FF2B5EF4-FFF2-40B4-BE49-F238E27FC236}">
                <a16:creationId xmlns:a16="http://schemas.microsoft.com/office/drawing/2014/main" id="{DF80084D-6B43-9005-752F-4B605BCF1D39}"/>
              </a:ext>
            </a:extLst>
          </p:cNvPr>
          <p:cNvPicPr>
            <a:picLocks noChangeAspect="1"/>
          </p:cNvPicPr>
          <p:nvPr/>
        </p:nvPicPr>
        <p:blipFill>
          <a:blip r:embed="rId3"/>
          <a:stretch>
            <a:fillRect/>
          </a:stretch>
        </p:blipFill>
        <p:spPr>
          <a:xfrm>
            <a:off x="3479006" y="5652294"/>
            <a:ext cx="5232400" cy="762000"/>
          </a:xfrm>
          <a:prstGeom prst="rect">
            <a:avLst/>
          </a:prstGeom>
        </p:spPr>
      </p:pic>
      <p:pic>
        <p:nvPicPr>
          <p:cNvPr id="4" name="Picture 3">
            <a:extLst>
              <a:ext uri="{FF2B5EF4-FFF2-40B4-BE49-F238E27FC236}">
                <a16:creationId xmlns:a16="http://schemas.microsoft.com/office/drawing/2014/main" id="{80DA8FCB-8480-4FFD-A789-35C08CC40661}"/>
              </a:ext>
            </a:extLst>
          </p:cNvPr>
          <p:cNvPicPr>
            <a:picLocks noChangeAspect="1"/>
          </p:cNvPicPr>
          <p:nvPr/>
        </p:nvPicPr>
        <p:blipFill>
          <a:blip r:embed="rId4"/>
          <a:stretch>
            <a:fillRect/>
          </a:stretch>
        </p:blipFill>
        <p:spPr>
          <a:xfrm>
            <a:off x="558006" y="4490244"/>
            <a:ext cx="1676400" cy="774700"/>
          </a:xfrm>
          <a:prstGeom prst="rect">
            <a:avLst/>
          </a:prstGeom>
        </p:spPr>
      </p:pic>
      <p:sp>
        <p:nvSpPr>
          <p:cNvPr id="5" name="TextBox 4">
            <a:extLst>
              <a:ext uri="{FF2B5EF4-FFF2-40B4-BE49-F238E27FC236}">
                <a16:creationId xmlns:a16="http://schemas.microsoft.com/office/drawing/2014/main" id="{4402F1AF-25BF-D1EE-8D85-A309FB0E5E07}"/>
              </a:ext>
            </a:extLst>
          </p:cNvPr>
          <p:cNvSpPr txBox="1"/>
          <p:nvPr/>
        </p:nvSpPr>
        <p:spPr>
          <a:xfrm>
            <a:off x="558006" y="4318000"/>
            <a:ext cx="1676400" cy="276999"/>
          </a:xfrm>
          <a:prstGeom prst="rect">
            <a:avLst/>
          </a:prstGeom>
          <a:noFill/>
        </p:spPr>
        <p:txBody>
          <a:bodyPr wrap="square" rtlCol="0">
            <a:spAutoFit/>
          </a:bodyPr>
          <a:lstStyle/>
          <a:p>
            <a:pPr algn="ctr"/>
            <a:r>
              <a:rPr lang="en-GB" sz="1200" dirty="0"/>
              <a:t>CANARY ISLANDS</a:t>
            </a:r>
          </a:p>
        </p:txBody>
      </p:sp>
      <p:sp>
        <p:nvSpPr>
          <p:cNvPr id="6" name="Title 23">
            <a:extLst>
              <a:ext uri="{FF2B5EF4-FFF2-40B4-BE49-F238E27FC236}">
                <a16:creationId xmlns:a16="http://schemas.microsoft.com/office/drawing/2014/main" id="{2E4C87B6-D4F3-7069-B70A-3310829E20C4}"/>
              </a:ext>
            </a:extLst>
          </p:cNvPr>
          <p:cNvSpPr txBox="1">
            <a:spLocks/>
          </p:cNvSpPr>
          <p:nvPr/>
        </p:nvSpPr>
        <p:spPr>
          <a:xfrm>
            <a:off x="0" y="348267"/>
            <a:ext cx="12190413" cy="70522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uClrTx/>
              <a:buFontTx/>
            </a:pPr>
            <a:r>
              <a:rPr lang="en-GB" sz="2800" b="1" dirty="0">
                <a:solidFill>
                  <a:srgbClr val="084672"/>
                </a:solidFill>
                <a:latin typeface="Avenir Black" panose="02000503020000020003" pitchFamily="2" charset="0"/>
              </a:rPr>
              <a:t>Utility members of the Spanish Power Pool – 1998</a:t>
            </a:r>
          </a:p>
          <a:p>
            <a:pPr algn="ctr">
              <a:buClrTx/>
              <a:buFontTx/>
            </a:pPr>
            <a:r>
              <a:rPr lang="en-GB" sz="2400" dirty="0">
                <a:solidFill>
                  <a:srgbClr val="084672"/>
                </a:solidFill>
                <a:latin typeface="Calibri" panose="020F0502020204030204" pitchFamily="34" charset="0"/>
                <a:cs typeface="Calibri" panose="020F0502020204030204" pitchFamily="34" charset="0"/>
              </a:rPr>
              <a:t>(created in 1984; evolved until liberalisation in 1998; first national power pool in the world)</a:t>
            </a:r>
            <a:endParaRPr lang="en-US" sz="2400" dirty="0">
              <a:solidFill>
                <a:srgbClr val="08467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3716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0CEA3-2850-3EE4-8B5B-4E964E2AC05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075C8F8-5F81-50A9-BC83-04E749AD399B}"/>
              </a:ext>
            </a:extLst>
          </p:cNvPr>
          <p:cNvSpPr txBox="1"/>
          <p:nvPr/>
        </p:nvSpPr>
        <p:spPr>
          <a:xfrm>
            <a:off x="0" y="-10650"/>
            <a:ext cx="12190414" cy="6856376"/>
          </a:xfrm>
          <a:prstGeom prst="rect">
            <a:avLst/>
          </a:prstGeom>
          <a:solidFill>
            <a:srgbClr val="44B5C2"/>
          </a:solidFill>
        </p:spPr>
        <p:txBody>
          <a:bodyPr wrap="square" rtlCol="0">
            <a:spAutoFit/>
          </a:bodyPr>
          <a:lstStyle/>
          <a:p>
            <a:endParaRPr lang="en-GB" dirty="0"/>
          </a:p>
        </p:txBody>
      </p:sp>
      <p:sp>
        <p:nvSpPr>
          <p:cNvPr id="3" name="Title 1">
            <a:extLst>
              <a:ext uri="{FF2B5EF4-FFF2-40B4-BE49-F238E27FC236}">
                <a16:creationId xmlns:a16="http://schemas.microsoft.com/office/drawing/2014/main" id="{2E31905A-387F-8F2D-86F7-ECD30AF88D5C}"/>
              </a:ext>
            </a:extLst>
          </p:cNvPr>
          <p:cNvSpPr txBox="1">
            <a:spLocks/>
          </p:cNvSpPr>
          <p:nvPr/>
        </p:nvSpPr>
        <p:spPr>
          <a:xfrm>
            <a:off x="768526" y="690717"/>
            <a:ext cx="10693110" cy="765065"/>
          </a:xfrm>
          <a:prstGeom prst="rect">
            <a:avLst/>
          </a:prstGeom>
          <a:ln w="12700">
            <a:noFill/>
            <a:miter lim="400000"/>
          </a:ln>
        </p:spPr>
        <p:txBody>
          <a:bodyPr>
            <a:normAutofit/>
          </a:bodyPr>
          <a:lstStyle>
            <a:lvl1pPr algn="ctr" defTabSz="1737360" rtl="0" eaLnBrk="1" latinLnBrk="0" hangingPunct="1">
              <a:lnSpc>
                <a:spcPct val="90000"/>
              </a:lnSpc>
              <a:spcBef>
                <a:spcPct val="0"/>
              </a:spcBef>
              <a:buNone/>
              <a:defRPr sz="6840" kern="1200">
                <a:solidFill>
                  <a:srgbClr val="FFFFFF"/>
                </a:solidFill>
                <a:latin typeface="Montserrat Bold"/>
                <a:ea typeface="Montserrat Bold"/>
                <a:cs typeface="Montserrat Bold"/>
                <a:sym typeface="Montserrat Bold"/>
              </a:defRPr>
            </a:lvl1pPr>
          </a:lstStyle>
          <a:p>
            <a:r>
              <a:rPr lang="en-US" sz="3600" b="1" dirty="0">
                <a:solidFill>
                  <a:srgbClr val="084672"/>
                </a:solidFill>
                <a:latin typeface="Avenir Black" panose="02000503020000020003" pitchFamily="2" charset="0"/>
              </a:rPr>
              <a:t>Outline</a:t>
            </a:r>
          </a:p>
        </p:txBody>
      </p:sp>
      <p:sp>
        <p:nvSpPr>
          <p:cNvPr id="4" name="Title 1">
            <a:extLst>
              <a:ext uri="{FF2B5EF4-FFF2-40B4-BE49-F238E27FC236}">
                <a16:creationId xmlns:a16="http://schemas.microsoft.com/office/drawing/2014/main" id="{6CEBE74B-F0CE-EDA0-058A-C969ADD43BBE}"/>
              </a:ext>
            </a:extLst>
          </p:cNvPr>
          <p:cNvSpPr txBox="1">
            <a:spLocks/>
          </p:cNvSpPr>
          <p:nvPr/>
        </p:nvSpPr>
        <p:spPr>
          <a:xfrm>
            <a:off x="571500" y="2012658"/>
            <a:ext cx="11162198" cy="3360615"/>
          </a:xfrm>
          <a:prstGeom prst="rect">
            <a:avLst/>
          </a:prstGeom>
          <a:ln w="12700">
            <a:noFill/>
            <a:miter lim="400000"/>
          </a:ln>
        </p:spPr>
        <p:txBody>
          <a:bodyPr vert="horz" lIns="91428" tIns="45714" rIns="91428" bIns="45714" rtlCol="0" anchor="ctr">
            <a:noAutofit/>
          </a:bodyPr>
          <a:lstStyle>
            <a:lvl1pPr algn="ctr" defTabSz="1737360" rtl="0" eaLnBrk="1" latinLnBrk="0" hangingPunct="1">
              <a:lnSpc>
                <a:spcPct val="90000"/>
              </a:lnSpc>
              <a:spcBef>
                <a:spcPct val="0"/>
              </a:spcBef>
              <a:buNone/>
              <a:defRPr sz="6840" kern="1200">
                <a:solidFill>
                  <a:srgbClr val="FFFFFF"/>
                </a:solidFill>
                <a:latin typeface="Montserrat Bold"/>
                <a:ea typeface="Montserrat Bold"/>
                <a:cs typeface="Montserrat Bold"/>
                <a:sym typeface="Montserrat Bold"/>
              </a:defRPr>
            </a:lvl1pPr>
          </a:lstStyle>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The benefits of cross-border trade / regional markets</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Does integration need markets?</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b="1" dirty="0">
                <a:solidFill>
                  <a:srgbClr val="FFFF00"/>
                </a:solidFill>
                <a:latin typeface="+mn-lt"/>
              </a:rPr>
              <a:t>Markets facilitate advanced multinational integration</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Issues to be addressed in the design and implementation of regional electricity markets </a:t>
            </a:r>
          </a:p>
          <a:p>
            <a:pPr marL="914309" lvl="1" indent="-457154">
              <a:spcBef>
                <a:spcPts val="200"/>
              </a:spcBef>
              <a:spcAft>
                <a:spcPts val="200"/>
              </a:spcAft>
              <a:buClr>
                <a:schemeClr val="bg1"/>
              </a:buClr>
              <a:buFont typeface="Arial" panose="020B0604020202020204" pitchFamily="34" charset="0"/>
              <a:buChar char="•"/>
            </a:pPr>
            <a:r>
              <a:rPr lang="en-US" sz="100" dirty="0">
                <a:solidFill>
                  <a:srgbClr val="084672"/>
                </a:solidFill>
                <a:latin typeface="+mn-lt"/>
              </a:rPr>
              <a:t>mmm</a:t>
            </a:r>
            <a:endParaRPr lang="en-US" sz="3000" dirty="0">
              <a:solidFill>
                <a:srgbClr val="084672"/>
              </a:solidFill>
              <a:latin typeface="+mn-lt"/>
            </a:endParaRP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Market design</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Governance</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Capacity expansion</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Transmission network utilization and system operation</a:t>
            </a:r>
          </a:p>
          <a:p>
            <a:pPr marL="714304" indent="-438106" algn="l">
              <a:lnSpc>
                <a:spcPct val="100000"/>
              </a:lnSpc>
              <a:spcBef>
                <a:spcPts val="200"/>
              </a:spcBef>
              <a:spcAft>
                <a:spcPts val="200"/>
              </a:spcAft>
              <a:buFont typeface="Arial" panose="020B0604020202020204" pitchFamily="34" charset="0"/>
              <a:buChar char="•"/>
            </a:pPr>
            <a:endParaRPr lang="en-US" sz="100" dirty="0">
              <a:solidFill>
                <a:schemeClr val="bg1"/>
              </a:solidFill>
              <a:latin typeface="+mn-lt"/>
            </a:endParaRPr>
          </a:p>
        </p:txBody>
      </p:sp>
    </p:spTree>
    <p:extLst>
      <p:ext uri="{BB962C8B-B14F-4D97-AF65-F5344CB8AC3E}">
        <p14:creationId xmlns:p14="http://schemas.microsoft.com/office/powerpoint/2010/main" val="3188685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881A1-5502-2E3E-105B-71BF39D52571}"/>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98ABB216-7D2F-8FED-63F0-445CA4688F7A}"/>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E923ED06-1D0F-7DBC-9203-4A56DF68F1F0}"/>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F52C836C-6279-5D0D-A257-4B3C720F54FC}"/>
              </a:ext>
            </a:extLst>
          </p:cNvPr>
          <p:cNvPicPr>
            <a:picLocks noChangeAspect="1"/>
          </p:cNvPicPr>
          <p:nvPr/>
        </p:nvPicPr>
        <p:blipFill>
          <a:blip r:embed="rId3"/>
          <a:stretch>
            <a:fillRect/>
          </a:stretch>
        </p:blipFill>
        <p:spPr>
          <a:xfrm>
            <a:off x="7637232" y="6134100"/>
            <a:ext cx="4484124" cy="658333"/>
          </a:xfrm>
          <a:prstGeom prst="rect">
            <a:avLst/>
          </a:prstGeom>
        </p:spPr>
      </p:pic>
      <p:pic>
        <p:nvPicPr>
          <p:cNvPr id="6" name="Picture 5">
            <a:extLst>
              <a:ext uri="{FF2B5EF4-FFF2-40B4-BE49-F238E27FC236}">
                <a16:creationId xmlns:a16="http://schemas.microsoft.com/office/drawing/2014/main" id="{87BD0C60-8ADA-A69E-2BB2-29BCF0434E45}"/>
              </a:ext>
            </a:extLst>
          </p:cNvPr>
          <p:cNvPicPr>
            <a:picLocks noChangeAspect="1"/>
          </p:cNvPicPr>
          <p:nvPr/>
        </p:nvPicPr>
        <p:blipFill>
          <a:blip r:embed="rId4"/>
          <a:stretch>
            <a:fillRect/>
          </a:stretch>
        </p:blipFill>
        <p:spPr>
          <a:xfrm>
            <a:off x="-9144" y="8663"/>
            <a:ext cx="12213563" cy="1174416"/>
          </a:xfrm>
          <a:prstGeom prst="rect">
            <a:avLst/>
          </a:prstGeom>
        </p:spPr>
      </p:pic>
      <p:sp>
        <p:nvSpPr>
          <p:cNvPr id="7" name="Title 23">
            <a:extLst>
              <a:ext uri="{FF2B5EF4-FFF2-40B4-BE49-F238E27FC236}">
                <a16:creationId xmlns:a16="http://schemas.microsoft.com/office/drawing/2014/main" id="{595F68DD-4812-D04E-6BE9-9717DC6669CC}"/>
              </a:ext>
            </a:extLst>
          </p:cNvPr>
          <p:cNvSpPr>
            <a:spLocks noGrp="1"/>
          </p:cNvSpPr>
          <p:nvPr>
            <p:ph type="ctrTitle"/>
          </p:nvPr>
        </p:nvSpPr>
        <p:spPr>
          <a:xfrm>
            <a:off x="461517" y="2875155"/>
            <a:ext cx="11275211" cy="705226"/>
          </a:xfrm>
        </p:spPr>
        <p:txBody>
          <a:bodyPr/>
          <a:lstStyle/>
          <a:p>
            <a:pPr algn="ctr"/>
            <a:r>
              <a:rPr lang="en-GB" dirty="0">
                <a:solidFill>
                  <a:srgbClr val="084672"/>
                </a:solidFill>
              </a:rPr>
              <a:t>Integration hits political &amp; harmonisation limits when tried at multinational level </a:t>
            </a:r>
            <a:endParaRPr lang="en-US" dirty="0">
              <a:solidFill>
                <a:srgbClr val="084672"/>
              </a:solidFill>
            </a:endParaRPr>
          </a:p>
        </p:txBody>
      </p:sp>
    </p:spTree>
    <p:extLst>
      <p:ext uri="{BB962C8B-B14F-4D97-AF65-F5344CB8AC3E}">
        <p14:creationId xmlns:p14="http://schemas.microsoft.com/office/powerpoint/2010/main" val="3436338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629D259-2639-F4B0-C63B-C1F59161ECE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3013FC4-49EF-BEFE-8DAF-EA594CFA940F}"/>
              </a:ext>
            </a:extLst>
          </p:cNvPr>
          <p:cNvPicPr>
            <a:picLocks noChangeAspect="1"/>
          </p:cNvPicPr>
          <p:nvPr/>
        </p:nvPicPr>
        <p:blipFill>
          <a:blip r:embed="rId3"/>
          <a:stretch>
            <a:fillRect/>
          </a:stretch>
        </p:blipFill>
        <p:spPr>
          <a:xfrm>
            <a:off x="1850593" y="839305"/>
            <a:ext cx="8489226" cy="6044997"/>
          </a:xfrm>
          <a:prstGeom prst="rect">
            <a:avLst/>
          </a:prstGeom>
        </p:spPr>
      </p:pic>
      <p:sp>
        <p:nvSpPr>
          <p:cNvPr id="4" name="Title 23">
            <a:extLst>
              <a:ext uri="{FF2B5EF4-FFF2-40B4-BE49-F238E27FC236}">
                <a16:creationId xmlns:a16="http://schemas.microsoft.com/office/drawing/2014/main" id="{F3519DDB-7276-53DD-FE7F-A706572666E6}"/>
              </a:ext>
            </a:extLst>
          </p:cNvPr>
          <p:cNvSpPr txBox="1">
            <a:spLocks/>
          </p:cNvSpPr>
          <p:nvPr/>
        </p:nvSpPr>
        <p:spPr>
          <a:xfrm>
            <a:off x="-1" y="152400"/>
            <a:ext cx="12190413" cy="70522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80000"/>
              </a:lnSpc>
              <a:buClrTx/>
              <a:buFontTx/>
            </a:pPr>
            <a:r>
              <a:rPr lang="en-GB" sz="2800" b="1" dirty="0">
                <a:solidFill>
                  <a:srgbClr val="084672"/>
                </a:solidFill>
                <a:latin typeface="Avenir Black" panose="02000503020000020003" pitchFamily="2" charset="0"/>
              </a:rPr>
              <a:t>UCPTE =&gt; UCT</a:t>
            </a:r>
          </a:p>
          <a:p>
            <a:pPr algn="ctr">
              <a:lnSpc>
                <a:spcPct val="80000"/>
              </a:lnSpc>
              <a:buClrTx/>
              <a:buFontTx/>
            </a:pPr>
            <a:r>
              <a:rPr lang="en-GB" sz="2600" dirty="0">
                <a:solidFill>
                  <a:srgbClr val="084672"/>
                </a:solidFill>
                <a:latin typeface="+mn-lt"/>
              </a:rPr>
              <a:t>(Union for the Coordination of Production and Transmission of Electricity, until 1999)</a:t>
            </a:r>
            <a:endParaRPr lang="en-US" sz="2600" dirty="0">
              <a:solidFill>
                <a:srgbClr val="084672"/>
              </a:solidFill>
              <a:latin typeface="+mn-lt"/>
            </a:endParaRPr>
          </a:p>
        </p:txBody>
      </p:sp>
    </p:spTree>
    <p:extLst>
      <p:ext uri="{BB962C8B-B14F-4D97-AF65-F5344CB8AC3E}">
        <p14:creationId xmlns:p14="http://schemas.microsoft.com/office/powerpoint/2010/main" val="532690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0AB9D-47CD-CA41-054C-12B2A9790383}"/>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DEF347F2-3AFF-A8EA-815D-DC016862C139}"/>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B83BF46F-9112-107D-7BF9-CC98A4F049A2}"/>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2AC0BCB1-40BC-A99A-0EDA-3B64989C5804}"/>
              </a:ext>
            </a:extLst>
          </p:cNvPr>
          <p:cNvPicPr>
            <a:picLocks noChangeAspect="1"/>
          </p:cNvPicPr>
          <p:nvPr/>
        </p:nvPicPr>
        <p:blipFill>
          <a:blip r:embed="rId3"/>
          <a:stretch>
            <a:fillRect/>
          </a:stretch>
        </p:blipFill>
        <p:spPr>
          <a:xfrm>
            <a:off x="7637232" y="6134100"/>
            <a:ext cx="4484124" cy="658333"/>
          </a:xfrm>
          <a:prstGeom prst="rect">
            <a:avLst/>
          </a:prstGeom>
        </p:spPr>
      </p:pic>
      <p:pic>
        <p:nvPicPr>
          <p:cNvPr id="6" name="Picture 5">
            <a:extLst>
              <a:ext uri="{FF2B5EF4-FFF2-40B4-BE49-F238E27FC236}">
                <a16:creationId xmlns:a16="http://schemas.microsoft.com/office/drawing/2014/main" id="{3D5A2063-4540-B896-8533-04D8F83AF005}"/>
              </a:ext>
            </a:extLst>
          </p:cNvPr>
          <p:cNvPicPr>
            <a:picLocks noChangeAspect="1"/>
          </p:cNvPicPr>
          <p:nvPr/>
        </p:nvPicPr>
        <p:blipFill>
          <a:blip r:embed="rId4"/>
          <a:stretch>
            <a:fillRect/>
          </a:stretch>
        </p:blipFill>
        <p:spPr>
          <a:xfrm>
            <a:off x="-9144" y="8663"/>
            <a:ext cx="12213563" cy="1174416"/>
          </a:xfrm>
          <a:prstGeom prst="rect">
            <a:avLst/>
          </a:prstGeom>
        </p:spPr>
      </p:pic>
      <p:sp>
        <p:nvSpPr>
          <p:cNvPr id="7" name="Title 23">
            <a:extLst>
              <a:ext uri="{FF2B5EF4-FFF2-40B4-BE49-F238E27FC236}">
                <a16:creationId xmlns:a16="http://schemas.microsoft.com/office/drawing/2014/main" id="{DEAF5851-D420-DBC0-FCF5-54146D9FD050}"/>
              </a:ext>
            </a:extLst>
          </p:cNvPr>
          <p:cNvSpPr>
            <a:spLocks noGrp="1"/>
          </p:cNvSpPr>
          <p:nvPr>
            <p:ph type="ctrTitle"/>
          </p:nvPr>
        </p:nvSpPr>
        <p:spPr>
          <a:xfrm>
            <a:off x="461517" y="2875155"/>
            <a:ext cx="11275211" cy="705226"/>
          </a:xfrm>
        </p:spPr>
        <p:txBody>
          <a:bodyPr/>
          <a:lstStyle/>
          <a:p>
            <a:pPr algn="ctr"/>
            <a:r>
              <a:rPr lang="en-GB" dirty="0">
                <a:solidFill>
                  <a:srgbClr val="084672"/>
                </a:solidFill>
              </a:rPr>
              <a:t>Markets make possible advanced levels of multinational integration and many market-based cross-border power trade organisations presently exist worldwide  </a:t>
            </a:r>
            <a:endParaRPr lang="en-US" dirty="0">
              <a:solidFill>
                <a:srgbClr val="084672"/>
              </a:solidFill>
            </a:endParaRPr>
          </a:p>
        </p:txBody>
      </p:sp>
    </p:spTree>
    <p:extLst>
      <p:ext uri="{BB962C8B-B14F-4D97-AF65-F5344CB8AC3E}">
        <p14:creationId xmlns:p14="http://schemas.microsoft.com/office/powerpoint/2010/main" val="3186370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3FC5A98-1285-12BB-5ED3-5C02546EC42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B497AA5-0B7B-5622-5E37-3401E3AA5BE0}"/>
              </a:ext>
            </a:extLst>
          </p:cNvPr>
          <p:cNvPicPr>
            <a:picLocks noChangeAspect="1"/>
          </p:cNvPicPr>
          <p:nvPr/>
        </p:nvPicPr>
        <p:blipFill>
          <a:blip r:embed="rId3"/>
          <a:stretch>
            <a:fillRect/>
          </a:stretch>
        </p:blipFill>
        <p:spPr>
          <a:xfrm>
            <a:off x="143864" y="937072"/>
            <a:ext cx="6578917" cy="5468651"/>
          </a:xfrm>
          <a:prstGeom prst="rect">
            <a:avLst/>
          </a:prstGeom>
        </p:spPr>
      </p:pic>
      <p:sp>
        <p:nvSpPr>
          <p:cNvPr id="10" name="TextBox 9">
            <a:extLst>
              <a:ext uri="{FF2B5EF4-FFF2-40B4-BE49-F238E27FC236}">
                <a16:creationId xmlns:a16="http://schemas.microsoft.com/office/drawing/2014/main" id="{F27B35EB-1461-F366-AFFB-E8B02F9E668F}"/>
              </a:ext>
            </a:extLst>
          </p:cNvPr>
          <p:cNvSpPr txBox="1"/>
          <p:nvPr/>
        </p:nvSpPr>
        <p:spPr>
          <a:xfrm>
            <a:off x="410764" y="6443102"/>
            <a:ext cx="5816947" cy="379607"/>
          </a:xfrm>
          <a:prstGeom prst="rect">
            <a:avLst/>
          </a:prstGeom>
          <a:noFill/>
        </p:spPr>
        <p:txBody>
          <a:bodyPr wrap="square" rtlCol="0">
            <a:spAutoFit/>
          </a:bodyPr>
          <a:lstStyle/>
          <a:p>
            <a:pPr algn="ctr"/>
            <a:r>
              <a:rPr lang="en-GB" dirty="0"/>
              <a:t>Source: </a:t>
            </a:r>
            <a:r>
              <a:rPr lang="en-GB" dirty="0">
                <a:hlinkClick r:id="rId4"/>
              </a:rPr>
              <a:t>https://isorto.org</a:t>
            </a:r>
            <a:r>
              <a:rPr lang="en-GB" dirty="0"/>
              <a:t> </a:t>
            </a:r>
          </a:p>
        </p:txBody>
      </p:sp>
      <p:sp>
        <p:nvSpPr>
          <p:cNvPr id="13" name="TextBox 12">
            <a:extLst>
              <a:ext uri="{FF2B5EF4-FFF2-40B4-BE49-F238E27FC236}">
                <a16:creationId xmlns:a16="http://schemas.microsoft.com/office/drawing/2014/main" id="{A163B9D9-FE2A-6C35-B2D4-4280273001DE}"/>
              </a:ext>
            </a:extLst>
          </p:cNvPr>
          <p:cNvSpPr txBox="1"/>
          <p:nvPr/>
        </p:nvSpPr>
        <p:spPr>
          <a:xfrm>
            <a:off x="6849781" y="1641223"/>
            <a:ext cx="5196768" cy="4283224"/>
          </a:xfrm>
          <a:prstGeom prst="rect">
            <a:avLst/>
          </a:prstGeom>
          <a:noFill/>
        </p:spPr>
        <p:txBody>
          <a:bodyPr wrap="square" rtlCol="0">
            <a:spAutoFit/>
          </a:bodyPr>
          <a:lstStyle/>
          <a:p>
            <a:r>
              <a:rPr lang="en-GB" sz="2400" dirty="0">
                <a:solidFill>
                  <a:srgbClr val="084672"/>
                </a:solidFill>
              </a:rPr>
              <a:t>All ISOs/RTOs together:</a:t>
            </a:r>
          </a:p>
          <a:p>
            <a:pPr marL="457154" indent="-457154">
              <a:buFont typeface="Arial" panose="020B0604020202020204" pitchFamily="34" charset="0"/>
              <a:buChar char="•"/>
            </a:pPr>
            <a:r>
              <a:rPr lang="en-GB" sz="2400" dirty="0">
                <a:solidFill>
                  <a:srgbClr val="084672"/>
                </a:solidFill>
              </a:rPr>
              <a:t>336 US &amp; 40 Canadian million people</a:t>
            </a:r>
          </a:p>
          <a:p>
            <a:pPr marL="457154" indent="-457154">
              <a:buFont typeface="Arial" panose="020B0604020202020204" pitchFamily="34" charset="0"/>
              <a:buChar char="•"/>
            </a:pPr>
            <a:r>
              <a:rPr lang="en-GB" sz="2400" dirty="0">
                <a:solidFill>
                  <a:srgbClr val="084672"/>
                </a:solidFill>
              </a:rPr>
              <a:t>2 countries</a:t>
            </a:r>
          </a:p>
          <a:p>
            <a:pPr marL="457154" indent="-457154">
              <a:buFont typeface="Arial" panose="020B0604020202020204" pitchFamily="34" charset="0"/>
              <a:buChar char="•"/>
            </a:pPr>
            <a:r>
              <a:rPr lang="en-GB" sz="2400" dirty="0">
                <a:solidFill>
                  <a:srgbClr val="084672"/>
                </a:solidFill>
              </a:rPr>
              <a:t>9,5 US &amp; 10 Canadian million square km</a:t>
            </a:r>
          </a:p>
          <a:p>
            <a:pPr>
              <a:spcBef>
                <a:spcPts val="1000"/>
              </a:spcBef>
            </a:pPr>
            <a:r>
              <a:rPr lang="en-GB" sz="2400" dirty="0">
                <a:solidFill>
                  <a:srgbClr val="084672"/>
                </a:solidFill>
              </a:rPr>
              <a:t>Only PJM:</a:t>
            </a:r>
          </a:p>
          <a:p>
            <a:pPr marL="457154" indent="-457154">
              <a:buFont typeface="Arial" panose="020B0604020202020204" pitchFamily="34" charset="0"/>
              <a:buChar char="•"/>
            </a:pPr>
            <a:r>
              <a:rPr lang="en-GB" sz="2400" dirty="0">
                <a:solidFill>
                  <a:srgbClr val="084672"/>
                </a:solidFill>
              </a:rPr>
              <a:t>0.630 million square km</a:t>
            </a:r>
          </a:p>
          <a:p>
            <a:pPr marL="457154" indent="-457154">
              <a:buFont typeface="Arial" panose="020B0604020202020204" pitchFamily="34" charset="0"/>
              <a:buChar char="•"/>
            </a:pPr>
            <a:r>
              <a:rPr lang="en-GB" sz="2400" dirty="0">
                <a:solidFill>
                  <a:srgbClr val="084672"/>
                </a:solidFill>
              </a:rPr>
              <a:t>184 GW generation installed capacity</a:t>
            </a:r>
          </a:p>
          <a:p>
            <a:pPr marL="457154" indent="-457154">
              <a:buFont typeface="Arial" panose="020B0604020202020204" pitchFamily="34" charset="0"/>
              <a:buChar char="•"/>
            </a:pPr>
            <a:r>
              <a:rPr lang="en-GB" sz="2400" dirty="0">
                <a:solidFill>
                  <a:srgbClr val="084672"/>
                </a:solidFill>
              </a:rPr>
              <a:t>838 TWh/yr annual generation</a:t>
            </a:r>
          </a:p>
        </p:txBody>
      </p:sp>
      <p:sp>
        <p:nvSpPr>
          <p:cNvPr id="2" name="TextBox 1">
            <a:extLst>
              <a:ext uri="{FF2B5EF4-FFF2-40B4-BE49-F238E27FC236}">
                <a16:creationId xmlns:a16="http://schemas.microsoft.com/office/drawing/2014/main" id="{BDE9F979-1572-50E3-D749-D6E3B53F296C}"/>
              </a:ext>
            </a:extLst>
          </p:cNvPr>
          <p:cNvSpPr txBox="1"/>
          <p:nvPr/>
        </p:nvSpPr>
        <p:spPr>
          <a:xfrm>
            <a:off x="2139043" y="1012374"/>
            <a:ext cx="2253343" cy="555171"/>
          </a:xfrm>
          <a:prstGeom prst="rect">
            <a:avLst/>
          </a:prstGeom>
          <a:solidFill>
            <a:schemeClr val="bg1"/>
          </a:solidFill>
        </p:spPr>
        <p:txBody>
          <a:bodyPr wrap="square" rtlCol="0">
            <a:spAutoFit/>
          </a:bodyPr>
          <a:lstStyle/>
          <a:p>
            <a:endParaRPr lang="en-GB" dirty="0"/>
          </a:p>
        </p:txBody>
      </p:sp>
      <p:sp>
        <p:nvSpPr>
          <p:cNvPr id="3" name="Title 1">
            <a:extLst>
              <a:ext uri="{FF2B5EF4-FFF2-40B4-BE49-F238E27FC236}">
                <a16:creationId xmlns:a16="http://schemas.microsoft.com/office/drawing/2014/main" id="{32F19296-4A52-5BBD-9810-327514B759A9}"/>
              </a:ext>
            </a:extLst>
          </p:cNvPr>
          <p:cNvSpPr txBox="1">
            <a:spLocks/>
          </p:cNvSpPr>
          <p:nvPr/>
        </p:nvSpPr>
        <p:spPr>
          <a:xfrm>
            <a:off x="143863" y="803229"/>
            <a:ext cx="6578917" cy="520691"/>
          </a:xfrm>
          <a:prstGeom prst="rect">
            <a:avLst/>
          </a:prstGeom>
          <a:solidFill>
            <a:schemeClr val="bg1"/>
          </a:solidFill>
        </p:spPr>
        <p:txBody>
          <a:bodyPr vert="horz" lIns="91428" tIns="45714" rIns="91428" bIns="45714"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solidFill>
                  <a:srgbClr val="084672"/>
                </a:solidFill>
                <a:latin typeface="Avenir Black" panose="02000503020000020003" pitchFamily="2" charset="0"/>
              </a:rPr>
              <a:t>Footprint of North American ISOs/RTOs</a:t>
            </a:r>
          </a:p>
        </p:txBody>
      </p:sp>
      <p:sp>
        <p:nvSpPr>
          <p:cNvPr id="4" name="Title 23">
            <a:extLst>
              <a:ext uri="{FF2B5EF4-FFF2-40B4-BE49-F238E27FC236}">
                <a16:creationId xmlns:a16="http://schemas.microsoft.com/office/drawing/2014/main" id="{F2B29F05-8F5C-9779-B759-E5F4458AB4E2}"/>
              </a:ext>
            </a:extLst>
          </p:cNvPr>
          <p:cNvSpPr txBox="1">
            <a:spLocks/>
          </p:cNvSpPr>
          <p:nvPr/>
        </p:nvSpPr>
        <p:spPr>
          <a:xfrm>
            <a:off x="0" y="223086"/>
            <a:ext cx="12190413" cy="70522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uClrTx/>
              <a:buFontTx/>
            </a:pPr>
            <a:r>
              <a:rPr lang="en-GB" sz="3200" b="1" dirty="0">
                <a:solidFill>
                  <a:srgbClr val="084672"/>
                </a:solidFill>
                <a:latin typeface="Avenir Black" panose="02000503020000020003" pitchFamily="2" charset="0"/>
              </a:rPr>
              <a:t>Present regional markets in the USA </a:t>
            </a:r>
            <a:endParaRPr lang="en-US" sz="3200" b="1" dirty="0">
              <a:solidFill>
                <a:srgbClr val="084672"/>
              </a:solidFill>
              <a:latin typeface="Avenir Black" panose="02000503020000020003" pitchFamily="2" charset="0"/>
            </a:endParaRPr>
          </a:p>
        </p:txBody>
      </p:sp>
    </p:spTree>
    <p:extLst>
      <p:ext uri="{BB962C8B-B14F-4D97-AF65-F5344CB8AC3E}">
        <p14:creationId xmlns:p14="http://schemas.microsoft.com/office/powerpoint/2010/main" val="3265070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B2B8C66-7C1A-51F7-32EA-755C55ED683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5996665-E86F-7588-2872-885EFA40868B}"/>
              </a:ext>
            </a:extLst>
          </p:cNvPr>
          <p:cNvSpPr txBox="1"/>
          <p:nvPr/>
        </p:nvSpPr>
        <p:spPr>
          <a:xfrm>
            <a:off x="4973690" y="3761417"/>
            <a:ext cx="2535606" cy="1569456"/>
          </a:xfrm>
          <a:prstGeom prst="rect">
            <a:avLst/>
          </a:prstGeom>
          <a:noFill/>
        </p:spPr>
        <p:txBody>
          <a:bodyPr wrap="square" rtlCol="0">
            <a:spAutoFit/>
          </a:bodyPr>
          <a:lstStyle/>
          <a:p>
            <a:pPr algn="ctr"/>
            <a:r>
              <a:rPr lang="en-US" sz="9599" b="1" dirty="0">
                <a:solidFill>
                  <a:srgbClr val="C00000"/>
                </a:solidFill>
                <a:latin typeface="Avenir Black" panose="02000503020000020003" pitchFamily="2" charset="0"/>
              </a:rPr>
              <a:t>?</a:t>
            </a:r>
          </a:p>
        </p:txBody>
      </p:sp>
      <p:pic>
        <p:nvPicPr>
          <p:cNvPr id="4" name="Picture 2" descr="The image “http://www.lib.utexas.edu/maps/europe/europe_pol01.jpg” cannot be displayed, because it contains errors.">
            <a:extLst>
              <a:ext uri="{FF2B5EF4-FFF2-40B4-BE49-F238E27FC236}">
                <a16:creationId xmlns:a16="http://schemas.microsoft.com/office/drawing/2014/main" id="{14BCECB5-916E-3E57-F702-E3F294435C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2" y="441913"/>
            <a:ext cx="6876533" cy="6383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D29BA51-ACD4-4F39-679C-2A903A9FC682}"/>
              </a:ext>
            </a:extLst>
          </p:cNvPr>
          <p:cNvSpPr txBox="1"/>
          <p:nvPr/>
        </p:nvSpPr>
        <p:spPr>
          <a:xfrm>
            <a:off x="6569761" y="1509139"/>
            <a:ext cx="5459564" cy="2677656"/>
          </a:xfrm>
          <a:prstGeom prst="rect">
            <a:avLst/>
          </a:prstGeom>
          <a:noFill/>
        </p:spPr>
        <p:txBody>
          <a:bodyPr wrap="square" rtlCol="0">
            <a:spAutoFit/>
          </a:bodyPr>
          <a:lstStyle/>
          <a:p>
            <a:pPr marL="457154" indent="-457154">
              <a:buFont typeface="Arial" panose="020B0604020202020204" pitchFamily="34" charset="0"/>
              <a:buChar char="•"/>
            </a:pPr>
            <a:r>
              <a:rPr lang="en-GB" sz="2800" dirty="0">
                <a:solidFill>
                  <a:srgbClr val="084672"/>
                </a:solidFill>
              </a:rPr>
              <a:t>450 M people</a:t>
            </a:r>
          </a:p>
          <a:p>
            <a:pPr marL="457154" indent="-457154">
              <a:buFont typeface="Arial" panose="020B0604020202020204" pitchFamily="34" charset="0"/>
              <a:buChar char="•"/>
            </a:pPr>
            <a:r>
              <a:rPr lang="en-GB" sz="2800" dirty="0">
                <a:solidFill>
                  <a:srgbClr val="084672"/>
                </a:solidFill>
              </a:rPr>
              <a:t>27 countries</a:t>
            </a:r>
          </a:p>
          <a:p>
            <a:pPr marL="457154" indent="-457154">
              <a:buFont typeface="Arial" panose="020B0604020202020204" pitchFamily="34" charset="0"/>
              <a:buChar char="•"/>
            </a:pPr>
            <a:r>
              <a:rPr lang="en-GB" sz="2800" dirty="0">
                <a:solidFill>
                  <a:srgbClr val="084672"/>
                </a:solidFill>
              </a:rPr>
              <a:t>4,25 M square km</a:t>
            </a:r>
          </a:p>
          <a:p>
            <a:pPr marL="457154" indent="-457154">
              <a:buFont typeface="Arial" panose="020B0604020202020204" pitchFamily="34" charset="0"/>
              <a:buChar char="•"/>
            </a:pPr>
            <a:r>
              <a:rPr lang="en-GB" sz="2800" dirty="0">
                <a:solidFill>
                  <a:srgbClr val="084672"/>
                </a:solidFill>
              </a:rPr>
              <a:t>1000 GW installed generation capacity</a:t>
            </a:r>
          </a:p>
          <a:p>
            <a:pPr marL="457154" indent="-457154">
              <a:buFont typeface="Arial" panose="020B0604020202020204" pitchFamily="34" charset="0"/>
              <a:buChar char="•"/>
            </a:pPr>
            <a:r>
              <a:rPr lang="en-GB" sz="2800" dirty="0">
                <a:solidFill>
                  <a:srgbClr val="084672"/>
                </a:solidFill>
              </a:rPr>
              <a:t>2856 TWh annual generation</a:t>
            </a:r>
          </a:p>
        </p:txBody>
      </p:sp>
      <p:sp>
        <p:nvSpPr>
          <p:cNvPr id="3" name="Title 1">
            <a:extLst>
              <a:ext uri="{FF2B5EF4-FFF2-40B4-BE49-F238E27FC236}">
                <a16:creationId xmlns:a16="http://schemas.microsoft.com/office/drawing/2014/main" id="{71416D1E-7C2D-0A92-288F-29F7B2CB6469}"/>
              </a:ext>
            </a:extLst>
          </p:cNvPr>
          <p:cNvSpPr txBox="1">
            <a:spLocks/>
          </p:cNvSpPr>
          <p:nvPr/>
        </p:nvSpPr>
        <p:spPr>
          <a:xfrm>
            <a:off x="161088" y="133746"/>
            <a:ext cx="6408673" cy="520691"/>
          </a:xfrm>
          <a:prstGeom prst="rect">
            <a:avLst/>
          </a:prstGeom>
          <a:solidFill>
            <a:schemeClr val="bg1"/>
          </a:solidFill>
        </p:spPr>
        <p:txBody>
          <a:bodyPr vert="horz" lIns="91428" tIns="45714" rIns="91428" bIns="45714"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solidFill>
                  <a:srgbClr val="084672"/>
                </a:solidFill>
                <a:latin typeface="Avenir Black" panose="02000503020000020003" pitchFamily="2" charset="0"/>
              </a:rPr>
              <a:t>EU Internal Electricity Market</a:t>
            </a:r>
          </a:p>
        </p:txBody>
      </p:sp>
    </p:spTree>
    <p:extLst>
      <p:ext uri="{BB962C8B-B14F-4D97-AF65-F5344CB8AC3E}">
        <p14:creationId xmlns:p14="http://schemas.microsoft.com/office/powerpoint/2010/main" val="3486671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BC429F9-86AC-DB12-540A-B210109D078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F5EAD33-DB0D-E061-864D-77278E7FE1D4}"/>
              </a:ext>
            </a:extLst>
          </p:cNvPr>
          <p:cNvPicPr>
            <a:picLocks noChangeAspect="1"/>
          </p:cNvPicPr>
          <p:nvPr/>
        </p:nvPicPr>
        <p:blipFill>
          <a:blip r:embed="rId3"/>
          <a:stretch>
            <a:fillRect/>
          </a:stretch>
        </p:blipFill>
        <p:spPr>
          <a:xfrm>
            <a:off x="250060" y="1074527"/>
            <a:ext cx="6750723" cy="5167675"/>
          </a:xfrm>
          <a:prstGeom prst="rect">
            <a:avLst/>
          </a:prstGeom>
        </p:spPr>
      </p:pic>
      <p:sp>
        <p:nvSpPr>
          <p:cNvPr id="5" name="Title 1">
            <a:extLst>
              <a:ext uri="{FF2B5EF4-FFF2-40B4-BE49-F238E27FC236}">
                <a16:creationId xmlns:a16="http://schemas.microsoft.com/office/drawing/2014/main" id="{179A7C65-6FE8-927B-E77D-4C0FB9CED4A6}"/>
              </a:ext>
            </a:extLst>
          </p:cNvPr>
          <p:cNvSpPr txBox="1">
            <a:spLocks/>
          </p:cNvSpPr>
          <p:nvPr/>
        </p:nvSpPr>
        <p:spPr>
          <a:xfrm>
            <a:off x="13250" y="385504"/>
            <a:ext cx="6452969" cy="520691"/>
          </a:xfrm>
          <a:prstGeom prst="rect">
            <a:avLst/>
          </a:prstGeom>
          <a:solidFill>
            <a:schemeClr val="bg1"/>
          </a:solidFill>
        </p:spPr>
        <p:txBody>
          <a:bodyPr vert="horz" lIns="91428" tIns="45714" rIns="91428" bIns="45714"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a:solidFill>
                  <a:srgbClr val="084672"/>
                </a:solidFill>
                <a:latin typeface="Avenir Black" panose="02000503020000020003" pitchFamily="2" charset="0"/>
              </a:rPr>
              <a:t>Central American Electricity Market</a:t>
            </a:r>
          </a:p>
        </p:txBody>
      </p:sp>
      <p:sp>
        <p:nvSpPr>
          <p:cNvPr id="6" name="TextBox 5">
            <a:extLst>
              <a:ext uri="{FF2B5EF4-FFF2-40B4-BE49-F238E27FC236}">
                <a16:creationId xmlns:a16="http://schemas.microsoft.com/office/drawing/2014/main" id="{C6E25843-B8F6-034F-40FF-869907D3CA90}"/>
              </a:ext>
            </a:extLst>
          </p:cNvPr>
          <p:cNvSpPr txBox="1"/>
          <p:nvPr/>
        </p:nvSpPr>
        <p:spPr>
          <a:xfrm>
            <a:off x="6961596" y="1594133"/>
            <a:ext cx="5067728" cy="1384815"/>
          </a:xfrm>
          <a:prstGeom prst="rect">
            <a:avLst/>
          </a:prstGeom>
          <a:noFill/>
        </p:spPr>
        <p:txBody>
          <a:bodyPr wrap="square" rtlCol="0">
            <a:spAutoFit/>
          </a:bodyPr>
          <a:lstStyle/>
          <a:p>
            <a:pPr marL="457154" indent="-457154">
              <a:buFont typeface="Arial" panose="020B0604020202020204" pitchFamily="34" charset="0"/>
              <a:buChar char="•"/>
            </a:pPr>
            <a:r>
              <a:rPr lang="en-GB" sz="2800" dirty="0">
                <a:solidFill>
                  <a:srgbClr val="084672"/>
                </a:solidFill>
              </a:rPr>
              <a:t>52 M people</a:t>
            </a:r>
          </a:p>
          <a:p>
            <a:pPr marL="457154" indent="-457154">
              <a:buFont typeface="Arial" panose="020B0604020202020204" pitchFamily="34" charset="0"/>
              <a:buChar char="•"/>
            </a:pPr>
            <a:r>
              <a:rPr lang="en-GB" sz="2800" dirty="0">
                <a:solidFill>
                  <a:srgbClr val="084672"/>
                </a:solidFill>
              </a:rPr>
              <a:t>6 countries</a:t>
            </a:r>
          </a:p>
          <a:p>
            <a:pPr marL="457154" indent="-457154">
              <a:buFont typeface="Arial" panose="020B0604020202020204" pitchFamily="34" charset="0"/>
              <a:buChar char="•"/>
            </a:pPr>
            <a:r>
              <a:rPr lang="en-GB" sz="2800" dirty="0">
                <a:solidFill>
                  <a:srgbClr val="084672"/>
                </a:solidFill>
              </a:rPr>
              <a:t>0,5 M square km</a:t>
            </a:r>
          </a:p>
        </p:txBody>
      </p:sp>
    </p:spTree>
    <p:extLst>
      <p:ext uri="{BB962C8B-B14F-4D97-AF65-F5344CB8AC3E}">
        <p14:creationId xmlns:p14="http://schemas.microsoft.com/office/powerpoint/2010/main" val="2992589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5AD1BF4-F427-B3D4-4352-E39A4AB3C3D4}"/>
            </a:ext>
          </a:extLst>
        </p:cNvPr>
        <p:cNvGrpSpPr/>
        <p:nvPr/>
      </p:nvGrpSpPr>
      <p:grpSpPr>
        <a:xfrm>
          <a:off x="0" y="0"/>
          <a:ext cx="0" cy="0"/>
          <a:chOff x="0" y="0"/>
          <a:chExt cx="0" cy="0"/>
        </a:xfrm>
      </p:grpSpPr>
      <p:sp>
        <p:nvSpPr>
          <p:cNvPr id="26625" name="Slide Number Placeholder 2">
            <a:extLst>
              <a:ext uri="{FF2B5EF4-FFF2-40B4-BE49-F238E27FC236}">
                <a16:creationId xmlns:a16="http://schemas.microsoft.com/office/drawing/2014/main" id="{0F639A58-A24F-AF25-A9F9-7FC847217EED}"/>
              </a:ext>
            </a:extLst>
          </p:cNvPr>
          <p:cNvSpPr>
            <a:spLocks noGrp="1"/>
          </p:cNvSpPr>
          <p:nvPr>
            <p:ph type="sldNum" sz="quarter" idx="12"/>
          </p:nvPr>
        </p:nvSpPr>
        <p:spPr bwMode="auto">
          <a:xfrm>
            <a:off x="8609478" y="6356764"/>
            <a:ext cx="2742843" cy="3650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rtlCol="0" anchor="ctr" anchorCtr="0" compatLnSpc="1">
            <a:prstTxWarp prst="textNoShape">
              <a:avLst/>
            </a:prstTxWarp>
          </a:bodyPr>
          <a:lstStyle>
            <a:defPPr>
              <a:defRPr lang="en-FR"/>
            </a:defPPr>
            <a:lvl1pPr marL="0" algn="r" defTabSz="914309" rtl="0" eaLnBrk="1" latinLnBrk="0" hangingPunct="1">
              <a:defRPr sz="1200" kern="1200">
                <a:solidFill>
                  <a:schemeClr val="tx1">
                    <a:tint val="75000"/>
                  </a:schemeClr>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a:lstStyle>
          <a:p>
            <a:pPr>
              <a:spcBef>
                <a:spcPct val="50000"/>
              </a:spcBef>
              <a:buClrTx/>
              <a:buFontTx/>
              <a:buNone/>
              <a:defRPr/>
            </a:pPr>
            <a:fld id="{643618CF-D648-EB4F-994F-70E908BD8DAC}" type="slidenum">
              <a:rPr lang="en-GB" smtClean="0"/>
              <a:pPr>
                <a:spcBef>
                  <a:spcPct val="50000"/>
                </a:spcBef>
                <a:buClrTx/>
                <a:buFontTx/>
                <a:buNone/>
                <a:defRPr/>
              </a:pPr>
              <a:t>22</a:t>
            </a:fld>
            <a:endParaRPr lang="en-US" altLang="en-US">
              <a:solidFill>
                <a:schemeClr val="bg2"/>
              </a:solidFill>
              <a:latin typeface="Arial" panose="020B0604020202020204" pitchFamily="34" charset="0"/>
            </a:endParaRPr>
          </a:p>
        </p:txBody>
      </p:sp>
      <p:pic>
        <p:nvPicPr>
          <p:cNvPr id="26626" name="Picture 2">
            <a:extLst>
              <a:ext uri="{FF2B5EF4-FFF2-40B4-BE49-F238E27FC236}">
                <a16:creationId xmlns:a16="http://schemas.microsoft.com/office/drawing/2014/main" id="{4EAB10FA-41E6-F1DB-EF83-137C61FAADB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8166" y="490777"/>
            <a:ext cx="4772845" cy="595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7109EBFA-3CF4-9612-C97C-F72149C95F54}"/>
              </a:ext>
            </a:extLst>
          </p:cNvPr>
          <p:cNvSpPr txBox="1"/>
          <p:nvPr/>
        </p:nvSpPr>
        <p:spPr>
          <a:xfrm>
            <a:off x="5776594" y="1202397"/>
            <a:ext cx="6081353" cy="2308023"/>
          </a:xfrm>
          <a:prstGeom prst="rect">
            <a:avLst/>
          </a:prstGeom>
          <a:noFill/>
        </p:spPr>
        <p:txBody>
          <a:bodyPr wrap="square" rtlCol="0">
            <a:spAutoFit/>
          </a:bodyPr>
          <a:lstStyle/>
          <a:p>
            <a:pPr marL="457154" indent="-457154">
              <a:buFont typeface="Arial" panose="020B0604020202020204" pitchFamily="34" charset="0"/>
              <a:buChar char="•"/>
            </a:pPr>
            <a:r>
              <a:rPr lang="en-GB" sz="2400" dirty="0">
                <a:solidFill>
                  <a:srgbClr val="084672"/>
                </a:solidFill>
              </a:rPr>
              <a:t>1420 M people</a:t>
            </a:r>
          </a:p>
          <a:p>
            <a:pPr marL="457154" indent="-457154">
              <a:buFont typeface="Arial" panose="020B0604020202020204" pitchFamily="34" charset="0"/>
              <a:buChar char="•"/>
            </a:pPr>
            <a:r>
              <a:rPr lang="en-GB" sz="2400" dirty="0">
                <a:solidFill>
                  <a:srgbClr val="084672"/>
                </a:solidFill>
              </a:rPr>
              <a:t>1 country, 28 states</a:t>
            </a:r>
          </a:p>
          <a:p>
            <a:pPr marL="457154" indent="-457154">
              <a:buFont typeface="Arial" panose="020B0604020202020204" pitchFamily="34" charset="0"/>
              <a:buChar char="•"/>
            </a:pPr>
            <a:r>
              <a:rPr lang="en-GB" sz="2400" dirty="0">
                <a:solidFill>
                  <a:srgbClr val="084672"/>
                </a:solidFill>
              </a:rPr>
              <a:t>3,287 M square km</a:t>
            </a:r>
          </a:p>
          <a:p>
            <a:pPr marL="457154" indent="-457154">
              <a:buFont typeface="Arial" panose="020B0604020202020204" pitchFamily="34" charset="0"/>
              <a:buChar char="•"/>
            </a:pPr>
            <a:r>
              <a:rPr lang="en-GB" sz="2400" dirty="0">
                <a:solidFill>
                  <a:srgbClr val="084672"/>
                </a:solidFill>
              </a:rPr>
              <a:t>479 GW of installed generation capacity (excluding “captive”)</a:t>
            </a:r>
          </a:p>
          <a:p>
            <a:pPr marL="457154" indent="-457154">
              <a:buFont typeface="Arial" panose="020B0604020202020204" pitchFamily="34" charset="0"/>
              <a:buChar char="•"/>
            </a:pPr>
            <a:r>
              <a:rPr lang="en-GB" sz="2400" dirty="0">
                <a:solidFill>
                  <a:srgbClr val="084672"/>
                </a:solidFill>
              </a:rPr>
              <a:t>250 GW peak demand</a:t>
            </a:r>
          </a:p>
        </p:txBody>
      </p:sp>
      <p:sp>
        <p:nvSpPr>
          <p:cNvPr id="3" name="Title 1">
            <a:extLst>
              <a:ext uri="{FF2B5EF4-FFF2-40B4-BE49-F238E27FC236}">
                <a16:creationId xmlns:a16="http://schemas.microsoft.com/office/drawing/2014/main" id="{ECC05345-EA87-6190-FB71-9527D6A9A1DE}"/>
              </a:ext>
            </a:extLst>
          </p:cNvPr>
          <p:cNvSpPr txBox="1">
            <a:spLocks/>
          </p:cNvSpPr>
          <p:nvPr/>
        </p:nvSpPr>
        <p:spPr>
          <a:xfrm>
            <a:off x="13251" y="535766"/>
            <a:ext cx="5597110" cy="520691"/>
          </a:xfrm>
          <a:prstGeom prst="rect">
            <a:avLst/>
          </a:prstGeom>
          <a:solidFill>
            <a:schemeClr val="bg1"/>
          </a:solidFill>
        </p:spPr>
        <p:txBody>
          <a:bodyPr vert="horz" lIns="91428" tIns="45714" rIns="91428" bIns="45714"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a:solidFill>
                  <a:srgbClr val="084672"/>
                </a:solidFill>
                <a:latin typeface="Avenir Black" panose="02000503020000020003" pitchFamily="2" charset="0"/>
              </a:rPr>
              <a:t>India Wholesale Market</a:t>
            </a:r>
          </a:p>
        </p:txBody>
      </p:sp>
    </p:spTree>
    <p:extLst>
      <p:ext uri="{BB962C8B-B14F-4D97-AF65-F5344CB8AC3E}">
        <p14:creationId xmlns:p14="http://schemas.microsoft.com/office/powerpoint/2010/main" val="773427496"/>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358C286-20E3-D8D7-A981-F7D0B0B7AEC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82953AF-037A-AACB-7DF7-0725F4EE4207}"/>
              </a:ext>
            </a:extLst>
          </p:cNvPr>
          <p:cNvPicPr>
            <a:picLocks noChangeAspect="1"/>
          </p:cNvPicPr>
          <p:nvPr/>
        </p:nvPicPr>
        <p:blipFill>
          <a:blip r:embed="rId3"/>
          <a:stretch>
            <a:fillRect/>
          </a:stretch>
        </p:blipFill>
        <p:spPr>
          <a:xfrm>
            <a:off x="481915" y="76800"/>
            <a:ext cx="4768276" cy="6781548"/>
          </a:xfrm>
          <a:prstGeom prst="rect">
            <a:avLst/>
          </a:prstGeom>
        </p:spPr>
      </p:pic>
      <p:sp>
        <p:nvSpPr>
          <p:cNvPr id="3" name="TextBox 2">
            <a:extLst>
              <a:ext uri="{FF2B5EF4-FFF2-40B4-BE49-F238E27FC236}">
                <a16:creationId xmlns:a16="http://schemas.microsoft.com/office/drawing/2014/main" id="{782F6031-B4D5-9544-C020-2BDC349E1D21}"/>
              </a:ext>
            </a:extLst>
          </p:cNvPr>
          <p:cNvSpPr txBox="1"/>
          <p:nvPr/>
        </p:nvSpPr>
        <p:spPr>
          <a:xfrm>
            <a:off x="5776594" y="2163388"/>
            <a:ext cx="6081353" cy="2677307"/>
          </a:xfrm>
          <a:prstGeom prst="rect">
            <a:avLst/>
          </a:prstGeom>
          <a:noFill/>
        </p:spPr>
        <p:txBody>
          <a:bodyPr wrap="square" rtlCol="0">
            <a:spAutoFit/>
          </a:bodyPr>
          <a:lstStyle/>
          <a:p>
            <a:pPr marL="457154" indent="-457154">
              <a:buFont typeface="Arial" panose="020B0604020202020204" pitchFamily="34" charset="0"/>
              <a:buChar char="•"/>
            </a:pPr>
            <a:r>
              <a:rPr lang="en-GB" sz="2400" dirty="0">
                <a:solidFill>
                  <a:srgbClr val="004672"/>
                </a:solidFill>
              </a:rPr>
              <a:t>22 M people</a:t>
            </a:r>
          </a:p>
          <a:p>
            <a:pPr marL="457154" indent="-457154">
              <a:buFont typeface="Arial" panose="020B0604020202020204" pitchFamily="34" charset="0"/>
              <a:buChar char="•"/>
            </a:pPr>
            <a:r>
              <a:rPr lang="en-GB" sz="2400" dirty="0">
                <a:solidFill>
                  <a:srgbClr val="004672"/>
                </a:solidFill>
              </a:rPr>
              <a:t>1 country, 5 states</a:t>
            </a:r>
          </a:p>
          <a:p>
            <a:pPr marL="457154" indent="-457154">
              <a:buFont typeface="Arial" panose="020B0604020202020204" pitchFamily="34" charset="0"/>
              <a:buChar char="•"/>
            </a:pPr>
            <a:r>
              <a:rPr lang="en-GB" sz="2400" dirty="0">
                <a:solidFill>
                  <a:srgbClr val="004672"/>
                </a:solidFill>
              </a:rPr>
              <a:t>5 M square km</a:t>
            </a:r>
          </a:p>
          <a:p>
            <a:pPr marL="457154" indent="-457154">
              <a:buFont typeface="Arial" panose="020B0604020202020204" pitchFamily="34" charset="0"/>
              <a:buChar char="•"/>
            </a:pPr>
            <a:r>
              <a:rPr lang="en-GB" sz="2400" dirty="0">
                <a:solidFill>
                  <a:srgbClr val="004672"/>
                </a:solidFill>
              </a:rPr>
              <a:t>65 GW of installed generation capacity</a:t>
            </a:r>
          </a:p>
          <a:p>
            <a:pPr marL="457154" indent="-457154">
              <a:buFont typeface="Arial" panose="020B0604020202020204" pitchFamily="34" charset="0"/>
              <a:buChar char="•"/>
            </a:pPr>
            <a:r>
              <a:rPr lang="en-GB" sz="2400" dirty="0">
                <a:solidFill>
                  <a:srgbClr val="004672"/>
                </a:solidFill>
              </a:rPr>
              <a:t>35 GW peak demand.</a:t>
            </a:r>
          </a:p>
          <a:p>
            <a:pPr marL="457154" indent="-457154">
              <a:buFont typeface="Arial" panose="020B0604020202020204" pitchFamily="34" charset="0"/>
              <a:buChar char="•"/>
            </a:pPr>
            <a:r>
              <a:rPr lang="en-GB" sz="2400" dirty="0">
                <a:solidFill>
                  <a:srgbClr val="004672"/>
                </a:solidFill>
              </a:rPr>
              <a:t>200 TWh annual generation (90% of total Australia)</a:t>
            </a:r>
          </a:p>
        </p:txBody>
      </p:sp>
      <p:sp>
        <p:nvSpPr>
          <p:cNvPr id="5" name="Title 1">
            <a:extLst>
              <a:ext uri="{FF2B5EF4-FFF2-40B4-BE49-F238E27FC236}">
                <a16:creationId xmlns:a16="http://schemas.microsoft.com/office/drawing/2014/main" id="{73B0E337-336F-73C0-81B7-2871C8747A92}"/>
              </a:ext>
            </a:extLst>
          </p:cNvPr>
          <p:cNvSpPr txBox="1">
            <a:spLocks/>
          </p:cNvSpPr>
          <p:nvPr/>
        </p:nvSpPr>
        <p:spPr>
          <a:xfrm>
            <a:off x="5624216" y="943541"/>
            <a:ext cx="6344554" cy="520691"/>
          </a:xfrm>
          <a:prstGeom prst="rect">
            <a:avLst/>
          </a:prstGeom>
          <a:solidFill>
            <a:schemeClr val="bg1"/>
          </a:solidFill>
        </p:spPr>
        <p:txBody>
          <a:bodyPr vert="horz" lIns="91428" tIns="45714" rIns="91428" bIns="45714"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dirty="0">
                <a:solidFill>
                  <a:srgbClr val="084672"/>
                </a:solidFill>
                <a:latin typeface="Avenir Black" panose="02000503020000020003" pitchFamily="2" charset="0"/>
              </a:rPr>
              <a:t>Australia National Electricity Market</a:t>
            </a:r>
          </a:p>
        </p:txBody>
      </p:sp>
    </p:spTree>
    <p:extLst>
      <p:ext uri="{BB962C8B-B14F-4D97-AF65-F5344CB8AC3E}">
        <p14:creationId xmlns:p14="http://schemas.microsoft.com/office/powerpoint/2010/main" val="2117942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8BE86A-89A4-DB4E-8412-B1D070C07321}"/>
              </a:ext>
            </a:extLst>
          </p:cNvPr>
          <p:cNvPicPr>
            <a:picLocks noChangeAspect="1"/>
          </p:cNvPicPr>
          <p:nvPr/>
        </p:nvPicPr>
        <p:blipFill>
          <a:blip r:embed="rId3"/>
          <a:stretch>
            <a:fillRect/>
          </a:stretch>
        </p:blipFill>
        <p:spPr>
          <a:xfrm>
            <a:off x="5354172" y="209031"/>
            <a:ext cx="6342744" cy="6552347"/>
          </a:xfrm>
          <a:prstGeom prst="rect">
            <a:avLst/>
          </a:prstGeom>
        </p:spPr>
      </p:pic>
      <p:sp>
        <p:nvSpPr>
          <p:cNvPr id="3" name="TextBox 2">
            <a:extLst>
              <a:ext uri="{FF2B5EF4-FFF2-40B4-BE49-F238E27FC236}">
                <a16:creationId xmlns:a16="http://schemas.microsoft.com/office/drawing/2014/main" id="{1AC5186D-114D-D640-9C96-50988A4AF547}"/>
              </a:ext>
            </a:extLst>
          </p:cNvPr>
          <p:cNvSpPr txBox="1"/>
          <p:nvPr/>
        </p:nvSpPr>
        <p:spPr>
          <a:xfrm>
            <a:off x="429435" y="1965038"/>
            <a:ext cx="4620879" cy="1361734"/>
          </a:xfrm>
          <a:prstGeom prst="rect">
            <a:avLst/>
          </a:prstGeom>
          <a:noFill/>
        </p:spPr>
        <p:txBody>
          <a:bodyPr wrap="square" rtlCol="0">
            <a:spAutoFit/>
          </a:bodyPr>
          <a:lstStyle/>
          <a:p>
            <a:pPr algn="ctr"/>
            <a:endParaRPr lang="en-AU" sz="1050" dirty="0">
              <a:solidFill>
                <a:srgbClr val="800000"/>
              </a:solidFill>
              <a:latin typeface="+mj-lt"/>
            </a:endParaRPr>
          </a:p>
          <a:p>
            <a:pPr algn="ctr"/>
            <a:r>
              <a:rPr lang="en-AU" sz="2400" b="1" dirty="0">
                <a:solidFill>
                  <a:srgbClr val="084672"/>
                </a:solidFill>
                <a:latin typeface="Avenir Black" panose="02000503020000020003" pitchFamily="2" charset="0"/>
              </a:rPr>
              <a:t>African Power Pools </a:t>
            </a:r>
            <a:r>
              <a:rPr lang="en-AU" sz="2400" dirty="0">
                <a:solidFill>
                  <a:srgbClr val="084672"/>
                </a:solidFill>
              </a:rPr>
              <a:t>(in different levels of development)</a:t>
            </a:r>
            <a:r>
              <a:rPr lang="en-AU" sz="2400" b="1" dirty="0">
                <a:solidFill>
                  <a:srgbClr val="084672"/>
                </a:solidFill>
                <a:latin typeface="Avenir Black" panose="02000503020000020003" pitchFamily="2" charset="0"/>
              </a:rPr>
              <a:t> &amp; their member states</a:t>
            </a:r>
          </a:p>
        </p:txBody>
      </p:sp>
    </p:spTree>
    <p:extLst>
      <p:ext uri="{BB962C8B-B14F-4D97-AF65-F5344CB8AC3E}">
        <p14:creationId xmlns:p14="http://schemas.microsoft.com/office/powerpoint/2010/main" val="33429738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471AC7D-91C7-ECF0-5920-8F85E8289D4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33918C-75CC-876F-1E21-3B7B84587C12}"/>
              </a:ext>
            </a:extLst>
          </p:cNvPr>
          <p:cNvSpPr>
            <a:spLocks noGrp="1"/>
          </p:cNvSpPr>
          <p:nvPr>
            <p:ph type="sldNum" sz="quarter" idx="4"/>
          </p:nvPr>
        </p:nvSpPr>
        <p:spPr>
          <a:xfrm>
            <a:off x="8387332" y="6525339"/>
            <a:ext cx="575989" cy="365077"/>
          </a:xfrm>
          <a:prstGeom prst="rect">
            <a:avLst/>
          </a:prstGeom>
        </p:spPr>
        <p:txBody>
          <a:bodyPr/>
          <a:lstStyle>
            <a:defPPr>
              <a:defRPr lang="it-IT"/>
            </a:defPPr>
            <a:lvl1pPr algn="l" rtl="0" fontAlgn="base">
              <a:spcBef>
                <a:spcPct val="0"/>
              </a:spcBef>
              <a:spcAft>
                <a:spcPct val="0"/>
              </a:spcAft>
              <a:defRPr sz="1200" kern="1200">
                <a:solidFill>
                  <a:schemeClr val="tx1"/>
                </a:solidFill>
                <a:latin typeface="Calibri" pitchFamily="34" charset="0"/>
                <a:ea typeface="+mn-ea"/>
                <a:cs typeface="Arial" charset="0"/>
              </a:defRPr>
            </a:lvl1pPr>
            <a:lvl2pPr marL="457154" algn="l" rtl="0" fontAlgn="base">
              <a:spcBef>
                <a:spcPct val="0"/>
              </a:spcBef>
              <a:spcAft>
                <a:spcPct val="0"/>
              </a:spcAft>
              <a:defRPr kern="1200">
                <a:solidFill>
                  <a:schemeClr val="tx1"/>
                </a:solidFill>
                <a:latin typeface="Calibri" pitchFamily="34" charset="0"/>
                <a:ea typeface="+mn-ea"/>
                <a:cs typeface="Arial" charset="0"/>
              </a:defRPr>
            </a:lvl2pPr>
            <a:lvl3pPr marL="914309" algn="l" rtl="0" fontAlgn="base">
              <a:spcBef>
                <a:spcPct val="0"/>
              </a:spcBef>
              <a:spcAft>
                <a:spcPct val="0"/>
              </a:spcAft>
              <a:defRPr kern="1200">
                <a:solidFill>
                  <a:schemeClr val="tx1"/>
                </a:solidFill>
                <a:latin typeface="Calibri" pitchFamily="34" charset="0"/>
                <a:ea typeface="+mn-ea"/>
                <a:cs typeface="Arial" charset="0"/>
              </a:defRPr>
            </a:lvl3pPr>
            <a:lvl4pPr marL="1371463" algn="l" rtl="0" fontAlgn="base">
              <a:spcBef>
                <a:spcPct val="0"/>
              </a:spcBef>
              <a:spcAft>
                <a:spcPct val="0"/>
              </a:spcAft>
              <a:defRPr kern="1200">
                <a:solidFill>
                  <a:schemeClr val="tx1"/>
                </a:solidFill>
                <a:latin typeface="Calibri" pitchFamily="34" charset="0"/>
                <a:ea typeface="+mn-ea"/>
                <a:cs typeface="Arial" charset="0"/>
              </a:defRPr>
            </a:lvl4pPr>
            <a:lvl5pPr marL="1828617" algn="l" rtl="0" fontAlgn="base">
              <a:spcBef>
                <a:spcPct val="0"/>
              </a:spcBef>
              <a:spcAft>
                <a:spcPct val="0"/>
              </a:spcAft>
              <a:defRPr kern="1200">
                <a:solidFill>
                  <a:schemeClr val="tx1"/>
                </a:solidFill>
                <a:latin typeface="Calibri" pitchFamily="34" charset="0"/>
                <a:ea typeface="+mn-ea"/>
                <a:cs typeface="Arial" charset="0"/>
              </a:defRPr>
            </a:lvl5pPr>
            <a:lvl6pPr marL="2285771" algn="l" defTabSz="914309" rtl="0" eaLnBrk="1" latinLnBrk="0" hangingPunct="1">
              <a:defRPr kern="1200">
                <a:solidFill>
                  <a:schemeClr val="tx1"/>
                </a:solidFill>
                <a:latin typeface="Calibri" pitchFamily="34" charset="0"/>
                <a:ea typeface="+mn-ea"/>
                <a:cs typeface="Arial" charset="0"/>
              </a:defRPr>
            </a:lvl6pPr>
            <a:lvl7pPr marL="2742926" algn="l" defTabSz="914309" rtl="0" eaLnBrk="1" latinLnBrk="0" hangingPunct="1">
              <a:defRPr kern="1200">
                <a:solidFill>
                  <a:schemeClr val="tx1"/>
                </a:solidFill>
                <a:latin typeface="Calibri" pitchFamily="34" charset="0"/>
                <a:ea typeface="+mn-ea"/>
                <a:cs typeface="Arial" charset="0"/>
              </a:defRPr>
            </a:lvl7pPr>
            <a:lvl8pPr marL="3200080" algn="l" defTabSz="914309" rtl="0" eaLnBrk="1" latinLnBrk="0" hangingPunct="1">
              <a:defRPr kern="1200">
                <a:solidFill>
                  <a:schemeClr val="tx1"/>
                </a:solidFill>
                <a:latin typeface="Calibri" pitchFamily="34" charset="0"/>
                <a:ea typeface="+mn-ea"/>
                <a:cs typeface="Arial" charset="0"/>
              </a:defRPr>
            </a:lvl8pPr>
            <a:lvl9pPr marL="3657234" algn="l" defTabSz="914309" rtl="0" eaLnBrk="1" latinLnBrk="0" hangingPunct="1">
              <a:defRPr kern="1200">
                <a:solidFill>
                  <a:schemeClr val="tx1"/>
                </a:solidFill>
                <a:latin typeface="Calibri" pitchFamily="34" charset="0"/>
                <a:ea typeface="+mn-ea"/>
                <a:cs typeface="Arial" charset="0"/>
              </a:defRPr>
            </a:lvl9pPr>
          </a:lstStyle>
          <a:p>
            <a:pPr>
              <a:defRPr/>
            </a:pPr>
            <a:fld id="{470B5C6D-7C0A-40A2-93E5-45B7AD5C39FE}" type="slidenum">
              <a:rPr lang="it-IT" smtClean="0"/>
              <a:pPr>
                <a:defRPr/>
              </a:pPr>
              <a:t>25</a:t>
            </a:fld>
            <a:endParaRPr lang="it-IT" dirty="0"/>
          </a:p>
        </p:txBody>
      </p:sp>
      <p:pic>
        <p:nvPicPr>
          <p:cNvPr id="3" name="Picture 2">
            <a:extLst>
              <a:ext uri="{FF2B5EF4-FFF2-40B4-BE49-F238E27FC236}">
                <a16:creationId xmlns:a16="http://schemas.microsoft.com/office/drawing/2014/main" id="{652576D3-1FC8-824E-4DC7-B222DF3619E2}"/>
              </a:ext>
            </a:extLst>
          </p:cNvPr>
          <p:cNvPicPr>
            <a:picLocks noChangeAspect="1"/>
          </p:cNvPicPr>
          <p:nvPr/>
        </p:nvPicPr>
        <p:blipFill>
          <a:blip r:embed="rId3"/>
          <a:stretch>
            <a:fillRect/>
          </a:stretch>
        </p:blipFill>
        <p:spPr>
          <a:xfrm>
            <a:off x="317050" y="1186249"/>
            <a:ext cx="6449333" cy="5521627"/>
          </a:xfrm>
          <a:prstGeom prst="rect">
            <a:avLst/>
          </a:prstGeom>
        </p:spPr>
      </p:pic>
      <p:sp>
        <p:nvSpPr>
          <p:cNvPr id="4" name="TextBox 3">
            <a:extLst>
              <a:ext uri="{FF2B5EF4-FFF2-40B4-BE49-F238E27FC236}">
                <a16:creationId xmlns:a16="http://schemas.microsoft.com/office/drawing/2014/main" id="{ADC6802C-AA26-27A8-D2E7-1584828D5586}"/>
              </a:ext>
            </a:extLst>
          </p:cNvPr>
          <p:cNvSpPr txBox="1"/>
          <p:nvPr/>
        </p:nvSpPr>
        <p:spPr>
          <a:xfrm>
            <a:off x="281893" y="263936"/>
            <a:ext cx="5813314" cy="810437"/>
          </a:xfrm>
          <a:prstGeom prst="rect">
            <a:avLst/>
          </a:prstGeom>
          <a:noFill/>
        </p:spPr>
        <p:txBody>
          <a:bodyPr wrap="square" rtlCol="0">
            <a:spAutoFit/>
          </a:bodyPr>
          <a:lstStyle/>
          <a:p>
            <a:pPr algn="ctr"/>
            <a:r>
              <a:rPr lang="en-US" sz="2800" b="1" dirty="0">
                <a:solidFill>
                  <a:srgbClr val="084672"/>
                </a:solidFill>
              </a:rPr>
              <a:t>Southern Africa Power Pool</a:t>
            </a:r>
          </a:p>
          <a:p>
            <a:pPr algn="ctr"/>
            <a:r>
              <a:rPr lang="en-US" dirty="0">
                <a:hlinkClick r:id="rId4"/>
              </a:rPr>
              <a:t>http://www.sapp.co.zw</a:t>
            </a:r>
            <a:r>
              <a:rPr lang="en-US" dirty="0"/>
              <a:t> </a:t>
            </a:r>
          </a:p>
        </p:txBody>
      </p:sp>
      <p:sp>
        <p:nvSpPr>
          <p:cNvPr id="5" name="TextBox 4">
            <a:extLst>
              <a:ext uri="{FF2B5EF4-FFF2-40B4-BE49-F238E27FC236}">
                <a16:creationId xmlns:a16="http://schemas.microsoft.com/office/drawing/2014/main" id="{EC5DEE73-44F2-F83D-01BF-75DA1A4A3575}"/>
              </a:ext>
            </a:extLst>
          </p:cNvPr>
          <p:cNvSpPr txBox="1"/>
          <p:nvPr/>
        </p:nvSpPr>
        <p:spPr>
          <a:xfrm>
            <a:off x="6766383" y="1872478"/>
            <a:ext cx="5091564" cy="2677656"/>
          </a:xfrm>
          <a:prstGeom prst="rect">
            <a:avLst/>
          </a:prstGeom>
          <a:noFill/>
        </p:spPr>
        <p:txBody>
          <a:bodyPr wrap="square" rtlCol="0">
            <a:spAutoFit/>
          </a:bodyPr>
          <a:lstStyle/>
          <a:p>
            <a:pPr marL="457154" indent="-457154">
              <a:buFont typeface="Arial" panose="020B0604020202020204" pitchFamily="34" charset="0"/>
              <a:buChar char="•"/>
            </a:pPr>
            <a:r>
              <a:rPr lang="en-GB" sz="2400" dirty="0">
                <a:solidFill>
                  <a:srgbClr val="004672"/>
                </a:solidFill>
              </a:rPr>
              <a:t>380 M people</a:t>
            </a:r>
          </a:p>
          <a:p>
            <a:pPr marL="457154" indent="-457154">
              <a:buFont typeface="Arial" panose="020B0604020202020204" pitchFamily="34" charset="0"/>
              <a:buChar char="•"/>
            </a:pPr>
            <a:r>
              <a:rPr lang="en-GB" sz="2400" dirty="0">
                <a:solidFill>
                  <a:srgbClr val="004672"/>
                </a:solidFill>
              </a:rPr>
              <a:t>12 countries</a:t>
            </a:r>
          </a:p>
          <a:p>
            <a:pPr marL="457154" indent="-457154">
              <a:buFont typeface="Arial" panose="020B0604020202020204" pitchFamily="34" charset="0"/>
              <a:buChar char="•"/>
            </a:pPr>
            <a:r>
              <a:rPr lang="en-GB" sz="2400" dirty="0">
                <a:solidFill>
                  <a:srgbClr val="004672"/>
                </a:solidFill>
              </a:rPr>
              <a:t>9.1 M square km</a:t>
            </a:r>
          </a:p>
          <a:p>
            <a:pPr marL="457154" indent="-457154">
              <a:buFont typeface="Arial" panose="020B0604020202020204" pitchFamily="34" charset="0"/>
              <a:buChar char="•"/>
            </a:pPr>
            <a:r>
              <a:rPr lang="en-GB" sz="2400" dirty="0">
                <a:solidFill>
                  <a:srgbClr val="004672"/>
                </a:solidFill>
              </a:rPr>
              <a:t>58 GW of installed generation capacity</a:t>
            </a:r>
          </a:p>
          <a:p>
            <a:pPr marL="457154" indent="-457154">
              <a:buFont typeface="Arial" panose="020B0604020202020204" pitchFamily="34" charset="0"/>
              <a:buChar char="•"/>
            </a:pPr>
            <a:r>
              <a:rPr lang="en-GB" sz="2400" dirty="0">
                <a:solidFill>
                  <a:srgbClr val="004672"/>
                </a:solidFill>
              </a:rPr>
              <a:t>50 GW peak demand.</a:t>
            </a:r>
          </a:p>
          <a:p>
            <a:pPr marL="457154" indent="-457154">
              <a:buFont typeface="Arial" panose="020B0604020202020204" pitchFamily="34" charset="0"/>
              <a:buChar char="•"/>
            </a:pPr>
            <a:r>
              <a:rPr lang="en-GB" sz="2400" dirty="0">
                <a:solidFill>
                  <a:srgbClr val="004672"/>
                </a:solidFill>
              </a:rPr>
              <a:t>353 TWh annual generation.</a:t>
            </a:r>
          </a:p>
        </p:txBody>
      </p:sp>
    </p:spTree>
    <p:extLst>
      <p:ext uri="{BB962C8B-B14F-4D97-AF65-F5344CB8AC3E}">
        <p14:creationId xmlns:p14="http://schemas.microsoft.com/office/powerpoint/2010/main" val="8067471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4783822-AF71-7052-7245-B27737671C1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D23247-3884-6219-4D56-9AA9AE5B0D59}"/>
              </a:ext>
            </a:extLst>
          </p:cNvPr>
          <p:cNvSpPr>
            <a:spLocks noGrp="1"/>
          </p:cNvSpPr>
          <p:nvPr>
            <p:ph type="sldNum" sz="quarter" idx="4"/>
          </p:nvPr>
        </p:nvSpPr>
        <p:spPr>
          <a:xfrm>
            <a:off x="9104713" y="6485450"/>
            <a:ext cx="2742843" cy="300414"/>
          </a:xfrm>
          <a:prstGeom prst="rect">
            <a:avLst/>
          </a:prstGeom>
        </p:spPr>
        <p:txBody>
          <a:bodyPr vert="horz" lIns="91428" tIns="45714" rIns="91428" bIns="45714" rtlCol="0" anchor="ctr"/>
          <a:lstStyle>
            <a:defPPr>
              <a:defRPr lang="en-US"/>
            </a:defPPr>
            <a:lvl1pPr marL="0" algn="r" defTabSz="914309" rtl="0" eaLnBrk="1" latinLnBrk="0" hangingPunct="1">
              <a:defRPr sz="1200" kern="1200">
                <a:solidFill>
                  <a:srgbClr val="004672"/>
                </a:solidFill>
                <a:latin typeface="Arial" panose="020B0604020202020204" pitchFamily="34" charset="0"/>
                <a:ea typeface="+mn-ea"/>
                <a:cs typeface="Arial" panose="020B0604020202020204" pitchFamily="34" charset="0"/>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a:lstStyle>
          <a:p>
            <a:fld id="{68A28845-3B16-4077-991E-86C9AF8D86EC}" type="slidenum">
              <a:rPr lang="en-US" smtClean="0"/>
              <a:pPr/>
              <a:t>26</a:t>
            </a:fld>
            <a:endParaRPr lang="en-US" dirty="0"/>
          </a:p>
        </p:txBody>
      </p:sp>
      <p:pic>
        <p:nvPicPr>
          <p:cNvPr id="3" name="Picture 3" descr="AFRICE~2">
            <a:extLst>
              <a:ext uri="{FF2B5EF4-FFF2-40B4-BE49-F238E27FC236}">
                <a16:creationId xmlns:a16="http://schemas.microsoft.com/office/drawing/2014/main" id="{5C27EA1E-C077-F18A-546A-3993CF58F2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1204" y="1067893"/>
            <a:ext cx="2435855" cy="2505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descr="cedeao">
            <a:extLst>
              <a:ext uri="{FF2B5EF4-FFF2-40B4-BE49-F238E27FC236}">
                <a16:creationId xmlns:a16="http://schemas.microsoft.com/office/drawing/2014/main" id="{50CBD9BA-B6AF-FE9F-A4E0-24BEAFA9D6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65" y="3556634"/>
            <a:ext cx="4976435" cy="3066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6">
            <a:extLst>
              <a:ext uri="{FF2B5EF4-FFF2-40B4-BE49-F238E27FC236}">
                <a16:creationId xmlns:a16="http://schemas.microsoft.com/office/drawing/2014/main" id="{D5C6F1E8-3634-0111-5602-3A868A0E7BDC}"/>
              </a:ext>
            </a:extLst>
          </p:cNvPr>
          <p:cNvSpPr>
            <a:spLocks noChangeShapeType="1"/>
          </p:cNvSpPr>
          <p:nvPr/>
        </p:nvSpPr>
        <p:spPr bwMode="auto">
          <a:xfrm flipV="1">
            <a:off x="3103009" y="2397764"/>
            <a:ext cx="831164" cy="1690035"/>
          </a:xfrm>
          <a:prstGeom prst="line">
            <a:avLst/>
          </a:prstGeom>
          <a:noFill/>
          <a:ln w="762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lstStyle/>
          <a:p>
            <a:endParaRPr lang="en-ES"/>
          </a:p>
        </p:txBody>
      </p:sp>
      <p:sp>
        <p:nvSpPr>
          <p:cNvPr id="6" name="TextBox 5">
            <a:extLst>
              <a:ext uri="{FF2B5EF4-FFF2-40B4-BE49-F238E27FC236}">
                <a16:creationId xmlns:a16="http://schemas.microsoft.com/office/drawing/2014/main" id="{B5513C64-EA31-3D69-2532-E4E86FBEF031}"/>
              </a:ext>
            </a:extLst>
          </p:cNvPr>
          <p:cNvSpPr txBox="1"/>
          <p:nvPr/>
        </p:nvSpPr>
        <p:spPr>
          <a:xfrm>
            <a:off x="6203355" y="1721284"/>
            <a:ext cx="5725154" cy="3046591"/>
          </a:xfrm>
          <a:prstGeom prst="rect">
            <a:avLst/>
          </a:prstGeom>
          <a:noFill/>
        </p:spPr>
        <p:txBody>
          <a:bodyPr wrap="square" rtlCol="0">
            <a:spAutoFit/>
          </a:bodyPr>
          <a:lstStyle/>
          <a:p>
            <a:pPr marL="457154" indent="-457154">
              <a:buFont typeface="Arial" panose="020B0604020202020204" pitchFamily="34" charset="0"/>
              <a:buChar char="•"/>
            </a:pPr>
            <a:r>
              <a:rPr lang="en-GB" sz="2400" dirty="0">
                <a:solidFill>
                  <a:srgbClr val="004672"/>
                </a:solidFill>
              </a:rPr>
              <a:t>244 M people served (57% of West Africa population)</a:t>
            </a:r>
          </a:p>
          <a:p>
            <a:pPr marL="457154" indent="-457154">
              <a:buFont typeface="Arial" panose="020B0604020202020204" pitchFamily="34" charset="0"/>
              <a:buChar char="•"/>
            </a:pPr>
            <a:r>
              <a:rPr lang="en-GB" sz="2400" dirty="0">
                <a:solidFill>
                  <a:srgbClr val="004672"/>
                </a:solidFill>
              </a:rPr>
              <a:t>15 countries</a:t>
            </a:r>
          </a:p>
          <a:p>
            <a:pPr marL="457154" indent="-457154">
              <a:buFont typeface="Arial" panose="020B0604020202020204" pitchFamily="34" charset="0"/>
              <a:buChar char="•"/>
            </a:pPr>
            <a:r>
              <a:rPr lang="en-GB" sz="2400" dirty="0">
                <a:solidFill>
                  <a:srgbClr val="004672"/>
                </a:solidFill>
              </a:rPr>
              <a:t>6.1 M square km</a:t>
            </a:r>
          </a:p>
          <a:p>
            <a:pPr marL="457154" indent="-457154">
              <a:buFont typeface="Arial" panose="020B0604020202020204" pitchFamily="34" charset="0"/>
              <a:buChar char="•"/>
            </a:pPr>
            <a:r>
              <a:rPr lang="en-GB" sz="2400" dirty="0">
                <a:solidFill>
                  <a:srgbClr val="004672"/>
                </a:solidFill>
              </a:rPr>
              <a:t>23.3 GW of installed generation capacity (2020) </a:t>
            </a:r>
          </a:p>
          <a:p>
            <a:pPr marL="457154" indent="-457154">
              <a:buFont typeface="Arial" panose="020B0604020202020204" pitchFamily="34" charset="0"/>
              <a:buChar char="•"/>
            </a:pPr>
            <a:r>
              <a:rPr lang="en-GB" sz="2400" dirty="0">
                <a:solidFill>
                  <a:srgbClr val="004672"/>
                </a:solidFill>
              </a:rPr>
              <a:t>11.5 GW peak demand (2020).</a:t>
            </a:r>
          </a:p>
          <a:p>
            <a:pPr marL="457154" indent="-457154">
              <a:buFont typeface="Arial" panose="020B0604020202020204" pitchFamily="34" charset="0"/>
              <a:buChar char="•"/>
            </a:pPr>
            <a:r>
              <a:rPr lang="en-GB" sz="2400" dirty="0">
                <a:solidFill>
                  <a:srgbClr val="004672"/>
                </a:solidFill>
              </a:rPr>
              <a:t>75.3 TWh annual generation (2020)</a:t>
            </a:r>
          </a:p>
        </p:txBody>
      </p:sp>
      <p:sp>
        <p:nvSpPr>
          <p:cNvPr id="7" name="Title 1">
            <a:extLst>
              <a:ext uri="{FF2B5EF4-FFF2-40B4-BE49-F238E27FC236}">
                <a16:creationId xmlns:a16="http://schemas.microsoft.com/office/drawing/2014/main" id="{66037F62-D9B3-B8E4-EA7F-905422B9BBBD}"/>
              </a:ext>
            </a:extLst>
          </p:cNvPr>
          <p:cNvSpPr txBox="1">
            <a:spLocks/>
          </p:cNvSpPr>
          <p:nvPr/>
        </p:nvSpPr>
        <p:spPr>
          <a:xfrm>
            <a:off x="13251" y="1278384"/>
            <a:ext cx="3321658" cy="1673493"/>
          </a:xfrm>
          <a:prstGeom prst="rect">
            <a:avLst/>
          </a:prstGeom>
          <a:solidFill>
            <a:schemeClr val="bg1"/>
          </a:solidFill>
        </p:spPr>
        <p:txBody>
          <a:bodyPr vert="horz" lIns="91428" tIns="45714" rIns="91428" bIns="45714"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a:solidFill>
                  <a:srgbClr val="800000"/>
                </a:solidFill>
                <a:latin typeface="Avenir Black" panose="02000503020000020003" pitchFamily="2" charset="0"/>
              </a:rPr>
              <a:t>West Africa Power Pool</a:t>
            </a:r>
          </a:p>
          <a:p>
            <a:r>
              <a:rPr lang="en-US" sz="2800" b="1" dirty="0">
                <a:solidFill>
                  <a:srgbClr val="800000"/>
                </a:solidFill>
                <a:latin typeface="Avenir Black" panose="02000503020000020003" pitchFamily="2" charset="0"/>
              </a:rPr>
              <a:t>WAPP</a:t>
            </a:r>
          </a:p>
        </p:txBody>
      </p:sp>
    </p:spTree>
    <p:extLst>
      <p:ext uri="{BB962C8B-B14F-4D97-AF65-F5344CB8AC3E}">
        <p14:creationId xmlns:p14="http://schemas.microsoft.com/office/powerpoint/2010/main" val="32463782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C98869C-524B-2540-4C6C-4C1B25DA148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3841BA39-E27F-B51B-BD24-4B1D041E783E}"/>
              </a:ext>
            </a:extLst>
          </p:cNvPr>
          <p:cNvGrpSpPr/>
          <p:nvPr/>
        </p:nvGrpSpPr>
        <p:grpSpPr>
          <a:xfrm>
            <a:off x="303562" y="1012493"/>
            <a:ext cx="5583853" cy="5521465"/>
            <a:chOff x="1201040" y="144017"/>
            <a:chExt cx="5965872" cy="4855466"/>
          </a:xfrm>
        </p:grpSpPr>
        <p:cxnSp>
          <p:nvCxnSpPr>
            <p:cNvPr id="3" name="Google Shape;1066;p36">
              <a:extLst>
                <a:ext uri="{FF2B5EF4-FFF2-40B4-BE49-F238E27FC236}">
                  <a16:creationId xmlns:a16="http://schemas.microsoft.com/office/drawing/2014/main" id="{28E4F864-5896-1E62-920A-0A4DF1184ED2}"/>
                </a:ext>
              </a:extLst>
            </p:cNvPr>
            <p:cNvCxnSpPr>
              <a:cxnSpLocks/>
              <a:endCxn id="48" idx="34"/>
            </p:cNvCxnSpPr>
            <p:nvPr/>
          </p:nvCxnSpPr>
          <p:spPr>
            <a:xfrm>
              <a:off x="5379610" y="2151634"/>
              <a:ext cx="591210" cy="735045"/>
            </a:xfrm>
            <a:prstGeom prst="straightConnector1">
              <a:avLst/>
            </a:prstGeom>
            <a:noFill/>
            <a:ln w="28575" cap="flat" cmpd="sng">
              <a:solidFill>
                <a:schemeClr val="bg1">
                  <a:lumMod val="75000"/>
                </a:schemeClr>
              </a:solidFill>
              <a:prstDash val="sysDot"/>
              <a:round/>
              <a:headEnd type="none" w="med" len="med"/>
              <a:tailEnd type="none" w="med" len="med"/>
            </a:ln>
          </p:spPr>
        </p:cxnSp>
        <p:cxnSp>
          <p:nvCxnSpPr>
            <p:cNvPr id="4" name="Google Shape;1066;p36">
              <a:extLst>
                <a:ext uri="{FF2B5EF4-FFF2-40B4-BE49-F238E27FC236}">
                  <a16:creationId xmlns:a16="http://schemas.microsoft.com/office/drawing/2014/main" id="{483FAA47-4232-E86C-8DF9-2672120744B0}"/>
                </a:ext>
              </a:extLst>
            </p:cNvPr>
            <p:cNvCxnSpPr>
              <a:cxnSpLocks/>
              <a:endCxn id="48" idx="40"/>
            </p:cNvCxnSpPr>
            <p:nvPr/>
          </p:nvCxnSpPr>
          <p:spPr>
            <a:xfrm>
              <a:off x="5550451" y="2163416"/>
              <a:ext cx="468078" cy="375819"/>
            </a:xfrm>
            <a:prstGeom prst="straightConnector1">
              <a:avLst/>
            </a:prstGeom>
            <a:noFill/>
            <a:ln w="28575" cap="flat" cmpd="sng">
              <a:solidFill>
                <a:schemeClr val="bg1">
                  <a:lumMod val="75000"/>
                </a:schemeClr>
              </a:solidFill>
              <a:prstDash val="sysDot"/>
              <a:round/>
              <a:headEnd type="none" w="med" len="med"/>
              <a:tailEnd type="none" w="med" len="med"/>
            </a:ln>
          </p:spPr>
        </p:cxnSp>
        <p:cxnSp>
          <p:nvCxnSpPr>
            <p:cNvPr id="5" name="Google Shape;1066;p36">
              <a:extLst>
                <a:ext uri="{FF2B5EF4-FFF2-40B4-BE49-F238E27FC236}">
                  <a16:creationId xmlns:a16="http://schemas.microsoft.com/office/drawing/2014/main" id="{C359551E-D006-1BD0-53F7-0371BE9F0D88}"/>
                </a:ext>
              </a:extLst>
            </p:cNvPr>
            <p:cNvCxnSpPr>
              <a:cxnSpLocks/>
            </p:cNvCxnSpPr>
            <p:nvPr/>
          </p:nvCxnSpPr>
          <p:spPr>
            <a:xfrm flipV="1">
              <a:off x="4012115" y="4492430"/>
              <a:ext cx="464942" cy="321574"/>
            </a:xfrm>
            <a:prstGeom prst="straightConnector1">
              <a:avLst/>
            </a:prstGeom>
            <a:ln w="38100" cap="flat" cmpd="sng" algn="ctr">
              <a:solidFill>
                <a:schemeClr val="bg1">
                  <a:lumMod val="75000"/>
                </a:schemeClr>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Google Shape;1066;p36">
              <a:extLst>
                <a:ext uri="{FF2B5EF4-FFF2-40B4-BE49-F238E27FC236}">
                  <a16:creationId xmlns:a16="http://schemas.microsoft.com/office/drawing/2014/main" id="{0DA0F2F6-0156-6132-47D8-FEB3312C0976}"/>
                </a:ext>
              </a:extLst>
            </p:cNvPr>
            <p:cNvCxnSpPr>
              <a:cxnSpLocks/>
            </p:cNvCxnSpPr>
            <p:nvPr/>
          </p:nvCxnSpPr>
          <p:spPr>
            <a:xfrm flipV="1">
              <a:off x="2902370" y="599551"/>
              <a:ext cx="945030" cy="5118"/>
            </a:xfrm>
            <a:prstGeom prst="straightConnector1">
              <a:avLst/>
            </a:prstGeom>
            <a:noFill/>
            <a:ln w="28575" cap="flat" cmpd="sng">
              <a:solidFill>
                <a:srgbClr val="FF0000"/>
              </a:solidFill>
              <a:prstDash val="solid"/>
              <a:round/>
              <a:headEnd type="none" w="med" len="med"/>
              <a:tailEnd type="none" w="med" len="med"/>
            </a:ln>
          </p:spPr>
        </p:cxnSp>
        <p:cxnSp>
          <p:nvCxnSpPr>
            <p:cNvPr id="7" name="Google Shape;1066;p36">
              <a:extLst>
                <a:ext uri="{FF2B5EF4-FFF2-40B4-BE49-F238E27FC236}">
                  <a16:creationId xmlns:a16="http://schemas.microsoft.com/office/drawing/2014/main" id="{6C31402B-BE8A-E50F-1E09-6034CCCEE169}"/>
                </a:ext>
              </a:extLst>
            </p:cNvPr>
            <p:cNvCxnSpPr>
              <a:cxnSpLocks/>
            </p:cNvCxnSpPr>
            <p:nvPr/>
          </p:nvCxnSpPr>
          <p:spPr>
            <a:xfrm>
              <a:off x="1967493" y="3988873"/>
              <a:ext cx="1040877" cy="321869"/>
            </a:xfrm>
            <a:prstGeom prst="straightConnector1">
              <a:avLst/>
            </a:prstGeom>
            <a:noFill/>
            <a:ln w="28575" cap="flat" cmpd="sng">
              <a:solidFill>
                <a:srgbClr val="FF0000"/>
              </a:solidFill>
              <a:prstDash val="solid"/>
              <a:round/>
              <a:headEnd type="none" w="med" len="med"/>
              <a:tailEnd type="none" w="med" len="med"/>
            </a:ln>
          </p:spPr>
        </p:cxnSp>
        <p:cxnSp>
          <p:nvCxnSpPr>
            <p:cNvPr id="8" name="Google Shape;1066;p36">
              <a:extLst>
                <a:ext uri="{FF2B5EF4-FFF2-40B4-BE49-F238E27FC236}">
                  <a16:creationId xmlns:a16="http://schemas.microsoft.com/office/drawing/2014/main" id="{2EDDEAF5-8473-32AF-AA36-39925D557F22}"/>
                </a:ext>
              </a:extLst>
            </p:cNvPr>
            <p:cNvCxnSpPr>
              <a:cxnSpLocks/>
            </p:cNvCxnSpPr>
            <p:nvPr/>
          </p:nvCxnSpPr>
          <p:spPr>
            <a:xfrm>
              <a:off x="2085706" y="3314429"/>
              <a:ext cx="804453" cy="0"/>
            </a:xfrm>
            <a:prstGeom prst="straightConnector1">
              <a:avLst/>
            </a:prstGeom>
            <a:noFill/>
            <a:ln w="28575" cap="flat" cmpd="sng">
              <a:solidFill>
                <a:srgbClr val="FF0000"/>
              </a:solidFill>
              <a:prstDash val="solid"/>
              <a:round/>
              <a:headEnd type="none" w="med" len="med"/>
              <a:tailEnd type="none" w="med" len="med"/>
            </a:ln>
          </p:spPr>
        </p:cxnSp>
        <p:cxnSp>
          <p:nvCxnSpPr>
            <p:cNvPr id="9" name="Google Shape;1066;p36">
              <a:extLst>
                <a:ext uri="{FF2B5EF4-FFF2-40B4-BE49-F238E27FC236}">
                  <a16:creationId xmlns:a16="http://schemas.microsoft.com/office/drawing/2014/main" id="{E9FFBCF4-4ABB-8081-8E48-37788A803E2E}"/>
                </a:ext>
              </a:extLst>
            </p:cNvPr>
            <p:cNvCxnSpPr>
              <a:cxnSpLocks/>
            </p:cNvCxnSpPr>
            <p:nvPr/>
          </p:nvCxnSpPr>
          <p:spPr>
            <a:xfrm flipH="1">
              <a:off x="3170437" y="3424900"/>
              <a:ext cx="6134" cy="584064"/>
            </a:xfrm>
            <a:prstGeom prst="straightConnector1">
              <a:avLst/>
            </a:prstGeom>
            <a:noFill/>
            <a:ln w="28575" cap="flat" cmpd="sng">
              <a:solidFill>
                <a:srgbClr val="FF0000"/>
              </a:solidFill>
              <a:prstDash val="solid"/>
              <a:round/>
              <a:headEnd type="none" w="med" len="med"/>
              <a:tailEnd type="none" w="med" len="med"/>
            </a:ln>
          </p:spPr>
        </p:cxnSp>
        <p:cxnSp>
          <p:nvCxnSpPr>
            <p:cNvPr id="10" name="Google Shape;1066;p36">
              <a:extLst>
                <a:ext uri="{FF2B5EF4-FFF2-40B4-BE49-F238E27FC236}">
                  <a16:creationId xmlns:a16="http://schemas.microsoft.com/office/drawing/2014/main" id="{AC46C712-2DA9-AD73-D10F-ED81C5F80E31}"/>
                </a:ext>
              </a:extLst>
            </p:cNvPr>
            <p:cNvCxnSpPr>
              <a:cxnSpLocks/>
              <a:stCxn id="26" idx="50"/>
            </p:cNvCxnSpPr>
            <p:nvPr/>
          </p:nvCxnSpPr>
          <p:spPr>
            <a:xfrm>
              <a:off x="3202613" y="3406963"/>
              <a:ext cx="1049404" cy="782664"/>
            </a:xfrm>
            <a:prstGeom prst="straightConnector1">
              <a:avLst/>
            </a:prstGeom>
            <a:noFill/>
            <a:ln w="28575" cap="flat" cmpd="sng">
              <a:solidFill>
                <a:srgbClr val="FF0000"/>
              </a:solidFill>
              <a:prstDash val="solid"/>
              <a:round/>
              <a:headEnd type="none" w="med" len="med"/>
              <a:tailEnd type="none" w="med" len="med"/>
            </a:ln>
          </p:spPr>
        </p:cxnSp>
        <p:cxnSp>
          <p:nvCxnSpPr>
            <p:cNvPr id="11" name="Google Shape;1066;p36">
              <a:extLst>
                <a:ext uri="{FF2B5EF4-FFF2-40B4-BE49-F238E27FC236}">
                  <a16:creationId xmlns:a16="http://schemas.microsoft.com/office/drawing/2014/main" id="{D03C9102-9AAE-0835-BEAD-57E161A26BE9}"/>
                </a:ext>
              </a:extLst>
            </p:cNvPr>
            <p:cNvCxnSpPr>
              <a:cxnSpLocks/>
            </p:cNvCxnSpPr>
            <p:nvPr/>
          </p:nvCxnSpPr>
          <p:spPr>
            <a:xfrm>
              <a:off x="3199852" y="3265449"/>
              <a:ext cx="1023911" cy="28310"/>
            </a:xfrm>
            <a:prstGeom prst="straightConnector1">
              <a:avLst/>
            </a:prstGeom>
            <a:noFill/>
            <a:ln w="28575" cap="flat" cmpd="sng">
              <a:solidFill>
                <a:srgbClr val="FF0000"/>
              </a:solidFill>
              <a:prstDash val="solid"/>
              <a:round/>
              <a:headEnd type="none" w="med" len="med"/>
              <a:tailEnd type="none" w="med" len="med"/>
            </a:ln>
          </p:spPr>
        </p:cxnSp>
        <p:cxnSp>
          <p:nvCxnSpPr>
            <p:cNvPr id="12" name="Google Shape;1066;p36">
              <a:extLst>
                <a:ext uri="{FF2B5EF4-FFF2-40B4-BE49-F238E27FC236}">
                  <a16:creationId xmlns:a16="http://schemas.microsoft.com/office/drawing/2014/main" id="{525A13EC-CE8F-6A49-4D00-37BDE4D8AA32}"/>
                </a:ext>
              </a:extLst>
            </p:cNvPr>
            <p:cNvCxnSpPr>
              <a:cxnSpLocks/>
            </p:cNvCxnSpPr>
            <p:nvPr/>
          </p:nvCxnSpPr>
          <p:spPr>
            <a:xfrm>
              <a:off x="4237080" y="3257446"/>
              <a:ext cx="815439" cy="345390"/>
            </a:xfrm>
            <a:prstGeom prst="straightConnector1">
              <a:avLst/>
            </a:prstGeom>
            <a:noFill/>
            <a:ln w="28575" cap="flat" cmpd="sng">
              <a:solidFill>
                <a:srgbClr val="FF0000"/>
              </a:solidFill>
              <a:prstDash val="solid"/>
              <a:round/>
              <a:headEnd type="none" w="med" len="med"/>
              <a:tailEnd type="none" w="med" len="med"/>
            </a:ln>
          </p:spPr>
        </p:cxnSp>
        <p:cxnSp>
          <p:nvCxnSpPr>
            <p:cNvPr id="13" name="Google Shape;1066;p36">
              <a:extLst>
                <a:ext uri="{FF2B5EF4-FFF2-40B4-BE49-F238E27FC236}">
                  <a16:creationId xmlns:a16="http://schemas.microsoft.com/office/drawing/2014/main" id="{0F9F1641-21C7-9EFD-A619-955E2016F6B0}"/>
                </a:ext>
              </a:extLst>
            </p:cNvPr>
            <p:cNvCxnSpPr>
              <a:cxnSpLocks/>
            </p:cNvCxnSpPr>
            <p:nvPr/>
          </p:nvCxnSpPr>
          <p:spPr>
            <a:xfrm flipV="1">
              <a:off x="4567906" y="3641409"/>
              <a:ext cx="449495" cy="633509"/>
            </a:xfrm>
            <a:prstGeom prst="straightConnector1">
              <a:avLst/>
            </a:prstGeom>
            <a:noFill/>
            <a:ln w="28575" cap="flat" cmpd="sng">
              <a:solidFill>
                <a:schemeClr val="accent1"/>
              </a:solidFill>
              <a:prstDash val="sysDot"/>
              <a:round/>
              <a:headEnd type="none" w="med" len="med"/>
              <a:tailEnd type="none" w="med" len="med"/>
            </a:ln>
          </p:spPr>
        </p:cxnSp>
        <p:cxnSp>
          <p:nvCxnSpPr>
            <p:cNvPr id="14" name="Google Shape;1066;p36">
              <a:extLst>
                <a:ext uri="{FF2B5EF4-FFF2-40B4-BE49-F238E27FC236}">
                  <a16:creationId xmlns:a16="http://schemas.microsoft.com/office/drawing/2014/main" id="{00DA873A-6A77-350E-E0DB-95D0FC9871ED}"/>
                </a:ext>
              </a:extLst>
            </p:cNvPr>
            <p:cNvCxnSpPr>
              <a:cxnSpLocks/>
              <a:stCxn id="24" idx="49"/>
              <a:endCxn id="28" idx="58"/>
            </p:cNvCxnSpPr>
            <p:nvPr/>
          </p:nvCxnSpPr>
          <p:spPr>
            <a:xfrm flipV="1">
              <a:off x="5264452" y="2436819"/>
              <a:ext cx="1657" cy="725884"/>
            </a:xfrm>
            <a:prstGeom prst="straightConnector1">
              <a:avLst/>
            </a:prstGeom>
            <a:ln>
              <a:solidFill>
                <a:srgbClr val="FF0000"/>
              </a:solidFill>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15" name="Google Shape;1066;p36">
              <a:extLst>
                <a:ext uri="{FF2B5EF4-FFF2-40B4-BE49-F238E27FC236}">
                  <a16:creationId xmlns:a16="http://schemas.microsoft.com/office/drawing/2014/main" id="{389FCF84-3D53-E0EC-4AE0-2B95F88A5781}"/>
                </a:ext>
              </a:extLst>
            </p:cNvPr>
            <p:cNvCxnSpPr>
              <a:cxnSpLocks/>
            </p:cNvCxnSpPr>
            <p:nvPr/>
          </p:nvCxnSpPr>
          <p:spPr>
            <a:xfrm flipV="1">
              <a:off x="5437894" y="1572641"/>
              <a:ext cx="311113" cy="362462"/>
            </a:xfrm>
            <a:prstGeom prst="straightConnector1">
              <a:avLst/>
            </a:prstGeom>
            <a:noFill/>
            <a:ln w="28575" cap="flat" cmpd="sng">
              <a:solidFill>
                <a:srgbClr val="FF0000"/>
              </a:solidFill>
              <a:prstDash val="solid"/>
              <a:round/>
              <a:headEnd type="none" w="med" len="med"/>
              <a:tailEnd type="none" w="med" len="med"/>
            </a:ln>
          </p:spPr>
        </p:cxnSp>
        <p:cxnSp>
          <p:nvCxnSpPr>
            <p:cNvPr id="16" name="Google Shape;1066;p36">
              <a:extLst>
                <a:ext uri="{FF2B5EF4-FFF2-40B4-BE49-F238E27FC236}">
                  <a16:creationId xmlns:a16="http://schemas.microsoft.com/office/drawing/2014/main" id="{327A709F-BB94-5875-2B86-7FDDE56380F9}"/>
                </a:ext>
              </a:extLst>
            </p:cNvPr>
            <p:cNvCxnSpPr>
              <a:cxnSpLocks/>
            </p:cNvCxnSpPr>
            <p:nvPr/>
          </p:nvCxnSpPr>
          <p:spPr>
            <a:xfrm>
              <a:off x="4375521" y="1731452"/>
              <a:ext cx="759031" cy="376317"/>
            </a:xfrm>
            <a:prstGeom prst="straightConnector1">
              <a:avLst/>
            </a:prstGeom>
            <a:noFill/>
            <a:ln w="28575" cap="flat" cmpd="sng">
              <a:solidFill>
                <a:srgbClr val="FF0000"/>
              </a:solidFill>
              <a:prstDash val="solid"/>
              <a:round/>
              <a:headEnd type="none" w="med" len="med"/>
              <a:tailEnd type="none" w="med" len="med"/>
            </a:ln>
          </p:spPr>
        </p:cxnSp>
        <p:cxnSp>
          <p:nvCxnSpPr>
            <p:cNvPr id="17" name="Google Shape;1066;p36">
              <a:extLst>
                <a:ext uri="{FF2B5EF4-FFF2-40B4-BE49-F238E27FC236}">
                  <a16:creationId xmlns:a16="http://schemas.microsoft.com/office/drawing/2014/main" id="{40987106-A664-61F4-B330-4E4E79C1FFDE}"/>
                </a:ext>
              </a:extLst>
            </p:cNvPr>
            <p:cNvCxnSpPr>
              <a:cxnSpLocks/>
            </p:cNvCxnSpPr>
            <p:nvPr/>
          </p:nvCxnSpPr>
          <p:spPr>
            <a:xfrm>
              <a:off x="4175107" y="920964"/>
              <a:ext cx="0" cy="347116"/>
            </a:xfrm>
            <a:prstGeom prst="straightConnector1">
              <a:avLst/>
            </a:prstGeom>
            <a:noFill/>
            <a:ln w="28575" cap="flat" cmpd="sng">
              <a:solidFill>
                <a:srgbClr val="FF0000"/>
              </a:solidFill>
              <a:prstDash val="solid"/>
              <a:round/>
              <a:headEnd type="none" w="med" len="med"/>
              <a:tailEnd type="none" w="med" len="med"/>
            </a:ln>
          </p:spPr>
        </p:cxnSp>
        <p:sp>
          <p:nvSpPr>
            <p:cNvPr id="18" name="Freeform 912">
              <a:extLst>
                <a:ext uri="{FF2B5EF4-FFF2-40B4-BE49-F238E27FC236}">
                  <a16:creationId xmlns:a16="http://schemas.microsoft.com/office/drawing/2014/main" id="{3E9CFB5F-84D1-FBB0-0007-2E1AC31B692C}"/>
                </a:ext>
              </a:extLst>
            </p:cNvPr>
            <p:cNvSpPr>
              <a:spLocks/>
            </p:cNvSpPr>
            <p:nvPr/>
          </p:nvSpPr>
          <p:spPr bwMode="auto">
            <a:xfrm>
              <a:off x="1201040" y="3092610"/>
              <a:ext cx="1227287" cy="1416312"/>
            </a:xfrm>
            <a:custGeom>
              <a:avLst/>
              <a:gdLst>
                <a:gd name="T0" fmla="*/ 1092 w 1249"/>
                <a:gd name="T1" fmla="*/ 927 h 1233"/>
                <a:gd name="T2" fmla="*/ 1075 w 1249"/>
                <a:gd name="T3" fmla="*/ 1008 h 1233"/>
                <a:gd name="T4" fmla="*/ 1065 w 1249"/>
                <a:gd name="T5" fmla="*/ 1087 h 1233"/>
                <a:gd name="T6" fmla="*/ 1089 w 1249"/>
                <a:gd name="T7" fmla="*/ 1145 h 1233"/>
                <a:gd name="T8" fmla="*/ 1137 w 1249"/>
                <a:gd name="T9" fmla="*/ 1150 h 1233"/>
                <a:gd name="T10" fmla="*/ 1130 w 1249"/>
                <a:gd name="T11" fmla="*/ 1221 h 1233"/>
                <a:gd name="T12" fmla="*/ 1082 w 1249"/>
                <a:gd name="T13" fmla="*/ 1198 h 1233"/>
                <a:gd name="T14" fmla="*/ 1040 w 1249"/>
                <a:gd name="T15" fmla="*/ 1162 h 1233"/>
                <a:gd name="T16" fmla="*/ 989 w 1249"/>
                <a:gd name="T17" fmla="*/ 1126 h 1233"/>
                <a:gd name="T18" fmla="*/ 945 w 1249"/>
                <a:gd name="T19" fmla="*/ 1137 h 1233"/>
                <a:gd name="T20" fmla="*/ 875 w 1249"/>
                <a:gd name="T21" fmla="*/ 1120 h 1233"/>
                <a:gd name="T22" fmla="*/ 833 w 1249"/>
                <a:gd name="T23" fmla="*/ 1089 h 1233"/>
                <a:gd name="T24" fmla="*/ 786 w 1249"/>
                <a:gd name="T25" fmla="*/ 1074 h 1233"/>
                <a:gd name="T26" fmla="*/ 713 w 1249"/>
                <a:gd name="T27" fmla="*/ 1080 h 1233"/>
                <a:gd name="T28" fmla="*/ 654 w 1249"/>
                <a:gd name="T29" fmla="*/ 1071 h 1233"/>
                <a:gd name="T30" fmla="*/ 655 w 1249"/>
                <a:gd name="T31" fmla="*/ 1016 h 1233"/>
                <a:gd name="T32" fmla="*/ 631 w 1249"/>
                <a:gd name="T33" fmla="*/ 957 h 1233"/>
                <a:gd name="T34" fmla="*/ 633 w 1249"/>
                <a:gd name="T35" fmla="*/ 888 h 1233"/>
                <a:gd name="T36" fmla="*/ 604 w 1249"/>
                <a:gd name="T37" fmla="*/ 829 h 1233"/>
                <a:gd name="T38" fmla="*/ 478 w 1249"/>
                <a:gd name="T39" fmla="*/ 824 h 1233"/>
                <a:gd name="T40" fmla="*/ 468 w 1249"/>
                <a:gd name="T41" fmla="*/ 875 h 1233"/>
                <a:gd name="T42" fmla="*/ 366 w 1249"/>
                <a:gd name="T43" fmla="*/ 883 h 1233"/>
                <a:gd name="T44" fmla="*/ 331 w 1249"/>
                <a:gd name="T45" fmla="*/ 850 h 1233"/>
                <a:gd name="T46" fmla="*/ 301 w 1249"/>
                <a:gd name="T47" fmla="*/ 795 h 1233"/>
                <a:gd name="T48" fmla="*/ 287 w 1249"/>
                <a:gd name="T49" fmla="*/ 741 h 1233"/>
                <a:gd name="T50" fmla="*/ 164 w 1249"/>
                <a:gd name="T51" fmla="*/ 737 h 1233"/>
                <a:gd name="T52" fmla="*/ 70 w 1249"/>
                <a:gd name="T53" fmla="*/ 736 h 1233"/>
                <a:gd name="T54" fmla="*/ 6 w 1249"/>
                <a:gd name="T55" fmla="*/ 728 h 1233"/>
                <a:gd name="T56" fmla="*/ 43 w 1249"/>
                <a:gd name="T57" fmla="*/ 664 h 1233"/>
                <a:gd name="T58" fmla="*/ 87 w 1249"/>
                <a:gd name="T59" fmla="*/ 667 h 1233"/>
                <a:gd name="T60" fmla="*/ 127 w 1249"/>
                <a:gd name="T61" fmla="*/ 640 h 1233"/>
                <a:gd name="T62" fmla="*/ 154 w 1249"/>
                <a:gd name="T63" fmla="*/ 670 h 1233"/>
                <a:gd name="T64" fmla="*/ 215 w 1249"/>
                <a:gd name="T65" fmla="*/ 631 h 1233"/>
                <a:gd name="T66" fmla="*/ 261 w 1249"/>
                <a:gd name="T67" fmla="*/ 541 h 1233"/>
                <a:gd name="T68" fmla="*/ 306 w 1249"/>
                <a:gd name="T69" fmla="*/ 433 h 1233"/>
                <a:gd name="T70" fmla="*/ 357 w 1249"/>
                <a:gd name="T71" fmla="*/ 366 h 1233"/>
                <a:gd name="T72" fmla="*/ 373 w 1249"/>
                <a:gd name="T73" fmla="*/ 280 h 1233"/>
                <a:gd name="T74" fmla="*/ 397 w 1249"/>
                <a:gd name="T75" fmla="*/ 187 h 1233"/>
                <a:gd name="T76" fmla="*/ 418 w 1249"/>
                <a:gd name="T77" fmla="*/ 103 h 1233"/>
                <a:gd name="T78" fmla="*/ 447 w 1249"/>
                <a:gd name="T79" fmla="*/ 37 h 1233"/>
                <a:gd name="T80" fmla="*/ 520 w 1249"/>
                <a:gd name="T81" fmla="*/ 33 h 1233"/>
                <a:gd name="T82" fmla="*/ 587 w 1249"/>
                <a:gd name="T83" fmla="*/ 71 h 1233"/>
                <a:gd name="T84" fmla="*/ 669 w 1249"/>
                <a:gd name="T85" fmla="*/ 83 h 1233"/>
                <a:gd name="T86" fmla="*/ 709 w 1249"/>
                <a:gd name="T87" fmla="*/ 42 h 1233"/>
                <a:gd name="T88" fmla="*/ 769 w 1249"/>
                <a:gd name="T89" fmla="*/ 34 h 1233"/>
                <a:gd name="T90" fmla="*/ 818 w 1249"/>
                <a:gd name="T91" fmla="*/ 32 h 1233"/>
                <a:gd name="T92" fmla="*/ 864 w 1249"/>
                <a:gd name="T93" fmla="*/ 4 h 1233"/>
                <a:gd name="T94" fmla="*/ 901 w 1249"/>
                <a:gd name="T95" fmla="*/ 11 h 1233"/>
                <a:gd name="T96" fmla="*/ 933 w 1249"/>
                <a:gd name="T97" fmla="*/ 21 h 1233"/>
                <a:gd name="T98" fmla="*/ 967 w 1249"/>
                <a:gd name="T99" fmla="*/ 14 h 1233"/>
                <a:gd name="T100" fmla="*/ 1021 w 1249"/>
                <a:gd name="T101" fmla="*/ 52 h 1233"/>
                <a:gd name="T102" fmla="*/ 1075 w 1249"/>
                <a:gd name="T103" fmla="*/ 63 h 1233"/>
                <a:gd name="T104" fmla="*/ 1132 w 1249"/>
                <a:gd name="T105" fmla="*/ 46 h 1233"/>
                <a:gd name="T106" fmla="*/ 1177 w 1249"/>
                <a:gd name="T107" fmla="*/ 93 h 1233"/>
                <a:gd name="T108" fmla="*/ 1225 w 1249"/>
                <a:gd name="T109" fmla="*/ 130 h 1233"/>
                <a:gd name="T110" fmla="*/ 1220 w 1249"/>
                <a:gd name="T111" fmla="*/ 197 h 1233"/>
                <a:gd name="T112" fmla="*/ 1207 w 1249"/>
                <a:gd name="T113" fmla="*/ 258 h 1233"/>
                <a:gd name="T114" fmla="*/ 1165 w 1249"/>
                <a:gd name="T115" fmla="*/ 297 h 1233"/>
                <a:gd name="T116" fmla="*/ 1143 w 1249"/>
                <a:gd name="T117" fmla="*/ 384 h 1233"/>
                <a:gd name="T118" fmla="*/ 1137 w 1249"/>
                <a:gd name="T119" fmla="*/ 443 h 1233"/>
                <a:gd name="T120" fmla="*/ 1093 w 1249"/>
                <a:gd name="T121" fmla="*/ 508 h 1233"/>
                <a:gd name="T122" fmla="*/ 1114 w 1249"/>
                <a:gd name="T123" fmla="*/ 560 h 1233"/>
                <a:gd name="T124" fmla="*/ 1138 w 1249"/>
                <a:gd name="T125" fmla="*/ 7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49" h="1233">
                  <a:moveTo>
                    <a:pt x="1163" y="796"/>
                  </a:moveTo>
                  <a:lnTo>
                    <a:pt x="1164" y="796"/>
                  </a:lnTo>
                  <a:lnTo>
                    <a:pt x="1165" y="797"/>
                  </a:lnTo>
                  <a:lnTo>
                    <a:pt x="1169" y="799"/>
                  </a:lnTo>
                  <a:lnTo>
                    <a:pt x="1169" y="800"/>
                  </a:lnTo>
                  <a:lnTo>
                    <a:pt x="1170" y="800"/>
                  </a:lnTo>
                  <a:lnTo>
                    <a:pt x="1173" y="803"/>
                  </a:lnTo>
                  <a:lnTo>
                    <a:pt x="1176" y="805"/>
                  </a:lnTo>
                  <a:lnTo>
                    <a:pt x="1176" y="806"/>
                  </a:lnTo>
                  <a:lnTo>
                    <a:pt x="1178" y="810"/>
                  </a:lnTo>
                  <a:lnTo>
                    <a:pt x="1179" y="811"/>
                  </a:lnTo>
                  <a:lnTo>
                    <a:pt x="1179" y="811"/>
                  </a:lnTo>
                  <a:lnTo>
                    <a:pt x="1180" y="811"/>
                  </a:lnTo>
                  <a:lnTo>
                    <a:pt x="1180" y="812"/>
                  </a:lnTo>
                  <a:lnTo>
                    <a:pt x="1181" y="813"/>
                  </a:lnTo>
                  <a:lnTo>
                    <a:pt x="1182" y="815"/>
                  </a:lnTo>
                  <a:lnTo>
                    <a:pt x="1183" y="818"/>
                  </a:lnTo>
                  <a:lnTo>
                    <a:pt x="1184" y="819"/>
                  </a:lnTo>
                  <a:lnTo>
                    <a:pt x="1184" y="820"/>
                  </a:lnTo>
                  <a:lnTo>
                    <a:pt x="1188" y="827"/>
                  </a:lnTo>
                  <a:lnTo>
                    <a:pt x="1189" y="829"/>
                  </a:lnTo>
                  <a:lnTo>
                    <a:pt x="1189" y="830"/>
                  </a:lnTo>
                  <a:lnTo>
                    <a:pt x="1190" y="834"/>
                  </a:lnTo>
                  <a:lnTo>
                    <a:pt x="1190" y="835"/>
                  </a:lnTo>
                  <a:lnTo>
                    <a:pt x="1192" y="837"/>
                  </a:lnTo>
                  <a:lnTo>
                    <a:pt x="1194" y="842"/>
                  </a:lnTo>
                  <a:lnTo>
                    <a:pt x="1194" y="843"/>
                  </a:lnTo>
                  <a:lnTo>
                    <a:pt x="1195" y="845"/>
                  </a:lnTo>
                  <a:lnTo>
                    <a:pt x="1197" y="849"/>
                  </a:lnTo>
                  <a:lnTo>
                    <a:pt x="1198" y="851"/>
                  </a:lnTo>
                  <a:lnTo>
                    <a:pt x="1199" y="854"/>
                  </a:lnTo>
                  <a:lnTo>
                    <a:pt x="1200" y="854"/>
                  </a:lnTo>
                  <a:lnTo>
                    <a:pt x="1201" y="857"/>
                  </a:lnTo>
                  <a:lnTo>
                    <a:pt x="1201" y="860"/>
                  </a:lnTo>
                  <a:lnTo>
                    <a:pt x="1203" y="865"/>
                  </a:lnTo>
                  <a:lnTo>
                    <a:pt x="1205" y="869"/>
                  </a:lnTo>
                  <a:lnTo>
                    <a:pt x="1206" y="871"/>
                  </a:lnTo>
                  <a:lnTo>
                    <a:pt x="1206" y="873"/>
                  </a:lnTo>
                  <a:lnTo>
                    <a:pt x="1207" y="875"/>
                  </a:lnTo>
                  <a:lnTo>
                    <a:pt x="1208" y="875"/>
                  </a:lnTo>
                  <a:lnTo>
                    <a:pt x="1208" y="876"/>
                  </a:lnTo>
                  <a:lnTo>
                    <a:pt x="1210" y="880"/>
                  </a:lnTo>
                  <a:lnTo>
                    <a:pt x="1212" y="882"/>
                  </a:lnTo>
                  <a:lnTo>
                    <a:pt x="1212" y="883"/>
                  </a:lnTo>
                  <a:lnTo>
                    <a:pt x="1213" y="885"/>
                  </a:lnTo>
                  <a:lnTo>
                    <a:pt x="1214" y="888"/>
                  </a:lnTo>
                  <a:lnTo>
                    <a:pt x="1214" y="889"/>
                  </a:lnTo>
                  <a:lnTo>
                    <a:pt x="1214" y="890"/>
                  </a:lnTo>
                  <a:lnTo>
                    <a:pt x="1214" y="891"/>
                  </a:lnTo>
                  <a:lnTo>
                    <a:pt x="1211" y="891"/>
                  </a:lnTo>
                  <a:lnTo>
                    <a:pt x="1208" y="892"/>
                  </a:lnTo>
                  <a:lnTo>
                    <a:pt x="1206" y="892"/>
                  </a:lnTo>
                  <a:lnTo>
                    <a:pt x="1203" y="892"/>
                  </a:lnTo>
                  <a:lnTo>
                    <a:pt x="1201" y="893"/>
                  </a:lnTo>
                  <a:lnTo>
                    <a:pt x="1201" y="892"/>
                  </a:lnTo>
                  <a:lnTo>
                    <a:pt x="1199" y="893"/>
                  </a:lnTo>
                  <a:lnTo>
                    <a:pt x="1197" y="893"/>
                  </a:lnTo>
                  <a:lnTo>
                    <a:pt x="1193" y="894"/>
                  </a:lnTo>
                  <a:lnTo>
                    <a:pt x="1192" y="894"/>
                  </a:lnTo>
                  <a:lnTo>
                    <a:pt x="1189" y="894"/>
                  </a:lnTo>
                  <a:lnTo>
                    <a:pt x="1188" y="894"/>
                  </a:lnTo>
                  <a:lnTo>
                    <a:pt x="1187" y="894"/>
                  </a:lnTo>
                  <a:lnTo>
                    <a:pt x="1185" y="894"/>
                  </a:lnTo>
                  <a:lnTo>
                    <a:pt x="1183" y="894"/>
                  </a:lnTo>
                  <a:lnTo>
                    <a:pt x="1182" y="894"/>
                  </a:lnTo>
                  <a:lnTo>
                    <a:pt x="1182" y="895"/>
                  </a:lnTo>
                  <a:lnTo>
                    <a:pt x="1181" y="895"/>
                  </a:lnTo>
                  <a:lnTo>
                    <a:pt x="1178" y="895"/>
                  </a:lnTo>
                  <a:lnTo>
                    <a:pt x="1173" y="896"/>
                  </a:lnTo>
                  <a:lnTo>
                    <a:pt x="1172" y="896"/>
                  </a:lnTo>
                  <a:lnTo>
                    <a:pt x="1164" y="896"/>
                  </a:lnTo>
                  <a:lnTo>
                    <a:pt x="1163" y="896"/>
                  </a:lnTo>
                  <a:lnTo>
                    <a:pt x="1162" y="897"/>
                  </a:lnTo>
                  <a:lnTo>
                    <a:pt x="1160" y="897"/>
                  </a:lnTo>
                  <a:lnTo>
                    <a:pt x="1159" y="897"/>
                  </a:lnTo>
                  <a:lnTo>
                    <a:pt x="1158" y="897"/>
                  </a:lnTo>
                  <a:lnTo>
                    <a:pt x="1155" y="898"/>
                  </a:lnTo>
                  <a:lnTo>
                    <a:pt x="1153" y="898"/>
                  </a:lnTo>
                  <a:lnTo>
                    <a:pt x="1152" y="899"/>
                  </a:lnTo>
                  <a:lnTo>
                    <a:pt x="1151" y="899"/>
                  </a:lnTo>
                  <a:lnTo>
                    <a:pt x="1150" y="899"/>
                  </a:lnTo>
                  <a:lnTo>
                    <a:pt x="1147" y="899"/>
                  </a:lnTo>
                  <a:lnTo>
                    <a:pt x="1145" y="899"/>
                  </a:lnTo>
                  <a:lnTo>
                    <a:pt x="1143" y="900"/>
                  </a:lnTo>
                  <a:lnTo>
                    <a:pt x="1142" y="900"/>
                  </a:lnTo>
                  <a:lnTo>
                    <a:pt x="1141" y="900"/>
                  </a:lnTo>
                  <a:lnTo>
                    <a:pt x="1139" y="900"/>
                  </a:lnTo>
                  <a:lnTo>
                    <a:pt x="1137" y="900"/>
                  </a:lnTo>
                  <a:lnTo>
                    <a:pt x="1136" y="900"/>
                  </a:lnTo>
                  <a:lnTo>
                    <a:pt x="1134" y="900"/>
                  </a:lnTo>
                  <a:lnTo>
                    <a:pt x="1132" y="901"/>
                  </a:lnTo>
                  <a:lnTo>
                    <a:pt x="1131" y="901"/>
                  </a:lnTo>
                  <a:lnTo>
                    <a:pt x="1131" y="901"/>
                  </a:lnTo>
                  <a:lnTo>
                    <a:pt x="1130" y="901"/>
                  </a:lnTo>
                  <a:lnTo>
                    <a:pt x="1129" y="901"/>
                  </a:lnTo>
                  <a:lnTo>
                    <a:pt x="1128" y="901"/>
                  </a:lnTo>
                  <a:lnTo>
                    <a:pt x="1125" y="902"/>
                  </a:lnTo>
                  <a:lnTo>
                    <a:pt x="1124" y="902"/>
                  </a:lnTo>
                  <a:lnTo>
                    <a:pt x="1123" y="902"/>
                  </a:lnTo>
                  <a:lnTo>
                    <a:pt x="1121" y="902"/>
                  </a:lnTo>
                  <a:lnTo>
                    <a:pt x="1118" y="903"/>
                  </a:lnTo>
                  <a:lnTo>
                    <a:pt x="1115" y="903"/>
                  </a:lnTo>
                  <a:lnTo>
                    <a:pt x="1114" y="904"/>
                  </a:lnTo>
                  <a:lnTo>
                    <a:pt x="1112" y="904"/>
                  </a:lnTo>
                  <a:lnTo>
                    <a:pt x="1109" y="904"/>
                  </a:lnTo>
                  <a:lnTo>
                    <a:pt x="1104" y="905"/>
                  </a:lnTo>
                  <a:lnTo>
                    <a:pt x="1103" y="905"/>
                  </a:lnTo>
                  <a:lnTo>
                    <a:pt x="1101" y="906"/>
                  </a:lnTo>
                  <a:lnTo>
                    <a:pt x="1099" y="906"/>
                  </a:lnTo>
                  <a:lnTo>
                    <a:pt x="1094" y="907"/>
                  </a:lnTo>
                  <a:lnTo>
                    <a:pt x="1093" y="907"/>
                  </a:lnTo>
                  <a:lnTo>
                    <a:pt x="1092" y="907"/>
                  </a:lnTo>
                  <a:lnTo>
                    <a:pt x="1093" y="908"/>
                  </a:lnTo>
                  <a:lnTo>
                    <a:pt x="1093" y="910"/>
                  </a:lnTo>
                  <a:lnTo>
                    <a:pt x="1095" y="913"/>
                  </a:lnTo>
                  <a:lnTo>
                    <a:pt x="1096" y="915"/>
                  </a:lnTo>
                  <a:lnTo>
                    <a:pt x="1096" y="916"/>
                  </a:lnTo>
                  <a:lnTo>
                    <a:pt x="1096" y="917"/>
                  </a:lnTo>
                  <a:lnTo>
                    <a:pt x="1096" y="919"/>
                  </a:lnTo>
                  <a:lnTo>
                    <a:pt x="1096" y="921"/>
                  </a:lnTo>
                  <a:lnTo>
                    <a:pt x="1095" y="923"/>
                  </a:lnTo>
                  <a:lnTo>
                    <a:pt x="1094" y="925"/>
                  </a:lnTo>
                  <a:lnTo>
                    <a:pt x="1093" y="926"/>
                  </a:lnTo>
                  <a:lnTo>
                    <a:pt x="1093" y="927"/>
                  </a:lnTo>
                  <a:lnTo>
                    <a:pt x="1092" y="927"/>
                  </a:lnTo>
                  <a:lnTo>
                    <a:pt x="1089" y="931"/>
                  </a:lnTo>
                  <a:lnTo>
                    <a:pt x="1089" y="932"/>
                  </a:lnTo>
                  <a:lnTo>
                    <a:pt x="1086" y="934"/>
                  </a:lnTo>
                  <a:lnTo>
                    <a:pt x="1084" y="938"/>
                  </a:lnTo>
                  <a:lnTo>
                    <a:pt x="1083" y="939"/>
                  </a:lnTo>
                  <a:lnTo>
                    <a:pt x="1082" y="940"/>
                  </a:lnTo>
                  <a:lnTo>
                    <a:pt x="1081" y="941"/>
                  </a:lnTo>
                  <a:lnTo>
                    <a:pt x="1079" y="944"/>
                  </a:lnTo>
                  <a:lnTo>
                    <a:pt x="1077" y="945"/>
                  </a:lnTo>
                  <a:lnTo>
                    <a:pt x="1075" y="945"/>
                  </a:lnTo>
                  <a:lnTo>
                    <a:pt x="1073" y="947"/>
                  </a:lnTo>
                  <a:lnTo>
                    <a:pt x="1072" y="948"/>
                  </a:lnTo>
                  <a:lnTo>
                    <a:pt x="1070" y="949"/>
                  </a:lnTo>
                  <a:lnTo>
                    <a:pt x="1068" y="950"/>
                  </a:lnTo>
                  <a:lnTo>
                    <a:pt x="1067" y="952"/>
                  </a:lnTo>
                  <a:lnTo>
                    <a:pt x="1066" y="952"/>
                  </a:lnTo>
                  <a:lnTo>
                    <a:pt x="1065" y="952"/>
                  </a:lnTo>
                  <a:lnTo>
                    <a:pt x="1062" y="954"/>
                  </a:lnTo>
                  <a:lnTo>
                    <a:pt x="1061" y="956"/>
                  </a:lnTo>
                  <a:lnTo>
                    <a:pt x="1059" y="957"/>
                  </a:lnTo>
                  <a:lnTo>
                    <a:pt x="1058" y="959"/>
                  </a:lnTo>
                  <a:lnTo>
                    <a:pt x="1057" y="960"/>
                  </a:lnTo>
                  <a:lnTo>
                    <a:pt x="1057" y="961"/>
                  </a:lnTo>
                  <a:lnTo>
                    <a:pt x="1057" y="963"/>
                  </a:lnTo>
                  <a:lnTo>
                    <a:pt x="1057" y="965"/>
                  </a:lnTo>
                  <a:lnTo>
                    <a:pt x="1057" y="965"/>
                  </a:lnTo>
                  <a:lnTo>
                    <a:pt x="1057" y="966"/>
                  </a:lnTo>
                  <a:lnTo>
                    <a:pt x="1058" y="967"/>
                  </a:lnTo>
                  <a:lnTo>
                    <a:pt x="1059" y="968"/>
                  </a:lnTo>
                  <a:lnTo>
                    <a:pt x="1060" y="968"/>
                  </a:lnTo>
                  <a:lnTo>
                    <a:pt x="1061" y="969"/>
                  </a:lnTo>
                  <a:lnTo>
                    <a:pt x="1061" y="969"/>
                  </a:lnTo>
                  <a:lnTo>
                    <a:pt x="1061" y="968"/>
                  </a:lnTo>
                  <a:lnTo>
                    <a:pt x="1064" y="967"/>
                  </a:lnTo>
                  <a:lnTo>
                    <a:pt x="1065" y="966"/>
                  </a:lnTo>
                  <a:lnTo>
                    <a:pt x="1066" y="965"/>
                  </a:lnTo>
                  <a:lnTo>
                    <a:pt x="1067" y="965"/>
                  </a:lnTo>
                  <a:lnTo>
                    <a:pt x="1067" y="965"/>
                  </a:lnTo>
                  <a:lnTo>
                    <a:pt x="1068" y="965"/>
                  </a:lnTo>
                  <a:lnTo>
                    <a:pt x="1068" y="966"/>
                  </a:lnTo>
                  <a:lnTo>
                    <a:pt x="1067" y="966"/>
                  </a:lnTo>
                  <a:lnTo>
                    <a:pt x="1067" y="967"/>
                  </a:lnTo>
                  <a:lnTo>
                    <a:pt x="1067" y="968"/>
                  </a:lnTo>
                  <a:lnTo>
                    <a:pt x="1067" y="969"/>
                  </a:lnTo>
                  <a:lnTo>
                    <a:pt x="1067" y="969"/>
                  </a:lnTo>
                  <a:lnTo>
                    <a:pt x="1067" y="970"/>
                  </a:lnTo>
                  <a:lnTo>
                    <a:pt x="1067" y="971"/>
                  </a:lnTo>
                  <a:lnTo>
                    <a:pt x="1067" y="971"/>
                  </a:lnTo>
                  <a:lnTo>
                    <a:pt x="1068" y="971"/>
                  </a:lnTo>
                  <a:lnTo>
                    <a:pt x="1068" y="971"/>
                  </a:lnTo>
                  <a:lnTo>
                    <a:pt x="1068" y="972"/>
                  </a:lnTo>
                  <a:lnTo>
                    <a:pt x="1069" y="972"/>
                  </a:lnTo>
                  <a:lnTo>
                    <a:pt x="1070" y="972"/>
                  </a:lnTo>
                  <a:lnTo>
                    <a:pt x="1071" y="972"/>
                  </a:lnTo>
                  <a:lnTo>
                    <a:pt x="1071" y="973"/>
                  </a:lnTo>
                  <a:lnTo>
                    <a:pt x="1071" y="974"/>
                  </a:lnTo>
                  <a:lnTo>
                    <a:pt x="1071" y="975"/>
                  </a:lnTo>
                  <a:lnTo>
                    <a:pt x="1071" y="976"/>
                  </a:lnTo>
                  <a:lnTo>
                    <a:pt x="1071" y="977"/>
                  </a:lnTo>
                  <a:lnTo>
                    <a:pt x="1071" y="978"/>
                  </a:lnTo>
                  <a:lnTo>
                    <a:pt x="1072" y="978"/>
                  </a:lnTo>
                  <a:lnTo>
                    <a:pt x="1073" y="978"/>
                  </a:lnTo>
                  <a:lnTo>
                    <a:pt x="1073" y="977"/>
                  </a:lnTo>
                  <a:lnTo>
                    <a:pt x="1073" y="977"/>
                  </a:lnTo>
                  <a:lnTo>
                    <a:pt x="1073" y="978"/>
                  </a:lnTo>
                  <a:lnTo>
                    <a:pt x="1073" y="978"/>
                  </a:lnTo>
                  <a:lnTo>
                    <a:pt x="1073" y="978"/>
                  </a:lnTo>
                  <a:lnTo>
                    <a:pt x="1072" y="978"/>
                  </a:lnTo>
                  <a:lnTo>
                    <a:pt x="1071" y="978"/>
                  </a:lnTo>
                  <a:lnTo>
                    <a:pt x="1071" y="979"/>
                  </a:lnTo>
                  <a:lnTo>
                    <a:pt x="1072" y="979"/>
                  </a:lnTo>
                  <a:lnTo>
                    <a:pt x="1073" y="979"/>
                  </a:lnTo>
                  <a:lnTo>
                    <a:pt x="1073" y="979"/>
                  </a:lnTo>
                  <a:lnTo>
                    <a:pt x="1073" y="980"/>
                  </a:lnTo>
                  <a:lnTo>
                    <a:pt x="1073" y="981"/>
                  </a:lnTo>
                  <a:lnTo>
                    <a:pt x="1073" y="982"/>
                  </a:lnTo>
                  <a:lnTo>
                    <a:pt x="1073" y="982"/>
                  </a:lnTo>
                  <a:lnTo>
                    <a:pt x="1073" y="982"/>
                  </a:lnTo>
                  <a:lnTo>
                    <a:pt x="1073" y="983"/>
                  </a:lnTo>
                  <a:lnTo>
                    <a:pt x="1073" y="984"/>
                  </a:lnTo>
                  <a:lnTo>
                    <a:pt x="1074" y="984"/>
                  </a:lnTo>
                  <a:lnTo>
                    <a:pt x="1074" y="984"/>
                  </a:lnTo>
                  <a:lnTo>
                    <a:pt x="1074" y="985"/>
                  </a:lnTo>
                  <a:lnTo>
                    <a:pt x="1074" y="986"/>
                  </a:lnTo>
                  <a:lnTo>
                    <a:pt x="1074" y="987"/>
                  </a:lnTo>
                  <a:lnTo>
                    <a:pt x="1074" y="988"/>
                  </a:lnTo>
                  <a:lnTo>
                    <a:pt x="1073" y="988"/>
                  </a:lnTo>
                  <a:lnTo>
                    <a:pt x="1074" y="989"/>
                  </a:lnTo>
                  <a:lnTo>
                    <a:pt x="1074" y="990"/>
                  </a:lnTo>
                  <a:lnTo>
                    <a:pt x="1075" y="990"/>
                  </a:lnTo>
                  <a:lnTo>
                    <a:pt x="1075" y="990"/>
                  </a:lnTo>
                  <a:lnTo>
                    <a:pt x="1076" y="990"/>
                  </a:lnTo>
                  <a:lnTo>
                    <a:pt x="1077" y="990"/>
                  </a:lnTo>
                  <a:lnTo>
                    <a:pt x="1078" y="990"/>
                  </a:lnTo>
                  <a:lnTo>
                    <a:pt x="1078" y="991"/>
                  </a:lnTo>
                  <a:lnTo>
                    <a:pt x="1077" y="991"/>
                  </a:lnTo>
                  <a:lnTo>
                    <a:pt x="1077" y="992"/>
                  </a:lnTo>
                  <a:lnTo>
                    <a:pt x="1078" y="992"/>
                  </a:lnTo>
                  <a:lnTo>
                    <a:pt x="1078" y="993"/>
                  </a:lnTo>
                  <a:lnTo>
                    <a:pt x="1079" y="993"/>
                  </a:lnTo>
                  <a:lnTo>
                    <a:pt x="1079" y="994"/>
                  </a:lnTo>
                  <a:lnTo>
                    <a:pt x="1079" y="995"/>
                  </a:lnTo>
                  <a:lnTo>
                    <a:pt x="1078" y="995"/>
                  </a:lnTo>
                  <a:lnTo>
                    <a:pt x="1078" y="994"/>
                  </a:lnTo>
                  <a:lnTo>
                    <a:pt x="1078" y="995"/>
                  </a:lnTo>
                  <a:lnTo>
                    <a:pt x="1078" y="996"/>
                  </a:lnTo>
                  <a:lnTo>
                    <a:pt x="1077" y="996"/>
                  </a:lnTo>
                  <a:lnTo>
                    <a:pt x="1077" y="997"/>
                  </a:lnTo>
                  <a:lnTo>
                    <a:pt x="1077" y="997"/>
                  </a:lnTo>
                  <a:lnTo>
                    <a:pt x="1076" y="997"/>
                  </a:lnTo>
                  <a:lnTo>
                    <a:pt x="1076" y="998"/>
                  </a:lnTo>
                  <a:lnTo>
                    <a:pt x="1076" y="999"/>
                  </a:lnTo>
                  <a:lnTo>
                    <a:pt x="1076" y="1000"/>
                  </a:lnTo>
                  <a:lnTo>
                    <a:pt x="1075" y="1000"/>
                  </a:lnTo>
                  <a:lnTo>
                    <a:pt x="1075" y="1001"/>
                  </a:lnTo>
                  <a:lnTo>
                    <a:pt x="1075" y="1002"/>
                  </a:lnTo>
                  <a:lnTo>
                    <a:pt x="1074" y="1002"/>
                  </a:lnTo>
                  <a:lnTo>
                    <a:pt x="1074" y="1003"/>
                  </a:lnTo>
                  <a:lnTo>
                    <a:pt x="1074" y="1003"/>
                  </a:lnTo>
                  <a:lnTo>
                    <a:pt x="1074" y="1004"/>
                  </a:lnTo>
                  <a:lnTo>
                    <a:pt x="1074" y="1005"/>
                  </a:lnTo>
                  <a:lnTo>
                    <a:pt x="1074" y="1006"/>
                  </a:lnTo>
                  <a:lnTo>
                    <a:pt x="1074" y="1007"/>
                  </a:lnTo>
                  <a:lnTo>
                    <a:pt x="1075" y="1007"/>
                  </a:lnTo>
                  <a:lnTo>
                    <a:pt x="1075" y="1008"/>
                  </a:lnTo>
                  <a:lnTo>
                    <a:pt x="1075" y="1009"/>
                  </a:lnTo>
                  <a:lnTo>
                    <a:pt x="1075" y="1010"/>
                  </a:lnTo>
                  <a:lnTo>
                    <a:pt x="1075" y="1010"/>
                  </a:lnTo>
                  <a:lnTo>
                    <a:pt x="1074" y="1010"/>
                  </a:lnTo>
                  <a:lnTo>
                    <a:pt x="1074" y="1011"/>
                  </a:lnTo>
                  <a:lnTo>
                    <a:pt x="1074" y="1012"/>
                  </a:lnTo>
                  <a:lnTo>
                    <a:pt x="1074" y="1013"/>
                  </a:lnTo>
                  <a:lnTo>
                    <a:pt x="1074" y="1014"/>
                  </a:lnTo>
                  <a:lnTo>
                    <a:pt x="1074" y="1015"/>
                  </a:lnTo>
                  <a:lnTo>
                    <a:pt x="1074" y="1016"/>
                  </a:lnTo>
                  <a:lnTo>
                    <a:pt x="1074" y="1016"/>
                  </a:lnTo>
                  <a:lnTo>
                    <a:pt x="1074" y="1017"/>
                  </a:lnTo>
                  <a:lnTo>
                    <a:pt x="1073" y="1017"/>
                  </a:lnTo>
                  <a:lnTo>
                    <a:pt x="1073" y="1018"/>
                  </a:lnTo>
                  <a:lnTo>
                    <a:pt x="1073" y="1018"/>
                  </a:lnTo>
                  <a:lnTo>
                    <a:pt x="1073" y="1019"/>
                  </a:lnTo>
                  <a:lnTo>
                    <a:pt x="1072" y="1019"/>
                  </a:lnTo>
                  <a:lnTo>
                    <a:pt x="1072" y="1020"/>
                  </a:lnTo>
                  <a:lnTo>
                    <a:pt x="1071" y="1021"/>
                  </a:lnTo>
                  <a:lnTo>
                    <a:pt x="1071" y="1022"/>
                  </a:lnTo>
                  <a:lnTo>
                    <a:pt x="1072" y="1022"/>
                  </a:lnTo>
                  <a:lnTo>
                    <a:pt x="1072" y="1023"/>
                  </a:lnTo>
                  <a:lnTo>
                    <a:pt x="1073" y="1023"/>
                  </a:lnTo>
                  <a:lnTo>
                    <a:pt x="1073" y="1023"/>
                  </a:lnTo>
                  <a:lnTo>
                    <a:pt x="1073" y="1024"/>
                  </a:lnTo>
                  <a:lnTo>
                    <a:pt x="1073" y="1024"/>
                  </a:lnTo>
                  <a:lnTo>
                    <a:pt x="1073" y="1025"/>
                  </a:lnTo>
                  <a:lnTo>
                    <a:pt x="1074" y="1025"/>
                  </a:lnTo>
                  <a:lnTo>
                    <a:pt x="1074" y="1026"/>
                  </a:lnTo>
                  <a:lnTo>
                    <a:pt x="1074" y="1027"/>
                  </a:lnTo>
                  <a:lnTo>
                    <a:pt x="1075" y="1027"/>
                  </a:lnTo>
                  <a:lnTo>
                    <a:pt x="1075" y="1028"/>
                  </a:lnTo>
                  <a:lnTo>
                    <a:pt x="1074" y="1028"/>
                  </a:lnTo>
                  <a:lnTo>
                    <a:pt x="1074" y="1029"/>
                  </a:lnTo>
                  <a:lnTo>
                    <a:pt x="1074" y="1029"/>
                  </a:lnTo>
                  <a:lnTo>
                    <a:pt x="1073" y="1030"/>
                  </a:lnTo>
                  <a:lnTo>
                    <a:pt x="1074" y="1031"/>
                  </a:lnTo>
                  <a:lnTo>
                    <a:pt x="1074" y="1032"/>
                  </a:lnTo>
                  <a:lnTo>
                    <a:pt x="1074" y="1033"/>
                  </a:lnTo>
                  <a:lnTo>
                    <a:pt x="1074" y="1034"/>
                  </a:lnTo>
                  <a:lnTo>
                    <a:pt x="1075" y="1034"/>
                  </a:lnTo>
                  <a:lnTo>
                    <a:pt x="1075" y="1035"/>
                  </a:lnTo>
                  <a:lnTo>
                    <a:pt x="1075" y="1035"/>
                  </a:lnTo>
                  <a:lnTo>
                    <a:pt x="1075" y="1036"/>
                  </a:lnTo>
                  <a:lnTo>
                    <a:pt x="1074" y="1037"/>
                  </a:lnTo>
                  <a:lnTo>
                    <a:pt x="1074" y="1038"/>
                  </a:lnTo>
                  <a:lnTo>
                    <a:pt x="1075" y="1038"/>
                  </a:lnTo>
                  <a:lnTo>
                    <a:pt x="1075" y="1039"/>
                  </a:lnTo>
                  <a:lnTo>
                    <a:pt x="1075" y="1040"/>
                  </a:lnTo>
                  <a:lnTo>
                    <a:pt x="1074" y="1040"/>
                  </a:lnTo>
                  <a:lnTo>
                    <a:pt x="1074" y="1041"/>
                  </a:lnTo>
                  <a:lnTo>
                    <a:pt x="1075" y="1041"/>
                  </a:lnTo>
                  <a:lnTo>
                    <a:pt x="1075" y="1042"/>
                  </a:lnTo>
                  <a:lnTo>
                    <a:pt x="1076" y="1042"/>
                  </a:lnTo>
                  <a:lnTo>
                    <a:pt x="1076" y="1042"/>
                  </a:lnTo>
                  <a:lnTo>
                    <a:pt x="1077" y="1042"/>
                  </a:lnTo>
                  <a:lnTo>
                    <a:pt x="1077" y="1043"/>
                  </a:lnTo>
                  <a:lnTo>
                    <a:pt x="1077" y="1044"/>
                  </a:lnTo>
                  <a:lnTo>
                    <a:pt x="1077" y="1045"/>
                  </a:lnTo>
                  <a:lnTo>
                    <a:pt x="1077" y="1046"/>
                  </a:lnTo>
                  <a:lnTo>
                    <a:pt x="1076" y="1046"/>
                  </a:lnTo>
                  <a:lnTo>
                    <a:pt x="1076" y="1047"/>
                  </a:lnTo>
                  <a:lnTo>
                    <a:pt x="1076" y="1048"/>
                  </a:lnTo>
                  <a:lnTo>
                    <a:pt x="1077" y="1048"/>
                  </a:lnTo>
                  <a:lnTo>
                    <a:pt x="1078" y="1048"/>
                  </a:lnTo>
                  <a:lnTo>
                    <a:pt x="1078" y="1048"/>
                  </a:lnTo>
                  <a:lnTo>
                    <a:pt x="1079" y="1048"/>
                  </a:lnTo>
                  <a:lnTo>
                    <a:pt x="1079" y="1049"/>
                  </a:lnTo>
                  <a:lnTo>
                    <a:pt x="1079" y="1050"/>
                  </a:lnTo>
                  <a:lnTo>
                    <a:pt x="1079" y="1051"/>
                  </a:lnTo>
                  <a:lnTo>
                    <a:pt x="1078" y="1051"/>
                  </a:lnTo>
                  <a:lnTo>
                    <a:pt x="1077" y="1051"/>
                  </a:lnTo>
                  <a:lnTo>
                    <a:pt x="1077" y="1052"/>
                  </a:lnTo>
                  <a:lnTo>
                    <a:pt x="1077" y="1053"/>
                  </a:lnTo>
                  <a:lnTo>
                    <a:pt x="1077" y="1054"/>
                  </a:lnTo>
                  <a:lnTo>
                    <a:pt x="1076" y="1054"/>
                  </a:lnTo>
                  <a:lnTo>
                    <a:pt x="1075" y="1054"/>
                  </a:lnTo>
                  <a:lnTo>
                    <a:pt x="1074" y="1054"/>
                  </a:lnTo>
                  <a:lnTo>
                    <a:pt x="1073" y="1054"/>
                  </a:lnTo>
                  <a:lnTo>
                    <a:pt x="1073" y="1054"/>
                  </a:lnTo>
                  <a:lnTo>
                    <a:pt x="1073" y="1055"/>
                  </a:lnTo>
                  <a:lnTo>
                    <a:pt x="1073" y="1055"/>
                  </a:lnTo>
                  <a:lnTo>
                    <a:pt x="1073" y="1055"/>
                  </a:lnTo>
                  <a:lnTo>
                    <a:pt x="1073" y="1055"/>
                  </a:lnTo>
                  <a:lnTo>
                    <a:pt x="1073" y="1056"/>
                  </a:lnTo>
                  <a:lnTo>
                    <a:pt x="1073" y="1057"/>
                  </a:lnTo>
                  <a:lnTo>
                    <a:pt x="1072" y="1058"/>
                  </a:lnTo>
                  <a:lnTo>
                    <a:pt x="1071" y="1059"/>
                  </a:lnTo>
                  <a:lnTo>
                    <a:pt x="1071" y="1060"/>
                  </a:lnTo>
                  <a:lnTo>
                    <a:pt x="1071" y="1061"/>
                  </a:lnTo>
                  <a:lnTo>
                    <a:pt x="1070" y="1061"/>
                  </a:lnTo>
                  <a:lnTo>
                    <a:pt x="1069" y="1061"/>
                  </a:lnTo>
                  <a:lnTo>
                    <a:pt x="1069" y="1062"/>
                  </a:lnTo>
                  <a:lnTo>
                    <a:pt x="1069" y="1063"/>
                  </a:lnTo>
                  <a:lnTo>
                    <a:pt x="1069" y="1064"/>
                  </a:lnTo>
                  <a:lnTo>
                    <a:pt x="1069" y="1065"/>
                  </a:lnTo>
                  <a:lnTo>
                    <a:pt x="1069" y="1066"/>
                  </a:lnTo>
                  <a:lnTo>
                    <a:pt x="1069" y="1067"/>
                  </a:lnTo>
                  <a:lnTo>
                    <a:pt x="1068" y="1068"/>
                  </a:lnTo>
                  <a:lnTo>
                    <a:pt x="1068" y="1068"/>
                  </a:lnTo>
                  <a:lnTo>
                    <a:pt x="1068" y="1069"/>
                  </a:lnTo>
                  <a:lnTo>
                    <a:pt x="1067" y="1069"/>
                  </a:lnTo>
                  <a:lnTo>
                    <a:pt x="1067" y="1069"/>
                  </a:lnTo>
                  <a:lnTo>
                    <a:pt x="1067" y="1070"/>
                  </a:lnTo>
                  <a:lnTo>
                    <a:pt x="1067" y="1071"/>
                  </a:lnTo>
                  <a:lnTo>
                    <a:pt x="1067" y="1072"/>
                  </a:lnTo>
                  <a:lnTo>
                    <a:pt x="1067" y="1073"/>
                  </a:lnTo>
                  <a:lnTo>
                    <a:pt x="1067" y="1074"/>
                  </a:lnTo>
                  <a:lnTo>
                    <a:pt x="1067" y="1074"/>
                  </a:lnTo>
                  <a:lnTo>
                    <a:pt x="1066" y="1074"/>
                  </a:lnTo>
                  <a:lnTo>
                    <a:pt x="1066" y="1075"/>
                  </a:lnTo>
                  <a:lnTo>
                    <a:pt x="1066" y="1076"/>
                  </a:lnTo>
                  <a:lnTo>
                    <a:pt x="1066" y="1077"/>
                  </a:lnTo>
                  <a:lnTo>
                    <a:pt x="1066" y="1078"/>
                  </a:lnTo>
                  <a:lnTo>
                    <a:pt x="1065" y="1078"/>
                  </a:lnTo>
                  <a:lnTo>
                    <a:pt x="1065" y="1079"/>
                  </a:lnTo>
                  <a:lnTo>
                    <a:pt x="1065" y="1080"/>
                  </a:lnTo>
                  <a:lnTo>
                    <a:pt x="1066" y="1080"/>
                  </a:lnTo>
                  <a:lnTo>
                    <a:pt x="1066" y="1081"/>
                  </a:lnTo>
                  <a:lnTo>
                    <a:pt x="1066" y="1082"/>
                  </a:lnTo>
                  <a:lnTo>
                    <a:pt x="1066" y="1083"/>
                  </a:lnTo>
                  <a:lnTo>
                    <a:pt x="1066" y="1084"/>
                  </a:lnTo>
                  <a:lnTo>
                    <a:pt x="1065" y="1085"/>
                  </a:lnTo>
                  <a:lnTo>
                    <a:pt x="1065" y="1086"/>
                  </a:lnTo>
                  <a:lnTo>
                    <a:pt x="1065" y="1087"/>
                  </a:lnTo>
                  <a:lnTo>
                    <a:pt x="1065" y="1087"/>
                  </a:lnTo>
                  <a:lnTo>
                    <a:pt x="1065" y="1088"/>
                  </a:lnTo>
                  <a:lnTo>
                    <a:pt x="1065" y="1089"/>
                  </a:lnTo>
                  <a:lnTo>
                    <a:pt x="1064" y="1089"/>
                  </a:lnTo>
                  <a:lnTo>
                    <a:pt x="1064" y="1090"/>
                  </a:lnTo>
                  <a:lnTo>
                    <a:pt x="1064" y="1091"/>
                  </a:lnTo>
                  <a:lnTo>
                    <a:pt x="1063" y="1091"/>
                  </a:lnTo>
                  <a:lnTo>
                    <a:pt x="1063" y="1092"/>
                  </a:lnTo>
                  <a:lnTo>
                    <a:pt x="1063" y="1093"/>
                  </a:lnTo>
                  <a:lnTo>
                    <a:pt x="1063" y="1093"/>
                  </a:lnTo>
                  <a:lnTo>
                    <a:pt x="1063" y="1094"/>
                  </a:lnTo>
                  <a:lnTo>
                    <a:pt x="1063" y="1095"/>
                  </a:lnTo>
                  <a:lnTo>
                    <a:pt x="1063" y="1096"/>
                  </a:lnTo>
                  <a:lnTo>
                    <a:pt x="1062" y="1097"/>
                  </a:lnTo>
                  <a:lnTo>
                    <a:pt x="1061" y="1097"/>
                  </a:lnTo>
                  <a:lnTo>
                    <a:pt x="1061" y="1098"/>
                  </a:lnTo>
                  <a:lnTo>
                    <a:pt x="1061" y="1099"/>
                  </a:lnTo>
                  <a:lnTo>
                    <a:pt x="1061" y="1100"/>
                  </a:lnTo>
                  <a:lnTo>
                    <a:pt x="1061" y="1100"/>
                  </a:lnTo>
                  <a:lnTo>
                    <a:pt x="1061" y="1100"/>
                  </a:lnTo>
                  <a:lnTo>
                    <a:pt x="1061" y="1101"/>
                  </a:lnTo>
                  <a:lnTo>
                    <a:pt x="1061" y="1101"/>
                  </a:lnTo>
                  <a:lnTo>
                    <a:pt x="1061" y="1101"/>
                  </a:lnTo>
                  <a:lnTo>
                    <a:pt x="1061" y="1102"/>
                  </a:lnTo>
                  <a:lnTo>
                    <a:pt x="1060" y="1102"/>
                  </a:lnTo>
                  <a:lnTo>
                    <a:pt x="1060" y="1103"/>
                  </a:lnTo>
                  <a:lnTo>
                    <a:pt x="1059" y="1103"/>
                  </a:lnTo>
                  <a:lnTo>
                    <a:pt x="1059" y="1104"/>
                  </a:lnTo>
                  <a:lnTo>
                    <a:pt x="1060" y="1105"/>
                  </a:lnTo>
                  <a:lnTo>
                    <a:pt x="1059" y="1105"/>
                  </a:lnTo>
                  <a:lnTo>
                    <a:pt x="1059" y="1106"/>
                  </a:lnTo>
                  <a:lnTo>
                    <a:pt x="1059" y="1106"/>
                  </a:lnTo>
                  <a:lnTo>
                    <a:pt x="1059" y="1107"/>
                  </a:lnTo>
                  <a:lnTo>
                    <a:pt x="1059" y="1108"/>
                  </a:lnTo>
                  <a:lnTo>
                    <a:pt x="1059" y="1109"/>
                  </a:lnTo>
                  <a:lnTo>
                    <a:pt x="1059" y="1110"/>
                  </a:lnTo>
                  <a:lnTo>
                    <a:pt x="1059" y="1111"/>
                  </a:lnTo>
                  <a:lnTo>
                    <a:pt x="1059" y="1112"/>
                  </a:lnTo>
                  <a:lnTo>
                    <a:pt x="1060" y="1112"/>
                  </a:lnTo>
                  <a:lnTo>
                    <a:pt x="1060" y="1112"/>
                  </a:lnTo>
                  <a:lnTo>
                    <a:pt x="1061" y="1112"/>
                  </a:lnTo>
                  <a:lnTo>
                    <a:pt x="1061" y="1113"/>
                  </a:lnTo>
                  <a:lnTo>
                    <a:pt x="1061" y="1113"/>
                  </a:lnTo>
                  <a:lnTo>
                    <a:pt x="1061" y="1114"/>
                  </a:lnTo>
                  <a:lnTo>
                    <a:pt x="1061" y="1115"/>
                  </a:lnTo>
                  <a:lnTo>
                    <a:pt x="1061" y="1116"/>
                  </a:lnTo>
                  <a:lnTo>
                    <a:pt x="1061" y="1116"/>
                  </a:lnTo>
                  <a:lnTo>
                    <a:pt x="1061" y="1117"/>
                  </a:lnTo>
                  <a:lnTo>
                    <a:pt x="1061" y="1117"/>
                  </a:lnTo>
                  <a:lnTo>
                    <a:pt x="1062" y="1117"/>
                  </a:lnTo>
                  <a:lnTo>
                    <a:pt x="1062" y="1118"/>
                  </a:lnTo>
                  <a:lnTo>
                    <a:pt x="1061" y="1118"/>
                  </a:lnTo>
                  <a:lnTo>
                    <a:pt x="1061" y="1119"/>
                  </a:lnTo>
                  <a:lnTo>
                    <a:pt x="1061" y="1119"/>
                  </a:lnTo>
                  <a:lnTo>
                    <a:pt x="1061" y="1119"/>
                  </a:lnTo>
                  <a:lnTo>
                    <a:pt x="1061" y="1119"/>
                  </a:lnTo>
                  <a:lnTo>
                    <a:pt x="1061" y="1120"/>
                  </a:lnTo>
                  <a:lnTo>
                    <a:pt x="1062" y="1120"/>
                  </a:lnTo>
                  <a:lnTo>
                    <a:pt x="1062" y="1121"/>
                  </a:lnTo>
                  <a:lnTo>
                    <a:pt x="1062" y="1122"/>
                  </a:lnTo>
                  <a:lnTo>
                    <a:pt x="1063" y="1122"/>
                  </a:lnTo>
                  <a:lnTo>
                    <a:pt x="1063" y="1123"/>
                  </a:lnTo>
                  <a:lnTo>
                    <a:pt x="1062" y="1124"/>
                  </a:lnTo>
                  <a:lnTo>
                    <a:pt x="1062" y="1125"/>
                  </a:lnTo>
                  <a:lnTo>
                    <a:pt x="1061" y="1125"/>
                  </a:lnTo>
                  <a:lnTo>
                    <a:pt x="1061" y="1125"/>
                  </a:lnTo>
                  <a:lnTo>
                    <a:pt x="1062" y="1125"/>
                  </a:lnTo>
                  <a:lnTo>
                    <a:pt x="1062" y="1126"/>
                  </a:lnTo>
                  <a:lnTo>
                    <a:pt x="1063" y="1126"/>
                  </a:lnTo>
                  <a:lnTo>
                    <a:pt x="1063" y="1127"/>
                  </a:lnTo>
                  <a:lnTo>
                    <a:pt x="1063" y="1126"/>
                  </a:lnTo>
                  <a:lnTo>
                    <a:pt x="1064" y="1126"/>
                  </a:lnTo>
                  <a:lnTo>
                    <a:pt x="1065" y="1126"/>
                  </a:lnTo>
                  <a:lnTo>
                    <a:pt x="1065" y="1127"/>
                  </a:lnTo>
                  <a:lnTo>
                    <a:pt x="1066" y="1127"/>
                  </a:lnTo>
                  <a:lnTo>
                    <a:pt x="1066" y="1128"/>
                  </a:lnTo>
                  <a:lnTo>
                    <a:pt x="1066" y="1129"/>
                  </a:lnTo>
                  <a:lnTo>
                    <a:pt x="1066" y="1130"/>
                  </a:lnTo>
                  <a:lnTo>
                    <a:pt x="1067" y="1130"/>
                  </a:lnTo>
                  <a:lnTo>
                    <a:pt x="1067" y="1129"/>
                  </a:lnTo>
                  <a:lnTo>
                    <a:pt x="1067" y="1130"/>
                  </a:lnTo>
                  <a:lnTo>
                    <a:pt x="1067" y="1130"/>
                  </a:lnTo>
                  <a:lnTo>
                    <a:pt x="1068" y="1130"/>
                  </a:lnTo>
                  <a:lnTo>
                    <a:pt x="1068" y="1131"/>
                  </a:lnTo>
                  <a:lnTo>
                    <a:pt x="1069" y="1131"/>
                  </a:lnTo>
                  <a:lnTo>
                    <a:pt x="1070" y="1131"/>
                  </a:lnTo>
                  <a:lnTo>
                    <a:pt x="1071" y="1132"/>
                  </a:lnTo>
                  <a:lnTo>
                    <a:pt x="1072" y="1132"/>
                  </a:lnTo>
                  <a:lnTo>
                    <a:pt x="1073" y="1132"/>
                  </a:lnTo>
                  <a:lnTo>
                    <a:pt x="1073" y="1132"/>
                  </a:lnTo>
                  <a:lnTo>
                    <a:pt x="1074" y="1132"/>
                  </a:lnTo>
                  <a:lnTo>
                    <a:pt x="1074" y="1133"/>
                  </a:lnTo>
                  <a:lnTo>
                    <a:pt x="1075" y="1133"/>
                  </a:lnTo>
                  <a:lnTo>
                    <a:pt x="1075" y="1134"/>
                  </a:lnTo>
                  <a:lnTo>
                    <a:pt x="1076" y="1134"/>
                  </a:lnTo>
                  <a:lnTo>
                    <a:pt x="1077" y="1134"/>
                  </a:lnTo>
                  <a:lnTo>
                    <a:pt x="1077" y="1135"/>
                  </a:lnTo>
                  <a:lnTo>
                    <a:pt x="1078" y="1135"/>
                  </a:lnTo>
                  <a:lnTo>
                    <a:pt x="1078" y="1136"/>
                  </a:lnTo>
                  <a:lnTo>
                    <a:pt x="1079" y="1136"/>
                  </a:lnTo>
                  <a:lnTo>
                    <a:pt x="1079" y="1137"/>
                  </a:lnTo>
                  <a:lnTo>
                    <a:pt x="1080" y="1137"/>
                  </a:lnTo>
                  <a:lnTo>
                    <a:pt x="1080" y="1137"/>
                  </a:lnTo>
                  <a:lnTo>
                    <a:pt x="1081" y="1137"/>
                  </a:lnTo>
                  <a:lnTo>
                    <a:pt x="1081" y="1136"/>
                  </a:lnTo>
                  <a:lnTo>
                    <a:pt x="1082" y="1136"/>
                  </a:lnTo>
                  <a:lnTo>
                    <a:pt x="1083" y="1136"/>
                  </a:lnTo>
                  <a:lnTo>
                    <a:pt x="1083" y="1137"/>
                  </a:lnTo>
                  <a:lnTo>
                    <a:pt x="1083" y="1138"/>
                  </a:lnTo>
                  <a:lnTo>
                    <a:pt x="1083" y="1138"/>
                  </a:lnTo>
                  <a:lnTo>
                    <a:pt x="1084" y="1138"/>
                  </a:lnTo>
                  <a:lnTo>
                    <a:pt x="1084" y="1139"/>
                  </a:lnTo>
                  <a:lnTo>
                    <a:pt x="1084" y="1140"/>
                  </a:lnTo>
                  <a:lnTo>
                    <a:pt x="1085" y="1140"/>
                  </a:lnTo>
                  <a:lnTo>
                    <a:pt x="1085" y="1141"/>
                  </a:lnTo>
                  <a:lnTo>
                    <a:pt x="1086" y="1141"/>
                  </a:lnTo>
                  <a:lnTo>
                    <a:pt x="1086" y="1142"/>
                  </a:lnTo>
                  <a:lnTo>
                    <a:pt x="1086" y="1142"/>
                  </a:lnTo>
                  <a:lnTo>
                    <a:pt x="1086" y="1143"/>
                  </a:lnTo>
                  <a:lnTo>
                    <a:pt x="1087" y="1143"/>
                  </a:lnTo>
                  <a:lnTo>
                    <a:pt x="1087" y="1144"/>
                  </a:lnTo>
                  <a:lnTo>
                    <a:pt x="1088" y="1144"/>
                  </a:lnTo>
                  <a:lnTo>
                    <a:pt x="1088" y="1145"/>
                  </a:lnTo>
                  <a:lnTo>
                    <a:pt x="1088" y="1145"/>
                  </a:lnTo>
                  <a:lnTo>
                    <a:pt x="1089" y="1145"/>
                  </a:lnTo>
                  <a:lnTo>
                    <a:pt x="1089" y="1146"/>
                  </a:lnTo>
                  <a:lnTo>
                    <a:pt x="1090" y="1146"/>
                  </a:lnTo>
                  <a:lnTo>
                    <a:pt x="1090" y="1147"/>
                  </a:lnTo>
                  <a:lnTo>
                    <a:pt x="1091" y="1147"/>
                  </a:lnTo>
                  <a:lnTo>
                    <a:pt x="1091" y="1148"/>
                  </a:lnTo>
                  <a:lnTo>
                    <a:pt x="1092" y="1148"/>
                  </a:lnTo>
                  <a:lnTo>
                    <a:pt x="1093" y="1148"/>
                  </a:lnTo>
                  <a:lnTo>
                    <a:pt x="1093" y="1148"/>
                  </a:lnTo>
                  <a:lnTo>
                    <a:pt x="1093" y="1149"/>
                  </a:lnTo>
                  <a:lnTo>
                    <a:pt x="1094" y="1149"/>
                  </a:lnTo>
                  <a:lnTo>
                    <a:pt x="1094" y="1150"/>
                  </a:lnTo>
                  <a:lnTo>
                    <a:pt x="1095" y="1151"/>
                  </a:lnTo>
                  <a:lnTo>
                    <a:pt x="1095" y="1151"/>
                  </a:lnTo>
                  <a:lnTo>
                    <a:pt x="1096" y="1151"/>
                  </a:lnTo>
                  <a:lnTo>
                    <a:pt x="1096" y="1152"/>
                  </a:lnTo>
                  <a:lnTo>
                    <a:pt x="1096" y="1153"/>
                  </a:lnTo>
                  <a:lnTo>
                    <a:pt x="1097" y="1153"/>
                  </a:lnTo>
                  <a:lnTo>
                    <a:pt x="1097" y="1154"/>
                  </a:lnTo>
                  <a:lnTo>
                    <a:pt x="1098" y="1154"/>
                  </a:lnTo>
                  <a:lnTo>
                    <a:pt x="1098" y="1155"/>
                  </a:lnTo>
                  <a:lnTo>
                    <a:pt x="1098" y="1156"/>
                  </a:lnTo>
                  <a:lnTo>
                    <a:pt x="1099" y="1156"/>
                  </a:lnTo>
                  <a:lnTo>
                    <a:pt x="1099" y="1156"/>
                  </a:lnTo>
                  <a:lnTo>
                    <a:pt x="1099" y="1157"/>
                  </a:lnTo>
                  <a:lnTo>
                    <a:pt x="1099" y="1157"/>
                  </a:lnTo>
                  <a:lnTo>
                    <a:pt x="1099" y="1158"/>
                  </a:lnTo>
                  <a:lnTo>
                    <a:pt x="1099" y="1159"/>
                  </a:lnTo>
                  <a:lnTo>
                    <a:pt x="1100" y="1159"/>
                  </a:lnTo>
                  <a:lnTo>
                    <a:pt x="1100" y="1160"/>
                  </a:lnTo>
                  <a:lnTo>
                    <a:pt x="1101" y="1160"/>
                  </a:lnTo>
                  <a:lnTo>
                    <a:pt x="1101" y="1161"/>
                  </a:lnTo>
                  <a:lnTo>
                    <a:pt x="1101" y="1162"/>
                  </a:lnTo>
                  <a:lnTo>
                    <a:pt x="1100" y="1162"/>
                  </a:lnTo>
                  <a:lnTo>
                    <a:pt x="1101" y="1162"/>
                  </a:lnTo>
                  <a:lnTo>
                    <a:pt x="1101" y="1163"/>
                  </a:lnTo>
                  <a:lnTo>
                    <a:pt x="1102" y="1163"/>
                  </a:lnTo>
                  <a:lnTo>
                    <a:pt x="1103" y="1163"/>
                  </a:lnTo>
                  <a:lnTo>
                    <a:pt x="1104" y="1163"/>
                  </a:lnTo>
                  <a:lnTo>
                    <a:pt x="1105" y="1163"/>
                  </a:lnTo>
                  <a:lnTo>
                    <a:pt x="1105" y="1162"/>
                  </a:lnTo>
                  <a:lnTo>
                    <a:pt x="1105" y="1162"/>
                  </a:lnTo>
                  <a:lnTo>
                    <a:pt x="1106" y="1162"/>
                  </a:lnTo>
                  <a:lnTo>
                    <a:pt x="1106" y="1163"/>
                  </a:lnTo>
                  <a:lnTo>
                    <a:pt x="1106" y="1164"/>
                  </a:lnTo>
                  <a:lnTo>
                    <a:pt x="1107" y="1164"/>
                  </a:lnTo>
                  <a:lnTo>
                    <a:pt x="1107" y="1163"/>
                  </a:lnTo>
                  <a:lnTo>
                    <a:pt x="1108" y="1163"/>
                  </a:lnTo>
                  <a:lnTo>
                    <a:pt x="1108" y="1162"/>
                  </a:lnTo>
                  <a:lnTo>
                    <a:pt x="1109" y="1162"/>
                  </a:lnTo>
                  <a:lnTo>
                    <a:pt x="1110" y="1162"/>
                  </a:lnTo>
                  <a:lnTo>
                    <a:pt x="1111" y="1162"/>
                  </a:lnTo>
                  <a:lnTo>
                    <a:pt x="1112" y="1162"/>
                  </a:lnTo>
                  <a:lnTo>
                    <a:pt x="1112" y="1162"/>
                  </a:lnTo>
                  <a:lnTo>
                    <a:pt x="1113" y="1162"/>
                  </a:lnTo>
                  <a:lnTo>
                    <a:pt x="1114" y="1162"/>
                  </a:lnTo>
                  <a:lnTo>
                    <a:pt x="1115" y="1162"/>
                  </a:lnTo>
                  <a:lnTo>
                    <a:pt x="1116" y="1162"/>
                  </a:lnTo>
                  <a:lnTo>
                    <a:pt x="1116" y="1161"/>
                  </a:lnTo>
                  <a:lnTo>
                    <a:pt x="1117" y="1161"/>
                  </a:lnTo>
                  <a:lnTo>
                    <a:pt x="1117" y="1162"/>
                  </a:lnTo>
                  <a:lnTo>
                    <a:pt x="1118" y="1162"/>
                  </a:lnTo>
                  <a:lnTo>
                    <a:pt x="1118" y="1163"/>
                  </a:lnTo>
                  <a:lnTo>
                    <a:pt x="1118" y="1163"/>
                  </a:lnTo>
                  <a:lnTo>
                    <a:pt x="1118" y="1164"/>
                  </a:lnTo>
                  <a:lnTo>
                    <a:pt x="1118" y="1164"/>
                  </a:lnTo>
                  <a:lnTo>
                    <a:pt x="1119" y="1164"/>
                  </a:lnTo>
                  <a:lnTo>
                    <a:pt x="1120" y="1164"/>
                  </a:lnTo>
                  <a:lnTo>
                    <a:pt x="1121" y="1164"/>
                  </a:lnTo>
                  <a:lnTo>
                    <a:pt x="1121" y="1165"/>
                  </a:lnTo>
                  <a:lnTo>
                    <a:pt x="1121" y="1164"/>
                  </a:lnTo>
                  <a:lnTo>
                    <a:pt x="1122" y="1164"/>
                  </a:lnTo>
                  <a:lnTo>
                    <a:pt x="1123" y="1164"/>
                  </a:lnTo>
                  <a:lnTo>
                    <a:pt x="1124" y="1164"/>
                  </a:lnTo>
                  <a:lnTo>
                    <a:pt x="1124" y="1165"/>
                  </a:lnTo>
                  <a:lnTo>
                    <a:pt x="1125" y="1165"/>
                  </a:lnTo>
                  <a:lnTo>
                    <a:pt x="1125" y="1165"/>
                  </a:lnTo>
                  <a:lnTo>
                    <a:pt x="1125" y="1166"/>
                  </a:lnTo>
                  <a:lnTo>
                    <a:pt x="1126" y="1166"/>
                  </a:lnTo>
                  <a:lnTo>
                    <a:pt x="1127" y="1166"/>
                  </a:lnTo>
                  <a:lnTo>
                    <a:pt x="1128" y="1167"/>
                  </a:lnTo>
                  <a:lnTo>
                    <a:pt x="1129" y="1167"/>
                  </a:lnTo>
                  <a:lnTo>
                    <a:pt x="1130" y="1167"/>
                  </a:lnTo>
                  <a:lnTo>
                    <a:pt x="1131" y="1167"/>
                  </a:lnTo>
                  <a:lnTo>
                    <a:pt x="1131" y="1166"/>
                  </a:lnTo>
                  <a:lnTo>
                    <a:pt x="1132" y="1166"/>
                  </a:lnTo>
                  <a:lnTo>
                    <a:pt x="1132" y="1165"/>
                  </a:lnTo>
                  <a:lnTo>
                    <a:pt x="1133" y="1165"/>
                  </a:lnTo>
                  <a:lnTo>
                    <a:pt x="1133" y="1164"/>
                  </a:lnTo>
                  <a:lnTo>
                    <a:pt x="1133" y="1164"/>
                  </a:lnTo>
                  <a:lnTo>
                    <a:pt x="1133" y="1163"/>
                  </a:lnTo>
                  <a:lnTo>
                    <a:pt x="1132" y="1163"/>
                  </a:lnTo>
                  <a:lnTo>
                    <a:pt x="1132" y="1164"/>
                  </a:lnTo>
                  <a:lnTo>
                    <a:pt x="1131" y="1164"/>
                  </a:lnTo>
                  <a:lnTo>
                    <a:pt x="1131" y="1164"/>
                  </a:lnTo>
                  <a:lnTo>
                    <a:pt x="1131" y="1163"/>
                  </a:lnTo>
                  <a:lnTo>
                    <a:pt x="1130" y="1163"/>
                  </a:lnTo>
                  <a:lnTo>
                    <a:pt x="1130" y="1162"/>
                  </a:lnTo>
                  <a:lnTo>
                    <a:pt x="1130" y="1161"/>
                  </a:lnTo>
                  <a:lnTo>
                    <a:pt x="1130" y="1160"/>
                  </a:lnTo>
                  <a:lnTo>
                    <a:pt x="1129" y="1160"/>
                  </a:lnTo>
                  <a:lnTo>
                    <a:pt x="1129" y="1159"/>
                  </a:lnTo>
                  <a:lnTo>
                    <a:pt x="1129" y="1158"/>
                  </a:lnTo>
                  <a:lnTo>
                    <a:pt x="1129" y="1157"/>
                  </a:lnTo>
                  <a:lnTo>
                    <a:pt x="1129" y="1157"/>
                  </a:lnTo>
                  <a:lnTo>
                    <a:pt x="1130" y="1156"/>
                  </a:lnTo>
                  <a:lnTo>
                    <a:pt x="1130" y="1155"/>
                  </a:lnTo>
                  <a:lnTo>
                    <a:pt x="1130" y="1154"/>
                  </a:lnTo>
                  <a:lnTo>
                    <a:pt x="1131" y="1154"/>
                  </a:lnTo>
                  <a:lnTo>
                    <a:pt x="1131" y="1153"/>
                  </a:lnTo>
                  <a:lnTo>
                    <a:pt x="1131" y="1153"/>
                  </a:lnTo>
                  <a:lnTo>
                    <a:pt x="1131" y="1152"/>
                  </a:lnTo>
                  <a:lnTo>
                    <a:pt x="1132" y="1152"/>
                  </a:lnTo>
                  <a:lnTo>
                    <a:pt x="1133" y="1152"/>
                  </a:lnTo>
                  <a:lnTo>
                    <a:pt x="1134" y="1152"/>
                  </a:lnTo>
                  <a:lnTo>
                    <a:pt x="1134" y="1151"/>
                  </a:lnTo>
                  <a:lnTo>
                    <a:pt x="1135" y="1151"/>
                  </a:lnTo>
                  <a:lnTo>
                    <a:pt x="1135" y="1151"/>
                  </a:lnTo>
                  <a:lnTo>
                    <a:pt x="1136" y="1151"/>
                  </a:lnTo>
                  <a:lnTo>
                    <a:pt x="1136" y="1150"/>
                  </a:lnTo>
                  <a:lnTo>
                    <a:pt x="1137" y="1150"/>
                  </a:lnTo>
                  <a:lnTo>
                    <a:pt x="1137" y="1151"/>
                  </a:lnTo>
                  <a:lnTo>
                    <a:pt x="1137" y="1150"/>
                  </a:lnTo>
                  <a:lnTo>
                    <a:pt x="1137" y="1150"/>
                  </a:lnTo>
                  <a:lnTo>
                    <a:pt x="1137" y="1151"/>
                  </a:lnTo>
                  <a:lnTo>
                    <a:pt x="1137" y="1150"/>
                  </a:lnTo>
                  <a:lnTo>
                    <a:pt x="1137" y="1151"/>
                  </a:lnTo>
                  <a:lnTo>
                    <a:pt x="1138" y="1151"/>
                  </a:lnTo>
                  <a:lnTo>
                    <a:pt x="1138" y="1151"/>
                  </a:lnTo>
                  <a:lnTo>
                    <a:pt x="1139" y="1151"/>
                  </a:lnTo>
                  <a:lnTo>
                    <a:pt x="1139" y="1152"/>
                  </a:lnTo>
                  <a:lnTo>
                    <a:pt x="1139" y="1151"/>
                  </a:lnTo>
                  <a:lnTo>
                    <a:pt x="1140" y="1151"/>
                  </a:lnTo>
                  <a:lnTo>
                    <a:pt x="1140" y="1152"/>
                  </a:lnTo>
                  <a:lnTo>
                    <a:pt x="1141" y="1152"/>
                  </a:lnTo>
                  <a:lnTo>
                    <a:pt x="1142" y="1152"/>
                  </a:lnTo>
                  <a:lnTo>
                    <a:pt x="1143" y="1152"/>
                  </a:lnTo>
                  <a:lnTo>
                    <a:pt x="1144" y="1152"/>
                  </a:lnTo>
                  <a:lnTo>
                    <a:pt x="1144" y="1152"/>
                  </a:lnTo>
                  <a:lnTo>
                    <a:pt x="1144" y="1151"/>
                  </a:lnTo>
                  <a:lnTo>
                    <a:pt x="1145" y="1151"/>
                  </a:lnTo>
                  <a:lnTo>
                    <a:pt x="1146" y="1151"/>
                  </a:lnTo>
                  <a:lnTo>
                    <a:pt x="1145" y="1151"/>
                  </a:lnTo>
                  <a:lnTo>
                    <a:pt x="1145" y="1151"/>
                  </a:lnTo>
                  <a:lnTo>
                    <a:pt x="1146" y="1151"/>
                  </a:lnTo>
                  <a:lnTo>
                    <a:pt x="1147" y="1151"/>
                  </a:lnTo>
                  <a:lnTo>
                    <a:pt x="1146" y="1151"/>
                  </a:lnTo>
                  <a:lnTo>
                    <a:pt x="1146" y="1150"/>
                  </a:lnTo>
                  <a:lnTo>
                    <a:pt x="1147" y="1150"/>
                  </a:lnTo>
                  <a:lnTo>
                    <a:pt x="1147" y="1149"/>
                  </a:lnTo>
                  <a:lnTo>
                    <a:pt x="1147" y="1148"/>
                  </a:lnTo>
                  <a:lnTo>
                    <a:pt x="1148" y="1148"/>
                  </a:lnTo>
                  <a:lnTo>
                    <a:pt x="1149" y="1148"/>
                  </a:lnTo>
                  <a:lnTo>
                    <a:pt x="1149" y="1147"/>
                  </a:lnTo>
                  <a:lnTo>
                    <a:pt x="1150" y="1147"/>
                  </a:lnTo>
                  <a:lnTo>
                    <a:pt x="1150" y="1147"/>
                  </a:lnTo>
                  <a:lnTo>
                    <a:pt x="1151" y="1147"/>
                  </a:lnTo>
                  <a:lnTo>
                    <a:pt x="1152" y="1147"/>
                  </a:lnTo>
                  <a:lnTo>
                    <a:pt x="1152" y="1152"/>
                  </a:lnTo>
                  <a:lnTo>
                    <a:pt x="1152" y="1164"/>
                  </a:lnTo>
                  <a:lnTo>
                    <a:pt x="1152" y="1168"/>
                  </a:lnTo>
                  <a:lnTo>
                    <a:pt x="1152" y="1174"/>
                  </a:lnTo>
                  <a:lnTo>
                    <a:pt x="1152" y="1185"/>
                  </a:lnTo>
                  <a:lnTo>
                    <a:pt x="1152" y="1195"/>
                  </a:lnTo>
                  <a:lnTo>
                    <a:pt x="1152" y="1202"/>
                  </a:lnTo>
                  <a:lnTo>
                    <a:pt x="1152" y="1202"/>
                  </a:lnTo>
                  <a:lnTo>
                    <a:pt x="1152" y="1208"/>
                  </a:lnTo>
                  <a:lnTo>
                    <a:pt x="1152" y="1209"/>
                  </a:lnTo>
                  <a:lnTo>
                    <a:pt x="1152" y="1210"/>
                  </a:lnTo>
                  <a:lnTo>
                    <a:pt x="1152" y="1212"/>
                  </a:lnTo>
                  <a:lnTo>
                    <a:pt x="1152" y="1214"/>
                  </a:lnTo>
                  <a:lnTo>
                    <a:pt x="1152" y="1217"/>
                  </a:lnTo>
                  <a:lnTo>
                    <a:pt x="1152" y="1219"/>
                  </a:lnTo>
                  <a:lnTo>
                    <a:pt x="1152" y="1220"/>
                  </a:lnTo>
                  <a:lnTo>
                    <a:pt x="1152" y="1223"/>
                  </a:lnTo>
                  <a:lnTo>
                    <a:pt x="1152" y="1225"/>
                  </a:lnTo>
                  <a:lnTo>
                    <a:pt x="1152" y="1227"/>
                  </a:lnTo>
                  <a:lnTo>
                    <a:pt x="1152" y="1228"/>
                  </a:lnTo>
                  <a:lnTo>
                    <a:pt x="1152" y="1230"/>
                  </a:lnTo>
                  <a:lnTo>
                    <a:pt x="1152" y="1232"/>
                  </a:lnTo>
                  <a:lnTo>
                    <a:pt x="1151" y="1232"/>
                  </a:lnTo>
                  <a:lnTo>
                    <a:pt x="1150" y="1232"/>
                  </a:lnTo>
                  <a:lnTo>
                    <a:pt x="1150" y="1231"/>
                  </a:lnTo>
                  <a:lnTo>
                    <a:pt x="1150" y="1231"/>
                  </a:lnTo>
                  <a:lnTo>
                    <a:pt x="1149" y="1231"/>
                  </a:lnTo>
                  <a:lnTo>
                    <a:pt x="1148" y="1231"/>
                  </a:lnTo>
                  <a:lnTo>
                    <a:pt x="1148" y="1232"/>
                  </a:lnTo>
                  <a:lnTo>
                    <a:pt x="1147" y="1232"/>
                  </a:lnTo>
                  <a:lnTo>
                    <a:pt x="1147" y="1233"/>
                  </a:lnTo>
                  <a:lnTo>
                    <a:pt x="1146" y="1233"/>
                  </a:lnTo>
                  <a:lnTo>
                    <a:pt x="1145" y="1233"/>
                  </a:lnTo>
                  <a:lnTo>
                    <a:pt x="1145" y="1232"/>
                  </a:lnTo>
                  <a:lnTo>
                    <a:pt x="1144" y="1232"/>
                  </a:lnTo>
                  <a:lnTo>
                    <a:pt x="1144" y="1232"/>
                  </a:lnTo>
                  <a:lnTo>
                    <a:pt x="1144" y="1231"/>
                  </a:lnTo>
                  <a:lnTo>
                    <a:pt x="1143" y="1231"/>
                  </a:lnTo>
                  <a:lnTo>
                    <a:pt x="1143" y="1230"/>
                  </a:lnTo>
                  <a:lnTo>
                    <a:pt x="1142" y="1230"/>
                  </a:lnTo>
                  <a:lnTo>
                    <a:pt x="1142" y="1231"/>
                  </a:lnTo>
                  <a:lnTo>
                    <a:pt x="1141" y="1231"/>
                  </a:lnTo>
                  <a:lnTo>
                    <a:pt x="1140" y="1231"/>
                  </a:lnTo>
                  <a:lnTo>
                    <a:pt x="1140" y="1230"/>
                  </a:lnTo>
                  <a:lnTo>
                    <a:pt x="1139" y="1230"/>
                  </a:lnTo>
                  <a:lnTo>
                    <a:pt x="1139" y="1229"/>
                  </a:lnTo>
                  <a:lnTo>
                    <a:pt x="1138" y="1229"/>
                  </a:lnTo>
                  <a:lnTo>
                    <a:pt x="1138" y="1228"/>
                  </a:lnTo>
                  <a:lnTo>
                    <a:pt x="1139" y="1228"/>
                  </a:lnTo>
                  <a:lnTo>
                    <a:pt x="1138" y="1227"/>
                  </a:lnTo>
                  <a:lnTo>
                    <a:pt x="1138" y="1226"/>
                  </a:lnTo>
                  <a:lnTo>
                    <a:pt x="1139" y="1226"/>
                  </a:lnTo>
                  <a:lnTo>
                    <a:pt x="1140" y="1226"/>
                  </a:lnTo>
                  <a:lnTo>
                    <a:pt x="1141" y="1226"/>
                  </a:lnTo>
                  <a:lnTo>
                    <a:pt x="1141" y="1225"/>
                  </a:lnTo>
                  <a:lnTo>
                    <a:pt x="1141" y="1224"/>
                  </a:lnTo>
                  <a:lnTo>
                    <a:pt x="1142" y="1223"/>
                  </a:lnTo>
                  <a:lnTo>
                    <a:pt x="1141" y="1223"/>
                  </a:lnTo>
                  <a:lnTo>
                    <a:pt x="1141" y="1222"/>
                  </a:lnTo>
                  <a:lnTo>
                    <a:pt x="1141" y="1222"/>
                  </a:lnTo>
                  <a:lnTo>
                    <a:pt x="1142" y="1221"/>
                  </a:lnTo>
                  <a:lnTo>
                    <a:pt x="1143" y="1220"/>
                  </a:lnTo>
                  <a:lnTo>
                    <a:pt x="1144" y="1220"/>
                  </a:lnTo>
                  <a:lnTo>
                    <a:pt x="1144" y="1219"/>
                  </a:lnTo>
                  <a:lnTo>
                    <a:pt x="1143" y="1219"/>
                  </a:lnTo>
                  <a:lnTo>
                    <a:pt x="1142" y="1219"/>
                  </a:lnTo>
                  <a:lnTo>
                    <a:pt x="1142" y="1218"/>
                  </a:lnTo>
                  <a:lnTo>
                    <a:pt x="1143" y="1218"/>
                  </a:lnTo>
                  <a:lnTo>
                    <a:pt x="1143" y="1217"/>
                  </a:lnTo>
                  <a:lnTo>
                    <a:pt x="1142" y="1217"/>
                  </a:lnTo>
                  <a:lnTo>
                    <a:pt x="1142" y="1218"/>
                  </a:lnTo>
                  <a:lnTo>
                    <a:pt x="1141" y="1218"/>
                  </a:lnTo>
                  <a:lnTo>
                    <a:pt x="1140" y="1219"/>
                  </a:lnTo>
                  <a:lnTo>
                    <a:pt x="1140" y="1218"/>
                  </a:lnTo>
                  <a:lnTo>
                    <a:pt x="1139" y="1218"/>
                  </a:lnTo>
                  <a:lnTo>
                    <a:pt x="1138" y="1218"/>
                  </a:lnTo>
                  <a:lnTo>
                    <a:pt x="1138" y="1217"/>
                  </a:lnTo>
                  <a:lnTo>
                    <a:pt x="1137" y="1217"/>
                  </a:lnTo>
                  <a:lnTo>
                    <a:pt x="1137" y="1216"/>
                  </a:lnTo>
                  <a:lnTo>
                    <a:pt x="1137" y="1216"/>
                  </a:lnTo>
                  <a:lnTo>
                    <a:pt x="1136" y="1216"/>
                  </a:lnTo>
                  <a:lnTo>
                    <a:pt x="1136" y="1217"/>
                  </a:lnTo>
                  <a:lnTo>
                    <a:pt x="1135" y="1217"/>
                  </a:lnTo>
                  <a:lnTo>
                    <a:pt x="1134" y="1217"/>
                  </a:lnTo>
                  <a:lnTo>
                    <a:pt x="1133" y="1217"/>
                  </a:lnTo>
                  <a:lnTo>
                    <a:pt x="1133" y="1218"/>
                  </a:lnTo>
                  <a:lnTo>
                    <a:pt x="1132" y="1218"/>
                  </a:lnTo>
                  <a:lnTo>
                    <a:pt x="1132" y="1219"/>
                  </a:lnTo>
                  <a:lnTo>
                    <a:pt x="1131" y="1219"/>
                  </a:lnTo>
                  <a:lnTo>
                    <a:pt x="1131" y="1220"/>
                  </a:lnTo>
                  <a:lnTo>
                    <a:pt x="1131" y="1220"/>
                  </a:lnTo>
                  <a:lnTo>
                    <a:pt x="1131" y="1221"/>
                  </a:lnTo>
                  <a:lnTo>
                    <a:pt x="1130" y="1221"/>
                  </a:lnTo>
                  <a:lnTo>
                    <a:pt x="1130" y="1222"/>
                  </a:lnTo>
                  <a:lnTo>
                    <a:pt x="1129" y="1222"/>
                  </a:lnTo>
                  <a:lnTo>
                    <a:pt x="1129" y="1222"/>
                  </a:lnTo>
                  <a:lnTo>
                    <a:pt x="1128" y="1222"/>
                  </a:lnTo>
                  <a:lnTo>
                    <a:pt x="1128" y="1223"/>
                  </a:lnTo>
                  <a:lnTo>
                    <a:pt x="1127" y="1223"/>
                  </a:lnTo>
                  <a:lnTo>
                    <a:pt x="1126" y="1223"/>
                  </a:lnTo>
                  <a:lnTo>
                    <a:pt x="1125" y="1223"/>
                  </a:lnTo>
                  <a:lnTo>
                    <a:pt x="1125" y="1223"/>
                  </a:lnTo>
                  <a:lnTo>
                    <a:pt x="1125" y="1224"/>
                  </a:lnTo>
                  <a:lnTo>
                    <a:pt x="1124" y="1224"/>
                  </a:lnTo>
                  <a:lnTo>
                    <a:pt x="1123" y="1224"/>
                  </a:lnTo>
                  <a:lnTo>
                    <a:pt x="1122" y="1224"/>
                  </a:lnTo>
                  <a:lnTo>
                    <a:pt x="1122" y="1225"/>
                  </a:lnTo>
                  <a:lnTo>
                    <a:pt x="1122" y="1226"/>
                  </a:lnTo>
                  <a:lnTo>
                    <a:pt x="1121" y="1226"/>
                  </a:lnTo>
                  <a:lnTo>
                    <a:pt x="1121" y="1225"/>
                  </a:lnTo>
                  <a:lnTo>
                    <a:pt x="1120" y="1225"/>
                  </a:lnTo>
                  <a:lnTo>
                    <a:pt x="1119" y="1225"/>
                  </a:lnTo>
                  <a:lnTo>
                    <a:pt x="1119" y="1224"/>
                  </a:lnTo>
                  <a:lnTo>
                    <a:pt x="1119" y="1225"/>
                  </a:lnTo>
                  <a:lnTo>
                    <a:pt x="1119" y="1226"/>
                  </a:lnTo>
                  <a:lnTo>
                    <a:pt x="1118" y="1226"/>
                  </a:lnTo>
                  <a:lnTo>
                    <a:pt x="1118" y="1227"/>
                  </a:lnTo>
                  <a:lnTo>
                    <a:pt x="1118" y="1227"/>
                  </a:lnTo>
                  <a:lnTo>
                    <a:pt x="1118" y="1228"/>
                  </a:lnTo>
                  <a:lnTo>
                    <a:pt x="1118" y="1227"/>
                  </a:lnTo>
                  <a:lnTo>
                    <a:pt x="1117" y="1228"/>
                  </a:lnTo>
                  <a:lnTo>
                    <a:pt x="1116" y="1228"/>
                  </a:lnTo>
                  <a:lnTo>
                    <a:pt x="1116" y="1228"/>
                  </a:lnTo>
                  <a:lnTo>
                    <a:pt x="1115" y="1228"/>
                  </a:lnTo>
                  <a:lnTo>
                    <a:pt x="1114" y="1228"/>
                  </a:lnTo>
                  <a:lnTo>
                    <a:pt x="1114" y="1229"/>
                  </a:lnTo>
                  <a:lnTo>
                    <a:pt x="1113" y="1229"/>
                  </a:lnTo>
                  <a:lnTo>
                    <a:pt x="1112" y="1229"/>
                  </a:lnTo>
                  <a:lnTo>
                    <a:pt x="1112" y="1230"/>
                  </a:lnTo>
                  <a:lnTo>
                    <a:pt x="1112" y="1230"/>
                  </a:lnTo>
                  <a:lnTo>
                    <a:pt x="1112" y="1231"/>
                  </a:lnTo>
                  <a:lnTo>
                    <a:pt x="1111" y="1231"/>
                  </a:lnTo>
                  <a:lnTo>
                    <a:pt x="1111" y="1232"/>
                  </a:lnTo>
                  <a:lnTo>
                    <a:pt x="1110" y="1232"/>
                  </a:lnTo>
                  <a:lnTo>
                    <a:pt x="1110" y="1231"/>
                  </a:lnTo>
                  <a:lnTo>
                    <a:pt x="1110" y="1230"/>
                  </a:lnTo>
                  <a:lnTo>
                    <a:pt x="1110" y="1229"/>
                  </a:lnTo>
                  <a:lnTo>
                    <a:pt x="1109" y="1229"/>
                  </a:lnTo>
                  <a:lnTo>
                    <a:pt x="1109" y="1228"/>
                  </a:lnTo>
                  <a:lnTo>
                    <a:pt x="1108" y="1228"/>
                  </a:lnTo>
                  <a:lnTo>
                    <a:pt x="1108" y="1228"/>
                  </a:lnTo>
                  <a:lnTo>
                    <a:pt x="1107" y="1228"/>
                  </a:lnTo>
                  <a:lnTo>
                    <a:pt x="1106" y="1228"/>
                  </a:lnTo>
                  <a:lnTo>
                    <a:pt x="1106" y="1227"/>
                  </a:lnTo>
                  <a:lnTo>
                    <a:pt x="1105" y="1227"/>
                  </a:lnTo>
                  <a:lnTo>
                    <a:pt x="1105" y="1228"/>
                  </a:lnTo>
                  <a:lnTo>
                    <a:pt x="1105" y="1227"/>
                  </a:lnTo>
                  <a:lnTo>
                    <a:pt x="1105" y="1228"/>
                  </a:lnTo>
                  <a:lnTo>
                    <a:pt x="1105" y="1228"/>
                  </a:lnTo>
                  <a:lnTo>
                    <a:pt x="1104" y="1228"/>
                  </a:lnTo>
                  <a:lnTo>
                    <a:pt x="1103" y="1228"/>
                  </a:lnTo>
                  <a:lnTo>
                    <a:pt x="1102" y="1228"/>
                  </a:lnTo>
                  <a:lnTo>
                    <a:pt x="1102" y="1229"/>
                  </a:lnTo>
                  <a:lnTo>
                    <a:pt x="1101" y="1229"/>
                  </a:lnTo>
                  <a:lnTo>
                    <a:pt x="1100" y="1229"/>
                  </a:lnTo>
                  <a:lnTo>
                    <a:pt x="1100" y="1230"/>
                  </a:lnTo>
                  <a:lnTo>
                    <a:pt x="1099" y="1230"/>
                  </a:lnTo>
                  <a:lnTo>
                    <a:pt x="1099" y="1230"/>
                  </a:lnTo>
                  <a:lnTo>
                    <a:pt x="1098" y="1229"/>
                  </a:lnTo>
                  <a:lnTo>
                    <a:pt x="1098" y="1228"/>
                  </a:lnTo>
                  <a:lnTo>
                    <a:pt x="1098" y="1228"/>
                  </a:lnTo>
                  <a:lnTo>
                    <a:pt x="1099" y="1228"/>
                  </a:lnTo>
                  <a:lnTo>
                    <a:pt x="1099" y="1227"/>
                  </a:lnTo>
                  <a:lnTo>
                    <a:pt x="1098" y="1227"/>
                  </a:lnTo>
                  <a:lnTo>
                    <a:pt x="1098" y="1228"/>
                  </a:lnTo>
                  <a:lnTo>
                    <a:pt x="1097" y="1228"/>
                  </a:lnTo>
                  <a:lnTo>
                    <a:pt x="1096" y="1228"/>
                  </a:lnTo>
                  <a:lnTo>
                    <a:pt x="1096" y="1227"/>
                  </a:lnTo>
                  <a:lnTo>
                    <a:pt x="1096" y="1226"/>
                  </a:lnTo>
                  <a:lnTo>
                    <a:pt x="1096" y="1225"/>
                  </a:lnTo>
                  <a:lnTo>
                    <a:pt x="1096" y="1224"/>
                  </a:lnTo>
                  <a:lnTo>
                    <a:pt x="1095" y="1224"/>
                  </a:lnTo>
                  <a:lnTo>
                    <a:pt x="1095" y="1223"/>
                  </a:lnTo>
                  <a:lnTo>
                    <a:pt x="1095" y="1222"/>
                  </a:lnTo>
                  <a:lnTo>
                    <a:pt x="1095" y="1222"/>
                  </a:lnTo>
                  <a:lnTo>
                    <a:pt x="1095" y="1221"/>
                  </a:lnTo>
                  <a:lnTo>
                    <a:pt x="1094" y="1221"/>
                  </a:lnTo>
                  <a:lnTo>
                    <a:pt x="1094" y="1220"/>
                  </a:lnTo>
                  <a:lnTo>
                    <a:pt x="1094" y="1219"/>
                  </a:lnTo>
                  <a:lnTo>
                    <a:pt x="1093" y="1218"/>
                  </a:lnTo>
                  <a:lnTo>
                    <a:pt x="1093" y="1217"/>
                  </a:lnTo>
                  <a:lnTo>
                    <a:pt x="1093" y="1216"/>
                  </a:lnTo>
                  <a:lnTo>
                    <a:pt x="1093" y="1215"/>
                  </a:lnTo>
                  <a:lnTo>
                    <a:pt x="1093" y="1215"/>
                  </a:lnTo>
                  <a:lnTo>
                    <a:pt x="1093" y="1215"/>
                  </a:lnTo>
                  <a:lnTo>
                    <a:pt x="1093" y="1214"/>
                  </a:lnTo>
                  <a:lnTo>
                    <a:pt x="1093" y="1213"/>
                  </a:lnTo>
                  <a:lnTo>
                    <a:pt x="1092" y="1213"/>
                  </a:lnTo>
                  <a:lnTo>
                    <a:pt x="1091" y="1213"/>
                  </a:lnTo>
                  <a:lnTo>
                    <a:pt x="1091" y="1214"/>
                  </a:lnTo>
                  <a:lnTo>
                    <a:pt x="1090" y="1214"/>
                  </a:lnTo>
                  <a:lnTo>
                    <a:pt x="1090" y="1213"/>
                  </a:lnTo>
                  <a:lnTo>
                    <a:pt x="1089" y="1213"/>
                  </a:lnTo>
                  <a:lnTo>
                    <a:pt x="1088" y="1213"/>
                  </a:lnTo>
                  <a:lnTo>
                    <a:pt x="1088" y="1212"/>
                  </a:lnTo>
                  <a:lnTo>
                    <a:pt x="1088" y="1211"/>
                  </a:lnTo>
                  <a:lnTo>
                    <a:pt x="1088" y="1210"/>
                  </a:lnTo>
                  <a:lnTo>
                    <a:pt x="1088" y="1209"/>
                  </a:lnTo>
                  <a:lnTo>
                    <a:pt x="1088" y="1209"/>
                  </a:lnTo>
                  <a:lnTo>
                    <a:pt x="1087" y="1209"/>
                  </a:lnTo>
                  <a:lnTo>
                    <a:pt x="1087" y="1208"/>
                  </a:lnTo>
                  <a:lnTo>
                    <a:pt x="1088" y="1208"/>
                  </a:lnTo>
                  <a:lnTo>
                    <a:pt x="1088" y="1207"/>
                  </a:lnTo>
                  <a:lnTo>
                    <a:pt x="1087" y="1207"/>
                  </a:lnTo>
                  <a:lnTo>
                    <a:pt x="1087" y="1206"/>
                  </a:lnTo>
                  <a:lnTo>
                    <a:pt x="1087" y="1205"/>
                  </a:lnTo>
                  <a:lnTo>
                    <a:pt x="1087" y="1204"/>
                  </a:lnTo>
                  <a:lnTo>
                    <a:pt x="1087" y="1203"/>
                  </a:lnTo>
                  <a:lnTo>
                    <a:pt x="1087" y="1202"/>
                  </a:lnTo>
                  <a:lnTo>
                    <a:pt x="1086" y="1202"/>
                  </a:lnTo>
                  <a:lnTo>
                    <a:pt x="1086" y="1201"/>
                  </a:lnTo>
                  <a:lnTo>
                    <a:pt x="1085" y="1201"/>
                  </a:lnTo>
                  <a:lnTo>
                    <a:pt x="1085" y="1200"/>
                  </a:lnTo>
                  <a:lnTo>
                    <a:pt x="1085" y="1199"/>
                  </a:lnTo>
                  <a:lnTo>
                    <a:pt x="1084" y="1199"/>
                  </a:lnTo>
                  <a:lnTo>
                    <a:pt x="1083" y="1199"/>
                  </a:lnTo>
                  <a:lnTo>
                    <a:pt x="1082" y="1199"/>
                  </a:lnTo>
                  <a:lnTo>
                    <a:pt x="1082" y="1198"/>
                  </a:lnTo>
                  <a:lnTo>
                    <a:pt x="1082" y="1197"/>
                  </a:lnTo>
                  <a:lnTo>
                    <a:pt x="1081" y="1197"/>
                  </a:lnTo>
                  <a:lnTo>
                    <a:pt x="1081" y="1196"/>
                  </a:lnTo>
                  <a:lnTo>
                    <a:pt x="1081" y="1196"/>
                  </a:lnTo>
                  <a:lnTo>
                    <a:pt x="1080" y="1196"/>
                  </a:lnTo>
                  <a:lnTo>
                    <a:pt x="1080" y="1195"/>
                  </a:lnTo>
                  <a:lnTo>
                    <a:pt x="1080" y="1195"/>
                  </a:lnTo>
                  <a:lnTo>
                    <a:pt x="1080" y="1194"/>
                  </a:lnTo>
                  <a:lnTo>
                    <a:pt x="1079" y="1194"/>
                  </a:lnTo>
                  <a:lnTo>
                    <a:pt x="1079" y="1193"/>
                  </a:lnTo>
                  <a:lnTo>
                    <a:pt x="1078" y="1193"/>
                  </a:lnTo>
                  <a:lnTo>
                    <a:pt x="1077" y="1193"/>
                  </a:lnTo>
                  <a:lnTo>
                    <a:pt x="1077" y="1192"/>
                  </a:lnTo>
                  <a:lnTo>
                    <a:pt x="1077" y="1191"/>
                  </a:lnTo>
                  <a:lnTo>
                    <a:pt x="1076" y="1191"/>
                  </a:lnTo>
                  <a:lnTo>
                    <a:pt x="1076" y="1190"/>
                  </a:lnTo>
                  <a:lnTo>
                    <a:pt x="1075" y="1190"/>
                  </a:lnTo>
                  <a:lnTo>
                    <a:pt x="1074" y="1190"/>
                  </a:lnTo>
                  <a:lnTo>
                    <a:pt x="1074" y="1191"/>
                  </a:lnTo>
                  <a:lnTo>
                    <a:pt x="1073" y="1192"/>
                  </a:lnTo>
                  <a:lnTo>
                    <a:pt x="1073" y="1192"/>
                  </a:lnTo>
                  <a:lnTo>
                    <a:pt x="1073" y="1193"/>
                  </a:lnTo>
                  <a:lnTo>
                    <a:pt x="1072" y="1195"/>
                  </a:lnTo>
                  <a:lnTo>
                    <a:pt x="1072" y="1196"/>
                  </a:lnTo>
                  <a:lnTo>
                    <a:pt x="1071" y="1196"/>
                  </a:lnTo>
                  <a:lnTo>
                    <a:pt x="1070" y="1195"/>
                  </a:lnTo>
                  <a:lnTo>
                    <a:pt x="1069" y="1194"/>
                  </a:lnTo>
                  <a:lnTo>
                    <a:pt x="1069" y="1193"/>
                  </a:lnTo>
                  <a:lnTo>
                    <a:pt x="1068" y="1193"/>
                  </a:lnTo>
                  <a:lnTo>
                    <a:pt x="1068" y="1192"/>
                  </a:lnTo>
                  <a:lnTo>
                    <a:pt x="1068" y="1191"/>
                  </a:lnTo>
                  <a:lnTo>
                    <a:pt x="1068" y="1190"/>
                  </a:lnTo>
                  <a:lnTo>
                    <a:pt x="1067" y="1190"/>
                  </a:lnTo>
                  <a:lnTo>
                    <a:pt x="1067" y="1190"/>
                  </a:lnTo>
                  <a:lnTo>
                    <a:pt x="1067" y="1189"/>
                  </a:lnTo>
                  <a:lnTo>
                    <a:pt x="1067" y="1189"/>
                  </a:lnTo>
                  <a:lnTo>
                    <a:pt x="1066" y="1188"/>
                  </a:lnTo>
                  <a:lnTo>
                    <a:pt x="1066" y="1187"/>
                  </a:lnTo>
                  <a:lnTo>
                    <a:pt x="1065" y="1187"/>
                  </a:lnTo>
                  <a:lnTo>
                    <a:pt x="1065" y="1186"/>
                  </a:lnTo>
                  <a:lnTo>
                    <a:pt x="1064" y="1186"/>
                  </a:lnTo>
                  <a:lnTo>
                    <a:pt x="1064" y="1185"/>
                  </a:lnTo>
                  <a:lnTo>
                    <a:pt x="1063" y="1185"/>
                  </a:lnTo>
                  <a:lnTo>
                    <a:pt x="1063" y="1184"/>
                  </a:lnTo>
                  <a:lnTo>
                    <a:pt x="1063" y="1183"/>
                  </a:lnTo>
                  <a:lnTo>
                    <a:pt x="1064" y="1183"/>
                  </a:lnTo>
                  <a:lnTo>
                    <a:pt x="1064" y="1183"/>
                  </a:lnTo>
                  <a:lnTo>
                    <a:pt x="1065" y="1183"/>
                  </a:lnTo>
                  <a:lnTo>
                    <a:pt x="1065" y="1182"/>
                  </a:lnTo>
                  <a:lnTo>
                    <a:pt x="1066" y="1182"/>
                  </a:lnTo>
                  <a:lnTo>
                    <a:pt x="1067" y="1183"/>
                  </a:lnTo>
                  <a:lnTo>
                    <a:pt x="1067" y="1182"/>
                  </a:lnTo>
                  <a:lnTo>
                    <a:pt x="1067" y="1182"/>
                  </a:lnTo>
                  <a:lnTo>
                    <a:pt x="1067" y="1181"/>
                  </a:lnTo>
                  <a:lnTo>
                    <a:pt x="1067" y="1180"/>
                  </a:lnTo>
                  <a:lnTo>
                    <a:pt x="1067" y="1179"/>
                  </a:lnTo>
                  <a:lnTo>
                    <a:pt x="1068" y="1179"/>
                  </a:lnTo>
                  <a:lnTo>
                    <a:pt x="1068" y="1178"/>
                  </a:lnTo>
                  <a:lnTo>
                    <a:pt x="1067" y="1178"/>
                  </a:lnTo>
                  <a:lnTo>
                    <a:pt x="1067" y="1177"/>
                  </a:lnTo>
                  <a:lnTo>
                    <a:pt x="1067" y="1177"/>
                  </a:lnTo>
                  <a:lnTo>
                    <a:pt x="1067" y="1177"/>
                  </a:lnTo>
                  <a:lnTo>
                    <a:pt x="1066" y="1177"/>
                  </a:lnTo>
                  <a:lnTo>
                    <a:pt x="1066" y="1176"/>
                  </a:lnTo>
                  <a:lnTo>
                    <a:pt x="1065" y="1176"/>
                  </a:lnTo>
                  <a:lnTo>
                    <a:pt x="1065" y="1175"/>
                  </a:lnTo>
                  <a:lnTo>
                    <a:pt x="1064" y="1175"/>
                  </a:lnTo>
                  <a:lnTo>
                    <a:pt x="1063" y="1175"/>
                  </a:lnTo>
                  <a:lnTo>
                    <a:pt x="1063" y="1174"/>
                  </a:lnTo>
                  <a:lnTo>
                    <a:pt x="1062" y="1174"/>
                  </a:lnTo>
                  <a:lnTo>
                    <a:pt x="1062" y="1173"/>
                  </a:lnTo>
                  <a:lnTo>
                    <a:pt x="1062" y="1172"/>
                  </a:lnTo>
                  <a:lnTo>
                    <a:pt x="1062" y="1171"/>
                  </a:lnTo>
                  <a:lnTo>
                    <a:pt x="1062" y="1170"/>
                  </a:lnTo>
                  <a:lnTo>
                    <a:pt x="1061" y="1170"/>
                  </a:lnTo>
                  <a:lnTo>
                    <a:pt x="1061" y="1170"/>
                  </a:lnTo>
                  <a:lnTo>
                    <a:pt x="1061" y="1170"/>
                  </a:lnTo>
                  <a:lnTo>
                    <a:pt x="1060" y="1170"/>
                  </a:lnTo>
                  <a:lnTo>
                    <a:pt x="1059" y="1170"/>
                  </a:lnTo>
                  <a:lnTo>
                    <a:pt x="1059" y="1169"/>
                  </a:lnTo>
                  <a:lnTo>
                    <a:pt x="1058" y="1168"/>
                  </a:lnTo>
                  <a:lnTo>
                    <a:pt x="1058" y="1167"/>
                  </a:lnTo>
                  <a:lnTo>
                    <a:pt x="1057" y="1167"/>
                  </a:lnTo>
                  <a:lnTo>
                    <a:pt x="1056" y="1167"/>
                  </a:lnTo>
                  <a:lnTo>
                    <a:pt x="1056" y="1166"/>
                  </a:lnTo>
                  <a:lnTo>
                    <a:pt x="1055" y="1166"/>
                  </a:lnTo>
                  <a:lnTo>
                    <a:pt x="1056" y="1166"/>
                  </a:lnTo>
                  <a:lnTo>
                    <a:pt x="1055" y="1166"/>
                  </a:lnTo>
                  <a:lnTo>
                    <a:pt x="1055" y="1165"/>
                  </a:lnTo>
                  <a:lnTo>
                    <a:pt x="1054" y="1165"/>
                  </a:lnTo>
                  <a:lnTo>
                    <a:pt x="1054" y="1164"/>
                  </a:lnTo>
                  <a:lnTo>
                    <a:pt x="1054" y="1164"/>
                  </a:lnTo>
                  <a:lnTo>
                    <a:pt x="1053" y="1164"/>
                  </a:lnTo>
                  <a:lnTo>
                    <a:pt x="1053" y="1165"/>
                  </a:lnTo>
                  <a:lnTo>
                    <a:pt x="1052" y="1165"/>
                  </a:lnTo>
                  <a:lnTo>
                    <a:pt x="1051" y="1165"/>
                  </a:lnTo>
                  <a:lnTo>
                    <a:pt x="1051" y="1164"/>
                  </a:lnTo>
                  <a:lnTo>
                    <a:pt x="1050" y="1164"/>
                  </a:lnTo>
                  <a:lnTo>
                    <a:pt x="1049" y="1164"/>
                  </a:lnTo>
                  <a:lnTo>
                    <a:pt x="1048" y="1164"/>
                  </a:lnTo>
                  <a:lnTo>
                    <a:pt x="1048" y="1164"/>
                  </a:lnTo>
                  <a:lnTo>
                    <a:pt x="1048" y="1164"/>
                  </a:lnTo>
                  <a:lnTo>
                    <a:pt x="1047" y="1164"/>
                  </a:lnTo>
                  <a:lnTo>
                    <a:pt x="1046" y="1164"/>
                  </a:lnTo>
                  <a:lnTo>
                    <a:pt x="1046" y="1163"/>
                  </a:lnTo>
                  <a:lnTo>
                    <a:pt x="1045" y="1163"/>
                  </a:lnTo>
                  <a:lnTo>
                    <a:pt x="1046" y="1163"/>
                  </a:lnTo>
                  <a:lnTo>
                    <a:pt x="1046" y="1162"/>
                  </a:lnTo>
                  <a:lnTo>
                    <a:pt x="1045" y="1162"/>
                  </a:lnTo>
                  <a:lnTo>
                    <a:pt x="1044" y="1162"/>
                  </a:lnTo>
                  <a:lnTo>
                    <a:pt x="1044" y="1163"/>
                  </a:lnTo>
                  <a:lnTo>
                    <a:pt x="1043" y="1163"/>
                  </a:lnTo>
                  <a:lnTo>
                    <a:pt x="1043" y="1164"/>
                  </a:lnTo>
                  <a:lnTo>
                    <a:pt x="1042" y="1164"/>
                  </a:lnTo>
                  <a:lnTo>
                    <a:pt x="1042" y="1164"/>
                  </a:lnTo>
                  <a:lnTo>
                    <a:pt x="1043" y="1165"/>
                  </a:lnTo>
                  <a:lnTo>
                    <a:pt x="1042" y="1165"/>
                  </a:lnTo>
                  <a:lnTo>
                    <a:pt x="1041" y="1165"/>
                  </a:lnTo>
                  <a:lnTo>
                    <a:pt x="1041" y="1166"/>
                  </a:lnTo>
                  <a:lnTo>
                    <a:pt x="1041" y="1165"/>
                  </a:lnTo>
                  <a:lnTo>
                    <a:pt x="1041" y="1164"/>
                  </a:lnTo>
                  <a:lnTo>
                    <a:pt x="1041" y="1164"/>
                  </a:lnTo>
                  <a:lnTo>
                    <a:pt x="1040" y="1164"/>
                  </a:lnTo>
                  <a:lnTo>
                    <a:pt x="1040" y="1163"/>
                  </a:lnTo>
                  <a:lnTo>
                    <a:pt x="1040" y="1162"/>
                  </a:lnTo>
                  <a:lnTo>
                    <a:pt x="1039" y="1162"/>
                  </a:lnTo>
                  <a:lnTo>
                    <a:pt x="1039" y="1161"/>
                  </a:lnTo>
                  <a:lnTo>
                    <a:pt x="1039" y="1160"/>
                  </a:lnTo>
                  <a:lnTo>
                    <a:pt x="1038" y="1160"/>
                  </a:lnTo>
                  <a:lnTo>
                    <a:pt x="1037" y="1160"/>
                  </a:lnTo>
                  <a:lnTo>
                    <a:pt x="1036" y="1160"/>
                  </a:lnTo>
                  <a:lnTo>
                    <a:pt x="1035" y="1160"/>
                  </a:lnTo>
                  <a:lnTo>
                    <a:pt x="1035" y="1160"/>
                  </a:lnTo>
                  <a:lnTo>
                    <a:pt x="1034" y="1160"/>
                  </a:lnTo>
                  <a:lnTo>
                    <a:pt x="1033" y="1159"/>
                  </a:lnTo>
                  <a:lnTo>
                    <a:pt x="1032" y="1159"/>
                  </a:lnTo>
                  <a:lnTo>
                    <a:pt x="1032" y="1160"/>
                  </a:lnTo>
                  <a:lnTo>
                    <a:pt x="1031" y="1160"/>
                  </a:lnTo>
                  <a:lnTo>
                    <a:pt x="1031" y="1161"/>
                  </a:lnTo>
                  <a:lnTo>
                    <a:pt x="1030" y="1161"/>
                  </a:lnTo>
                  <a:lnTo>
                    <a:pt x="1030" y="1160"/>
                  </a:lnTo>
                  <a:lnTo>
                    <a:pt x="1030" y="1159"/>
                  </a:lnTo>
                  <a:lnTo>
                    <a:pt x="1030" y="1158"/>
                  </a:lnTo>
                  <a:lnTo>
                    <a:pt x="1031" y="1158"/>
                  </a:lnTo>
                  <a:lnTo>
                    <a:pt x="1031" y="1157"/>
                  </a:lnTo>
                  <a:lnTo>
                    <a:pt x="1030" y="1157"/>
                  </a:lnTo>
                  <a:lnTo>
                    <a:pt x="1030" y="1157"/>
                  </a:lnTo>
                  <a:lnTo>
                    <a:pt x="1029" y="1156"/>
                  </a:lnTo>
                  <a:lnTo>
                    <a:pt x="1029" y="1156"/>
                  </a:lnTo>
                  <a:lnTo>
                    <a:pt x="1029" y="1155"/>
                  </a:lnTo>
                  <a:lnTo>
                    <a:pt x="1029" y="1154"/>
                  </a:lnTo>
                  <a:lnTo>
                    <a:pt x="1029" y="1153"/>
                  </a:lnTo>
                  <a:lnTo>
                    <a:pt x="1028" y="1153"/>
                  </a:lnTo>
                  <a:lnTo>
                    <a:pt x="1027" y="1152"/>
                  </a:lnTo>
                  <a:lnTo>
                    <a:pt x="1027" y="1153"/>
                  </a:lnTo>
                  <a:lnTo>
                    <a:pt x="1026" y="1153"/>
                  </a:lnTo>
                  <a:lnTo>
                    <a:pt x="1025" y="1152"/>
                  </a:lnTo>
                  <a:lnTo>
                    <a:pt x="1024" y="1153"/>
                  </a:lnTo>
                  <a:lnTo>
                    <a:pt x="1023" y="1152"/>
                  </a:lnTo>
                  <a:lnTo>
                    <a:pt x="1022" y="1152"/>
                  </a:lnTo>
                  <a:lnTo>
                    <a:pt x="1022" y="1152"/>
                  </a:lnTo>
                  <a:lnTo>
                    <a:pt x="1022" y="1151"/>
                  </a:lnTo>
                  <a:lnTo>
                    <a:pt x="1021" y="1151"/>
                  </a:lnTo>
                  <a:lnTo>
                    <a:pt x="1021" y="1152"/>
                  </a:lnTo>
                  <a:lnTo>
                    <a:pt x="1022" y="1152"/>
                  </a:lnTo>
                  <a:lnTo>
                    <a:pt x="1022" y="1153"/>
                  </a:lnTo>
                  <a:lnTo>
                    <a:pt x="1022" y="1154"/>
                  </a:lnTo>
                  <a:lnTo>
                    <a:pt x="1021" y="1154"/>
                  </a:lnTo>
                  <a:lnTo>
                    <a:pt x="1020" y="1155"/>
                  </a:lnTo>
                  <a:lnTo>
                    <a:pt x="1019" y="1155"/>
                  </a:lnTo>
                  <a:lnTo>
                    <a:pt x="1018" y="1155"/>
                  </a:lnTo>
                  <a:lnTo>
                    <a:pt x="1018" y="1156"/>
                  </a:lnTo>
                  <a:lnTo>
                    <a:pt x="1018" y="1157"/>
                  </a:lnTo>
                  <a:lnTo>
                    <a:pt x="1017" y="1157"/>
                  </a:lnTo>
                  <a:lnTo>
                    <a:pt x="1017" y="1156"/>
                  </a:lnTo>
                  <a:lnTo>
                    <a:pt x="1016" y="1156"/>
                  </a:lnTo>
                  <a:lnTo>
                    <a:pt x="1016" y="1156"/>
                  </a:lnTo>
                  <a:lnTo>
                    <a:pt x="1015" y="1156"/>
                  </a:lnTo>
                  <a:lnTo>
                    <a:pt x="1014" y="1156"/>
                  </a:lnTo>
                  <a:lnTo>
                    <a:pt x="1013" y="1156"/>
                  </a:lnTo>
                  <a:lnTo>
                    <a:pt x="1012" y="1156"/>
                  </a:lnTo>
                  <a:lnTo>
                    <a:pt x="1011" y="1156"/>
                  </a:lnTo>
                  <a:lnTo>
                    <a:pt x="1010" y="1156"/>
                  </a:lnTo>
                  <a:lnTo>
                    <a:pt x="1009" y="1156"/>
                  </a:lnTo>
                  <a:lnTo>
                    <a:pt x="1009" y="1155"/>
                  </a:lnTo>
                  <a:lnTo>
                    <a:pt x="1009" y="1155"/>
                  </a:lnTo>
                  <a:lnTo>
                    <a:pt x="1009" y="1154"/>
                  </a:lnTo>
                  <a:lnTo>
                    <a:pt x="1009" y="1154"/>
                  </a:lnTo>
                  <a:lnTo>
                    <a:pt x="1009" y="1154"/>
                  </a:lnTo>
                  <a:lnTo>
                    <a:pt x="1009" y="1153"/>
                  </a:lnTo>
                  <a:lnTo>
                    <a:pt x="1009" y="1152"/>
                  </a:lnTo>
                  <a:lnTo>
                    <a:pt x="1008" y="1152"/>
                  </a:lnTo>
                  <a:lnTo>
                    <a:pt x="1008" y="1151"/>
                  </a:lnTo>
                  <a:lnTo>
                    <a:pt x="1007" y="1151"/>
                  </a:lnTo>
                  <a:lnTo>
                    <a:pt x="1007" y="1151"/>
                  </a:lnTo>
                  <a:lnTo>
                    <a:pt x="1006" y="1151"/>
                  </a:lnTo>
                  <a:lnTo>
                    <a:pt x="1005" y="1151"/>
                  </a:lnTo>
                  <a:lnTo>
                    <a:pt x="1004" y="1151"/>
                  </a:lnTo>
                  <a:lnTo>
                    <a:pt x="1004" y="1150"/>
                  </a:lnTo>
                  <a:lnTo>
                    <a:pt x="1003" y="1150"/>
                  </a:lnTo>
                  <a:lnTo>
                    <a:pt x="1003" y="1149"/>
                  </a:lnTo>
                  <a:lnTo>
                    <a:pt x="1003" y="1149"/>
                  </a:lnTo>
                  <a:lnTo>
                    <a:pt x="1003" y="1148"/>
                  </a:lnTo>
                  <a:lnTo>
                    <a:pt x="1002" y="1148"/>
                  </a:lnTo>
                  <a:lnTo>
                    <a:pt x="1002" y="1147"/>
                  </a:lnTo>
                  <a:lnTo>
                    <a:pt x="1002" y="1146"/>
                  </a:lnTo>
                  <a:lnTo>
                    <a:pt x="1002" y="1145"/>
                  </a:lnTo>
                  <a:lnTo>
                    <a:pt x="1002" y="1145"/>
                  </a:lnTo>
                  <a:lnTo>
                    <a:pt x="1002" y="1144"/>
                  </a:lnTo>
                  <a:lnTo>
                    <a:pt x="1002" y="1143"/>
                  </a:lnTo>
                  <a:lnTo>
                    <a:pt x="1001" y="1143"/>
                  </a:lnTo>
                  <a:lnTo>
                    <a:pt x="1001" y="1142"/>
                  </a:lnTo>
                  <a:lnTo>
                    <a:pt x="1000" y="1142"/>
                  </a:lnTo>
                  <a:lnTo>
                    <a:pt x="1001" y="1142"/>
                  </a:lnTo>
                  <a:lnTo>
                    <a:pt x="1001" y="1141"/>
                  </a:lnTo>
                  <a:lnTo>
                    <a:pt x="1000" y="1141"/>
                  </a:lnTo>
                  <a:lnTo>
                    <a:pt x="1000" y="1140"/>
                  </a:lnTo>
                  <a:lnTo>
                    <a:pt x="999" y="1141"/>
                  </a:lnTo>
                  <a:lnTo>
                    <a:pt x="999" y="1140"/>
                  </a:lnTo>
                  <a:lnTo>
                    <a:pt x="998" y="1140"/>
                  </a:lnTo>
                  <a:lnTo>
                    <a:pt x="998" y="1139"/>
                  </a:lnTo>
                  <a:lnTo>
                    <a:pt x="998" y="1138"/>
                  </a:lnTo>
                  <a:lnTo>
                    <a:pt x="998" y="1138"/>
                  </a:lnTo>
                  <a:lnTo>
                    <a:pt x="998" y="1137"/>
                  </a:lnTo>
                  <a:lnTo>
                    <a:pt x="998" y="1136"/>
                  </a:lnTo>
                  <a:lnTo>
                    <a:pt x="998" y="1135"/>
                  </a:lnTo>
                  <a:lnTo>
                    <a:pt x="999" y="1135"/>
                  </a:lnTo>
                  <a:lnTo>
                    <a:pt x="999" y="1134"/>
                  </a:lnTo>
                  <a:lnTo>
                    <a:pt x="999" y="1133"/>
                  </a:lnTo>
                  <a:lnTo>
                    <a:pt x="998" y="1133"/>
                  </a:lnTo>
                  <a:lnTo>
                    <a:pt x="998" y="1132"/>
                  </a:lnTo>
                  <a:lnTo>
                    <a:pt x="997" y="1132"/>
                  </a:lnTo>
                  <a:lnTo>
                    <a:pt x="997" y="1132"/>
                  </a:lnTo>
                  <a:lnTo>
                    <a:pt x="997" y="1132"/>
                  </a:lnTo>
                  <a:lnTo>
                    <a:pt x="996" y="1131"/>
                  </a:lnTo>
                  <a:lnTo>
                    <a:pt x="995" y="1131"/>
                  </a:lnTo>
                  <a:lnTo>
                    <a:pt x="995" y="1130"/>
                  </a:lnTo>
                  <a:lnTo>
                    <a:pt x="994" y="1130"/>
                  </a:lnTo>
                  <a:lnTo>
                    <a:pt x="994" y="1129"/>
                  </a:lnTo>
                  <a:lnTo>
                    <a:pt x="993" y="1129"/>
                  </a:lnTo>
                  <a:lnTo>
                    <a:pt x="992" y="1129"/>
                  </a:lnTo>
                  <a:lnTo>
                    <a:pt x="992" y="1128"/>
                  </a:lnTo>
                  <a:lnTo>
                    <a:pt x="991" y="1128"/>
                  </a:lnTo>
                  <a:lnTo>
                    <a:pt x="991" y="1127"/>
                  </a:lnTo>
                  <a:lnTo>
                    <a:pt x="990" y="1127"/>
                  </a:lnTo>
                  <a:lnTo>
                    <a:pt x="990" y="1127"/>
                  </a:lnTo>
                  <a:lnTo>
                    <a:pt x="990" y="1126"/>
                  </a:lnTo>
                  <a:lnTo>
                    <a:pt x="990" y="1126"/>
                  </a:lnTo>
                  <a:lnTo>
                    <a:pt x="990" y="1126"/>
                  </a:lnTo>
                  <a:lnTo>
                    <a:pt x="989" y="1126"/>
                  </a:lnTo>
                  <a:lnTo>
                    <a:pt x="989" y="1125"/>
                  </a:lnTo>
                  <a:lnTo>
                    <a:pt x="988" y="1125"/>
                  </a:lnTo>
                  <a:lnTo>
                    <a:pt x="987" y="1125"/>
                  </a:lnTo>
                  <a:lnTo>
                    <a:pt x="986" y="1125"/>
                  </a:lnTo>
                  <a:lnTo>
                    <a:pt x="986" y="1124"/>
                  </a:lnTo>
                  <a:lnTo>
                    <a:pt x="985" y="1124"/>
                  </a:lnTo>
                  <a:lnTo>
                    <a:pt x="985" y="1125"/>
                  </a:lnTo>
                  <a:lnTo>
                    <a:pt x="984" y="1125"/>
                  </a:lnTo>
                  <a:lnTo>
                    <a:pt x="984" y="1124"/>
                  </a:lnTo>
                  <a:lnTo>
                    <a:pt x="984" y="1124"/>
                  </a:lnTo>
                  <a:lnTo>
                    <a:pt x="983" y="1124"/>
                  </a:lnTo>
                  <a:lnTo>
                    <a:pt x="983" y="1123"/>
                  </a:lnTo>
                  <a:lnTo>
                    <a:pt x="983" y="1122"/>
                  </a:lnTo>
                  <a:lnTo>
                    <a:pt x="983" y="1121"/>
                  </a:lnTo>
                  <a:lnTo>
                    <a:pt x="982" y="1121"/>
                  </a:lnTo>
                  <a:lnTo>
                    <a:pt x="982" y="1120"/>
                  </a:lnTo>
                  <a:lnTo>
                    <a:pt x="983" y="1120"/>
                  </a:lnTo>
                  <a:lnTo>
                    <a:pt x="983" y="1119"/>
                  </a:lnTo>
                  <a:lnTo>
                    <a:pt x="983" y="1119"/>
                  </a:lnTo>
                  <a:lnTo>
                    <a:pt x="983" y="1118"/>
                  </a:lnTo>
                  <a:lnTo>
                    <a:pt x="983" y="1117"/>
                  </a:lnTo>
                  <a:lnTo>
                    <a:pt x="984" y="1117"/>
                  </a:lnTo>
                  <a:lnTo>
                    <a:pt x="983" y="1116"/>
                  </a:lnTo>
                  <a:lnTo>
                    <a:pt x="983" y="1115"/>
                  </a:lnTo>
                  <a:lnTo>
                    <a:pt x="983" y="1114"/>
                  </a:lnTo>
                  <a:lnTo>
                    <a:pt x="983" y="1113"/>
                  </a:lnTo>
                  <a:lnTo>
                    <a:pt x="983" y="1112"/>
                  </a:lnTo>
                  <a:lnTo>
                    <a:pt x="983" y="1112"/>
                  </a:lnTo>
                  <a:lnTo>
                    <a:pt x="982" y="1112"/>
                  </a:lnTo>
                  <a:lnTo>
                    <a:pt x="982" y="1111"/>
                  </a:lnTo>
                  <a:lnTo>
                    <a:pt x="982" y="1110"/>
                  </a:lnTo>
                  <a:lnTo>
                    <a:pt x="982" y="1109"/>
                  </a:lnTo>
                  <a:lnTo>
                    <a:pt x="981" y="1109"/>
                  </a:lnTo>
                  <a:lnTo>
                    <a:pt x="981" y="1110"/>
                  </a:lnTo>
                  <a:lnTo>
                    <a:pt x="980" y="1110"/>
                  </a:lnTo>
                  <a:lnTo>
                    <a:pt x="979" y="1110"/>
                  </a:lnTo>
                  <a:lnTo>
                    <a:pt x="979" y="1111"/>
                  </a:lnTo>
                  <a:lnTo>
                    <a:pt x="978" y="1111"/>
                  </a:lnTo>
                  <a:lnTo>
                    <a:pt x="977" y="1111"/>
                  </a:lnTo>
                  <a:lnTo>
                    <a:pt x="977" y="1111"/>
                  </a:lnTo>
                  <a:lnTo>
                    <a:pt x="976" y="1111"/>
                  </a:lnTo>
                  <a:lnTo>
                    <a:pt x="975" y="1111"/>
                  </a:lnTo>
                  <a:lnTo>
                    <a:pt x="974" y="1111"/>
                  </a:lnTo>
                  <a:lnTo>
                    <a:pt x="974" y="1112"/>
                  </a:lnTo>
                  <a:lnTo>
                    <a:pt x="973" y="1112"/>
                  </a:lnTo>
                  <a:lnTo>
                    <a:pt x="972" y="1112"/>
                  </a:lnTo>
                  <a:lnTo>
                    <a:pt x="972" y="1111"/>
                  </a:lnTo>
                  <a:lnTo>
                    <a:pt x="971" y="1111"/>
                  </a:lnTo>
                  <a:lnTo>
                    <a:pt x="971" y="1111"/>
                  </a:lnTo>
                  <a:lnTo>
                    <a:pt x="971" y="1112"/>
                  </a:lnTo>
                  <a:lnTo>
                    <a:pt x="970" y="1112"/>
                  </a:lnTo>
                  <a:lnTo>
                    <a:pt x="969" y="1112"/>
                  </a:lnTo>
                  <a:lnTo>
                    <a:pt x="969" y="1112"/>
                  </a:lnTo>
                  <a:lnTo>
                    <a:pt x="970" y="1112"/>
                  </a:lnTo>
                  <a:lnTo>
                    <a:pt x="970" y="1113"/>
                  </a:lnTo>
                  <a:lnTo>
                    <a:pt x="970" y="1114"/>
                  </a:lnTo>
                  <a:lnTo>
                    <a:pt x="970" y="1115"/>
                  </a:lnTo>
                  <a:lnTo>
                    <a:pt x="970" y="1116"/>
                  </a:lnTo>
                  <a:lnTo>
                    <a:pt x="971" y="1116"/>
                  </a:lnTo>
                  <a:lnTo>
                    <a:pt x="971" y="1117"/>
                  </a:lnTo>
                  <a:lnTo>
                    <a:pt x="971" y="1118"/>
                  </a:lnTo>
                  <a:lnTo>
                    <a:pt x="971" y="1118"/>
                  </a:lnTo>
                  <a:lnTo>
                    <a:pt x="971" y="1119"/>
                  </a:lnTo>
                  <a:lnTo>
                    <a:pt x="971" y="1119"/>
                  </a:lnTo>
                  <a:lnTo>
                    <a:pt x="970" y="1119"/>
                  </a:lnTo>
                  <a:lnTo>
                    <a:pt x="970" y="1120"/>
                  </a:lnTo>
                  <a:lnTo>
                    <a:pt x="969" y="1120"/>
                  </a:lnTo>
                  <a:lnTo>
                    <a:pt x="969" y="1121"/>
                  </a:lnTo>
                  <a:lnTo>
                    <a:pt x="969" y="1120"/>
                  </a:lnTo>
                  <a:lnTo>
                    <a:pt x="968" y="1120"/>
                  </a:lnTo>
                  <a:lnTo>
                    <a:pt x="968" y="1121"/>
                  </a:lnTo>
                  <a:lnTo>
                    <a:pt x="968" y="1122"/>
                  </a:lnTo>
                  <a:lnTo>
                    <a:pt x="968" y="1123"/>
                  </a:lnTo>
                  <a:lnTo>
                    <a:pt x="968" y="1124"/>
                  </a:lnTo>
                  <a:lnTo>
                    <a:pt x="968" y="1125"/>
                  </a:lnTo>
                  <a:lnTo>
                    <a:pt x="969" y="1125"/>
                  </a:lnTo>
                  <a:lnTo>
                    <a:pt x="968" y="1125"/>
                  </a:lnTo>
                  <a:lnTo>
                    <a:pt x="967" y="1125"/>
                  </a:lnTo>
                  <a:lnTo>
                    <a:pt x="967" y="1126"/>
                  </a:lnTo>
                  <a:lnTo>
                    <a:pt x="968" y="1126"/>
                  </a:lnTo>
                  <a:lnTo>
                    <a:pt x="968" y="1127"/>
                  </a:lnTo>
                  <a:lnTo>
                    <a:pt x="967" y="1127"/>
                  </a:lnTo>
                  <a:lnTo>
                    <a:pt x="967" y="1128"/>
                  </a:lnTo>
                  <a:lnTo>
                    <a:pt x="966" y="1129"/>
                  </a:lnTo>
                  <a:lnTo>
                    <a:pt x="965" y="1130"/>
                  </a:lnTo>
                  <a:lnTo>
                    <a:pt x="965" y="1131"/>
                  </a:lnTo>
                  <a:lnTo>
                    <a:pt x="965" y="1132"/>
                  </a:lnTo>
                  <a:lnTo>
                    <a:pt x="965" y="1132"/>
                  </a:lnTo>
                  <a:lnTo>
                    <a:pt x="965" y="1132"/>
                  </a:lnTo>
                  <a:lnTo>
                    <a:pt x="964" y="1132"/>
                  </a:lnTo>
                  <a:lnTo>
                    <a:pt x="964" y="1133"/>
                  </a:lnTo>
                  <a:lnTo>
                    <a:pt x="963" y="1133"/>
                  </a:lnTo>
                  <a:lnTo>
                    <a:pt x="962" y="1133"/>
                  </a:lnTo>
                  <a:lnTo>
                    <a:pt x="962" y="1134"/>
                  </a:lnTo>
                  <a:lnTo>
                    <a:pt x="962" y="1135"/>
                  </a:lnTo>
                  <a:lnTo>
                    <a:pt x="961" y="1135"/>
                  </a:lnTo>
                  <a:lnTo>
                    <a:pt x="961" y="1136"/>
                  </a:lnTo>
                  <a:lnTo>
                    <a:pt x="960" y="1136"/>
                  </a:lnTo>
                  <a:lnTo>
                    <a:pt x="960" y="1137"/>
                  </a:lnTo>
                  <a:lnTo>
                    <a:pt x="959" y="1137"/>
                  </a:lnTo>
                  <a:lnTo>
                    <a:pt x="959" y="1136"/>
                  </a:lnTo>
                  <a:lnTo>
                    <a:pt x="958" y="1136"/>
                  </a:lnTo>
                  <a:lnTo>
                    <a:pt x="958" y="1137"/>
                  </a:lnTo>
                  <a:lnTo>
                    <a:pt x="958" y="1137"/>
                  </a:lnTo>
                  <a:lnTo>
                    <a:pt x="957" y="1137"/>
                  </a:lnTo>
                  <a:lnTo>
                    <a:pt x="956" y="1137"/>
                  </a:lnTo>
                  <a:lnTo>
                    <a:pt x="956" y="1136"/>
                  </a:lnTo>
                  <a:lnTo>
                    <a:pt x="955" y="1136"/>
                  </a:lnTo>
                  <a:lnTo>
                    <a:pt x="954" y="1136"/>
                  </a:lnTo>
                  <a:lnTo>
                    <a:pt x="954" y="1135"/>
                  </a:lnTo>
                  <a:lnTo>
                    <a:pt x="953" y="1135"/>
                  </a:lnTo>
                  <a:lnTo>
                    <a:pt x="953" y="1134"/>
                  </a:lnTo>
                  <a:lnTo>
                    <a:pt x="952" y="1134"/>
                  </a:lnTo>
                  <a:lnTo>
                    <a:pt x="952" y="1135"/>
                  </a:lnTo>
                  <a:lnTo>
                    <a:pt x="952" y="1135"/>
                  </a:lnTo>
                  <a:lnTo>
                    <a:pt x="952" y="1136"/>
                  </a:lnTo>
                  <a:lnTo>
                    <a:pt x="951" y="1136"/>
                  </a:lnTo>
                  <a:lnTo>
                    <a:pt x="950" y="1137"/>
                  </a:lnTo>
                  <a:lnTo>
                    <a:pt x="950" y="1138"/>
                  </a:lnTo>
                  <a:lnTo>
                    <a:pt x="948" y="1138"/>
                  </a:lnTo>
                  <a:lnTo>
                    <a:pt x="948" y="1137"/>
                  </a:lnTo>
                  <a:lnTo>
                    <a:pt x="947" y="1137"/>
                  </a:lnTo>
                  <a:lnTo>
                    <a:pt x="946" y="1137"/>
                  </a:lnTo>
                  <a:lnTo>
                    <a:pt x="945" y="1137"/>
                  </a:lnTo>
                  <a:lnTo>
                    <a:pt x="945" y="1137"/>
                  </a:lnTo>
                  <a:lnTo>
                    <a:pt x="944" y="1137"/>
                  </a:lnTo>
                  <a:lnTo>
                    <a:pt x="943" y="1136"/>
                  </a:lnTo>
                  <a:lnTo>
                    <a:pt x="942" y="1136"/>
                  </a:lnTo>
                  <a:lnTo>
                    <a:pt x="942" y="1135"/>
                  </a:lnTo>
                  <a:lnTo>
                    <a:pt x="942" y="1136"/>
                  </a:lnTo>
                  <a:lnTo>
                    <a:pt x="941" y="1136"/>
                  </a:lnTo>
                  <a:lnTo>
                    <a:pt x="941" y="1135"/>
                  </a:lnTo>
                  <a:lnTo>
                    <a:pt x="940" y="1135"/>
                  </a:lnTo>
                  <a:lnTo>
                    <a:pt x="940" y="1136"/>
                  </a:lnTo>
                  <a:lnTo>
                    <a:pt x="939" y="1136"/>
                  </a:lnTo>
                  <a:lnTo>
                    <a:pt x="939" y="1136"/>
                  </a:lnTo>
                  <a:lnTo>
                    <a:pt x="938" y="1136"/>
                  </a:lnTo>
                  <a:lnTo>
                    <a:pt x="938" y="1135"/>
                  </a:lnTo>
                  <a:lnTo>
                    <a:pt x="937" y="1135"/>
                  </a:lnTo>
                  <a:lnTo>
                    <a:pt x="937" y="1134"/>
                  </a:lnTo>
                  <a:lnTo>
                    <a:pt x="936" y="1134"/>
                  </a:lnTo>
                  <a:lnTo>
                    <a:pt x="935" y="1134"/>
                  </a:lnTo>
                  <a:lnTo>
                    <a:pt x="935" y="1133"/>
                  </a:lnTo>
                  <a:lnTo>
                    <a:pt x="934" y="1133"/>
                  </a:lnTo>
                  <a:lnTo>
                    <a:pt x="934" y="1132"/>
                  </a:lnTo>
                  <a:lnTo>
                    <a:pt x="933" y="1132"/>
                  </a:lnTo>
                  <a:lnTo>
                    <a:pt x="933" y="1132"/>
                  </a:lnTo>
                  <a:lnTo>
                    <a:pt x="933" y="1132"/>
                  </a:lnTo>
                  <a:lnTo>
                    <a:pt x="932" y="1132"/>
                  </a:lnTo>
                  <a:lnTo>
                    <a:pt x="931" y="1132"/>
                  </a:lnTo>
                  <a:lnTo>
                    <a:pt x="930" y="1132"/>
                  </a:lnTo>
                  <a:lnTo>
                    <a:pt x="930" y="1132"/>
                  </a:lnTo>
                  <a:lnTo>
                    <a:pt x="929" y="1132"/>
                  </a:lnTo>
                  <a:lnTo>
                    <a:pt x="928" y="1132"/>
                  </a:lnTo>
                  <a:lnTo>
                    <a:pt x="927" y="1132"/>
                  </a:lnTo>
                  <a:lnTo>
                    <a:pt x="927" y="1133"/>
                  </a:lnTo>
                  <a:lnTo>
                    <a:pt x="926" y="1133"/>
                  </a:lnTo>
                  <a:lnTo>
                    <a:pt x="926" y="1134"/>
                  </a:lnTo>
                  <a:lnTo>
                    <a:pt x="925" y="1134"/>
                  </a:lnTo>
                  <a:lnTo>
                    <a:pt x="924" y="1135"/>
                  </a:lnTo>
                  <a:lnTo>
                    <a:pt x="923" y="1135"/>
                  </a:lnTo>
                  <a:lnTo>
                    <a:pt x="922" y="1135"/>
                  </a:lnTo>
                  <a:lnTo>
                    <a:pt x="922" y="1134"/>
                  </a:lnTo>
                  <a:lnTo>
                    <a:pt x="922" y="1133"/>
                  </a:lnTo>
                  <a:lnTo>
                    <a:pt x="921" y="1133"/>
                  </a:lnTo>
                  <a:lnTo>
                    <a:pt x="920" y="1133"/>
                  </a:lnTo>
                  <a:lnTo>
                    <a:pt x="920" y="1133"/>
                  </a:lnTo>
                  <a:lnTo>
                    <a:pt x="919" y="1133"/>
                  </a:lnTo>
                  <a:lnTo>
                    <a:pt x="918" y="1132"/>
                  </a:lnTo>
                  <a:lnTo>
                    <a:pt x="918" y="1133"/>
                  </a:lnTo>
                  <a:lnTo>
                    <a:pt x="917" y="1132"/>
                  </a:lnTo>
                  <a:lnTo>
                    <a:pt x="916" y="1132"/>
                  </a:lnTo>
                  <a:lnTo>
                    <a:pt x="915" y="1132"/>
                  </a:lnTo>
                  <a:lnTo>
                    <a:pt x="915" y="1133"/>
                  </a:lnTo>
                  <a:lnTo>
                    <a:pt x="914" y="1133"/>
                  </a:lnTo>
                  <a:lnTo>
                    <a:pt x="914" y="1133"/>
                  </a:lnTo>
                  <a:lnTo>
                    <a:pt x="913" y="1133"/>
                  </a:lnTo>
                  <a:lnTo>
                    <a:pt x="912" y="1133"/>
                  </a:lnTo>
                  <a:lnTo>
                    <a:pt x="911" y="1133"/>
                  </a:lnTo>
                  <a:lnTo>
                    <a:pt x="910" y="1133"/>
                  </a:lnTo>
                  <a:lnTo>
                    <a:pt x="909" y="1133"/>
                  </a:lnTo>
                  <a:lnTo>
                    <a:pt x="908" y="1133"/>
                  </a:lnTo>
                  <a:lnTo>
                    <a:pt x="907" y="1133"/>
                  </a:lnTo>
                  <a:lnTo>
                    <a:pt x="907" y="1133"/>
                  </a:lnTo>
                  <a:lnTo>
                    <a:pt x="906" y="1133"/>
                  </a:lnTo>
                  <a:lnTo>
                    <a:pt x="905" y="1133"/>
                  </a:lnTo>
                  <a:lnTo>
                    <a:pt x="904" y="1133"/>
                  </a:lnTo>
                  <a:lnTo>
                    <a:pt x="903" y="1133"/>
                  </a:lnTo>
                  <a:lnTo>
                    <a:pt x="902" y="1133"/>
                  </a:lnTo>
                  <a:lnTo>
                    <a:pt x="901" y="1133"/>
                  </a:lnTo>
                  <a:lnTo>
                    <a:pt x="901" y="1132"/>
                  </a:lnTo>
                  <a:lnTo>
                    <a:pt x="902" y="1132"/>
                  </a:lnTo>
                  <a:lnTo>
                    <a:pt x="902" y="1132"/>
                  </a:lnTo>
                  <a:lnTo>
                    <a:pt x="902" y="1131"/>
                  </a:lnTo>
                  <a:lnTo>
                    <a:pt x="901" y="1131"/>
                  </a:lnTo>
                  <a:lnTo>
                    <a:pt x="901" y="1130"/>
                  </a:lnTo>
                  <a:lnTo>
                    <a:pt x="901" y="1129"/>
                  </a:lnTo>
                  <a:lnTo>
                    <a:pt x="900" y="1129"/>
                  </a:lnTo>
                  <a:lnTo>
                    <a:pt x="900" y="1130"/>
                  </a:lnTo>
                  <a:lnTo>
                    <a:pt x="899" y="1130"/>
                  </a:lnTo>
                  <a:lnTo>
                    <a:pt x="898" y="1130"/>
                  </a:lnTo>
                  <a:lnTo>
                    <a:pt x="897" y="1130"/>
                  </a:lnTo>
                  <a:lnTo>
                    <a:pt x="897" y="1129"/>
                  </a:lnTo>
                  <a:lnTo>
                    <a:pt x="896" y="1129"/>
                  </a:lnTo>
                  <a:lnTo>
                    <a:pt x="896" y="1128"/>
                  </a:lnTo>
                  <a:lnTo>
                    <a:pt x="896" y="1127"/>
                  </a:lnTo>
                  <a:lnTo>
                    <a:pt x="895" y="1127"/>
                  </a:lnTo>
                  <a:lnTo>
                    <a:pt x="895" y="1126"/>
                  </a:lnTo>
                  <a:lnTo>
                    <a:pt x="895" y="1125"/>
                  </a:lnTo>
                  <a:lnTo>
                    <a:pt x="895" y="1125"/>
                  </a:lnTo>
                  <a:lnTo>
                    <a:pt x="894" y="1125"/>
                  </a:lnTo>
                  <a:lnTo>
                    <a:pt x="894" y="1125"/>
                  </a:lnTo>
                  <a:lnTo>
                    <a:pt x="893" y="1125"/>
                  </a:lnTo>
                  <a:lnTo>
                    <a:pt x="892" y="1125"/>
                  </a:lnTo>
                  <a:lnTo>
                    <a:pt x="892" y="1126"/>
                  </a:lnTo>
                  <a:lnTo>
                    <a:pt x="891" y="1126"/>
                  </a:lnTo>
                  <a:lnTo>
                    <a:pt x="890" y="1126"/>
                  </a:lnTo>
                  <a:lnTo>
                    <a:pt x="890" y="1125"/>
                  </a:lnTo>
                  <a:lnTo>
                    <a:pt x="889" y="1125"/>
                  </a:lnTo>
                  <a:lnTo>
                    <a:pt x="888" y="1125"/>
                  </a:lnTo>
                  <a:lnTo>
                    <a:pt x="888" y="1126"/>
                  </a:lnTo>
                  <a:lnTo>
                    <a:pt x="888" y="1125"/>
                  </a:lnTo>
                  <a:lnTo>
                    <a:pt x="887" y="1125"/>
                  </a:lnTo>
                  <a:lnTo>
                    <a:pt x="886" y="1125"/>
                  </a:lnTo>
                  <a:lnTo>
                    <a:pt x="886" y="1125"/>
                  </a:lnTo>
                  <a:lnTo>
                    <a:pt x="885" y="1125"/>
                  </a:lnTo>
                  <a:lnTo>
                    <a:pt x="885" y="1125"/>
                  </a:lnTo>
                  <a:lnTo>
                    <a:pt x="885" y="1125"/>
                  </a:lnTo>
                  <a:lnTo>
                    <a:pt x="884" y="1125"/>
                  </a:lnTo>
                  <a:lnTo>
                    <a:pt x="884" y="1125"/>
                  </a:lnTo>
                  <a:lnTo>
                    <a:pt x="883" y="1125"/>
                  </a:lnTo>
                  <a:lnTo>
                    <a:pt x="883" y="1125"/>
                  </a:lnTo>
                  <a:lnTo>
                    <a:pt x="883" y="1124"/>
                  </a:lnTo>
                  <a:lnTo>
                    <a:pt x="882" y="1124"/>
                  </a:lnTo>
                  <a:lnTo>
                    <a:pt x="882" y="1123"/>
                  </a:lnTo>
                  <a:lnTo>
                    <a:pt x="881" y="1123"/>
                  </a:lnTo>
                  <a:lnTo>
                    <a:pt x="881" y="1122"/>
                  </a:lnTo>
                  <a:lnTo>
                    <a:pt x="881" y="1121"/>
                  </a:lnTo>
                  <a:lnTo>
                    <a:pt x="881" y="1120"/>
                  </a:lnTo>
                  <a:lnTo>
                    <a:pt x="880" y="1120"/>
                  </a:lnTo>
                  <a:lnTo>
                    <a:pt x="880" y="1119"/>
                  </a:lnTo>
                  <a:lnTo>
                    <a:pt x="879" y="1119"/>
                  </a:lnTo>
                  <a:lnTo>
                    <a:pt x="879" y="1120"/>
                  </a:lnTo>
                  <a:lnTo>
                    <a:pt x="879" y="1119"/>
                  </a:lnTo>
                  <a:lnTo>
                    <a:pt x="878" y="1119"/>
                  </a:lnTo>
                  <a:lnTo>
                    <a:pt x="877" y="1119"/>
                  </a:lnTo>
                  <a:lnTo>
                    <a:pt x="876" y="1120"/>
                  </a:lnTo>
                  <a:lnTo>
                    <a:pt x="876" y="1119"/>
                  </a:lnTo>
                  <a:lnTo>
                    <a:pt x="876" y="1120"/>
                  </a:lnTo>
                  <a:lnTo>
                    <a:pt x="875" y="1120"/>
                  </a:lnTo>
                  <a:lnTo>
                    <a:pt x="875" y="1121"/>
                  </a:lnTo>
                  <a:lnTo>
                    <a:pt x="875" y="1121"/>
                  </a:lnTo>
                  <a:lnTo>
                    <a:pt x="875" y="1122"/>
                  </a:lnTo>
                  <a:lnTo>
                    <a:pt x="874" y="1122"/>
                  </a:lnTo>
                  <a:lnTo>
                    <a:pt x="873" y="1122"/>
                  </a:lnTo>
                  <a:lnTo>
                    <a:pt x="872" y="1123"/>
                  </a:lnTo>
                  <a:lnTo>
                    <a:pt x="871" y="1123"/>
                  </a:lnTo>
                  <a:lnTo>
                    <a:pt x="870" y="1123"/>
                  </a:lnTo>
                  <a:lnTo>
                    <a:pt x="870" y="1124"/>
                  </a:lnTo>
                  <a:lnTo>
                    <a:pt x="870" y="1123"/>
                  </a:lnTo>
                  <a:lnTo>
                    <a:pt x="869" y="1123"/>
                  </a:lnTo>
                  <a:lnTo>
                    <a:pt x="869" y="1122"/>
                  </a:lnTo>
                  <a:lnTo>
                    <a:pt x="869" y="1122"/>
                  </a:lnTo>
                  <a:lnTo>
                    <a:pt x="869" y="1122"/>
                  </a:lnTo>
                  <a:lnTo>
                    <a:pt x="869" y="1121"/>
                  </a:lnTo>
                  <a:lnTo>
                    <a:pt x="869" y="1120"/>
                  </a:lnTo>
                  <a:lnTo>
                    <a:pt x="869" y="1119"/>
                  </a:lnTo>
                  <a:lnTo>
                    <a:pt x="869" y="1119"/>
                  </a:lnTo>
                  <a:lnTo>
                    <a:pt x="869" y="1118"/>
                  </a:lnTo>
                  <a:lnTo>
                    <a:pt x="869" y="1117"/>
                  </a:lnTo>
                  <a:lnTo>
                    <a:pt x="868" y="1116"/>
                  </a:lnTo>
                  <a:lnTo>
                    <a:pt x="867" y="1116"/>
                  </a:lnTo>
                  <a:lnTo>
                    <a:pt x="866" y="1116"/>
                  </a:lnTo>
                  <a:lnTo>
                    <a:pt x="865" y="1116"/>
                  </a:lnTo>
                  <a:lnTo>
                    <a:pt x="864" y="1115"/>
                  </a:lnTo>
                  <a:lnTo>
                    <a:pt x="863" y="1115"/>
                  </a:lnTo>
                  <a:lnTo>
                    <a:pt x="863" y="1114"/>
                  </a:lnTo>
                  <a:lnTo>
                    <a:pt x="862" y="1114"/>
                  </a:lnTo>
                  <a:lnTo>
                    <a:pt x="862" y="1114"/>
                  </a:lnTo>
                  <a:lnTo>
                    <a:pt x="861" y="1114"/>
                  </a:lnTo>
                  <a:lnTo>
                    <a:pt x="860" y="1113"/>
                  </a:lnTo>
                  <a:lnTo>
                    <a:pt x="859" y="1113"/>
                  </a:lnTo>
                  <a:lnTo>
                    <a:pt x="859" y="1112"/>
                  </a:lnTo>
                  <a:lnTo>
                    <a:pt x="859" y="1112"/>
                  </a:lnTo>
                  <a:lnTo>
                    <a:pt x="859" y="1111"/>
                  </a:lnTo>
                  <a:lnTo>
                    <a:pt x="859" y="1110"/>
                  </a:lnTo>
                  <a:lnTo>
                    <a:pt x="858" y="1109"/>
                  </a:lnTo>
                  <a:lnTo>
                    <a:pt x="857" y="1109"/>
                  </a:lnTo>
                  <a:lnTo>
                    <a:pt x="857" y="1108"/>
                  </a:lnTo>
                  <a:lnTo>
                    <a:pt x="857" y="1107"/>
                  </a:lnTo>
                  <a:lnTo>
                    <a:pt x="857" y="1106"/>
                  </a:lnTo>
                  <a:lnTo>
                    <a:pt x="856" y="1106"/>
                  </a:lnTo>
                  <a:lnTo>
                    <a:pt x="856" y="1106"/>
                  </a:lnTo>
                  <a:lnTo>
                    <a:pt x="857" y="1106"/>
                  </a:lnTo>
                  <a:lnTo>
                    <a:pt x="858" y="1106"/>
                  </a:lnTo>
                  <a:lnTo>
                    <a:pt x="858" y="1105"/>
                  </a:lnTo>
                  <a:lnTo>
                    <a:pt x="859" y="1105"/>
                  </a:lnTo>
                  <a:lnTo>
                    <a:pt x="859" y="1104"/>
                  </a:lnTo>
                  <a:lnTo>
                    <a:pt x="858" y="1104"/>
                  </a:lnTo>
                  <a:lnTo>
                    <a:pt x="857" y="1104"/>
                  </a:lnTo>
                  <a:lnTo>
                    <a:pt x="857" y="1103"/>
                  </a:lnTo>
                  <a:lnTo>
                    <a:pt x="857" y="1102"/>
                  </a:lnTo>
                  <a:lnTo>
                    <a:pt x="857" y="1101"/>
                  </a:lnTo>
                  <a:lnTo>
                    <a:pt x="857" y="1100"/>
                  </a:lnTo>
                  <a:lnTo>
                    <a:pt x="857" y="1100"/>
                  </a:lnTo>
                  <a:lnTo>
                    <a:pt x="856" y="1100"/>
                  </a:lnTo>
                  <a:lnTo>
                    <a:pt x="857" y="1100"/>
                  </a:lnTo>
                  <a:lnTo>
                    <a:pt x="857" y="1099"/>
                  </a:lnTo>
                  <a:lnTo>
                    <a:pt x="856" y="1099"/>
                  </a:lnTo>
                  <a:lnTo>
                    <a:pt x="856" y="1098"/>
                  </a:lnTo>
                  <a:lnTo>
                    <a:pt x="856" y="1098"/>
                  </a:lnTo>
                  <a:lnTo>
                    <a:pt x="856" y="1097"/>
                  </a:lnTo>
                  <a:lnTo>
                    <a:pt x="856" y="1096"/>
                  </a:lnTo>
                  <a:lnTo>
                    <a:pt x="856" y="1095"/>
                  </a:lnTo>
                  <a:lnTo>
                    <a:pt x="856" y="1095"/>
                  </a:lnTo>
                  <a:lnTo>
                    <a:pt x="857" y="1095"/>
                  </a:lnTo>
                  <a:lnTo>
                    <a:pt x="857" y="1094"/>
                  </a:lnTo>
                  <a:lnTo>
                    <a:pt x="857" y="1093"/>
                  </a:lnTo>
                  <a:lnTo>
                    <a:pt x="858" y="1093"/>
                  </a:lnTo>
                  <a:lnTo>
                    <a:pt x="857" y="1093"/>
                  </a:lnTo>
                  <a:lnTo>
                    <a:pt x="857" y="1093"/>
                  </a:lnTo>
                  <a:lnTo>
                    <a:pt x="856" y="1093"/>
                  </a:lnTo>
                  <a:lnTo>
                    <a:pt x="856" y="1092"/>
                  </a:lnTo>
                  <a:lnTo>
                    <a:pt x="857" y="1092"/>
                  </a:lnTo>
                  <a:lnTo>
                    <a:pt x="857" y="1091"/>
                  </a:lnTo>
                  <a:lnTo>
                    <a:pt x="858" y="1091"/>
                  </a:lnTo>
                  <a:lnTo>
                    <a:pt x="859" y="1091"/>
                  </a:lnTo>
                  <a:lnTo>
                    <a:pt x="859" y="1090"/>
                  </a:lnTo>
                  <a:lnTo>
                    <a:pt x="858" y="1090"/>
                  </a:lnTo>
                  <a:lnTo>
                    <a:pt x="858" y="1089"/>
                  </a:lnTo>
                  <a:lnTo>
                    <a:pt x="858" y="1088"/>
                  </a:lnTo>
                  <a:lnTo>
                    <a:pt x="859" y="1088"/>
                  </a:lnTo>
                  <a:lnTo>
                    <a:pt x="859" y="1087"/>
                  </a:lnTo>
                  <a:lnTo>
                    <a:pt x="859" y="1087"/>
                  </a:lnTo>
                  <a:lnTo>
                    <a:pt x="860" y="1087"/>
                  </a:lnTo>
                  <a:lnTo>
                    <a:pt x="859" y="1086"/>
                  </a:lnTo>
                  <a:lnTo>
                    <a:pt x="860" y="1086"/>
                  </a:lnTo>
                  <a:lnTo>
                    <a:pt x="860" y="1085"/>
                  </a:lnTo>
                  <a:lnTo>
                    <a:pt x="859" y="1085"/>
                  </a:lnTo>
                  <a:lnTo>
                    <a:pt x="858" y="1085"/>
                  </a:lnTo>
                  <a:lnTo>
                    <a:pt x="858" y="1084"/>
                  </a:lnTo>
                  <a:lnTo>
                    <a:pt x="857" y="1084"/>
                  </a:lnTo>
                  <a:lnTo>
                    <a:pt x="857" y="1085"/>
                  </a:lnTo>
                  <a:lnTo>
                    <a:pt x="856" y="1085"/>
                  </a:lnTo>
                  <a:lnTo>
                    <a:pt x="856" y="1085"/>
                  </a:lnTo>
                  <a:lnTo>
                    <a:pt x="855" y="1085"/>
                  </a:lnTo>
                  <a:lnTo>
                    <a:pt x="855" y="1086"/>
                  </a:lnTo>
                  <a:lnTo>
                    <a:pt x="854" y="1086"/>
                  </a:lnTo>
                  <a:lnTo>
                    <a:pt x="853" y="1086"/>
                  </a:lnTo>
                  <a:lnTo>
                    <a:pt x="853" y="1087"/>
                  </a:lnTo>
                  <a:lnTo>
                    <a:pt x="852" y="1087"/>
                  </a:lnTo>
                  <a:lnTo>
                    <a:pt x="851" y="1087"/>
                  </a:lnTo>
                  <a:lnTo>
                    <a:pt x="850" y="1087"/>
                  </a:lnTo>
                  <a:lnTo>
                    <a:pt x="850" y="1087"/>
                  </a:lnTo>
                  <a:lnTo>
                    <a:pt x="849" y="1087"/>
                  </a:lnTo>
                  <a:lnTo>
                    <a:pt x="848" y="1087"/>
                  </a:lnTo>
                  <a:lnTo>
                    <a:pt x="847" y="1087"/>
                  </a:lnTo>
                  <a:lnTo>
                    <a:pt x="846" y="1087"/>
                  </a:lnTo>
                  <a:lnTo>
                    <a:pt x="845" y="1088"/>
                  </a:lnTo>
                  <a:lnTo>
                    <a:pt x="844" y="1088"/>
                  </a:lnTo>
                  <a:lnTo>
                    <a:pt x="843" y="1088"/>
                  </a:lnTo>
                  <a:lnTo>
                    <a:pt x="843" y="1088"/>
                  </a:lnTo>
                  <a:lnTo>
                    <a:pt x="842" y="1088"/>
                  </a:lnTo>
                  <a:lnTo>
                    <a:pt x="842" y="1089"/>
                  </a:lnTo>
                  <a:lnTo>
                    <a:pt x="841" y="1089"/>
                  </a:lnTo>
                  <a:lnTo>
                    <a:pt x="841" y="1088"/>
                  </a:lnTo>
                  <a:lnTo>
                    <a:pt x="840" y="1088"/>
                  </a:lnTo>
                  <a:lnTo>
                    <a:pt x="839" y="1088"/>
                  </a:lnTo>
                  <a:lnTo>
                    <a:pt x="838" y="1088"/>
                  </a:lnTo>
                  <a:lnTo>
                    <a:pt x="837" y="1088"/>
                  </a:lnTo>
                  <a:lnTo>
                    <a:pt x="837" y="1088"/>
                  </a:lnTo>
                  <a:lnTo>
                    <a:pt x="836" y="1088"/>
                  </a:lnTo>
                  <a:lnTo>
                    <a:pt x="835" y="1089"/>
                  </a:lnTo>
                  <a:lnTo>
                    <a:pt x="834" y="1089"/>
                  </a:lnTo>
                  <a:lnTo>
                    <a:pt x="833" y="1089"/>
                  </a:lnTo>
                  <a:lnTo>
                    <a:pt x="832" y="1089"/>
                  </a:lnTo>
                  <a:lnTo>
                    <a:pt x="831" y="1089"/>
                  </a:lnTo>
                  <a:lnTo>
                    <a:pt x="831" y="1090"/>
                  </a:lnTo>
                  <a:lnTo>
                    <a:pt x="830" y="1090"/>
                  </a:lnTo>
                  <a:lnTo>
                    <a:pt x="830" y="1090"/>
                  </a:lnTo>
                  <a:lnTo>
                    <a:pt x="830" y="1089"/>
                  </a:lnTo>
                  <a:lnTo>
                    <a:pt x="829" y="1089"/>
                  </a:lnTo>
                  <a:lnTo>
                    <a:pt x="829" y="1090"/>
                  </a:lnTo>
                  <a:lnTo>
                    <a:pt x="829" y="1091"/>
                  </a:lnTo>
                  <a:lnTo>
                    <a:pt x="828" y="1091"/>
                  </a:lnTo>
                  <a:lnTo>
                    <a:pt x="827" y="1092"/>
                  </a:lnTo>
                  <a:lnTo>
                    <a:pt x="826" y="1092"/>
                  </a:lnTo>
                  <a:lnTo>
                    <a:pt x="826" y="1091"/>
                  </a:lnTo>
                  <a:lnTo>
                    <a:pt x="825" y="1091"/>
                  </a:lnTo>
                  <a:lnTo>
                    <a:pt x="825" y="1092"/>
                  </a:lnTo>
                  <a:lnTo>
                    <a:pt x="824" y="1092"/>
                  </a:lnTo>
                  <a:lnTo>
                    <a:pt x="824" y="1092"/>
                  </a:lnTo>
                  <a:lnTo>
                    <a:pt x="823" y="1092"/>
                  </a:lnTo>
                  <a:lnTo>
                    <a:pt x="822" y="1092"/>
                  </a:lnTo>
                  <a:lnTo>
                    <a:pt x="821" y="1092"/>
                  </a:lnTo>
                  <a:lnTo>
                    <a:pt x="820" y="1092"/>
                  </a:lnTo>
                  <a:lnTo>
                    <a:pt x="819" y="1093"/>
                  </a:lnTo>
                  <a:lnTo>
                    <a:pt x="820" y="1093"/>
                  </a:lnTo>
                  <a:lnTo>
                    <a:pt x="819" y="1093"/>
                  </a:lnTo>
                  <a:lnTo>
                    <a:pt x="818" y="1093"/>
                  </a:lnTo>
                  <a:lnTo>
                    <a:pt x="818" y="1093"/>
                  </a:lnTo>
                  <a:lnTo>
                    <a:pt x="818" y="1094"/>
                  </a:lnTo>
                  <a:lnTo>
                    <a:pt x="817" y="1094"/>
                  </a:lnTo>
                  <a:lnTo>
                    <a:pt x="816" y="1095"/>
                  </a:lnTo>
                  <a:lnTo>
                    <a:pt x="815" y="1095"/>
                  </a:lnTo>
                  <a:lnTo>
                    <a:pt x="815" y="1096"/>
                  </a:lnTo>
                  <a:lnTo>
                    <a:pt x="814" y="1097"/>
                  </a:lnTo>
                  <a:lnTo>
                    <a:pt x="814" y="1098"/>
                  </a:lnTo>
                  <a:lnTo>
                    <a:pt x="813" y="1098"/>
                  </a:lnTo>
                  <a:lnTo>
                    <a:pt x="813" y="1099"/>
                  </a:lnTo>
                  <a:lnTo>
                    <a:pt x="812" y="1099"/>
                  </a:lnTo>
                  <a:lnTo>
                    <a:pt x="811" y="1099"/>
                  </a:lnTo>
                  <a:lnTo>
                    <a:pt x="811" y="1099"/>
                  </a:lnTo>
                  <a:lnTo>
                    <a:pt x="811" y="1100"/>
                  </a:lnTo>
                  <a:lnTo>
                    <a:pt x="811" y="1100"/>
                  </a:lnTo>
                  <a:lnTo>
                    <a:pt x="811" y="1101"/>
                  </a:lnTo>
                  <a:lnTo>
                    <a:pt x="810" y="1101"/>
                  </a:lnTo>
                  <a:lnTo>
                    <a:pt x="809" y="1101"/>
                  </a:lnTo>
                  <a:lnTo>
                    <a:pt x="808" y="1101"/>
                  </a:lnTo>
                  <a:lnTo>
                    <a:pt x="807" y="1101"/>
                  </a:lnTo>
                  <a:lnTo>
                    <a:pt x="806" y="1102"/>
                  </a:lnTo>
                  <a:lnTo>
                    <a:pt x="805" y="1102"/>
                  </a:lnTo>
                  <a:lnTo>
                    <a:pt x="805" y="1102"/>
                  </a:lnTo>
                  <a:lnTo>
                    <a:pt x="804" y="1102"/>
                  </a:lnTo>
                  <a:lnTo>
                    <a:pt x="803" y="1102"/>
                  </a:lnTo>
                  <a:lnTo>
                    <a:pt x="802" y="1102"/>
                  </a:lnTo>
                  <a:lnTo>
                    <a:pt x="801" y="1102"/>
                  </a:lnTo>
                  <a:lnTo>
                    <a:pt x="800" y="1102"/>
                  </a:lnTo>
                  <a:lnTo>
                    <a:pt x="800" y="1101"/>
                  </a:lnTo>
                  <a:lnTo>
                    <a:pt x="800" y="1100"/>
                  </a:lnTo>
                  <a:lnTo>
                    <a:pt x="799" y="1100"/>
                  </a:lnTo>
                  <a:lnTo>
                    <a:pt x="799" y="1100"/>
                  </a:lnTo>
                  <a:lnTo>
                    <a:pt x="798" y="1100"/>
                  </a:lnTo>
                  <a:lnTo>
                    <a:pt x="798" y="1100"/>
                  </a:lnTo>
                  <a:lnTo>
                    <a:pt x="798" y="1099"/>
                  </a:lnTo>
                  <a:lnTo>
                    <a:pt x="797" y="1099"/>
                  </a:lnTo>
                  <a:lnTo>
                    <a:pt x="796" y="1099"/>
                  </a:lnTo>
                  <a:lnTo>
                    <a:pt x="796" y="1098"/>
                  </a:lnTo>
                  <a:lnTo>
                    <a:pt x="795" y="1098"/>
                  </a:lnTo>
                  <a:lnTo>
                    <a:pt x="795" y="1099"/>
                  </a:lnTo>
                  <a:lnTo>
                    <a:pt x="794" y="1099"/>
                  </a:lnTo>
                  <a:lnTo>
                    <a:pt x="793" y="1099"/>
                  </a:lnTo>
                  <a:lnTo>
                    <a:pt x="792" y="1099"/>
                  </a:lnTo>
                  <a:lnTo>
                    <a:pt x="792" y="1099"/>
                  </a:lnTo>
                  <a:lnTo>
                    <a:pt x="792" y="1098"/>
                  </a:lnTo>
                  <a:lnTo>
                    <a:pt x="791" y="1098"/>
                  </a:lnTo>
                  <a:lnTo>
                    <a:pt x="790" y="1098"/>
                  </a:lnTo>
                  <a:lnTo>
                    <a:pt x="790" y="1097"/>
                  </a:lnTo>
                  <a:lnTo>
                    <a:pt x="791" y="1097"/>
                  </a:lnTo>
                  <a:lnTo>
                    <a:pt x="791" y="1096"/>
                  </a:lnTo>
                  <a:lnTo>
                    <a:pt x="792" y="1096"/>
                  </a:lnTo>
                  <a:lnTo>
                    <a:pt x="792" y="1096"/>
                  </a:lnTo>
                  <a:lnTo>
                    <a:pt x="793" y="1096"/>
                  </a:lnTo>
                  <a:lnTo>
                    <a:pt x="794" y="1096"/>
                  </a:lnTo>
                  <a:lnTo>
                    <a:pt x="794" y="1095"/>
                  </a:lnTo>
                  <a:lnTo>
                    <a:pt x="795" y="1095"/>
                  </a:lnTo>
                  <a:lnTo>
                    <a:pt x="795" y="1094"/>
                  </a:lnTo>
                  <a:lnTo>
                    <a:pt x="796" y="1093"/>
                  </a:lnTo>
                  <a:lnTo>
                    <a:pt x="796" y="1093"/>
                  </a:lnTo>
                  <a:lnTo>
                    <a:pt x="796" y="1092"/>
                  </a:lnTo>
                  <a:lnTo>
                    <a:pt x="797" y="1092"/>
                  </a:lnTo>
                  <a:lnTo>
                    <a:pt x="797" y="1091"/>
                  </a:lnTo>
                  <a:lnTo>
                    <a:pt x="797" y="1090"/>
                  </a:lnTo>
                  <a:lnTo>
                    <a:pt x="798" y="1090"/>
                  </a:lnTo>
                  <a:lnTo>
                    <a:pt x="798" y="1089"/>
                  </a:lnTo>
                  <a:lnTo>
                    <a:pt x="798" y="1088"/>
                  </a:lnTo>
                  <a:lnTo>
                    <a:pt x="798" y="1088"/>
                  </a:lnTo>
                  <a:lnTo>
                    <a:pt x="798" y="1087"/>
                  </a:lnTo>
                  <a:lnTo>
                    <a:pt x="798" y="1087"/>
                  </a:lnTo>
                  <a:lnTo>
                    <a:pt x="798" y="1087"/>
                  </a:lnTo>
                  <a:lnTo>
                    <a:pt x="798" y="1086"/>
                  </a:lnTo>
                  <a:lnTo>
                    <a:pt x="798" y="1085"/>
                  </a:lnTo>
                  <a:lnTo>
                    <a:pt x="797" y="1084"/>
                  </a:lnTo>
                  <a:lnTo>
                    <a:pt x="797" y="1083"/>
                  </a:lnTo>
                  <a:lnTo>
                    <a:pt x="797" y="1082"/>
                  </a:lnTo>
                  <a:lnTo>
                    <a:pt x="797" y="1081"/>
                  </a:lnTo>
                  <a:lnTo>
                    <a:pt x="798" y="1081"/>
                  </a:lnTo>
                  <a:lnTo>
                    <a:pt x="798" y="1080"/>
                  </a:lnTo>
                  <a:lnTo>
                    <a:pt x="797" y="1080"/>
                  </a:lnTo>
                  <a:lnTo>
                    <a:pt x="798" y="1080"/>
                  </a:lnTo>
                  <a:lnTo>
                    <a:pt x="797" y="1080"/>
                  </a:lnTo>
                  <a:lnTo>
                    <a:pt x="797" y="1079"/>
                  </a:lnTo>
                  <a:lnTo>
                    <a:pt x="798" y="1079"/>
                  </a:lnTo>
                  <a:lnTo>
                    <a:pt x="797" y="1078"/>
                  </a:lnTo>
                  <a:lnTo>
                    <a:pt x="797" y="1077"/>
                  </a:lnTo>
                  <a:lnTo>
                    <a:pt x="796" y="1077"/>
                  </a:lnTo>
                  <a:lnTo>
                    <a:pt x="795" y="1077"/>
                  </a:lnTo>
                  <a:lnTo>
                    <a:pt x="794" y="1076"/>
                  </a:lnTo>
                  <a:lnTo>
                    <a:pt x="793" y="1075"/>
                  </a:lnTo>
                  <a:lnTo>
                    <a:pt x="792" y="1075"/>
                  </a:lnTo>
                  <a:lnTo>
                    <a:pt x="792" y="1075"/>
                  </a:lnTo>
                  <a:lnTo>
                    <a:pt x="792" y="1074"/>
                  </a:lnTo>
                  <a:lnTo>
                    <a:pt x="791" y="1074"/>
                  </a:lnTo>
                  <a:lnTo>
                    <a:pt x="790" y="1074"/>
                  </a:lnTo>
                  <a:lnTo>
                    <a:pt x="789" y="1074"/>
                  </a:lnTo>
                  <a:lnTo>
                    <a:pt x="788" y="1074"/>
                  </a:lnTo>
                  <a:lnTo>
                    <a:pt x="788" y="1075"/>
                  </a:lnTo>
                  <a:lnTo>
                    <a:pt x="787" y="1075"/>
                  </a:lnTo>
                  <a:lnTo>
                    <a:pt x="787" y="1074"/>
                  </a:lnTo>
                  <a:lnTo>
                    <a:pt x="786" y="1074"/>
                  </a:lnTo>
                  <a:lnTo>
                    <a:pt x="786" y="1074"/>
                  </a:lnTo>
                  <a:lnTo>
                    <a:pt x="785" y="1074"/>
                  </a:lnTo>
                  <a:lnTo>
                    <a:pt x="784" y="1074"/>
                  </a:lnTo>
                  <a:lnTo>
                    <a:pt x="783" y="1074"/>
                  </a:lnTo>
                  <a:lnTo>
                    <a:pt x="783" y="1074"/>
                  </a:lnTo>
                  <a:lnTo>
                    <a:pt x="782" y="1074"/>
                  </a:lnTo>
                  <a:lnTo>
                    <a:pt x="781" y="1074"/>
                  </a:lnTo>
                  <a:lnTo>
                    <a:pt x="781" y="1074"/>
                  </a:lnTo>
                  <a:lnTo>
                    <a:pt x="781" y="1073"/>
                  </a:lnTo>
                  <a:lnTo>
                    <a:pt x="781" y="1072"/>
                  </a:lnTo>
                  <a:lnTo>
                    <a:pt x="781" y="1071"/>
                  </a:lnTo>
                  <a:lnTo>
                    <a:pt x="781" y="1070"/>
                  </a:lnTo>
                  <a:lnTo>
                    <a:pt x="780" y="1070"/>
                  </a:lnTo>
                  <a:lnTo>
                    <a:pt x="780" y="1069"/>
                  </a:lnTo>
                  <a:lnTo>
                    <a:pt x="779" y="1069"/>
                  </a:lnTo>
                  <a:lnTo>
                    <a:pt x="779" y="1068"/>
                  </a:lnTo>
                  <a:lnTo>
                    <a:pt x="780" y="1068"/>
                  </a:lnTo>
                  <a:lnTo>
                    <a:pt x="780" y="1068"/>
                  </a:lnTo>
                  <a:lnTo>
                    <a:pt x="780" y="1067"/>
                  </a:lnTo>
                  <a:lnTo>
                    <a:pt x="779" y="1067"/>
                  </a:lnTo>
                  <a:lnTo>
                    <a:pt x="779" y="1066"/>
                  </a:lnTo>
                  <a:lnTo>
                    <a:pt x="779" y="1066"/>
                  </a:lnTo>
                  <a:lnTo>
                    <a:pt x="778" y="1066"/>
                  </a:lnTo>
                  <a:lnTo>
                    <a:pt x="778" y="1065"/>
                  </a:lnTo>
                  <a:lnTo>
                    <a:pt x="777" y="1065"/>
                  </a:lnTo>
                  <a:lnTo>
                    <a:pt x="776" y="1065"/>
                  </a:lnTo>
                  <a:lnTo>
                    <a:pt x="775" y="1065"/>
                  </a:lnTo>
                  <a:lnTo>
                    <a:pt x="774" y="1065"/>
                  </a:lnTo>
                  <a:lnTo>
                    <a:pt x="773" y="1065"/>
                  </a:lnTo>
                  <a:lnTo>
                    <a:pt x="773" y="1065"/>
                  </a:lnTo>
                  <a:lnTo>
                    <a:pt x="772" y="1065"/>
                  </a:lnTo>
                  <a:lnTo>
                    <a:pt x="771" y="1065"/>
                  </a:lnTo>
                  <a:lnTo>
                    <a:pt x="771" y="1066"/>
                  </a:lnTo>
                  <a:lnTo>
                    <a:pt x="770" y="1066"/>
                  </a:lnTo>
                  <a:lnTo>
                    <a:pt x="770" y="1067"/>
                  </a:lnTo>
                  <a:lnTo>
                    <a:pt x="769" y="1068"/>
                  </a:lnTo>
                  <a:lnTo>
                    <a:pt x="769" y="1068"/>
                  </a:lnTo>
                  <a:lnTo>
                    <a:pt x="768" y="1068"/>
                  </a:lnTo>
                  <a:lnTo>
                    <a:pt x="768" y="1069"/>
                  </a:lnTo>
                  <a:lnTo>
                    <a:pt x="767" y="1069"/>
                  </a:lnTo>
                  <a:lnTo>
                    <a:pt x="766" y="1069"/>
                  </a:lnTo>
                  <a:lnTo>
                    <a:pt x="766" y="1070"/>
                  </a:lnTo>
                  <a:lnTo>
                    <a:pt x="765" y="1070"/>
                  </a:lnTo>
                  <a:lnTo>
                    <a:pt x="765" y="1071"/>
                  </a:lnTo>
                  <a:lnTo>
                    <a:pt x="765" y="1072"/>
                  </a:lnTo>
                  <a:lnTo>
                    <a:pt x="765" y="1073"/>
                  </a:lnTo>
                  <a:lnTo>
                    <a:pt x="764" y="1073"/>
                  </a:lnTo>
                  <a:lnTo>
                    <a:pt x="764" y="1074"/>
                  </a:lnTo>
                  <a:lnTo>
                    <a:pt x="763" y="1074"/>
                  </a:lnTo>
                  <a:lnTo>
                    <a:pt x="763" y="1074"/>
                  </a:lnTo>
                  <a:lnTo>
                    <a:pt x="762" y="1074"/>
                  </a:lnTo>
                  <a:lnTo>
                    <a:pt x="762" y="1074"/>
                  </a:lnTo>
                  <a:lnTo>
                    <a:pt x="761" y="1074"/>
                  </a:lnTo>
                  <a:lnTo>
                    <a:pt x="760" y="1074"/>
                  </a:lnTo>
                  <a:lnTo>
                    <a:pt x="760" y="1073"/>
                  </a:lnTo>
                  <a:lnTo>
                    <a:pt x="760" y="1073"/>
                  </a:lnTo>
                  <a:lnTo>
                    <a:pt x="759" y="1073"/>
                  </a:lnTo>
                  <a:lnTo>
                    <a:pt x="759" y="1072"/>
                  </a:lnTo>
                  <a:lnTo>
                    <a:pt x="758" y="1072"/>
                  </a:lnTo>
                  <a:lnTo>
                    <a:pt x="757" y="1072"/>
                  </a:lnTo>
                  <a:lnTo>
                    <a:pt x="756" y="1071"/>
                  </a:lnTo>
                  <a:lnTo>
                    <a:pt x="755" y="1071"/>
                  </a:lnTo>
                  <a:lnTo>
                    <a:pt x="754" y="1071"/>
                  </a:lnTo>
                  <a:lnTo>
                    <a:pt x="754" y="1072"/>
                  </a:lnTo>
                  <a:lnTo>
                    <a:pt x="754" y="1072"/>
                  </a:lnTo>
                  <a:lnTo>
                    <a:pt x="753" y="1072"/>
                  </a:lnTo>
                  <a:lnTo>
                    <a:pt x="752" y="1072"/>
                  </a:lnTo>
                  <a:lnTo>
                    <a:pt x="751" y="1072"/>
                  </a:lnTo>
                  <a:lnTo>
                    <a:pt x="750" y="1072"/>
                  </a:lnTo>
                  <a:lnTo>
                    <a:pt x="749" y="1072"/>
                  </a:lnTo>
                  <a:lnTo>
                    <a:pt x="749" y="1071"/>
                  </a:lnTo>
                  <a:lnTo>
                    <a:pt x="748" y="1071"/>
                  </a:lnTo>
                  <a:lnTo>
                    <a:pt x="747" y="1071"/>
                  </a:lnTo>
                  <a:lnTo>
                    <a:pt x="747" y="1071"/>
                  </a:lnTo>
                  <a:lnTo>
                    <a:pt x="746" y="1071"/>
                  </a:lnTo>
                  <a:lnTo>
                    <a:pt x="745" y="1071"/>
                  </a:lnTo>
                  <a:lnTo>
                    <a:pt x="745" y="1070"/>
                  </a:lnTo>
                  <a:lnTo>
                    <a:pt x="744" y="1070"/>
                  </a:lnTo>
                  <a:lnTo>
                    <a:pt x="743" y="1069"/>
                  </a:lnTo>
                  <a:lnTo>
                    <a:pt x="742" y="1069"/>
                  </a:lnTo>
                  <a:lnTo>
                    <a:pt x="741" y="1068"/>
                  </a:lnTo>
                  <a:lnTo>
                    <a:pt x="741" y="1068"/>
                  </a:lnTo>
                  <a:lnTo>
                    <a:pt x="740" y="1068"/>
                  </a:lnTo>
                  <a:lnTo>
                    <a:pt x="739" y="1068"/>
                  </a:lnTo>
                  <a:lnTo>
                    <a:pt x="738" y="1068"/>
                  </a:lnTo>
                  <a:lnTo>
                    <a:pt x="737" y="1068"/>
                  </a:lnTo>
                  <a:lnTo>
                    <a:pt x="736" y="1068"/>
                  </a:lnTo>
                  <a:lnTo>
                    <a:pt x="735" y="1068"/>
                  </a:lnTo>
                  <a:lnTo>
                    <a:pt x="734" y="1068"/>
                  </a:lnTo>
                  <a:lnTo>
                    <a:pt x="734" y="1069"/>
                  </a:lnTo>
                  <a:lnTo>
                    <a:pt x="733" y="1069"/>
                  </a:lnTo>
                  <a:lnTo>
                    <a:pt x="732" y="1069"/>
                  </a:lnTo>
                  <a:lnTo>
                    <a:pt x="732" y="1070"/>
                  </a:lnTo>
                  <a:lnTo>
                    <a:pt x="731" y="1070"/>
                  </a:lnTo>
                  <a:lnTo>
                    <a:pt x="731" y="1071"/>
                  </a:lnTo>
                  <a:lnTo>
                    <a:pt x="730" y="1071"/>
                  </a:lnTo>
                  <a:lnTo>
                    <a:pt x="728" y="1072"/>
                  </a:lnTo>
                  <a:lnTo>
                    <a:pt x="728" y="1073"/>
                  </a:lnTo>
                  <a:lnTo>
                    <a:pt x="728" y="1073"/>
                  </a:lnTo>
                  <a:lnTo>
                    <a:pt x="727" y="1073"/>
                  </a:lnTo>
                  <a:lnTo>
                    <a:pt x="727" y="1074"/>
                  </a:lnTo>
                  <a:lnTo>
                    <a:pt x="726" y="1074"/>
                  </a:lnTo>
                  <a:lnTo>
                    <a:pt x="726" y="1074"/>
                  </a:lnTo>
                  <a:lnTo>
                    <a:pt x="725" y="1074"/>
                  </a:lnTo>
                  <a:lnTo>
                    <a:pt x="724" y="1074"/>
                  </a:lnTo>
                  <a:lnTo>
                    <a:pt x="724" y="1075"/>
                  </a:lnTo>
                  <a:lnTo>
                    <a:pt x="723" y="1076"/>
                  </a:lnTo>
                  <a:lnTo>
                    <a:pt x="723" y="1077"/>
                  </a:lnTo>
                  <a:lnTo>
                    <a:pt x="722" y="1076"/>
                  </a:lnTo>
                  <a:lnTo>
                    <a:pt x="722" y="1077"/>
                  </a:lnTo>
                  <a:lnTo>
                    <a:pt x="721" y="1078"/>
                  </a:lnTo>
                  <a:lnTo>
                    <a:pt x="720" y="1078"/>
                  </a:lnTo>
                  <a:lnTo>
                    <a:pt x="720" y="1079"/>
                  </a:lnTo>
                  <a:lnTo>
                    <a:pt x="719" y="1079"/>
                  </a:lnTo>
                  <a:lnTo>
                    <a:pt x="718" y="1079"/>
                  </a:lnTo>
                  <a:lnTo>
                    <a:pt x="717" y="1078"/>
                  </a:lnTo>
                  <a:lnTo>
                    <a:pt x="717" y="1077"/>
                  </a:lnTo>
                  <a:lnTo>
                    <a:pt x="716" y="1077"/>
                  </a:lnTo>
                  <a:lnTo>
                    <a:pt x="715" y="1077"/>
                  </a:lnTo>
                  <a:lnTo>
                    <a:pt x="715" y="1078"/>
                  </a:lnTo>
                  <a:lnTo>
                    <a:pt x="715" y="1078"/>
                  </a:lnTo>
                  <a:lnTo>
                    <a:pt x="715" y="1079"/>
                  </a:lnTo>
                  <a:lnTo>
                    <a:pt x="714" y="1079"/>
                  </a:lnTo>
                  <a:lnTo>
                    <a:pt x="713" y="1079"/>
                  </a:lnTo>
                  <a:lnTo>
                    <a:pt x="713" y="1080"/>
                  </a:lnTo>
                  <a:lnTo>
                    <a:pt x="712" y="1080"/>
                  </a:lnTo>
                  <a:lnTo>
                    <a:pt x="711" y="1080"/>
                  </a:lnTo>
                  <a:lnTo>
                    <a:pt x="711" y="1079"/>
                  </a:lnTo>
                  <a:lnTo>
                    <a:pt x="710" y="1079"/>
                  </a:lnTo>
                  <a:lnTo>
                    <a:pt x="710" y="1078"/>
                  </a:lnTo>
                  <a:lnTo>
                    <a:pt x="709" y="1078"/>
                  </a:lnTo>
                  <a:lnTo>
                    <a:pt x="709" y="1078"/>
                  </a:lnTo>
                  <a:lnTo>
                    <a:pt x="708" y="1078"/>
                  </a:lnTo>
                  <a:lnTo>
                    <a:pt x="707" y="1078"/>
                  </a:lnTo>
                  <a:lnTo>
                    <a:pt x="706" y="1078"/>
                  </a:lnTo>
                  <a:lnTo>
                    <a:pt x="705" y="1078"/>
                  </a:lnTo>
                  <a:lnTo>
                    <a:pt x="704" y="1078"/>
                  </a:lnTo>
                  <a:lnTo>
                    <a:pt x="703" y="1078"/>
                  </a:lnTo>
                  <a:lnTo>
                    <a:pt x="702" y="1078"/>
                  </a:lnTo>
                  <a:lnTo>
                    <a:pt x="702" y="1078"/>
                  </a:lnTo>
                  <a:lnTo>
                    <a:pt x="701" y="1078"/>
                  </a:lnTo>
                  <a:lnTo>
                    <a:pt x="701" y="1077"/>
                  </a:lnTo>
                  <a:lnTo>
                    <a:pt x="701" y="1078"/>
                  </a:lnTo>
                  <a:lnTo>
                    <a:pt x="700" y="1077"/>
                  </a:lnTo>
                  <a:lnTo>
                    <a:pt x="699" y="1076"/>
                  </a:lnTo>
                  <a:lnTo>
                    <a:pt x="698" y="1076"/>
                  </a:lnTo>
                  <a:lnTo>
                    <a:pt x="697" y="1076"/>
                  </a:lnTo>
                  <a:lnTo>
                    <a:pt x="696" y="1076"/>
                  </a:lnTo>
                  <a:lnTo>
                    <a:pt x="696" y="1077"/>
                  </a:lnTo>
                  <a:lnTo>
                    <a:pt x="695" y="1078"/>
                  </a:lnTo>
                  <a:lnTo>
                    <a:pt x="694" y="1078"/>
                  </a:lnTo>
                  <a:lnTo>
                    <a:pt x="693" y="1078"/>
                  </a:lnTo>
                  <a:lnTo>
                    <a:pt x="693" y="1079"/>
                  </a:lnTo>
                  <a:lnTo>
                    <a:pt x="692" y="1079"/>
                  </a:lnTo>
                  <a:lnTo>
                    <a:pt x="692" y="1080"/>
                  </a:lnTo>
                  <a:lnTo>
                    <a:pt x="691" y="1080"/>
                  </a:lnTo>
                  <a:lnTo>
                    <a:pt x="690" y="1080"/>
                  </a:lnTo>
                  <a:lnTo>
                    <a:pt x="690" y="1079"/>
                  </a:lnTo>
                  <a:lnTo>
                    <a:pt x="690" y="1079"/>
                  </a:lnTo>
                  <a:lnTo>
                    <a:pt x="689" y="1079"/>
                  </a:lnTo>
                  <a:lnTo>
                    <a:pt x="689" y="1080"/>
                  </a:lnTo>
                  <a:lnTo>
                    <a:pt x="688" y="1080"/>
                  </a:lnTo>
                  <a:lnTo>
                    <a:pt x="687" y="1079"/>
                  </a:lnTo>
                  <a:lnTo>
                    <a:pt x="687" y="1078"/>
                  </a:lnTo>
                  <a:lnTo>
                    <a:pt x="686" y="1078"/>
                  </a:lnTo>
                  <a:lnTo>
                    <a:pt x="685" y="1078"/>
                  </a:lnTo>
                  <a:lnTo>
                    <a:pt x="684" y="1078"/>
                  </a:lnTo>
                  <a:lnTo>
                    <a:pt x="683" y="1077"/>
                  </a:lnTo>
                  <a:lnTo>
                    <a:pt x="683" y="1077"/>
                  </a:lnTo>
                  <a:lnTo>
                    <a:pt x="683" y="1076"/>
                  </a:lnTo>
                  <a:lnTo>
                    <a:pt x="682" y="1076"/>
                  </a:lnTo>
                  <a:lnTo>
                    <a:pt x="682" y="1075"/>
                  </a:lnTo>
                  <a:lnTo>
                    <a:pt x="682" y="1074"/>
                  </a:lnTo>
                  <a:lnTo>
                    <a:pt x="681" y="1074"/>
                  </a:lnTo>
                  <a:lnTo>
                    <a:pt x="680" y="1074"/>
                  </a:lnTo>
                  <a:lnTo>
                    <a:pt x="680" y="1074"/>
                  </a:lnTo>
                  <a:lnTo>
                    <a:pt x="679" y="1074"/>
                  </a:lnTo>
                  <a:lnTo>
                    <a:pt x="678" y="1074"/>
                  </a:lnTo>
                  <a:lnTo>
                    <a:pt x="677" y="1074"/>
                  </a:lnTo>
                  <a:lnTo>
                    <a:pt x="677" y="1074"/>
                  </a:lnTo>
                  <a:lnTo>
                    <a:pt x="677" y="1074"/>
                  </a:lnTo>
                  <a:lnTo>
                    <a:pt x="676" y="1074"/>
                  </a:lnTo>
                  <a:lnTo>
                    <a:pt x="675" y="1074"/>
                  </a:lnTo>
                  <a:lnTo>
                    <a:pt x="674" y="1074"/>
                  </a:lnTo>
                  <a:lnTo>
                    <a:pt x="673" y="1075"/>
                  </a:lnTo>
                  <a:lnTo>
                    <a:pt x="673" y="1076"/>
                  </a:lnTo>
                  <a:lnTo>
                    <a:pt x="673" y="1077"/>
                  </a:lnTo>
                  <a:lnTo>
                    <a:pt x="673" y="1078"/>
                  </a:lnTo>
                  <a:lnTo>
                    <a:pt x="674" y="1079"/>
                  </a:lnTo>
                  <a:lnTo>
                    <a:pt x="674" y="1080"/>
                  </a:lnTo>
                  <a:lnTo>
                    <a:pt x="673" y="1080"/>
                  </a:lnTo>
                  <a:lnTo>
                    <a:pt x="673" y="1080"/>
                  </a:lnTo>
                  <a:lnTo>
                    <a:pt x="672" y="1080"/>
                  </a:lnTo>
                  <a:lnTo>
                    <a:pt x="671" y="1081"/>
                  </a:lnTo>
                  <a:lnTo>
                    <a:pt x="671" y="1082"/>
                  </a:lnTo>
                  <a:lnTo>
                    <a:pt x="670" y="1082"/>
                  </a:lnTo>
                  <a:lnTo>
                    <a:pt x="670" y="1083"/>
                  </a:lnTo>
                  <a:lnTo>
                    <a:pt x="670" y="1083"/>
                  </a:lnTo>
                  <a:lnTo>
                    <a:pt x="670" y="1084"/>
                  </a:lnTo>
                  <a:lnTo>
                    <a:pt x="669" y="1084"/>
                  </a:lnTo>
                  <a:lnTo>
                    <a:pt x="669" y="1083"/>
                  </a:lnTo>
                  <a:lnTo>
                    <a:pt x="668" y="1083"/>
                  </a:lnTo>
                  <a:lnTo>
                    <a:pt x="667" y="1083"/>
                  </a:lnTo>
                  <a:lnTo>
                    <a:pt x="666" y="1083"/>
                  </a:lnTo>
                  <a:lnTo>
                    <a:pt x="664" y="1084"/>
                  </a:lnTo>
                  <a:lnTo>
                    <a:pt x="664" y="1084"/>
                  </a:lnTo>
                  <a:lnTo>
                    <a:pt x="664" y="1085"/>
                  </a:lnTo>
                  <a:lnTo>
                    <a:pt x="664" y="1086"/>
                  </a:lnTo>
                  <a:lnTo>
                    <a:pt x="663" y="1086"/>
                  </a:lnTo>
                  <a:lnTo>
                    <a:pt x="662" y="1087"/>
                  </a:lnTo>
                  <a:lnTo>
                    <a:pt x="662" y="1087"/>
                  </a:lnTo>
                  <a:lnTo>
                    <a:pt x="661" y="1087"/>
                  </a:lnTo>
                  <a:lnTo>
                    <a:pt x="660" y="1088"/>
                  </a:lnTo>
                  <a:lnTo>
                    <a:pt x="659" y="1088"/>
                  </a:lnTo>
                  <a:lnTo>
                    <a:pt x="659" y="1089"/>
                  </a:lnTo>
                  <a:lnTo>
                    <a:pt x="658" y="1089"/>
                  </a:lnTo>
                  <a:lnTo>
                    <a:pt x="658" y="1089"/>
                  </a:lnTo>
                  <a:lnTo>
                    <a:pt x="658" y="1088"/>
                  </a:lnTo>
                  <a:lnTo>
                    <a:pt x="658" y="1087"/>
                  </a:lnTo>
                  <a:lnTo>
                    <a:pt x="658" y="1087"/>
                  </a:lnTo>
                  <a:lnTo>
                    <a:pt x="658" y="1086"/>
                  </a:lnTo>
                  <a:lnTo>
                    <a:pt x="658" y="1086"/>
                  </a:lnTo>
                  <a:lnTo>
                    <a:pt x="658" y="1086"/>
                  </a:lnTo>
                  <a:lnTo>
                    <a:pt x="658" y="1086"/>
                  </a:lnTo>
                  <a:lnTo>
                    <a:pt x="658" y="1085"/>
                  </a:lnTo>
                  <a:lnTo>
                    <a:pt x="658" y="1084"/>
                  </a:lnTo>
                  <a:lnTo>
                    <a:pt x="658" y="1083"/>
                  </a:lnTo>
                  <a:lnTo>
                    <a:pt x="658" y="1082"/>
                  </a:lnTo>
                  <a:lnTo>
                    <a:pt x="658" y="1082"/>
                  </a:lnTo>
                  <a:lnTo>
                    <a:pt x="658" y="1081"/>
                  </a:lnTo>
                  <a:lnTo>
                    <a:pt x="658" y="1080"/>
                  </a:lnTo>
                  <a:lnTo>
                    <a:pt x="657" y="1080"/>
                  </a:lnTo>
                  <a:lnTo>
                    <a:pt x="657" y="1080"/>
                  </a:lnTo>
                  <a:lnTo>
                    <a:pt x="656" y="1080"/>
                  </a:lnTo>
                  <a:lnTo>
                    <a:pt x="656" y="1080"/>
                  </a:lnTo>
                  <a:lnTo>
                    <a:pt x="656" y="1080"/>
                  </a:lnTo>
                  <a:lnTo>
                    <a:pt x="655" y="1080"/>
                  </a:lnTo>
                  <a:lnTo>
                    <a:pt x="655" y="1079"/>
                  </a:lnTo>
                  <a:lnTo>
                    <a:pt x="655" y="1078"/>
                  </a:lnTo>
                  <a:lnTo>
                    <a:pt x="655" y="1077"/>
                  </a:lnTo>
                  <a:lnTo>
                    <a:pt x="655" y="1076"/>
                  </a:lnTo>
                  <a:lnTo>
                    <a:pt x="655" y="1075"/>
                  </a:lnTo>
                  <a:lnTo>
                    <a:pt x="655" y="1074"/>
                  </a:lnTo>
                  <a:lnTo>
                    <a:pt x="655" y="1074"/>
                  </a:lnTo>
                  <a:lnTo>
                    <a:pt x="655" y="1073"/>
                  </a:lnTo>
                  <a:lnTo>
                    <a:pt x="655" y="1074"/>
                  </a:lnTo>
                  <a:lnTo>
                    <a:pt x="655" y="1073"/>
                  </a:lnTo>
                  <a:lnTo>
                    <a:pt x="655" y="1072"/>
                  </a:lnTo>
                  <a:lnTo>
                    <a:pt x="655" y="1071"/>
                  </a:lnTo>
                  <a:lnTo>
                    <a:pt x="654" y="1071"/>
                  </a:lnTo>
                  <a:lnTo>
                    <a:pt x="655" y="1070"/>
                  </a:lnTo>
                  <a:lnTo>
                    <a:pt x="654" y="1070"/>
                  </a:lnTo>
                  <a:lnTo>
                    <a:pt x="654" y="1069"/>
                  </a:lnTo>
                  <a:lnTo>
                    <a:pt x="654" y="1068"/>
                  </a:lnTo>
                  <a:lnTo>
                    <a:pt x="654" y="1068"/>
                  </a:lnTo>
                  <a:lnTo>
                    <a:pt x="654" y="1067"/>
                  </a:lnTo>
                  <a:lnTo>
                    <a:pt x="653" y="1067"/>
                  </a:lnTo>
                  <a:lnTo>
                    <a:pt x="653" y="1066"/>
                  </a:lnTo>
                  <a:lnTo>
                    <a:pt x="653" y="1065"/>
                  </a:lnTo>
                  <a:lnTo>
                    <a:pt x="653" y="1064"/>
                  </a:lnTo>
                  <a:lnTo>
                    <a:pt x="652" y="1064"/>
                  </a:lnTo>
                  <a:lnTo>
                    <a:pt x="652" y="1063"/>
                  </a:lnTo>
                  <a:lnTo>
                    <a:pt x="652" y="1062"/>
                  </a:lnTo>
                  <a:lnTo>
                    <a:pt x="653" y="1062"/>
                  </a:lnTo>
                  <a:lnTo>
                    <a:pt x="653" y="1061"/>
                  </a:lnTo>
                  <a:lnTo>
                    <a:pt x="654" y="1061"/>
                  </a:lnTo>
                  <a:lnTo>
                    <a:pt x="653" y="1061"/>
                  </a:lnTo>
                  <a:lnTo>
                    <a:pt x="654" y="1061"/>
                  </a:lnTo>
                  <a:lnTo>
                    <a:pt x="654" y="1061"/>
                  </a:lnTo>
                  <a:lnTo>
                    <a:pt x="655" y="1061"/>
                  </a:lnTo>
                  <a:lnTo>
                    <a:pt x="655" y="1060"/>
                  </a:lnTo>
                  <a:lnTo>
                    <a:pt x="656" y="1060"/>
                  </a:lnTo>
                  <a:lnTo>
                    <a:pt x="657" y="1060"/>
                  </a:lnTo>
                  <a:lnTo>
                    <a:pt x="657" y="1059"/>
                  </a:lnTo>
                  <a:lnTo>
                    <a:pt x="658" y="1059"/>
                  </a:lnTo>
                  <a:lnTo>
                    <a:pt x="658" y="1059"/>
                  </a:lnTo>
                  <a:lnTo>
                    <a:pt x="658" y="1058"/>
                  </a:lnTo>
                  <a:lnTo>
                    <a:pt x="659" y="1058"/>
                  </a:lnTo>
                  <a:lnTo>
                    <a:pt x="660" y="1058"/>
                  </a:lnTo>
                  <a:lnTo>
                    <a:pt x="661" y="1058"/>
                  </a:lnTo>
                  <a:lnTo>
                    <a:pt x="661" y="1057"/>
                  </a:lnTo>
                  <a:lnTo>
                    <a:pt x="662" y="1057"/>
                  </a:lnTo>
                  <a:lnTo>
                    <a:pt x="662" y="1056"/>
                  </a:lnTo>
                  <a:lnTo>
                    <a:pt x="663" y="1056"/>
                  </a:lnTo>
                  <a:lnTo>
                    <a:pt x="663" y="1055"/>
                  </a:lnTo>
                  <a:lnTo>
                    <a:pt x="663" y="1055"/>
                  </a:lnTo>
                  <a:lnTo>
                    <a:pt x="663" y="1054"/>
                  </a:lnTo>
                  <a:lnTo>
                    <a:pt x="662" y="1054"/>
                  </a:lnTo>
                  <a:lnTo>
                    <a:pt x="662" y="1053"/>
                  </a:lnTo>
                  <a:lnTo>
                    <a:pt x="663" y="1053"/>
                  </a:lnTo>
                  <a:lnTo>
                    <a:pt x="662" y="1053"/>
                  </a:lnTo>
                  <a:lnTo>
                    <a:pt x="662" y="1052"/>
                  </a:lnTo>
                  <a:lnTo>
                    <a:pt x="662" y="1051"/>
                  </a:lnTo>
                  <a:lnTo>
                    <a:pt x="661" y="1051"/>
                  </a:lnTo>
                  <a:lnTo>
                    <a:pt x="661" y="1050"/>
                  </a:lnTo>
                  <a:lnTo>
                    <a:pt x="661" y="1049"/>
                  </a:lnTo>
                  <a:lnTo>
                    <a:pt x="662" y="1049"/>
                  </a:lnTo>
                  <a:lnTo>
                    <a:pt x="661" y="1049"/>
                  </a:lnTo>
                  <a:lnTo>
                    <a:pt x="662" y="1049"/>
                  </a:lnTo>
                  <a:lnTo>
                    <a:pt x="662" y="1048"/>
                  </a:lnTo>
                  <a:lnTo>
                    <a:pt x="661" y="1048"/>
                  </a:lnTo>
                  <a:lnTo>
                    <a:pt x="662" y="1048"/>
                  </a:lnTo>
                  <a:lnTo>
                    <a:pt x="662" y="1048"/>
                  </a:lnTo>
                  <a:lnTo>
                    <a:pt x="662" y="1048"/>
                  </a:lnTo>
                  <a:lnTo>
                    <a:pt x="662" y="1048"/>
                  </a:lnTo>
                  <a:lnTo>
                    <a:pt x="662" y="1047"/>
                  </a:lnTo>
                  <a:lnTo>
                    <a:pt x="661" y="1047"/>
                  </a:lnTo>
                  <a:lnTo>
                    <a:pt x="662" y="1047"/>
                  </a:lnTo>
                  <a:lnTo>
                    <a:pt x="662" y="1046"/>
                  </a:lnTo>
                  <a:lnTo>
                    <a:pt x="661" y="1046"/>
                  </a:lnTo>
                  <a:lnTo>
                    <a:pt x="661" y="1045"/>
                  </a:lnTo>
                  <a:lnTo>
                    <a:pt x="662" y="1045"/>
                  </a:lnTo>
                  <a:lnTo>
                    <a:pt x="661" y="1045"/>
                  </a:lnTo>
                  <a:lnTo>
                    <a:pt x="661" y="1044"/>
                  </a:lnTo>
                  <a:lnTo>
                    <a:pt x="662" y="1044"/>
                  </a:lnTo>
                  <a:lnTo>
                    <a:pt x="661" y="1044"/>
                  </a:lnTo>
                  <a:lnTo>
                    <a:pt x="662" y="1044"/>
                  </a:lnTo>
                  <a:lnTo>
                    <a:pt x="662" y="1043"/>
                  </a:lnTo>
                  <a:lnTo>
                    <a:pt x="661" y="1043"/>
                  </a:lnTo>
                  <a:lnTo>
                    <a:pt x="661" y="1042"/>
                  </a:lnTo>
                  <a:lnTo>
                    <a:pt x="661" y="1042"/>
                  </a:lnTo>
                  <a:lnTo>
                    <a:pt x="661" y="1041"/>
                  </a:lnTo>
                  <a:lnTo>
                    <a:pt x="660" y="1041"/>
                  </a:lnTo>
                  <a:lnTo>
                    <a:pt x="660" y="1040"/>
                  </a:lnTo>
                  <a:lnTo>
                    <a:pt x="659" y="1040"/>
                  </a:lnTo>
                  <a:lnTo>
                    <a:pt x="659" y="1041"/>
                  </a:lnTo>
                  <a:lnTo>
                    <a:pt x="659" y="1040"/>
                  </a:lnTo>
                  <a:lnTo>
                    <a:pt x="658" y="1040"/>
                  </a:lnTo>
                  <a:lnTo>
                    <a:pt x="659" y="1040"/>
                  </a:lnTo>
                  <a:lnTo>
                    <a:pt x="659" y="1039"/>
                  </a:lnTo>
                  <a:lnTo>
                    <a:pt x="659" y="1038"/>
                  </a:lnTo>
                  <a:lnTo>
                    <a:pt x="660" y="1038"/>
                  </a:lnTo>
                  <a:lnTo>
                    <a:pt x="660" y="1037"/>
                  </a:lnTo>
                  <a:lnTo>
                    <a:pt x="660" y="1036"/>
                  </a:lnTo>
                  <a:lnTo>
                    <a:pt x="661" y="1036"/>
                  </a:lnTo>
                  <a:lnTo>
                    <a:pt x="661" y="1035"/>
                  </a:lnTo>
                  <a:lnTo>
                    <a:pt x="661" y="1035"/>
                  </a:lnTo>
                  <a:lnTo>
                    <a:pt x="661" y="1034"/>
                  </a:lnTo>
                  <a:lnTo>
                    <a:pt x="662" y="1034"/>
                  </a:lnTo>
                  <a:lnTo>
                    <a:pt x="662" y="1033"/>
                  </a:lnTo>
                  <a:lnTo>
                    <a:pt x="662" y="1032"/>
                  </a:lnTo>
                  <a:lnTo>
                    <a:pt x="663" y="1032"/>
                  </a:lnTo>
                  <a:lnTo>
                    <a:pt x="662" y="1032"/>
                  </a:lnTo>
                  <a:lnTo>
                    <a:pt x="662" y="1031"/>
                  </a:lnTo>
                  <a:lnTo>
                    <a:pt x="663" y="1031"/>
                  </a:lnTo>
                  <a:lnTo>
                    <a:pt x="662" y="1031"/>
                  </a:lnTo>
                  <a:lnTo>
                    <a:pt x="662" y="1030"/>
                  </a:lnTo>
                  <a:lnTo>
                    <a:pt x="662" y="1029"/>
                  </a:lnTo>
                  <a:lnTo>
                    <a:pt x="661" y="1029"/>
                  </a:lnTo>
                  <a:lnTo>
                    <a:pt x="661" y="1029"/>
                  </a:lnTo>
                  <a:lnTo>
                    <a:pt x="661" y="1028"/>
                  </a:lnTo>
                  <a:lnTo>
                    <a:pt x="660" y="1028"/>
                  </a:lnTo>
                  <a:lnTo>
                    <a:pt x="661" y="1028"/>
                  </a:lnTo>
                  <a:lnTo>
                    <a:pt x="660" y="1028"/>
                  </a:lnTo>
                  <a:lnTo>
                    <a:pt x="660" y="1027"/>
                  </a:lnTo>
                  <a:lnTo>
                    <a:pt x="659" y="1027"/>
                  </a:lnTo>
                  <a:lnTo>
                    <a:pt x="659" y="1026"/>
                  </a:lnTo>
                  <a:lnTo>
                    <a:pt x="659" y="1025"/>
                  </a:lnTo>
                  <a:lnTo>
                    <a:pt x="659" y="1024"/>
                  </a:lnTo>
                  <a:lnTo>
                    <a:pt x="659" y="1023"/>
                  </a:lnTo>
                  <a:lnTo>
                    <a:pt x="658" y="1023"/>
                  </a:lnTo>
                  <a:lnTo>
                    <a:pt x="658" y="1023"/>
                  </a:lnTo>
                  <a:lnTo>
                    <a:pt x="658" y="1023"/>
                  </a:lnTo>
                  <a:lnTo>
                    <a:pt x="658" y="1022"/>
                  </a:lnTo>
                  <a:lnTo>
                    <a:pt x="658" y="1021"/>
                  </a:lnTo>
                  <a:lnTo>
                    <a:pt x="657" y="1021"/>
                  </a:lnTo>
                  <a:lnTo>
                    <a:pt x="657" y="1020"/>
                  </a:lnTo>
                  <a:lnTo>
                    <a:pt x="657" y="1019"/>
                  </a:lnTo>
                  <a:lnTo>
                    <a:pt x="656" y="1019"/>
                  </a:lnTo>
                  <a:lnTo>
                    <a:pt x="657" y="1019"/>
                  </a:lnTo>
                  <a:lnTo>
                    <a:pt x="657" y="1018"/>
                  </a:lnTo>
                  <a:lnTo>
                    <a:pt x="656" y="1018"/>
                  </a:lnTo>
                  <a:lnTo>
                    <a:pt x="656" y="1017"/>
                  </a:lnTo>
                  <a:lnTo>
                    <a:pt x="655" y="1017"/>
                  </a:lnTo>
                  <a:lnTo>
                    <a:pt x="655" y="1016"/>
                  </a:lnTo>
                  <a:lnTo>
                    <a:pt x="655" y="1016"/>
                  </a:lnTo>
                  <a:lnTo>
                    <a:pt x="656" y="1016"/>
                  </a:lnTo>
                  <a:lnTo>
                    <a:pt x="656" y="1015"/>
                  </a:lnTo>
                  <a:lnTo>
                    <a:pt x="655" y="1015"/>
                  </a:lnTo>
                  <a:lnTo>
                    <a:pt x="656" y="1015"/>
                  </a:lnTo>
                  <a:lnTo>
                    <a:pt x="656" y="1014"/>
                  </a:lnTo>
                  <a:lnTo>
                    <a:pt x="655" y="1013"/>
                  </a:lnTo>
                  <a:lnTo>
                    <a:pt x="655" y="1012"/>
                  </a:lnTo>
                  <a:lnTo>
                    <a:pt x="655" y="1011"/>
                  </a:lnTo>
                  <a:lnTo>
                    <a:pt x="656" y="1011"/>
                  </a:lnTo>
                  <a:lnTo>
                    <a:pt x="656" y="1010"/>
                  </a:lnTo>
                  <a:lnTo>
                    <a:pt x="655" y="1010"/>
                  </a:lnTo>
                  <a:lnTo>
                    <a:pt x="655" y="1010"/>
                  </a:lnTo>
                  <a:lnTo>
                    <a:pt x="654" y="1010"/>
                  </a:lnTo>
                  <a:lnTo>
                    <a:pt x="655" y="1009"/>
                  </a:lnTo>
                  <a:lnTo>
                    <a:pt x="655" y="1008"/>
                  </a:lnTo>
                  <a:lnTo>
                    <a:pt x="655" y="1007"/>
                  </a:lnTo>
                  <a:lnTo>
                    <a:pt x="655" y="1008"/>
                  </a:lnTo>
                  <a:lnTo>
                    <a:pt x="654" y="1008"/>
                  </a:lnTo>
                  <a:lnTo>
                    <a:pt x="654" y="1007"/>
                  </a:lnTo>
                  <a:lnTo>
                    <a:pt x="654" y="1006"/>
                  </a:lnTo>
                  <a:lnTo>
                    <a:pt x="654" y="1005"/>
                  </a:lnTo>
                  <a:lnTo>
                    <a:pt x="654" y="1004"/>
                  </a:lnTo>
                  <a:lnTo>
                    <a:pt x="654" y="1003"/>
                  </a:lnTo>
                  <a:lnTo>
                    <a:pt x="653" y="1003"/>
                  </a:lnTo>
                  <a:lnTo>
                    <a:pt x="653" y="1003"/>
                  </a:lnTo>
                  <a:lnTo>
                    <a:pt x="653" y="1002"/>
                  </a:lnTo>
                  <a:lnTo>
                    <a:pt x="653" y="1001"/>
                  </a:lnTo>
                  <a:lnTo>
                    <a:pt x="652" y="1001"/>
                  </a:lnTo>
                  <a:lnTo>
                    <a:pt x="652" y="1000"/>
                  </a:lnTo>
                  <a:lnTo>
                    <a:pt x="651" y="1000"/>
                  </a:lnTo>
                  <a:lnTo>
                    <a:pt x="651" y="999"/>
                  </a:lnTo>
                  <a:lnTo>
                    <a:pt x="651" y="999"/>
                  </a:lnTo>
                  <a:lnTo>
                    <a:pt x="650" y="999"/>
                  </a:lnTo>
                  <a:lnTo>
                    <a:pt x="649" y="999"/>
                  </a:lnTo>
                  <a:lnTo>
                    <a:pt x="649" y="998"/>
                  </a:lnTo>
                  <a:lnTo>
                    <a:pt x="648" y="998"/>
                  </a:lnTo>
                  <a:lnTo>
                    <a:pt x="647" y="998"/>
                  </a:lnTo>
                  <a:lnTo>
                    <a:pt x="647" y="999"/>
                  </a:lnTo>
                  <a:lnTo>
                    <a:pt x="646" y="998"/>
                  </a:lnTo>
                  <a:lnTo>
                    <a:pt x="645" y="998"/>
                  </a:lnTo>
                  <a:lnTo>
                    <a:pt x="645" y="997"/>
                  </a:lnTo>
                  <a:lnTo>
                    <a:pt x="645" y="997"/>
                  </a:lnTo>
                  <a:lnTo>
                    <a:pt x="645" y="997"/>
                  </a:lnTo>
                  <a:lnTo>
                    <a:pt x="644" y="997"/>
                  </a:lnTo>
                  <a:lnTo>
                    <a:pt x="644" y="996"/>
                  </a:lnTo>
                  <a:lnTo>
                    <a:pt x="644" y="995"/>
                  </a:lnTo>
                  <a:lnTo>
                    <a:pt x="643" y="995"/>
                  </a:lnTo>
                  <a:lnTo>
                    <a:pt x="643" y="996"/>
                  </a:lnTo>
                  <a:lnTo>
                    <a:pt x="642" y="995"/>
                  </a:lnTo>
                  <a:lnTo>
                    <a:pt x="642" y="994"/>
                  </a:lnTo>
                  <a:lnTo>
                    <a:pt x="642" y="993"/>
                  </a:lnTo>
                  <a:lnTo>
                    <a:pt x="642" y="992"/>
                  </a:lnTo>
                  <a:lnTo>
                    <a:pt x="641" y="992"/>
                  </a:lnTo>
                  <a:lnTo>
                    <a:pt x="641" y="991"/>
                  </a:lnTo>
                  <a:lnTo>
                    <a:pt x="641" y="990"/>
                  </a:lnTo>
                  <a:lnTo>
                    <a:pt x="640" y="990"/>
                  </a:lnTo>
                  <a:lnTo>
                    <a:pt x="639" y="990"/>
                  </a:lnTo>
                  <a:lnTo>
                    <a:pt x="639" y="990"/>
                  </a:lnTo>
                  <a:lnTo>
                    <a:pt x="639" y="989"/>
                  </a:lnTo>
                  <a:lnTo>
                    <a:pt x="638" y="989"/>
                  </a:lnTo>
                  <a:lnTo>
                    <a:pt x="638" y="988"/>
                  </a:lnTo>
                  <a:lnTo>
                    <a:pt x="638" y="988"/>
                  </a:lnTo>
                  <a:lnTo>
                    <a:pt x="637" y="988"/>
                  </a:lnTo>
                  <a:lnTo>
                    <a:pt x="637" y="987"/>
                  </a:lnTo>
                  <a:lnTo>
                    <a:pt x="637" y="986"/>
                  </a:lnTo>
                  <a:lnTo>
                    <a:pt x="636" y="986"/>
                  </a:lnTo>
                  <a:lnTo>
                    <a:pt x="636" y="985"/>
                  </a:lnTo>
                  <a:lnTo>
                    <a:pt x="635" y="985"/>
                  </a:lnTo>
                  <a:lnTo>
                    <a:pt x="635" y="984"/>
                  </a:lnTo>
                  <a:lnTo>
                    <a:pt x="634" y="984"/>
                  </a:lnTo>
                  <a:lnTo>
                    <a:pt x="634" y="985"/>
                  </a:lnTo>
                  <a:lnTo>
                    <a:pt x="634" y="984"/>
                  </a:lnTo>
                  <a:lnTo>
                    <a:pt x="634" y="984"/>
                  </a:lnTo>
                  <a:lnTo>
                    <a:pt x="633" y="984"/>
                  </a:lnTo>
                  <a:lnTo>
                    <a:pt x="632" y="984"/>
                  </a:lnTo>
                  <a:lnTo>
                    <a:pt x="632" y="983"/>
                  </a:lnTo>
                  <a:lnTo>
                    <a:pt x="632" y="982"/>
                  </a:lnTo>
                  <a:lnTo>
                    <a:pt x="632" y="981"/>
                  </a:lnTo>
                  <a:lnTo>
                    <a:pt x="632" y="980"/>
                  </a:lnTo>
                  <a:lnTo>
                    <a:pt x="632" y="980"/>
                  </a:lnTo>
                  <a:lnTo>
                    <a:pt x="632" y="980"/>
                  </a:lnTo>
                  <a:lnTo>
                    <a:pt x="632" y="979"/>
                  </a:lnTo>
                  <a:lnTo>
                    <a:pt x="632" y="978"/>
                  </a:lnTo>
                  <a:lnTo>
                    <a:pt x="632" y="978"/>
                  </a:lnTo>
                  <a:lnTo>
                    <a:pt x="632" y="978"/>
                  </a:lnTo>
                  <a:lnTo>
                    <a:pt x="632" y="977"/>
                  </a:lnTo>
                  <a:lnTo>
                    <a:pt x="632" y="976"/>
                  </a:lnTo>
                  <a:lnTo>
                    <a:pt x="631" y="976"/>
                  </a:lnTo>
                  <a:lnTo>
                    <a:pt x="631" y="975"/>
                  </a:lnTo>
                  <a:lnTo>
                    <a:pt x="630" y="975"/>
                  </a:lnTo>
                  <a:lnTo>
                    <a:pt x="630" y="974"/>
                  </a:lnTo>
                  <a:lnTo>
                    <a:pt x="630" y="973"/>
                  </a:lnTo>
                  <a:lnTo>
                    <a:pt x="630" y="972"/>
                  </a:lnTo>
                  <a:lnTo>
                    <a:pt x="630" y="971"/>
                  </a:lnTo>
                  <a:lnTo>
                    <a:pt x="630" y="971"/>
                  </a:lnTo>
                  <a:lnTo>
                    <a:pt x="629" y="971"/>
                  </a:lnTo>
                  <a:lnTo>
                    <a:pt x="629" y="970"/>
                  </a:lnTo>
                  <a:lnTo>
                    <a:pt x="628" y="970"/>
                  </a:lnTo>
                  <a:lnTo>
                    <a:pt x="628" y="969"/>
                  </a:lnTo>
                  <a:lnTo>
                    <a:pt x="627" y="969"/>
                  </a:lnTo>
                  <a:lnTo>
                    <a:pt x="627" y="968"/>
                  </a:lnTo>
                  <a:lnTo>
                    <a:pt x="627" y="967"/>
                  </a:lnTo>
                  <a:lnTo>
                    <a:pt x="628" y="967"/>
                  </a:lnTo>
                  <a:lnTo>
                    <a:pt x="628" y="966"/>
                  </a:lnTo>
                  <a:lnTo>
                    <a:pt x="628" y="965"/>
                  </a:lnTo>
                  <a:lnTo>
                    <a:pt x="629" y="965"/>
                  </a:lnTo>
                  <a:lnTo>
                    <a:pt x="628" y="965"/>
                  </a:lnTo>
                  <a:lnTo>
                    <a:pt x="628" y="965"/>
                  </a:lnTo>
                  <a:lnTo>
                    <a:pt x="629" y="965"/>
                  </a:lnTo>
                  <a:lnTo>
                    <a:pt x="628" y="965"/>
                  </a:lnTo>
                  <a:lnTo>
                    <a:pt x="628" y="964"/>
                  </a:lnTo>
                  <a:lnTo>
                    <a:pt x="629" y="964"/>
                  </a:lnTo>
                  <a:lnTo>
                    <a:pt x="629" y="963"/>
                  </a:lnTo>
                  <a:lnTo>
                    <a:pt x="628" y="963"/>
                  </a:lnTo>
                  <a:lnTo>
                    <a:pt x="629" y="963"/>
                  </a:lnTo>
                  <a:lnTo>
                    <a:pt x="629" y="962"/>
                  </a:lnTo>
                  <a:lnTo>
                    <a:pt x="630" y="962"/>
                  </a:lnTo>
                  <a:lnTo>
                    <a:pt x="630" y="961"/>
                  </a:lnTo>
                  <a:lnTo>
                    <a:pt x="630" y="960"/>
                  </a:lnTo>
                  <a:lnTo>
                    <a:pt x="630" y="959"/>
                  </a:lnTo>
                  <a:lnTo>
                    <a:pt x="631" y="959"/>
                  </a:lnTo>
                  <a:lnTo>
                    <a:pt x="631" y="958"/>
                  </a:lnTo>
                  <a:lnTo>
                    <a:pt x="631" y="958"/>
                  </a:lnTo>
                  <a:lnTo>
                    <a:pt x="631" y="957"/>
                  </a:lnTo>
                  <a:lnTo>
                    <a:pt x="632" y="957"/>
                  </a:lnTo>
                  <a:lnTo>
                    <a:pt x="632" y="956"/>
                  </a:lnTo>
                  <a:lnTo>
                    <a:pt x="632" y="955"/>
                  </a:lnTo>
                  <a:lnTo>
                    <a:pt x="632" y="954"/>
                  </a:lnTo>
                  <a:lnTo>
                    <a:pt x="632" y="953"/>
                  </a:lnTo>
                  <a:lnTo>
                    <a:pt x="632" y="952"/>
                  </a:lnTo>
                  <a:lnTo>
                    <a:pt x="632" y="952"/>
                  </a:lnTo>
                  <a:lnTo>
                    <a:pt x="632" y="951"/>
                  </a:lnTo>
                  <a:lnTo>
                    <a:pt x="631" y="951"/>
                  </a:lnTo>
                  <a:lnTo>
                    <a:pt x="631" y="950"/>
                  </a:lnTo>
                  <a:lnTo>
                    <a:pt x="631" y="949"/>
                  </a:lnTo>
                  <a:lnTo>
                    <a:pt x="631" y="948"/>
                  </a:lnTo>
                  <a:lnTo>
                    <a:pt x="630" y="948"/>
                  </a:lnTo>
                  <a:lnTo>
                    <a:pt x="631" y="948"/>
                  </a:lnTo>
                  <a:lnTo>
                    <a:pt x="631" y="947"/>
                  </a:lnTo>
                  <a:lnTo>
                    <a:pt x="630" y="947"/>
                  </a:lnTo>
                  <a:lnTo>
                    <a:pt x="631" y="947"/>
                  </a:lnTo>
                  <a:lnTo>
                    <a:pt x="631" y="946"/>
                  </a:lnTo>
                  <a:lnTo>
                    <a:pt x="631" y="945"/>
                  </a:lnTo>
                  <a:lnTo>
                    <a:pt x="630" y="945"/>
                  </a:lnTo>
                  <a:lnTo>
                    <a:pt x="630" y="945"/>
                  </a:lnTo>
                  <a:lnTo>
                    <a:pt x="631" y="945"/>
                  </a:lnTo>
                  <a:lnTo>
                    <a:pt x="632" y="945"/>
                  </a:lnTo>
                  <a:lnTo>
                    <a:pt x="632" y="944"/>
                  </a:lnTo>
                  <a:lnTo>
                    <a:pt x="632" y="943"/>
                  </a:lnTo>
                  <a:lnTo>
                    <a:pt x="631" y="943"/>
                  </a:lnTo>
                  <a:lnTo>
                    <a:pt x="631" y="942"/>
                  </a:lnTo>
                  <a:lnTo>
                    <a:pt x="632" y="942"/>
                  </a:lnTo>
                  <a:lnTo>
                    <a:pt x="632" y="941"/>
                  </a:lnTo>
                  <a:lnTo>
                    <a:pt x="631" y="941"/>
                  </a:lnTo>
                  <a:lnTo>
                    <a:pt x="631" y="940"/>
                  </a:lnTo>
                  <a:lnTo>
                    <a:pt x="631" y="939"/>
                  </a:lnTo>
                  <a:lnTo>
                    <a:pt x="632" y="939"/>
                  </a:lnTo>
                  <a:lnTo>
                    <a:pt x="632" y="939"/>
                  </a:lnTo>
                  <a:lnTo>
                    <a:pt x="632" y="938"/>
                  </a:lnTo>
                  <a:lnTo>
                    <a:pt x="632" y="937"/>
                  </a:lnTo>
                  <a:lnTo>
                    <a:pt x="632" y="936"/>
                  </a:lnTo>
                  <a:lnTo>
                    <a:pt x="632" y="935"/>
                  </a:lnTo>
                  <a:lnTo>
                    <a:pt x="632" y="934"/>
                  </a:lnTo>
                  <a:lnTo>
                    <a:pt x="632" y="933"/>
                  </a:lnTo>
                  <a:lnTo>
                    <a:pt x="632" y="933"/>
                  </a:lnTo>
                  <a:lnTo>
                    <a:pt x="632" y="933"/>
                  </a:lnTo>
                  <a:lnTo>
                    <a:pt x="632" y="932"/>
                  </a:lnTo>
                  <a:lnTo>
                    <a:pt x="632" y="932"/>
                  </a:lnTo>
                  <a:lnTo>
                    <a:pt x="632" y="932"/>
                  </a:lnTo>
                  <a:lnTo>
                    <a:pt x="632" y="931"/>
                  </a:lnTo>
                  <a:lnTo>
                    <a:pt x="633" y="931"/>
                  </a:lnTo>
                  <a:lnTo>
                    <a:pt x="633" y="930"/>
                  </a:lnTo>
                  <a:lnTo>
                    <a:pt x="632" y="930"/>
                  </a:lnTo>
                  <a:lnTo>
                    <a:pt x="633" y="929"/>
                  </a:lnTo>
                  <a:lnTo>
                    <a:pt x="633" y="928"/>
                  </a:lnTo>
                  <a:lnTo>
                    <a:pt x="634" y="928"/>
                  </a:lnTo>
                  <a:lnTo>
                    <a:pt x="634" y="927"/>
                  </a:lnTo>
                  <a:lnTo>
                    <a:pt x="634" y="926"/>
                  </a:lnTo>
                  <a:lnTo>
                    <a:pt x="634" y="926"/>
                  </a:lnTo>
                  <a:lnTo>
                    <a:pt x="634" y="925"/>
                  </a:lnTo>
                  <a:lnTo>
                    <a:pt x="634" y="924"/>
                  </a:lnTo>
                  <a:lnTo>
                    <a:pt x="634" y="923"/>
                  </a:lnTo>
                  <a:lnTo>
                    <a:pt x="634" y="922"/>
                  </a:lnTo>
                  <a:lnTo>
                    <a:pt x="634" y="921"/>
                  </a:lnTo>
                  <a:lnTo>
                    <a:pt x="634" y="920"/>
                  </a:lnTo>
                  <a:lnTo>
                    <a:pt x="635" y="920"/>
                  </a:lnTo>
                  <a:lnTo>
                    <a:pt x="635" y="920"/>
                  </a:lnTo>
                  <a:lnTo>
                    <a:pt x="636" y="920"/>
                  </a:lnTo>
                  <a:lnTo>
                    <a:pt x="636" y="919"/>
                  </a:lnTo>
                  <a:lnTo>
                    <a:pt x="635" y="919"/>
                  </a:lnTo>
                  <a:lnTo>
                    <a:pt x="635" y="918"/>
                  </a:lnTo>
                  <a:lnTo>
                    <a:pt x="635" y="917"/>
                  </a:lnTo>
                  <a:lnTo>
                    <a:pt x="635" y="916"/>
                  </a:lnTo>
                  <a:lnTo>
                    <a:pt x="636" y="916"/>
                  </a:lnTo>
                  <a:lnTo>
                    <a:pt x="636" y="915"/>
                  </a:lnTo>
                  <a:lnTo>
                    <a:pt x="637" y="915"/>
                  </a:lnTo>
                  <a:lnTo>
                    <a:pt x="637" y="914"/>
                  </a:lnTo>
                  <a:lnTo>
                    <a:pt x="636" y="914"/>
                  </a:lnTo>
                  <a:lnTo>
                    <a:pt x="636" y="913"/>
                  </a:lnTo>
                  <a:lnTo>
                    <a:pt x="637" y="913"/>
                  </a:lnTo>
                  <a:lnTo>
                    <a:pt x="636" y="913"/>
                  </a:lnTo>
                  <a:lnTo>
                    <a:pt x="636" y="913"/>
                  </a:lnTo>
                  <a:lnTo>
                    <a:pt x="637" y="913"/>
                  </a:lnTo>
                  <a:lnTo>
                    <a:pt x="638" y="913"/>
                  </a:lnTo>
                  <a:lnTo>
                    <a:pt x="637" y="913"/>
                  </a:lnTo>
                  <a:lnTo>
                    <a:pt x="637" y="912"/>
                  </a:lnTo>
                  <a:lnTo>
                    <a:pt x="637" y="911"/>
                  </a:lnTo>
                  <a:lnTo>
                    <a:pt x="638" y="911"/>
                  </a:lnTo>
                  <a:lnTo>
                    <a:pt x="637" y="911"/>
                  </a:lnTo>
                  <a:lnTo>
                    <a:pt x="637" y="910"/>
                  </a:lnTo>
                  <a:lnTo>
                    <a:pt x="637" y="909"/>
                  </a:lnTo>
                  <a:lnTo>
                    <a:pt x="638" y="909"/>
                  </a:lnTo>
                  <a:lnTo>
                    <a:pt x="638" y="908"/>
                  </a:lnTo>
                  <a:lnTo>
                    <a:pt x="638" y="907"/>
                  </a:lnTo>
                  <a:lnTo>
                    <a:pt x="638" y="907"/>
                  </a:lnTo>
                  <a:lnTo>
                    <a:pt x="638" y="906"/>
                  </a:lnTo>
                  <a:lnTo>
                    <a:pt x="638" y="905"/>
                  </a:lnTo>
                  <a:lnTo>
                    <a:pt x="638" y="904"/>
                  </a:lnTo>
                  <a:lnTo>
                    <a:pt x="637" y="904"/>
                  </a:lnTo>
                  <a:lnTo>
                    <a:pt x="637" y="903"/>
                  </a:lnTo>
                  <a:lnTo>
                    <a:pt x="637" y="902"/>
                  </a:lnTo>
                  <a:lnTo>
                    <a:pt x="636" y="902"/>
                  </a:lnTo>
                  <a:lnTo>
                    <a:pt x="636" y="901"/>
                  </a:lnTo>
                  <a:lnTo>
                    <a:pt x="636" y="900"/>
                  </a:lnTo>
                  <a:lnTo>
                    <a:pt x="636" y="900"/>
                  </a:lnTo>
                  <a:lnTo>
                    <a:pt x="636" y="899"/>
                  </a:lnTo>
                  <a:lnTo>
                    <a:pt x="635" y="899"/>
                  </a:lnTo>
                  <a:lnTo>
                    <a:pt x="636" y="898"/>
                  </a:lnTo>
                  <a:lnTo>
                    <a:pt x="637" y="898"/>
                  </a:lnTo>
                  <a:lnTo>
                    <a:pt x="637" y="897"/>
                  </a:lnTo>
                  <a:lnTo>
                    <a:pt x="637" y="896"/>
                  </a:lnTo>
                  <a:lnTo>
                    <a:pt x="636" y="896"/>
                  </a:lnTo>
                  <a:lnTo>
                    <a:pt x="636" y="895"/>
                  </a:lnTo>
                  <a:lnTo>
                    <a:pt x="635" y="895"/>
                  </a:lnTo>
                  <a:lnTo>
                    <a:pt x="635" y="896"/>
                  </a:lnTo>
                  <a:lnTo>
                    <a:pt x="635" y="895"/>
                  </a:lnTo>
                  <a:lnTo>
                    <a:pt x="634" y="895"/>
                  </a:lnTo>
                  <a:lnTo>
                    <a:pt x="634" y="894"/>
                  </a:lnTo>
                  <a:lnTo>
                    <a:pt x="634" y="894"/>
                  </a:lnTo>
                  <a:lnTo>
                    <a:pt x="634" y="893"/>
                  </a:lnTo>
                  <a:lnTo>
                    <a:pt x="634" y="892"/>
                  </a:lnTo>
                  <a:lnTo>
                    <a:pt x="633" y="892"/>
                  </a:lnTo>
                  <a:lnTo>
                    <a:pt x="633" y="891"/>
                  </a:lnTo>
                  <a:lnTo>
                    <a:pt x="633" y="890"/>
                  </a:lnTo>
                  <a:lnTo>
                    <a:pt x="633" y="889"/>
                  </a:lnTo>
                  <a:lnTo>
                    <a:pt x="632" y="889"/>
                  </a:lnTo>
                  <a:lnTo>
                    <a:pt x="632" y="888"/>
                  </a:lnTo>
                  <a:lnTo>
                    <a:pt x="633" y="888"/>
                  </a:lnTo>
                  <a:lnTo>
                    <a:pt x="633" y="888"/>
                  </a:lnTo>
                  <a:lnTo>
                    <a:pt x="633" y="887"/>
                  </a:lnTo>
                  <a:lnTo>
                    <a:pt x="632" y="887"/>
                  </a:lnTo>
                  <a:lnTo>
                    <a:pt x="632" y="886"/>
                  </a:lnTo>
                  <a:lnTo>
                    <a:pt x="632" y="886"/>
                  </a:lnTo>
                  <a:lnTo>
                    <a:pt x="632" y="885"/>
                  </a:lnTo>
                  <a:lnTo>
                    <a:pt x="631" y="885"/>
                  </a:lnTo>
                  <a:lnTo>
                    <a:pt x="631" y="884"/>
                  </a:lnTo>
                  <a:lnTo>
                    <a:pt x="631" y="883"/>
                  </a:lnTo>
                  <a:lnTo>
                    <a:pt x="631" y="882"/>
                  </a:lnTo>
                  <a:lnTo>
                    <a:pt x="630" y="882"/>
                  </a:lnTo>
                  <a:lnTo>
                    <a:pt x="630" y="881"/>
                  </a:lnTo>
                  <a:lnTo>
                    <a:pt x="630" y="881"/>
                  </a:lnTo>
                  <a:lnTo>
                    <a:pt x="629" y="881"/>
                  </a:lnTo>
                  <a:lnTo>
                    <a:pt x="629" y="880"/>
                  </a:lnTo>
                  <a:lnTo>
                    <a:pt x="628" y="880"/>
                  </a:lnTo>
                  <a:lnTo>
                    <a:pt x="628" y="879"/>
                  </a:lnTo>
                  <a:lnTo>
                    <a:pt x="627" y="879"/>
                  </a:lnTo>
                  <a:lnTo>
                    <a:pt x="627" y="878"/>
                  </a:lnTo>
                  <a:lnTo>
                    <a:pt x="626" y="878"/>
                  </a:lnTo>
                  <a:lnTo>
                    <a:pt x="626" y="877"/>
                  </a:lnTo>
                  <a:lnTo>
                    <a:pt x="626" y="876"/>
                  </a:lnTo>
                  <a:lnTo>
                    <a:pt x="626" y="876"/>
                  </a:lnTo>
                  <a:lnTo>
                    <a:pt x="626" y="875"/>
                  </a:lnTo>
                  <a:lnTo>
                    <a:pt x="626" y="875"/>
                  </a:lnTo>
                  <a:lnTo>
                    <a:pt x="626" y="874"/>
                  </a:lnTo>
                  <a:lnTo>
                    <a:pt x="626" y="874"/>
                  </a:lnTo>
                  <a:lnTo>
                    <a:pt x="626" y="874"/>
                  </a:lnTo>
                  <a:lnTo>
                    <a:pt x="626" y="873"/>
                  </a:lnTo>
                  <a:lnTo>
                    <a:pt x="625" y="873"/>
                  </a:lnTo>
                  <a:lnTo>
                    <a:pt x="625" y="872"/>
                  </a:lnTo>
                  <a:lnTo>
                    <a:pt x="625" y="871"/>
                  </a:lnTo>
                  <a:lnTo>
                    <a:pt x="626" y="871"/>
                  </a:lnTo>
                  <a:lnTo>
                    <a:pt x="626" y="870"/>
                  </a:lnTo>
                  <a:lnTo>
                    <a:pt x="626" y="870"/>
                  </a:lnTo>
                  <a:lnTo>
                    <a:pt x="626" y="869"/>
                  </a:lnTo>
                  <a:lnTo>
                    <a:pt x="626" y="868"/>
                  </a:lnTo>
                  <a:lnTo>
                    <a:pt x="626" y="868"/>
                  </a:lnTo>
                  <a:lnTo>
                    <a:pt x="626" y="867"/>
                  </a:lnTo>
                  <a:lnTo>
                    <a:pt x="626" y="866"/>
                  </a:lnTo>
                  <a:lnTo>
                    <a:pt x="626" y="866"/>
                  </a:lnTo>
                  <a:lnTo>
                    <a:pt x="626" y="866"/>
                  </a:lnTo>
                  <a:lnTo>
                    <a:pt x="626" y="865"/>
                  </a:lnTo>
                  <a:lnTo>
                    <a:pt x="627" y="865"/>
                  </a:lnTo>
                  <a:lnTo>
                    <a:pt x="627" y="864"/>
                  </a:lnTo>
                  <a:lnTo>
                    <a:pt x="627" y="863"/>
                  </a:lnTo>
                  <a:lnTo>
                    <a:pt x="627" y="862"/>
                  </a:lnTo>
                  <a:lnTo>
                    <a:pt x="626" y="862"/>
                  </a:lnTo>
                  <a:lnTo>
                    <a:pt x="626" y="863"/>
                  </a:lnTo>
                  <a:lnTo>
                    <a:pt x="626" y="862"/>
                  </a:lnTo>
                  <a:lnTo>
                    <a:pt x="626" y="862"/>
                  </a:lnTo>
                  <a:lnTo>
                    <a:pt x="626" y="861"/>
                  </a:lnTo>
                  <a:lnTo>
                    <a:pt x="627" y="861"/>
                  </a:lnTo>
                  <a:lnTo>
                    <a:pt x="627" y="860"/>
                  </a:lnTo>
                  <a:lnTo>
                    <a:pt x="627" y="859"/>
                  </a:lnTo>
                  <a:lnTo>
                    <a:pt x="628" y="859"/>
                  </a:lnTo>
                  <a:lnTo>
                    <a:pt x="628" y="858"/>
                  </a:lnTo>
                  <a:lnTo>
                    <a:pt x="628" y="857"/>
                  </a:lnTo>
                  <a:lnTo>
                    <a:pt x="628" y="856"/>
                  </a:lnTo>
                  <a:lnTo>
                    <a:pt x="629" y="856"/>
                  </a:lnTo>
                  <a:lnTo>
                    <a:pt x="629" y="855"/>
                  </a:lnTo>
                  <a:lnTo>
                    <a:pt x="629" y="855"/>
                  </a:lnTo>
                  <a:lnTo>
                    <a:pt x="629" y="854"/>
                  </a:lnTo>
                  <a:lnTo>
                    <a:pt x="629" y="853"/>
                  </a:lnTo>
                  <a:lnTo>
                    <a:pt x="630" y="853"/>
                  </a:lnTo>
                  <a:lnTo>
                    <a:pt x="630" y="852"/>
                  </a:lnTo>
                  <a:lnTo>
                    <a:pt x="630" y="851"/>
                  </a:lnTo>
                  <a:lnTo>
                    <a:pt x="631" y="851"/>
                  </a:lnTo>
                  <a:lnTo>
                    <a:pt x="631" y="850"/>
                  </a:lnTo>
                  <a:lnTo>
                    <a:pt x="632" y="850"/>
                  </a:lnTo>
                  <a:lnTo>
                    <a:pt x="632" y="849"/>
                  </a:lnTo>
                  <a:lnTo>
                    <a:pt x="632" y="849"/>
                  </a:lnTo>
                  <a:lnTo>
                    <a:pt x="631" y="849"/>
                  </a:lnTo>
                  <a:lnTo>
                    <a:pt x="631" y="848"/>
                  </a:lnTo>
                  <a:lnTo>
                    <a:pt x="632" y="848"/>
                  </a:lnTo>
                  <a:lnTo>
                    <a:pt x="632" y="847"/>
                  </a:lnTo>
                  <a:lnTo>
                    <a:pt x="632" y="847"/>
                  </a:lnTo>
                  <a:lnTo>
                    <a:pt x="632" y="847"/>
                  </a:lnTo>
                  <a:lnTo>
                    <a:pt x="632" y="846"/>
                  </a:lnTo>
                  <a:lnTo>
                    <a:pt x="631" y="846"/>
                  </a:lnTo>
                  <a:lnTo>
                    <a:pt x="631" y="845"/>
                  </a:lnTo>
                  <a:lnTo>
                    <a:pt x="631" y="844"/>
                  </a:lnTo>
                  <a:lnTo>
                    <a:pt x="631" y="843"/>
                  </a:lnTo>
                  <a:lnTo>
                    <a:pt x="632" y="843"/>
                  </a:lnTo>
                  <a:lnTo>
                    <a:pt x="632" y="843"/>
                  </a:lnTo>
                  <a:lnTo>
                    <a:pt x="632" y="842"/>
                  </a:lnTo>
                  <a:lnTo>
                    <a:pt x="632" y="842"/>
                  </a:lnTo>
                  <a:lnTo>
                    <a:pt x="632" y="842"/>
                  </a:lnTo>
                  <a:lnTo>
                    <a:pt x="632" y="841"/>
                  </a:lnTo>
                  <a:lnTo>
                    <a:pt x="631" y="841"/>
                  </a:lnTo>
                  <a:lnTo>
                    <a:pt x="631" y="840"/>
                  </a:lnTo>
                  <a:lnTo>
                    <a:pt x="632" y="840"/>
                  </a:lnTo>
                  <a:lnTo>
                    <a:pt x="632" y="839"/>
                  </a:lnTo>
                  <a:lnTo>
                    <a:pt x="632" y="838"/>
                  </a:lnTo>
                  <a:lnTo>
                    <a:pt x="631" y="838"/>
                  </a:lnTo>
                  <a:lnTo>
                    <a:pt x="631" y="837"/>
                  </a:lnTo>
                  <a:lnTo>
                    <a:pt x="630" y="837"/>
                  </a:lnTo>
                  <a:lnTo>
                    <a:pt x="631" y="837"/>
                  </a:lnTo>
                  <a:lnTo>
                    <a:pt x="631" y="836"/>
                  </a:lnTo>
                  <a:lnTo>
                    <a:pt x="631" y="836"/>
                  </a:lnTo>
                  <a:lnTo>
                    <a:pt x="631" y="835"/>
                  </a:lnTo>
                  <a:lnTo>
                    <a:pt x="631" y="834"/>
                  </a:lnTo>
                  <a:lnTo>
                    <a:pt x="630" y="834"/>
                  </a:lnTo>
                  <a:lnTo>
                    <a:pt x="630" y="833"/>
                  </a:lnTo>
                  <a:lnTo>
                    <a:pt x="630" y="832"/>
                  </a:lnTo>
                  <a:lnTo>
                    <a:pt x="629" y="832"/>
                  </a:lnTo>
                  <a:lnTo>
                    <a:pt x="629" y="831"/>
                  </a:lnTo>
                  <a:lnTo>
                    <a:pt x="628" y="831"/>
                  </a:lnTo>
                  <a:lnTo>
                    <a:pt x="628" y="830"/>
                  </a:lnTo>
                  <a:lnTo>
                    <a:pt x="628" y="831"/>
                  </a:lnTo>
                  <a:lnTo>
                    <a:pt x="627" y="831"/>
                  </a:lnTo>
                  <a:lnTo>
                    <a:pt x="627" y="830"/>
                  </a:lnTo>
                  <a:lnTo>
                    <a:pt x="627" y="830"/>
                  </a:lnTo>
                  <a:lnTo>
                    <a:pt x="627" y="829"/>
                  </a:lnTo>
                  <a:lnTo>
                    <a:pt x="625" y="829"/>
                  </a:lnTo>
                  <a:lnTo>
                    <a:pt x="624" y="829"/>
                  </a:lnTo>
                  <a:lnTo>
                    <a:pt x="622" y="829"/>
                  </a:lnTo>
                  <a:lnTo>
                    <a:pt x="621" y="829"/>
                  </a:lnTo>
                  <a:lnTo>
                    <a:pt x="619" y="829"/>
                  </a:lnTo>
                  <a:lnTo>
                    <a:pt x="618" y="829"/>
                  </a:lnTo>
                  <a:lnTo>
                    <a:pt x="617" y="829"/>
                  </a:lnTo>
                  <a:lnTo>
                    <a:pt x="613" y="829"/>
                  </a:lnTo>
                  <a:lnTo>
                    <a:pt x="611" y="829"/>
                  </a:lnTo>
                  <a:lnTo>
                    <a:pt x="609" y="829"/>
                  </a:lnTo>
                  <a:lnTo>
                    <a:pt x="608" y="829"/>
                  </a:lnTo>
                  <a:lnTo>
                    <a:pt x="604" y="829"/>
                  </a:lnTo>
                  <a:lnTo>
                    <a:pt x="603" y="829"/>
                  </a:lnTo>
                  <a:lnTo>
                    <a:pt x="600" y="829"/>
                  </a:lnTo>
                  <a:lnTo>
                    <a:pt x="596" y="829"/>
                  </a:lnTo>
                  <a:lnTo>
                    <a:pt x="595" y="829"/>
                  </a:lnTo>
                  <a:lnTo>
                    <a:pt x="594" y="829"/>
                  </a:lnTo>
                  <a:lnTo>
                    <a:pt x="587" y="829"/>
                  </a:lnTo>
                  <a:lnTo>
                    <a:pt x="586" y="829"/>
                  </a:lnTo>
                  <a:lnTo>
                    <a:pt x="580" y="829"/>
                  </a:lnTo>
                  <a:lnTo>
                    <a:pt x="575" y="829"/>
                  </a:lnTo>
                  <a:lnTo>
                    <a:pt x="574" y="829"/>
                  </a:lnTo>
                  <a:lnTo>
                    <a:pt x="572" y="829"/>
                  </a:lnTo>
                  <a:lnTo>
                    <a:pt x="570" y="829"/>
                  </a:lnTo>
                  <a:lnTo>
                    <a:pt x="568" y="829"/>
                  </a:lnTo>
                  <a:lnTo>
                    <a:pt x="565" y="829"/>
                  </a:lnTo>
                  <a:lnTo>
                    <a:pt x="562" y="829"/>
                  </a:lnTo>
                  <a:lnTo>
                    <a:pt x="562" y="829"/>
                  </a:lnTo>
                  <a:lnTo>
                    <a:pt x="561" y="829"/>
                  </a:lnTo>
                  <a:lnTo>
                    <a:pt x="558" y="829"/>
                  </a:lnTo>
                  <a:lnTo>
                    <a:pt x="557" y="829"/>
                  </a:lnTo>
                  <a:lnTo>
                    <a:pt x="555" y="829"/>
                  </a:lnTo>
                  <a:lnTo>
                    <a:pt x="549" y="829"/>
                  </a:lnTo>
                  <a:lnTo>
                    <a:pt x="546" y="829"/>
                  </a:lnTo>
                  <a:lnTo>
                    <a:pt x="547" y="829"/>
                  </a:lnTo>
                  <a:lnTo>
                    <a:pt x="546" y="829"/>
                  </a:lnTo>
                  <a:lnTo>
                    <a:pt x="546" y="828"/>
                  </a:lnTo>
                  <a:lnTo>
                    <a:pt x="547" y="828"/>
                  </a:lnTo>
                  <a:lnTo>
                    <a:pt x="547" y="827"/>
                  </a:lnTo>
                  <a:lnTo>
                    <a:pt x="546" y="827"/>
                  </a:lnTo>
                  <a:lnTo>
                    <a:pt x="546" y="826"/>
                  </a:lnTo>
                  <a:lnTo>
                    <a:pt x="547" y="826"/>
                  </a:lnTo>
                  <a:lnTo>
                    <a:pt x="547" y="825"/>
                  </a:lnTo>
                  <a:lnTo>
                    <a:pt x="546" y="825"/>
                  </a:lnTo>
                  <a:lnTo>
                    <a:pt x="547" y="825"/>
                  </a:lnTo>
                  <a:lnTo>
                    <a:pt x="547" y="824"/>
                  </a:lnTo>
                  <a:lnTo>
                    <a:pt x="547" y="823"/>
                  </a:lnTo>
                  <a:lnTo>
                    <a:pt x="547" y="823"/>
                  </a:lnTo>
                  <a:lnTo>
                    <a:pt x="547" y="822"/>
                  </a:lnTo>
                  <a:lnTo>
                    <a:pt x="547" y="821"/>
                  </a:lnTo>
                  <a:lnTo>
                    <a:pt x="546" y="821"/>
                  </a:lnTo>
                  <a:lnTo>
                    <a:pt x="546" y="820"/>
                  </a:lnTo>
                  <a:lnTo>
                    <a:pt x="546" y="819"/>
                  </a:lnTo>
                  <a:lnTo>
                    <a:pt x="547" y="819"/>
                  </a:lnTo>
                  <a:lnTo>
                    <a:pt x="547" y="818"/>
                  </a:lnTo>
                  <a:lnTo>
                    <a:pt x="547" y="817"/>
                  </a:lnTo>
                  <a:lnTo>
                    <a:pt x="548" y="817"/>
                  </a:lnTo>
                  <a:lnTo>
                    <a:pt x="547" y="817"/>
                  </a:lnTo>
                  <a:lnTo>
                    <a:pt x="548" y="817"/>
                  </a:lnTo>
                  <a:lnTo>
                    <a:pt x="548" y="817"/>
                  </a:lnTo>
                  <a:lnTo>
                    <a:pt x="549" y="817"/>
                  </a:lnTo>
                  <a:lnTo>
                    <a:pt x="549" y="816"/>
                  </a:lnTo>
                  <a:lnTo>
                    <a:pt x="549" y="815"/>
                  </a:lnTo>
                  <a:lnTo>
                    <a:pt x="549" y="815"/>
                  </a:lnTo>
                  <a:lnTo>
                    <a:pt x="549" y="814"/>
                  </a:lnTo>
                  <a:lnTo>
                    <a:pt x="549" y="813"/>
                  </a:lnTo>
                  <a:lnTo>
                    <a:pt x="549" y="812"/>
                  </a:lnTo>
                  <a:lnTo>
                    <a:pt x="549" y="811"/>
                  </a:lnTo>
                  <a:lnTo>
                    <a:pt x="550" y="811"/>
                  </a:lnTo>
                  <a:lnTo>
                    <a:pt x="550" y="811"/>
                  </a:lnTo>
                  <a:lnTo>
                    <a:pt x="550" y="810"/>
                  </a:lnTo>
                  <a:lnTo>
                    <a:pt x="551" y="809"/>
                  </a:lnTo>
                  <a:lnTo>
                    <a:pt x="551" y="808"/>
                  </a:lnTo>
                  <a:lnTo>
                    <a:pt x="551" y="807"/>
                  </a:lnTo>
                  <a:lnTo>
                    <a:pt x="551" y="806"/>
                  </a:lnTo>
                  <a:lnTo>
                    <a:pt x="551" y="805"/>
                  </a:lnTo>
                  <a:lnTo>
                    <a:pt x="552" y="805"/>
                  </a:lnTo>
                  <a:lnTo>
                    <a:pt x="551" y="805"/>
                  </a:lnTo>
                  <a:lnTo>
                    <a:pt x="549" y="805"/>
                  </a:lnTo>
                  <a:lnTo>
                    <a:pt x="547" y="805"/>
                  </a:lnTo>
                  <a:lnTo>
                    <a:pt x="536" y="805"/>
                  </a:lnTo>
                  <a:lnTo>
                    <a:pt x="534" y="805"/>
                  </a:lnTo>
                  <a:lnTo>
                    <a:pt x="531" y="805"/>
                  </a:lnTo>
                  <a:lnTo>
                    <a:pt x="531" y="806"/>
                  </a:lnTo>
                  <a:lnTo>
                    <a:pt x="530" y="806"/>
                  </a:lnTo>
                  <a:lnTo>
                    <a:pt x="531" y="806"/>
                  </a:lnTo>
                  <a:lnTo>
                    <a:pt x="530" y="807"/>
                  </a:lnTo>
                  <a:lnTo>
                    <a:pt x="530" y="806"/>
                  </a:lnTo>
                  <a:lnTo>
                    <a:pt x="530" y="807"/>
                  </a:lnTo>
                  <a:lnTo>
                    <a:pt x="530" y="808"/>
                  </a:lnTo>
                  <a:lnTo>
                    <a:pt x="530" y="809"/>
                  </a:lnTo>
                  <a:lnTo>
                    <a:pt x="530" y="810"/>
                  </a:lnTo>
                  <a:lnTo>
                    <a:pt x="530" y="810"/>
                  </a:lnTo>
                  <a:lnTo>
                    <a:pt x="530" y="811"/>
                  </a:lnTo>
                  <a:lnTo>
                    <a:pt x="530" y="811"/>
                  </a:lnTo>
                  <a:lnTo>
                    <a:pt x="527" y="811"/>
                  </a:lnTo>
                  <a:lnTo>
                    <a:pt x="522" y="811"/>
                  </a:lnTo>
                  <a:lnTo>
                    <a:pt x="513" y="811"/>
                  </a:lnTo>
                  <a:lnTo>
                    <a:pt x="512" y="811"/>
                  </a:lnTo>
                  <a:lnTo>
                    <a:pt x="509" y="811"/>
                  </a:lnTo>
                  <a:lnTo>
                    <a:pt x="508" y="811"/>
                  </a:lnTo>
                  <a:lnTo>
                    <a:pt x="507" y="811"/>
                  </a:lnTo>
                  <a:lnTo>
                    <a:pt x="505" y="811"/>
                  </a:lnTo>
                  <a:lnTo>
                    <a:pt x="504" y="811"/>
                  </a:lnTo>
                  <a:lnTo>
                    <a:pt x="503" y="811"/>
                  </a:lnTo>
                  <a:lnTo>
                    <a:pt x="501" y="811"/>
                  </a:lnTo>
                  <a:lnTo>
                    <a:pt x="499" y="811"/>
                  </a:lnTo>
                  <a:lnTo>
                    <a:pt x="492" y="811"/>
                  </a:lnTo>
                  <a:lnTo>
                    <a:pt x="487" y="811"/>
                  </a:lnTo>
                  <a:lnTo>
                    <a:pt x="481" y="811"/>
                  </a:lnTo>
                  <a:lnTo>
                    <a:pt x="481" y="811"/>
                  </a:lnTo>
                  <a:lnTo>
                    <a:pt x="481" y="812"/>
                  </a:lnTo>
                  <a:lnTo>
                    <a:pt x="481" y="813"/>
                  </a:lnTo>
                  <a:lnTo>
                    <a:pt x="482" y="813"/>
                  </a:lnTo>
                  <a:lnTo>
                    <a:pt x="482" y="814"/>
                  </a:lnTo>
                  <a:lnTo>
                    <a:pt x="481" y="814"/>
                  </a:lnTo>
                  <a:lnTo>
                    <a:pt x="481" y="815"/>
                  </a:lnTo>
                  <a:lnTo>
                    <a:pt x="480" y="815"/>
                  </a:lnTo>
                  <a:lnTo>
                    <a:pt x="480" y="816"/>
                  </a:lnTo>
                  <a:lnTo>
                    <a:pt x="479" y="817"/>
                  </a:lnTo>
                  <a:lnTo>
                    <a:pt x="480" y="817"/>
                  </a:lnTo>
                  <a:lnTo>
                    <a:pt x="479" y="817"/>
                  </a:lnTo>
                  <a:lnTo>
                    <a:pt x="479" y="817"/>
                  </a:lnTo>
                  <a:lnTo>
                    <a:pt x="479" y="818"/>
                  </a:lnTo>
                  <a:lnTo>
                    <a:pt x="479" y="818"/>
                  </a:lnTo>
                  <a:lnTo>
                    <a:pt x="479" y="819"/>
                  </a:lnTo>
                  <a:lnTo>
                    <a:pt x="479" y="820"/>
                  </a:lnTo>
                  <a:lnTo>
                    <a:pt x="478" y="820"/>
                  </a:lnTo>
                  <a:lnTo>
                    <a:pt x="478" y="821"/>
                  </a:lnTo>
                  <a:lnTo>
                    <a:pt x="478" y="822"/>
                  </a:lnTo>
                  <a:lnTo>
                    <a:pt x="478" y="823"/>
                  </a:lnTo>
                  <a:lnTo>
                    <a:pt x="478" y="823"/>
                  </a:lnTo>
                  <a:lnTo>
                    <a:pt x="479" y="823"/>
                  </a:lnTo>
                  <a:lnTo>
                    <a:pt x="478" y="823"/>
                  </a:lnTo>
                  <a:lnTo>
                    <a:pt x="478" y="824"/>
                  </a:lnTo>
                  <a:lnTo>
                    <a:pt x="479" y="824"/>
                  </a:lnTo>
                  <a:lnTo>
                    <a:pt x="478" y="824"/>
                  </a:lnTo>
                  <a:lnTo>
                    <a:pt x="479" y="824"/>
                  </a:lnTo>
                  <a:lnTo>
                    <a:pt x="478" y="824"/>
                  </a:lnTo>
                  <a:lnTo>
                    <a:pt x="479" y="824"/>
                  </a:lnTo>
                  <a:lnTo>
                    <a:pt x="478" y="824"/>
                  </a:lnTo>
                  <a:lnTo>
                    <a:pt x="478" y="825"/>
                  </a:lnTo>
                  <a:lnTo>
                    <a:pt x="479" y="825"/>
                  </a:lnTo>
                  <a:lnTo>
                    <a:pt x="478" y="825"/>
                  </a:lnTo>
                  <a:lnTo>
                    <a:pt x="478" y="826"/>
                  </a:lnTo>
                  <a:lnTo>
                    <a:pt x="479" y="826"/>
                  </a:lnTo>
                  <a:lnTo>
                    <a:pt x="478" y="826"/>
                  </a:lnTo>
                  <a:lnTo>
                    <a:pt x="479" y="826"/>
                  </a:lnTo>
                  <a:lnTo>
                    <a:pt x="478" y="826"/>
                  </a:lnTo>
                  <a:lnTo>
                    <a:pt x="478" y="827"/>
                  </a:lnTo>
                  <a:lnTo>
                    <a:pt x="478" y="826"/>
                  </a:lnTo>
                  <a:lnTo>
                    <a:pt x="478" y="827"/>
                  </a:lnTo>
                  <a:lnTo>
                    <a:pt x="478" y="828"/>
                  </a:lnTo>
                  <a:lnTo>
                    <a:pt x="477" y="828"/>
                  </a:lnTo>
                  <a:lnTo>
                    <a:pt x="478" y="828"/>
                  </a:lnTo>
                  <a:lnTo>
                    <a:pt x="477" y="828"/>
                  </a:lnTo>
                  <a:lnTo>
                    <a:pt x="478" y="828"/>
                  </a:lnTo>
                  <a:lnTo>
                    <a:pt x="477" y="828"/>
                  </a:lnTo>
                  <a:lnTo>
                    <a:pt x="478" y="828"/>
                  </a:lnTo>
                  <a:lnTo>
                    <a:pt x="478" y="829"/>
                  </a:lnTo>
                  <a:lnTo>
                    <a:pt x="478" y="828"/>
                  </a:lnTo>
                  <a:lnTo>
                    <a:pt x="478" y="829"/>
                  </a:lnTo>
                  <a:lnTo>
                    <a:pt x="478" y="830"/>
                  </a:lnTo>
                  <a:lnTo>
                    <a:pt x="477" y="830"/>
                  </a:lnTo>
                  <a:lnTo>
                    <a:pt x="478" y="830"/>
                  </a:lnTo>
                  <a:lnTo>
                    <a:pt x="477" y="830"/>
                  </a:lnTo>
                  <a:lnTo>
                    <a:pt x="477" y="830"/>
                  </a:lnTo>
                  <a:lnTo>
                    <a:pt x="478" y="830"/>
                  </a:lnTo>
                  <a:lnTo>
                    <a:pt x="477" y="830"/>
                  </a:lnTo>
                  <a:lnTo>
                    <a:pt x="477" y="831"/>
                  </a:lnTo>
                  <a:lnTo>
                    <a:pt x="478" y="831"/>
                  </a:lnTo>
                  <a:lnTo>
                    <a:pt x="478" y="832"/>
                  </a:lnTo>
                  <a:lnTo>
                    <a:pt x="478" y="833"/>
                  </a:lnTo>
                  <a:lnTo>
                    <a:pt x="478" y="834"/>
                  </a:lnTo>
                  <a:lnTo>
                    <a:pt x="478" y="835"/>
                  </a:lnTo>
                  <a:lnTo>
                    <a:pt x="478" y="836"/>
                  </a:lnTo>
                  <a:lnTo>
                    <a:pt x="479" y="836"/>
                  </a:lnTo>
                  <a:lnTo>
                    <a:pt x="479" y="836"/>
                  </a:lnTo>
                  <a:lnTo>
                    <a:pt x="479" y="836"/>
                  </a:lnTo>
                  <a:lnTo>
                    <a:pt x="479" y="836"/>
                  </a:lnTo>
                  <a:lnTo>
                    <a:pt x="479" y="836"/>
                  </a:lnTo>
                  <a:lnTo>
                    <a:pt x="479" y="837"/>
                  </a:lnTo>
                  <a:lnTo>
                    <a:pt x="479" y="838"/>
                  </a:lnTo>
                  <a:lnTo>
                    <a:pt x="479" y="838"/>
                  </a:lnTo>
                  <a:lnTo>
                    <a:pt x="479" y="839"/>
                  </a:lnTo>
                  <a:lnTo>
                    <a:pt x="480" y="839"/>
                  </a:lnTo>
                  <a:lnTo>
                    <a:pt x="479" y="839"/>
                  </a:lnTo>
                  <a:lnTo>
                    <a:pt x="480" y="839"/>
                  </a:lnTo>
                  <a:lnTo>
                    <a:pt x="480" y="840"/>
                  </a:lnTo>
                  <a:lnTo>
                    <a:pt x="480" y="841"/>
                  </a:lnTo>
                  <a:lnTo>
                    <a:pt x="479" y="841"/>
                  </a:lnTo>
                  <a:lnTo>
                    <a:pt x="479" y="842"/>
                  </a:lnTo>
                  <a:lnTo>
                    <a:pt x="479" y="842"/>
                  </a:lnTo>
                  <a:lnTo>
                    <a:pt x="479" y="843"/>
                  </a:lnTo>
                  <a:lnTo>
                    <a:pt x="478" y="843"/>
                  </a:lnTo>
                  <a:lnTo>
                    <a:pt x="477" y="843"/>
                  </a:lnTo>
                  <a:lnTo>
                    <a:pt x="477" y="844"/>
                  </a:lnTo>
                  <a:lnTo>
                    <a:pt x="478" y="844"/>
                  </a:lnTo>
                  <a:lnTo>
                    <a:pt x="478" y="845"/>
                  </a:lnTo>
                  <a:lnTo>
                    <a:pt x="477" y="845"/>
                  </a:lnTo>
                  <a:lnTo>
                    <a:pt x="477" y="846"/>
                  </a:lnTo>
                  <a:lnTo>
                    <a:pt x="477" y="847"/>
                  </a:lnTo>
                  <a:lnTo>
                    <a:pt x="476" y="848"/>
                  </a:lnTo>
                  <a:lnTo>
                    <a:pt x="474" y="848"/>
                  </a:lnTo>
                  <a:lnTo>
                    <a:pt x="472" y="848"/>
                  </a:lnTo>
                  <a:lnTo>
                    <a:pt x="471" y="848"/>
                  </a:lnTo>
                  <a:lnTo>
                    <a:pt x="470" y="848"/>
                  </a:lnTo>
                  <a:lnTo>
                    <a:pt x="470" y="849"/>
                  </a:lnTo>
                  <a:lnTo>
                    <a:pt x="469" y="849"/>
                  </a:lnTo>
                  <a:lnTo>
                    <a:pt x="469" y="849"/>
                  </a:lnTo>
                  <a:lnTo>
                    <a:pt x="469" y="850"/>
                  </a:lnTo>
                  <a:lnTo>
                    <a:pt x="470" y="850"/>
                  </a:lnTo>
                  <a:lnTo>
                    <a:pt x="470" y="851"/>
                  </a:lnTo>
                  <a:lnTo>
                    <a:pt x="470" y="852"/>
                  </a:lnTo>
                  <a:lnTo>
                    <a:pt x="471" y="852"/>
                  </a:lnTo>
                  <a:lnTo>
                    <a:pt x="471" y="853"/>
                  </a:lnTo>
                  <a:lnTo>
                    <a:pt x="471" y="854"/>
                  </a:lnTo>
                  <a:lnTo>
                    <a:pt x="472" y="854"/>
                  </a:lnTo>
                  <a:lnTo>
                    <a:pt x="472" y="855"/>
                  </a:lnTo>
                  <a:lnTo>
                    <a:pt x="472" y="855"/>
                  </a:lnTo>
                  <a:lnTo>
                    <a:pt x="472" y="856"/>
                  </a:lnTo>
                  <a:lnTo>
                    <a:pt x="472" y="857"/>
                  </a:lnTo>
                  <a:lnTo>
                    <a:pt x="471" y="857"/>
                  </a:lnTo>
                  <a:lnTo>
                    <a:pt x="471" y="858"/>
                  </a:lnTo>
                  <a:lnTo>
                    <a:pt x="472" y="858"/>
                  </a:lnTo>
                  <a:lnTo>
                    <a:pt x="471" y="858"/>
                  </a:lnTo>
                  <a:lnTo>
                    <a:pt x="471" y="859"/>
                  </a:lnTo>
                  <a:lnTo>
                    <a:pt x="471" y="860"/>
                  </a:lnTo>
                  <a:lnTo>
                    <a:pt x="471" y="861"/>
                  </a:lnTo>
                  <a:lnTo>
                    <a:pt x="470" y="861"/>
                  </a:lnTo>
                  <a:lnTo>
                    <a:pt x="470" y="862"/>
                  </a:lnTo>
                  <a:lnTo>
                    <a:pt x="470" y="862"/>
                  </a:lnTo>
                  <a:lnTo>
                    <a:pt x="469" y="862"/>
                  </a:lnTo>
                  <a:lnTo>
                    <a:pt x="469" y="863"/>
                  </a:lnTo>
                  <a:lnTo>
                    <a:pt x="469" y="864"/>
                  </a:lnTo>
                  <a:lnTo>
                    <a:pt x="469" y="865"/>
                  </a:lnTo>
                  <a:lnTo>
                    <a:pt x="469" y="866"/>
                  </a:lnTo>
                  <a:lnTo>
                    <a:pt x="469" y="867"/>
                  </a:lnTo>
                  <a:lnTo>
                    <a:pt x="468" y="867"/>
                  </a:lnTo>
                  <a:lnTo>
                    <a:pt x="468" y="868"/>
                  </a:lnTo>
                  <a:lnTo>
                    <a:pt x="468" y="868"/>
                  </a:lnTo>
                  <a:lnTo>
                    <a:pt x="467" y="868"/>
                  </a:lnTo>
                  <a:lnTo>
                    <a:pt x="468" y="868"/>
                  </a:lnTo>
                  <a:lnTo>
                    <a:pt x="468" y="869"/>
                  </a:lnTo>
                  <a:lnTo>
                    <a:pt x="467" y="869"/>
                  </a:lnTo>
                  <a:lnTo>
                    <a:pt x="467" y="868"/>
                  </a:lnTo>
                  <a:lnTo>
                    <a:pt x="467" y="869"/>
                  </a:lnTo>
                  <a:lnTo>
                    <a:pt x="468" y="869"/>
                  </a:lnTo>
                  <a:lnTo>
                    <a:pt x="468" y="870"/>
                  </a:lnTo>
                  <a:lnTo>
                    <a:pt x="469" y="870"/>
                  </a:lnTo>
                  <a:lnTo>
                    <a:pt x="469" y="871"/>
                  </a:lnTo>
                  <a:lnTo>
                    <a:pt x="468" y="871"/>
                  </a:lnTo>
                  <a:lnTo>
                    <a:pt x="468" y="872"/>
                  </a:lnTo>
                  <a:lnTo>
                    <a:pt x="469" y="872"/>
                  </a:lnTo>
                  <a:lnTo>
                    <a:pt x="468" y="872"/>
                  </a:lnTo>
                  <a:lnTo>
                    <a:pt x="468" y="873"/>
                  </a:lnTo>
                  <a:lnTo>
                    <a:pt x="469" y="873"/>
                  </a:lnTo>
                  <a:lnTo>
                    <a:pt x="469" y="874"/>
                  </a:lnTo>
                  <a:lnTo>
                    <a:pt x="469" y="875"/>
                  </a:lnTo>
                  <a:lnTo>
                    <a:pt x="470" y="875"/>
                  </a:lnTo>
                  <a:lnTo>
                    <a:pt x="470" y="875"/>
                  </a:lnTo>
                  <a:lnTo>
                    <a:pt x="468" y="875"/>
                  </a:lnTo>
                  <a:lnTo>
                    <a:pt x="464" y="875"/>
                  </a:lnTo>
                  <a:lnTo>
                    <a:pt x="459" y="875"/>
                  </a:lnTo>
                  <a:lnTo>
                    <a:pt x="457" y="875"/>
                  </a:lnTo>
                  <a:lnTo>
                    <a:pt x="450" y="875"/>
                  </a:lnTo>
                  <a:lnTo>
                    <a:pt x="444" y="875"/>
                  </a:lnTo>
                  <a:lnTo>
                    <a:pt x="443" y="875"/>
                  </a:lnTo>
                  <a:lnTo>
                    <a:pt x="442" y="875"/>
                  </a:lnTo>
                  <a:lnTo>
                    <a:pt x="440" y="875"/>
                  </a:lnTo>
                  <a:lnTo>
                    <a:pt x="435" y="875"/>
                  </a:lnTo>
                  <a:lnTo>
                    <a:pt x="432" y="875"/>
                  </a:lnTo>
                  <a:lnTo>
                    <a:pt x="432" y="875"/>
                  </a:lnTo>
                  <a:lnTo>
                    <a:pt x="431" y="875"/>
                  </a:lnTo>
                  <a:lnTo>
                    <a:pt x="431" y="874"/>
                  </a:lnTo>
                  <a:lnTo>
                    <a:pt x="431" y="873"/>
                  </a:lnTo>
                  <a:lnTo>
                    <a:pt x="431" y="874"/>
                  </a:lnTo>
                  <a:lnTo>
                    <a:pt x="430" y="874"/>
                  </a:lnTo>
                  <a:lnTo>
                    <a:pt x="430" y="873"/>
                  </a:lnTo>
                  <a:lnTo>
                    <a:pt x="431" y="873"/>
                  </a:lnTo>
                  <a:lnTo>
                    <a:pt x="430" y="873"/>
                  </a:lnTo>
                  <a:lnTo>
                    <a:pt x="430" y="872"/>
                  </a:lnTo>
                  <a:lnTo>
                    <a:pt x="431" y="872"/>
                  </a:lnTo>
                  <a:lnTo>
                    <a:pt x="431" y="871"/>
                  </a:lnTo>
                  <a:lnTo>
                    <a:pt x="430" y="872"/>
                  </a:lnTo>
                  <a:lnTo>
                    <a:pt x="430" y="871"/>
                  </a:lnTo>
                  <a:lnTo>
                    <a:pt x="430" y="870"/>
                  </a:lnTo>
                  <a:lnTo>
                    <a:pt x="429" y="870"/>
                  </a:lnTo>
                  <a:lnTo>
                    <a:pt x="428" y="870"/>
                  </a:lnTo>
                  <a:lnTo>
                    <a:pt x="427" y="870"/>
                  </a:lnTo>
                  <a:lnTo>
                    <a:pt x="427" y="870"/>
                  </a:lnTo>
                  <a:lnTo>
                    <a:pt x="426" y="870"/>
                  </a:lnTo>
                  <a:lnTo>
                    <a:pt x="423" y="870"/>
                  </a:lnTo>
                  <a:lnTo>
                    <a:pt x="419" y="870"/>
                  </a:lnTo>
                  <a:lnTo>
                    <a:pt x="418" y="870"/>
                  </a:lnTo>
                  <a:lnTo>
                    <a:pt x="416" y="870"/>
                  </a:lnTo>
                  <a:lnTo>
                    <a:pt x="415" y="870"/>
                  </a:lnTo>
                  <a:lnTo>
                    <a:pt x="415" y="871"/>
                  </a:lnTo>
                  <a:lnTo>
                    <a:pt x="415" y="872"/>
                  </a:lnTo>
                  <a:lnTo>
                    <a:pt x="415" y="873"/>
                  </a:lnTo>
                  <a:lnTo>
                    <a:pt x="415" y="874"/>
                  </a:lnTo>
                  <a:lnTo>
                    <a:pt x="415" y="875"/>
                  </a:lnTo>
                  <a:lnTo>
                    <a:pt x="415" y="875"/>
                  </a:lnTo>
                  <a:lnTo>
                    <a:pt x="414" y="875"/>
                  </a:lnTo>
                  <a:lnTo>
                    <a:pt x="406" y="875"/>
                  </a:lnTo>
                  <a:lnTo>
                    <a:pt x="406" y="876"/>
                  </a:lnTo>
                  <a:lnTo>
                    <a:pt x="405" y="876"/>
                  </a:lnTo>
                  <a:lnTo>
                    <a:pt x="405" y="877"/>
                  </a:lnTo>
                  <a:lnTo>
                    <a:pt x="405" y="876"/>
                  </a:lnTo>
                  <a:lnTo>
                    <a:pt x="405" y="877"/>
                  </a:lnTo>
                  <a:lnTo>
                    <a:pt x="404" y="877"/>
                  </a:lnTo>
                  <a:lnTo>
                    <a:pt x="403" y="877"/>
                  </a:lnTo>
                  <a:lnTo>
                    <a:pt x="402" y="877"/>
                  </a:lnTo>
                  <a:lnTo>
                    <a:pt x="402" y="877"/>
                  </a:lnTo>
                  <a:lnTo>
                    <a:pt x="402" y="876"/>
                  </a:lnTo>
                  <a:lnTo>
                    <a:pt x="401" y="876"/>
                  </a:lnTo>
                  <a:lnTo>
                    <a:pt x="401" y="877"/>
                  </a:lnTo>
                  <a:lnTo>
                    <a:pt x="400" y="877"/>
                  </a:lnTo>
                  <a:lnTo>
                    <a:pt x="400" y="876"/>
                  </a:lnTo>
                  <a:lnTo>
                    <a:pt x="400" y="877"/>
                  </a:lnTo>
                  <a:lnTo>
                    <a:pt x="400" y="876"/>
                  </a:lnTo>
                  <a:lnTo>
                    <a:pt x="399" y="876"/>
                  </a:lnTo>
                  <a:lnTo>
                    <a:pt x="399" y="875"/>
                  </a:lnTo>
                  <a:lnTo>
                    <a:pt x="398" y="875"/>
                  </a:lnTo>
                  <a:lnTo>
                    <a:pt x="398" y="875"/>
                  </a:lnTo>
                  <a:lnTo>
                    <a:pt x="397" y="875"/>
                  </a:lnTo>
                  <a:lnTo>
                    <a:pt x="396" y="875"/>
                  </a:lnTo>
                  <a:lnTo>
                    <a:pt x="396" y="875"/>
                  </a:lnTo>
                  <a:lnTo>
                    <a:pt x="395" y="875"/>
                  </a:lnTo>
                  <a:lnTo>
                    <a:pt x="395" y="875"/>
                  </a:lnTo>
                  <a:lnTo>
                    <a:pt x="395" y="875"/>
                  </a:lnTo>
                  <a:lnTo>
                    <a:pt x="395" y="874"/>
                  </a:lnTo>
                  <a:lnTo>
                    <a:pt x="395" y="875"/>
                  </a:lnTo>
                  <a:lnTo>
                    <a:pt x="394" y="875"/>
                  </a:lnTo>
                  <a:lnTo>
                    <a:pt x="393" y="875"/>
                  </a:lnTo>
                  <a:lnTo>
                    <a:pt x="392" y="875"/>
                  </a:lnTo>
                  <a:lnTo>
                    <a:pt x="392" y="875"/>
                  </a:lnTo>
                  <a:lnTo>
                    <a:pt x="391" y="875"/>
                  </a:lnTo>
                  <a:lnTo>
                    <a:pt x="391" y="876"/>
                  </a:lnTo>
                  <a:lnTo>
                    <a:pt x="390" y="876"/>
                  </a:lnTo>
                  <a:lnTo>
                    <a:pt x="389" y="876"/>
                  </a:lnTo>
                  <a:lnTo>
                    <a:pt x="389" y="877"/>
                  </a:lnTo>
                  <a:lnTo>
                    <a:pt x="389" y="878"/>
                  </a:lnTo>
                  <a:lnTo>
                    <a:pt x="389" y="878"/>
                  </a:lnTo>
                  <a:lnTo>
                    <a:pt x="388" y="878"/>
                  </a:lnTo>
                  <a:lnTo>
                    <a:pt x="387" y="878"/>
                  </a:lnTo>
                  <a:lnTo>
                    <a:pt x="386" y="878"/>
                  </a:lnTo>
                  <a:lnTo>
                    <a:pt x="387" y="878"/>
                  </a:lnTo>
                  <a:lnTo>
                    <a:pt x="386" y="878"/>
                  </a:lnTo>
                  <a:lnTo>
                    <a:pt x="387" y="878"/>
                  </a:lnTo>
                  <a:lnTo>
                    <a:pt x="386" y="878"/>
                  </a:lnTo>
                  <a:lnTo>
                    <a:pt x="386" y="879"/>
                  </a:lnTo>
                  <a:lnTo>
                    <a:pt x="386" y="880"/>
                  </a:lnTo>
                  <a:lnTo>
                    <a:pt x="386" y="881"/>
                  </a:lnTo>
                  <a:lnTo>
                    <a:pt x="386" y="881"/>
                  </a:lnTo>
                  <a:lnTo>
                    <a:pt x="387" y="881"/>
                  </a:lnTo>
                  <a:lnTo>
                    <a:pt x="386" y="881"/>
                  </a:lnTo>
                  <a:lnTo>
                    <a:pt x="387" y="881"/>
                  </a:lnTo>
                  <a:lnTo>
                    <a:pt x="386" y="881"/>
                  </a:lnTo>
                  <a:lnTo>
                    <a:pt x="386" y="882"/>
                  </a:lnTo>
                  <a:lnTo>
                    <a:pt x="383" y="882"/>
                  </a:lnTo>
                  <a:lnTo>
                    <a:pt x="380" y="882"/>
                  </a:lnTo>
                  <a:lnTo>
                    <a:pt x="378" y="882"/>
                  </a:lnTo>
                  <a:lnTo>
                    <a:pt x="377" y="882"/>
                  </a:lnTo>
                  <a:lnTo>
                    <a:pt x="376" y="881"/>
                  </a:lnTo>
                  <a:lnTo>
                    <a:pt x="376" y="881"/>
                  </a:lnTo>
                  <a:lnTo>
                    <a:pt x="375" y="881"/>
                  </a:lnTo>
                  <a:lnTo>
                    <a:pt x="374" y="881"/>
                  </a:lnTo>
                  <a:lnTo>
                    <a:pt x="373" y="881"/>
                  </a:lnTo>
                  <a:lnTo>
                    <a:pt x="372" y="881"/>
                  </a:lnTo>
                  <a:lnTo>
                    <a:pt x="371" y="881"/>
                  </a:lnTo>
                  <a:lnTo>
                    <a:pt x="371" y="881"/>
                  </a:lnTo>
                  <a:lnTo>
                    <a:pt x="370" y="881"/>
                  </a:lnTo>
                  <a:lnTo>
                    <a:pt x="370" y="881"/>
                  </a:lnTo>
                  <a:lnTo>
                    <a:pt x="370" y="881"/>
                  </a:lnTo>
                  <a:lnTo>
                    <a:pt x="369" y="881"/>
                  </a:lnTo>
                  <a:lnTo>
                    <a:pt x="368" y="881"/>
                  </a:lnTo>
                  <a:lnTo>
                    <a:pt x="368" y="882"/>
                  </a:lnTo>
                  <a:lnTo>
                    <a:pt x="367" y="882"/>
                  </a:lnTo>
                  <a:lnTo>
                    <a:pt x="367" y="883"/>
                  </a:lnTo>
                  <a:lnTo>
                    <a:pt x="367" y="882"/>
                  </a:lnTo>
                  <a:lnTo>
                    <a:pt x="367" y="883"/>
                  </a:lnTo>
                  <a:lnTo>
                    <a:pt x="367" y="882"/>
                  </a:lnTo>
                  <a:lnTo>
                    <a:pt x="367" y="883"/>
                  </a:lnTo>
                  <a:lnTo>
                    <a:pt x="367" y="882"/>
                  </a:lnTo>
                  <a:lnTo>
                    <a:pt x="367" y="883"/>
                  </a:lnTo>
                  <a:lnTo>
                    <a:pt x="366" y="883"/>
                  </a:lnTo>
                  <a:lnTo>
                    <a:pt x="365" y="883"/>
                  </a:lnTo>
                  <a:lnTo>
                    <a:pt x="365" y="882"/>
                  </a:lnTo>
                  <a:lnTo>
                    <a:pt x="365" y="883"/>
                  </a:lnTo>
                  <a:lnTo>
                    <a:pt x="365" y="882"/>
                  </a:lnTo>
                  <a:lnTo>
                    <a:pt x="365" y="883"/>
                  </a:lnTo>
                  <a:lnTo>
                    <a:pt x="365" y="882"/>
                  </a:lnTo>
                  <a:lnTo>
                    <a:pt x="364" y="882"/>
                  </a:lnTo>
                  <a:lnTo>
                    <a:pt x="363" y="882"/>
                  </a:lnTo>
                  <a:lnTo>
                    <a:pt x="363" y="882"/>
                  </a:lnTo>
                  <a:lnTo>
                    <a:pt x="362" y="882"/>
                  </a:lnTo>
                  <a:lnTo>
                    <a:pt x="361" y="882"/>
                  </a:lnTo>
                  <a:lnTo>
                    <a:pt x="360" y="882"/>
                  </a:lnTo>
                  <a:lnTo>
                    <a:pt x="359" y="882"/>
                  </a:lnTo>
                  <a:lnTo>
                    <a:pt x="358" y="882"/>
                  </a:lnTo>
                  <a:lnTo>
                    <a:pt x="358" y="883"/>
                  </a:lnTo>
                  <a:lnTo>
                    <a:pt x="357" y="883"/>
                  </a:lnTo>
                  <a:lnTo>
                    <a:pt x="358" y="883"/>
                  </a:lnTo>
                  <a:lnTo>
                    <a:pt x="357" y="883"/>
                  </a:lnTo>
                  <a:lnTo>
                    <a:pt x="357" y="883"/>
                  </a:lnTo>
                  <a:lnTo>
                    <a:pt x="357" y="883"/>
                  </a:lnTo>
                  <a:lnTo>
                    <a:pt x="357" y="883"/>
                  </a:lnTo>
                  <a:lnTo>
                    <a:pt x="356" y="883"/>
                  </a:lnTo>
                  <a:lnTo>
                    <a:pt x="356" y="884"/>
                  </a:lnTo>
                  <a:lnTo>
                    <a:pt x="356" y="883"/>
                  </a:lnTo>
                  <a:lnTo>
                    <a:pt x="356" y="884"/>
                  </a:lnTo>
                  <a:lnTo>
                    <a:pt x="355" y="884"/>
                  </a:lnTo>
                  <a:lnTo>
                    <a:pt x="354" y="884"/>
                  </a:lnTo>
                  <a:lnTo>
                    <a:pt x="353" y="884"/>
                  </a:lnTo>
                  <a:lnTo>
                    <a:pt x="352" y="884"/>
                  </a:lnTo>
                  <a:lnTo>
                    <a:pt x="351" y="884"/>
                  </a:lnTo>
                  <a:lnTo>
                    <a:pt x="351" y="884"/>
                  </a:lnTo>
                  <a:lnTo>
                    <a:pt x="351" y="884"/>
                  </a:lnTo>
                  <a:lnTo>
                    <a:pt x="351" y="884"/>
                  </a:lnTo>
                  <a:lnTo>
                    <a:pt x="351" y="883"/>
                  </a:lnTo>
                  <a:lnTo>
                    <a:pt x="351" y="884"/>
                  </a:lnTo>
                  <a:lnTo>
                    <a:pt x="351" y="883"/>
                  </a:lnTo>
                  <a:lnTo>
                    <a:pt x="351" y="884"/>
                  </a:lnTo>
                  <a:lnTo>
                    <a:pt x="351" y="883"/>
                  </a:lnTo>
                  <a:lnTo>
                    <a:pt x="351" y="884"/>
                  </a:lnTo>
                  <a:lnTo>
                    <a:pt x="351" y="883"/>
                  </a:lnTo>
                  <a:lnTo>
                    <a:pt x="350" y="883"/>
                  </a:lnTo>
                  <a:lnTo>
                    <a:pt x="350" y="882"/>
                  </a:lnTo>
                  <a:lnTo>
                    <a:pt x="349" y="882"/>
                  </a:lnTo>
                  <a:lnTo>
                    <a:pt x="349" y="881"/>
                  </a:lnTo>
                  <a:lnTo>
                    <a:pt x="348" y="881"/>
                  </a:lnTo>
                  <a:lnTo>
                    <a:pt x="347" y="881"/>
                  </a:lnTo>
                  <a:lnTo>
                    <a:pt x="347" y="881"/>
                  </a:lnTo>
                  <a:lnTo>
                    <a:pt x="347" y="880"/>
                  </a:lnTo>
                  <a:lnTo>
                    <a:pt x="348" y="880"/>
                  </a:lnTo>
                  <a:lnTo>
                    <a:pt x="348" y="879"/>
                  </a:lnTo>
                  <a:lnTo>
                    <a:pt x="349" y="879"/>
                  </a:lnTo>
                  <a:lnTo>
                    <a:pt x="349" y="878"/>
                  </a:lnTo>
                  <a:lnTo>
                    <a:pt x="348" y="878"/>
                  </a:lnTo>
                  <a:lnTo>
                    <a:pt x="348" y="877"/>
                  </a:lnTo>
                  <a:lnTo>
                    <a:pt x="347" y="876"/>
                  </a:lnTo>
                  <a:lnTo>
                    <a:pt x="347" y="875"/>
                  </a:lnTo>
                  <a:lnTo>
                    <a:pt x="346" y="875"/>
                  </a:lnTo>
                  <a:lnTo>
                    <a:pt x="346" y="876"/>
                  </a:lnTo>
                  <a:lnTo>
                    <a:pt x="345" y="876"/>
                  </a:lnTo>
                  <a:lnTo>
                    <a:pt x="345" y="875"/>
                  </a:lnTo>
                  <a:lnTo>
                    <a:pt x="345" y="875"/>
                  </a:lnTo>
                  <a:lnTo>
                    <a:pt x="345" y="874"/>
                  </a:lnTo>
                  <a:lnTo>
                    <a:pt x="346" y="874"/>
                  </a:lnTo>
                  <a:lnTo>
                    <a:pt x="346" y="873"/>
                  </a:lnTo>
                  <a:lnTo>
                    <a:pt x="345" y="873"/>
                  </a:lnTo>
                  <a:lnTo>
                    <a:pt x="345" y="872"/>
                  </a:lnTo>
                  <a:lnTo>
                    <a:pt x="345" y="873"/>
                  </a:lnTo>
                  <a:lnTo>
                    <a:pt x="344" y="873"/>
                  </a:lnTo>
                  <a:lnTo>
                    <a:pt x="344" y="872"/>
                  </a:lnTo>
                  <a:lnTo>
                    <a:pt x="344" y="872"/>
                  </a:lnTo>
                  <a:lnTo>
                    <a:pt x="344" y="871"/>
                  </a:lnTo>
                  <a:lnTo>
                    <a:pt x="343" y="871"/>
                  </a:lnTo>
                  <a:lnTo>
                    <a:pt x="343" y="870"/>
                  </a:lnTo>
                  <a:lnTo>
                    <a:pt x="343" y="869"/>
                  </a:lnTo>
                  <a:lnTo>
                    <a:pt x="344" y="869"/>
                  </a:lnTo>
                  <a:lnTo>
                    <a:pt x="344" y="868"/>
                  </a:lnTo>
                  <a:lnTo>
                    <a:pt x="344" y="868"/>
                  </a:lnTo>
                  <a:lnTo>
                    <a:pt x="344" y="867"/>
                  </a:lnTo>
                  <a:lnTo>
                    <a:pt x="343" y="867"/>
                  </a:lnTo>
                  <a:lnTo>
                    <a:pt x="342" y="867"/>
                  </a:lnTo>
                  <a:lnTo>
                    <a:pt x="342" y="866"/>
                  </a:lnTo>
                  <a:lnTo>
                    <a:pt x="342" y="865"/>
                  </a:lnTo>
                  <a:lnTo>
                    <a:pt x="341" y="865"/>
                  </a:lnTo>
                  <a:lnTo>
                    <a:pt x="340" y="865"/>
                  </a:lnTo>
                  <a:lnTo>
                    <a:pt x="340" y="864"/>
                  </a:lnTo>
                  <a:lnTo>
                    <a:pt x="340" y="863"/>
                  </a:lnTo>
                  <a:lnTo>
                    <a:pt x="339" y="864"/>
                  </a:lnTo>
                  <a:lnTo>
                    <a:pt x="338" y="864"/>
                  </a:lnTo>
                  <a:lnTo>
                    <a:pt x="338" y="863"/>
                  </a:lnTo>
                  <a:lnTo>
                    <a:pt x="339" y="863"/>
                  </a:lnTo>
                  <a:lnTo>
                    <a:pt x="339" y="862"/>
                  </a:lnTo>
                  <a:lnTo>
                    <a:pt x="339" y="862"/>
                  </a:lnTo>
                  <a:lnTo>
                    <a:pt x="339" y="861"/>
                  </a:lnTo>
                  <a:lnTo>
                    <a:pt x="339" y="862"/>
                  </a:lnTo>
                  <a:lnTo>
                    <a:pt x="338" y="862"/>
                  </a:lnTo>
                  <a:lnTo>
                    <a:pt x="338" y="862"/>
                  </a:lnTo>
                  <a:lnTo>
                    <a:pt x="337" y="862"/>
                  </a:lnTo>
                  <a:lnTo>
                    <a:pt x="336" y="862"/>
                  </a:lnTo>
                  <a:lnTo>
                    <a:pt x="336" y="861"/>
                  </a:lnTo>
                  <a:lnTo>
                    <a:pt x="336" y="860"/>
                  </a:lnTo>
                  <a:lnTo>
                    <a:pt x="335" y="860"/>
                  </a:lnTo>
                  <a:lnTo>
                    <a:pt x="335" y="859"/>
                  </a:lnTo>
                  <a:lnTo>
                    <a:pt x="336" y="859"/>
                  </a:lnTo>
                  <a:lnTo>
                    <a:pt x="336" y="858"/>
                  </a:lnTo>
                  <a:lnTo>
                    <a:pt x="336" y="857"/>
                  </a:lnTo>
                  <a:lnTo>
                    <a:pt x="335" y="857"/>
                  </a:lnTo>
                  <a:lnTo>
                    <a:pt x="335" y="856"/>
                  </a:lnTo>
                  <a:lnTo>
                    <a:pt x="334" y="856"/>
                  </a:lnTo>
                  <a:lnTo>
                    <a:pt x="334" y="855"/>
                  </a:lnTo>
                  <a:lnTo>
                    <a:pt x="333" y="855"/>
                  </a:lnTo>
                  <a:lnTo>
                    <a:pt x="333" y="855"/>
                  </a:lnTo>
                  <a:lnTo>
                    <a:pt x="334" y="855"/>
                  </a:lnTo>
                  <a:lnTo>
                    <a:pt x="334" y="854"/>
                  </a:lnTo>
                  <a:lnTo>
                    <a:pt x="333" y="854"/>
                  </a:lnTo>
                  <a:lnTo>
                    <a:pt x="334" y="854"/>
                  </a:lnTo>
                  <a:lnTo>
                    <a:pt x="333" y="854"/>
                  </a:lnTo>
                  <a:lnTo>
                    <a:pt x="333" y="853"/>
                  </a:lnTo>
                  <a:lnTo>
                    <a:pt x="334" y="853"/>
                  </a:lnTo>
                  <a:lnTo>
                    <a:pt x="334" y="852"/>
                  </a:lnTo>
                  <a:lnTo>
                    <a:pt x="334" y="851"/>
                  </a:lnTo>
                  <a:lnTo>
                    <a:pt x="333" y="851"/>
                  </a:lnTo>
                  <a:lnTo>
                    <a:pt x="332" y="851"/>
                  </a:lnTo>
                  <a:lnTo>
                    <a:pt x="332" y="850"/>
                  </a:lnTo>
                  <a:lnTo>
                    <a:pt x="331" y="850"/>
                  </a:lnTo>
                  <a:lnTo>
                    <a:pt x="331" y="850"/>
                  </a:lnTo>
                  <a:lnTo>
                    <a:pt x="331" y="849"/>
                  </a:lnTo>
                  <a:lnTo>
                    <a:pt x="330" y="849"/>
                  </a:lnTo>
                  <a:lnTo>
                    <a:pt x="329" y="849"/>
                  </a:lnTo>
                  <a:lnTo>
                    <a:pt x="329" y="849"/>
                  </a:lnTo>
                  <a:lnTo>
                    <a:pt x="330" y="849"/>
                  </a:lnTo>
                  <a:lnTo>
                    <a:pt x="329" y="849"/>
                  </a:lnTo>
                  <a:lnTo>
                    <a:pt x="328" y="849"/>
                  </a:lnTo>
                  <a:lnTo>
                    <a:pt x="328" y="848"/>
                  </a:lnTo>
                  <a:lnTo>
                    <a:pt x="328" y="847"/>
                  </a:lnTo>
                  <a:lnTo>
                    <a:pt x="328" y="846"/>
                  </a:lnTo>
                  <a:lnTo>
                    <a:pt x="327" y="846"/>
                  </a:lnTo>
                  <a:lnTo>
                    <a:pt x="327" y="845"/>
                  </a:lnTo>
                  <a:lnTo>
                    <a:pt x="327" y="844"/>
                  </a:lnTo>
                  <a:lnTo>
                    <a:pt x="327" y="843"/>
                  </a:lnTo>
                  <a:lnTo>
                    <a:pt x="327" y="843"/>
                  </a:lnTo>
                  <a:lnTo>
                    <a:pt x="326" y="843"/>
                  </a:lnTo>
                  <a:lnTo>
                    <a:pt x="325" y="843"/>
                  </a:lnTo>
                  <a:lnTo>
                    <a:pt x="325" y="843"/>
                  </a:lnTo>
                  <a:lnTo>
                    <a:pt x="325" y="842"/>
                  </a:lnTo>
                  <a:lnTo>
                    <a:pt x="324" y="842"/>
                  </a:lnTo>
                  <a:lnTo>
                    <a:pt x="324" y="841"/>
                  </a:lnTo>
                  <a:lnTo>
                    <a:pt x="324" y="840"/>
                  </a:lnTo>
                  <a:lnTo>
                    <a:pt x="325" y="840"/>
                  </a:lnTo>
                  <a:lnTo>
                    <a:pt x="325" y="840"/>
                  </a:lnTo>
                  <a:lnTo>
                    <a:pt x="326" y="839"/>
                  </a:lnTo>
                  <a:lnTo>
                    <a:pt x="326" y="838"/>
                  </a:lnTo>
                  <a:lnTo>
                    <a:pt x="325" y="838"/>
                  </a:lnTo>
                  <a:lnTo>
                    <a:pt x="325" y="838"/>
                  </a:lnTo>
                  <a:lnTo>
                    <a:pt x="325" y="837"/>
                  </a:lnTo>
                  <a:lnTo>
                    <a:pt x="324" y="837"/>
                  </a:lnTo>
                  <a:lnTo>
                    <a:pt x="324" y="836"/>
                  </a:lnTo>
                  <a:lnTo>
                    <a:pt x="323" y="836"/>
                  </a:lnTo>
                  <a:lnTo>
                    <a:pt x="323" y="837"/>
                  </a:lnTo>
                  <a:lnTo>
                    <a:pt x="323" y="838"/>
                  </a:lnTo>
                  <a:lnTo>
                    <a:pt x="322" y="838"/>
                  </a:lnTo>
                  <a:lnTo>
                    <a:pt x="321" y="838"/>
                  </a:lnTo>
                  <a:lnTo>
                    <a:pt x="321" y="837"/>
                  </a:lnTo>
                  <a:lnTo>
                    <a:pt x="321" y="836"/>
                  </a:lnTo>
                  <a:lnTo>
                    <a:pt x="321" y="836"/>
                  </a:lnTo>
                  <a:lnTo>
                    <a:pt x="321" y="835"/>
                  </a:lnTo>
                  <a:lnTo>
                    <a:pt x="321" y="834"/>
                  </a:lnTo>
                  <a:lnTo>
                    <a:pt x="321" y="833"/>
                  </a:lnTo>
                  <a:lnTo>
                    <a:pt x="320" y="833"/>
                  </a:lnTo>
                  <a:lnTo>
                    <a:pt x="319" y="833"/>
                  </a:lnTo>
                  <a:lnTo>
                    <a:pt x="319" y="832"/>
                  </a:lnTo>
                  <a:lnTo>
                    <a:pt x="318" y="831"/>
                  </a:lnTo>
                  <a:lnTo>
                    <a:pt x="317" y="831"/>
                  </a:lnTo>
                  <a:lnTo>
                    <a:pt x="316" y="830"/>
                  </a:lnTo>
                  <a:lnTo>
                    <a:pt x="316" y="830"/>
                  </a:lnTo>
                  <a:lnTo>
                    <a:pt x="315" y="830"/>
                  </a:lnTo>
                  <a:lnTo>
                    <a:pt x="314" y="830"/>
                  </a:lnTo>
                  <a:lnTo>
                    <a:pt x="313" y="830"/>
                  </a:lnTo>
                  <a:lnTo>
                    <a:pt x="312" y="830"/>
                  </a:lnTo>
                  <a:lnTo>
                    <a:pt x="312" y="829"/>
                  </a:lnTo>
                  <a:lnTo>
                    <a:pt x="312" y="828"/>
                  </a:lnTo>
                  <a:lnTo>
                    <a:pt x="312" y="827"/>
                  </a:lnTo>
                  <a:lnTo>
                    <a:pt x="312" y="827"/>
                  </a:lnTo>
                  <a:lnTo>
                    <a:pt x="311" y="827"/>
                  </a:lnTo>
                  <a:lnTo>
                    <a:pt x="311" y="826"/>
                  </a:lnTo>
                  <a:lnTo>
                    <a:pt x="311" y="825"/>
                  </a:lnTo>
                  <a:lnTo>
                    <a:pt x="310" y="825"/>
                  </a:lnTo>
                  <a:lnTo>
                    <a:pt x="311" y="825"/>
                  </a:lnTo>
                  <a:lnTo>
                    <a:pt x="311" y="824"/>
                  </a:lnTo>
                  <a:lnTo>
                    <a:pt x="312" y="824"/>
                  </a:lnTo>
                  <a:lnTo>
                    <a:pt x="312" y="823"/>
                  </a:lnTo>
                  <a:lnTo>
                    <a:pt x="311" y="823"/>
                  </a:lnTo>
                  <a:lnTo>
                    <a:pt x="311" y="823"/>
                  </a:lnTo>
                  <a:lnTo>
                    <a:pt x="310" y="823"/>
                  </a:lnTo>
                  <a:lnTo>
                    <a:pt x="310" y="822"/>
                  </a:lnTo>
                  <a:lnTo>
                    <a:pt x="310" y="821"/>
                  </a:lnTo>
                  <a:lnTo>
                    <a:pt x="310" y="820"/>
                  </a:lnTo>
                  <a:lnTo>
                    <a:pt x="309" y="820"/>
                  </a:lnTo>
                  <a:lnTo>
                    <a:pt x="309" y="819"/>
                  </a:lnTo>
                  <a:lnTo>
                    <a:pt x="309" y="818"/>
                  </a:lnTo>
                  <a:lnTo>
                    <a:pt x="309" y="817"/>
                  </a:lnTo>
                  <a:lnTo>
                    <a:pt x="309" y="817"/>
                  </a:lnTo>
                  <a:lnTo>
                    <a:pt x="310" y="817"/>
                  </a:lnTo>
                  <a:lnTo>
                    <a:pt x="310" y="817"/>
                  </a:lnTo>
                  <a:lnTo>
                    <a:pt x="310" y="818"/>
                  </a:lnTo>
                  <a:lnTo>
                    <a:pt x="311" y="818"/>
                  </a:lnTo>
                  <a:lnTo>
                    <a:pt x="312" y="817"/>
                  </a:lnTo>
                  <a:lnTo>
                    <a:pt x="312" y="817"/>
                  </a:lnTo>
                  <a:lnTo>
                    <a:pt x="312" y="816"/>
                  </a:lnTo>
                  <a:lnTo>
                    <a:pt x="312" y="815"/>
                  </a:lnTo>
                  <a:lnTo>
                    <a:pt x="312" y="814"/>
                  </a:lnTo>
                  <a:lnTo>
                    <a:pt x="312" y="814"/>
                  </a:lnTo>
                  <a:lnTo>
                    <a:pt x="312" y="814"/>
                  </a:lnTo>
                  <a:lnTo>
                    <a:pt x="312" y="813"/>
                  </a:lnTo>
                  <a:lnTo>
                    <a:pt x="311" y="813"/>
                  </a:lnTo>
                  <a:lnTo>
                    <a:pt x="310" y="813"/>
                  </a:lnTo>
                  <a:lnTo>
                    <a:pt x="310" y="812"/>
                  </a:lnTo>
                  <a:lnTo>
                    <a:pt x="310" y="811"/>
                  </a:lnTo>
                  <a:lnTo>
                    <a:pt x="309" y="811"/>
                  </a:lnTo>
                  <a:lnTo>
                    <a:pt x="309" y="812"/>
                  </a:lnTo>
                  <a:lnTo>
                    <a:pt x="308" y="812"/>
                  </a:lnTo>
                  <a:lnTo>
                    <a:pt x="308" y="811"/>
                  </a:lnTo>
                  <a:lnTo>
                    <a:pt x="307" y="811"/>
                  </a:lnTo>
                  <a:lnTo>
                    <a:pt x="307" y="810"/>
                  </a:lnTo>
                  <a:lnTo>
                    <a:pt x="308" y="810"/>
                  </a:lnTo>
                  <a:lnTo>
                    <a:pt x="308" y="809"/>
                  </a:lnTo>
                  <a:lnTo>
                    <a:pt x="308" y="808"/>
                  </a:lnTo>
                  <a:lnTo>
                    <a:pt x="308" y="807"/>
                  </a:lnTo>
                  <a:lnTo>
                    <a:pt x="308" y="806"/>
                  </a:lnTo>
                  <a:lnTo>
                    <a:pt x="308" y="805"/>
                  </a:lnTo>
                  <a:lnTo>
                    <a:pt x="308" y="804"/>
                  </a:lnTo>
                  <a:lnTo>
                    <a:pt x="308" y="804"/>
                  </a:lnTo>
                  <a:lnTo>
                    <a:pt x="307" y="804"/>
                  </a:lnTo>
                  <a:lnTo>
                    <a:pt x="307" y="803"/>
                  </a:lnTo>
                  <a:lnTo>
                    <a:pt x="306" y="803"/>
                  </a:lnTo>
                  <a:lnTo>
                    <a:pt x="306" y="802"/>
                  </a:lnTo>
                  <a:lnTo>
                    <a:pt x="306" y="803"/>
                  </a:lnTo>
                  <a:lnTo>
                    <a:pt x="305" y="803"/>
                  </a:lnTo>
                  <a:lnTo>
                    <a:pt x="304" y="803"/>
                  </a:lnTo>
                  <a:lnTo>
                    <a:pt x="304" y="802"/>
                  </a:lnTo>
                  <a:lnTo>
                    <a:pt x="304" y="801"/>
                  </a:lnTo>
                  <a:lnTo>
                    <a:pt x="304" y="800"/>
                  </a:lnTo>
                  <a:lnTo>
                    <a:pt x="304" y="799"/>
                  </a:lnTo>
                  <a:lnTo>
                    <a:pt x="304" y="798"/>
                  </a:lnTo>
                  <a:lnTo>
                    <a:pt x="303" y="798"/>
                  </a:lnTo>
                  <a:lnTo>
                    <a:pt x="302" y="798"/>
                  </a:lnTo>
                  <a:lnTo>
                    <a:pt x="302" y="798"/>
                  </a:lnTo>
                  <a:lnTo>
                    <a:pt x="301" y="798"/>
                  </a:lnTo>
                  <a:lnTo>
                    <a:pt x="301" y="797"/>
                  </a:lnTo>
                  <a:lnTo>
                    <a:pt x="301" y="796"/>
                  </a:lnTo>
                  <a:lnTo>
                    <a:pt x="301" y="795"/>
                  </a:lnTo>
                  <a:lnTo>
                    <a:pt x="301" y="794"/>
                  </a:lnTo>
                  <a:lnTo>
                    <a:pt x="301" y="793"/>
                  </a:lnTo>
                  <a:lnTo>
                    <a:pt x="301" y="792"/>
                  </a:lnTo>
                  <a:lnTo>
                    <a:pt x="300" y="792"/>
                  </a:lnTo>
                  <a:lnTo>
                    <a:pt x="299" y="792"/>
                  </a:lnTo>
                  <a:lnTo>
                    <a:pt x="299" y="791"/>
                  </a:lnTo>
                  <a:lnTo>
                    <a:pt x="299" y="791"/>
                  </a:lnTo>
                  <a:lnTo>
                    <a:pt x="299" y="791"/>
                  </a:lnTo>
                  <a:lnTo>
                    <a:pt x="299" y="790"/>
                  </a:lnTo>
                  <a:lnTo>
                    <a:pt x="299" y="789"/>
                  </a:lnTo>
                  <a:lnTo>
                    <a:pt x="299" y="788"/>
                  </a:lnTo>
                  <a:lnTo>
                    <a:pt x="299" y="787"/>
                  </a:lnTo>
                  <a:lnTo>
                    <a:pt x="298" y="787"/>
                  </a:lnTo>
                  <a:lnTo>
                    <a:pt x="298" y="786"/>
                  </a:lnTo>
                  <a:lnTo>
                    <a:pt x="299" y="786"/>
                  </a:lnTo>
                  <a:lnTo>
                    <a:pt x="298" y="786"/>
                  </a:lnTo>
                  <a:lnTo>
                    <a:pt x="299" y="785"/>
                  </a:lnTo>
                  <a:lnTo>
                    <a:pt x="299" y="785"/>
                  </a:lnTo>
                  <a:lnTo>
                    <a:pt x="299" y="784"/>
                  </a:lnTo>
                  <a:lnTo>
                    <a:pt x="298" y="784"/>
                  </a:lnTo>
                  <a:lnTo>
                    <a:pt x="297" y="784"/>
                  </a:lnTo>
                  <a:lnTo>
                    <a:pt x="297" y="783"/>
                  </a:lnTo>
                  <a:lnTo>
                    <a:pt x="297" y="782"/>
                  </a:lnTo>
                  <a:lnTo>
                    <a:pt x="297" y="781"/>
                  </a:lnTo>
                  <a:lnTo>
                    <a:pt x="298" y="780"/>
                  </a:lnTo>
                  <a:lnTo>
                    <a:pt x="298" y="779"/>
                  </a:lnTo>
                  <a:lnTo>
                    <a:pt x="298" y="778"/>
                  </a:lnTo>
                  <a:lnTo>
                    <a:pt x="297" y="778"/>
                  </a:lnTo>
                  <a:lnTo>
                    <a:pt x="297" y="778"/>
                  </a:lnTo>
                  <a:lnTo>
                    <a:pt x="296" y="778"/>
                  </a:lnTo>
                  <a:lnTo>
                    <a:pt x="296" y="777"/>
                  </a:lnTo>
                  <a:lnTo>
                    <a:pt x="295" y="777"/>
                  </a:lnTo>
                  <a:lnTo>
                    <a:pt x="295" y="776"/>
                  </a:lnTo>
                  <a:lnTo>
                    <a:pt x="296" y="776"/>
                  </a:lnTo>
                  <a:lnTo>
                    <a:pt x="296" y="775"/>
                  </a:lnTo>
                  <a:lnTo>
                    <a:pt x="296" y="774"/>
                  </a:lnTo>
                  <a:lnTo>
                    <a:pt x="295" y="774"/>
                  </a:lnTo>
                  <a:lnTo>
                    <a:pt x="295" y="773"/>
                  </a:lnTo>
                  <a:lnTo>
                    <a:pt x="294" y="773"/>
                  </a:lnTo>
                  <a:lnTo>
                    <a:pt x="294" y="772"/>
                  </a:lnTo>
                  <a:lnTo>
                    <a:pt x="295" y="772"/>
                  </a:lnTo>
                  <a:lnTo>
                    <a:pt x="296" y="772"/>
                  </a:lnTo>
                  <a:lnTo>
                    <a:pt x="296" y="772"/>
                  </a:lnTo>
                  <a:lnTo>
                    <a:pt x="296" y="771"/>
                  </a:lnTo>
                  <a:lnTo>
                    <a:pt x="295" y="771"/>
                  </a:lnTo>
                  <a:lnTo>
                    <a:pt x="294" y="771"/>
                  </a:lnTo>
                  <a:lnTo>
                    <a:pt x="293" y="771"/>
                  </a:lnTo>
                  <a:lnTo>
                    <a:pt x="293" y="770"/>
                  </a:lnTo>
                  <a:lnTo>
                    <a:pt x="293" y="769"/>
                  </a:lnTo>
                  <a:lnTo>
                    <a:pt x="294" y="769"/>
                  </a:lnTo>
                  <a:lnTo>
                    <a:pt x="294" y="768"/>
                  </a:lnTo>
                  <a:lnTo>
                    <a:pt x="294" y="767"/>
                  </a:lnTo>
                  <a:lnTo>
                    <a:pt x="293" y="767"/>
                  </a:lnTo>
                  <a:lnTo>
                    <a:pt x="293" y="767"/>
                  </a:lnTo>
                  <a:lnTo>
                    <a:pt x="293" y="767"/>
                  </a:lnTo>
                  <a:lnTo>
                    <a:pt x="293" y="766"/>
                  </a:lnTo>
                  <a:lnTo>
                    <a:pt x="294" y="766"/>
                  </a:lnTo>
                  <a:lnTo>
                    <a:pt x="294" y="767"/>
                  </a:lnTo>
                  <a:lnTo>
                    <a:pt x="295" y="767"/>
                  </a:lnTo>
                  <a:lnTo>
                    <a:pt x="296" y="767"/>
                  </a:lnTo>
                  <a:lnTo>
                    <a:pt x="296" y="766"/>
                  </a:lnTo>
                  <a:lnTo>
                    <a:pt x="296" y="766"/>
                  </a:lnTo>
                  <a:lnTo>
                    <a:pt x="296" y="765"/>
                  </a:lnTo>
                  <a:lnTo>
                    <a:pt x="296" y="764"/>
                  </a:lnTo>
                  <a:lnTo>
                    <a:pt x="295" y="764"/>
                  </a:lnTo>
                  <a:lnTo>
                    <a:pt x="295" y="763"/>
                  </a:lnTo>
                  <a:lnTo>
                    <a:pt x="295" y="762"/>
                  </a:lnTo>
                  <a:lnTo>
                    <a:pt x="295" y="761"/>
                  </a:lnTo>
                  <a:lnTo>
                    <a:pt x="295" y="760"/>
                  </a:lnTo>
                  <a:lnTo>
                    <a:pt x="295" y="759"/>
                  </a:lnTo>
                  <a:lnTo>
                    <a:pt x="295" y="759"/>
                  </a:lnTo>
                  <a:lnTo>
                    <a:pt x="295" y="758"/>
                  </a:lnTo>
                  <a:lnTo>
                    <a:pt x="296" y="758"/>
                  </a:lnTo>
                  <a:lnTo>
                    <a:pt x="296" y="757"/>
                  </a:lnTo>
                  <a:lnTo>
                    <a:pt x="296" y="756"/>
                  </a:lnTo>
                  <a:lnTo>
                    <a:pt x="297" y="756"/>
                  </a:lnTo>
                  <a:lnTo>
                    <a:pt x="297" y="755"/>
                  </a:lnTo>
                  <a:lnTo>
                    <a:pt x="296" y="755"/>
                  </a:lnTo>
                  <a:lnTo>
                    <a:pt x="295" y="755"/>
                  </a:lnTo>
                  <a:lnTo>
                    <a:pt x="296" y="755"/>
                  </a:lnTo>
                  <a:lnTo>
                    <a:pt x="296" y="754"/>
                  </a:lnTo>
                  <a:lnTo>
                    <a:pt x="296" y="753"/>
                  </a:lnTo>
                  <a:lnTo>
                    <a:pt x="295" y="753"/>
                  </a:lnTo>
                  <a:lnTo>
                    <a:pt x="295" y="753"/>
                  </a:lnTo>
                  <a:lnTo>
                    <a:pt x="294" y="753"/>
                  </a:lnTo>
                  <a:lnTo>
                    <a:pt x="293" y="752"/>
                  </a:lnTo>
                  <a:lnTo>
                    <a:pt x="293" y="752"/>
                  </a:lnTo>
                  <a:lnTo>
                    <a:pt x="292" y="752"/>
                  </a:lnTo>
                  <a:lnTo>
                    <a:pt x="293" y="751"/>
                  </a:lnTo>
                  <a:lnTo>
                    <a:pt x="292" y="751"/>
                  </a:lnTo>
                  <a:lnTo>
                    <a:pt x="291" y="751"/>
                  </a:lnTo>
                  <a:lnTo>
                    <a:pt x="291" y="752"/>
                  </a:lnTo>
                  <a:lnTo>
                    <a:pt x="291" y="751"/>
                  </a:lnTo>
                  <a:lnTo>
                    <a:pt x="290" y="751"/>
                  </a:lnTo>
                  <a:lnTo>
                    <a:pt x="291" y="751"/>
                  </a:lnTo>
                  <a:lnTo>
                    <a:pt x="291" y="750"/>
                  </a:lnTo>
                  <a:lnTo>
                    <a:pt x="292" y="750"/>
                  </a:lnTo>
                  <a:lnTo>
                    <a:pt x="291" y="750"/>
                  </a:lnTo>
                  <a:lnTo>
                    <a:pt x="291" y="749"/>
                  </a:lnTo>
                  <a:lnTo>
                    <a:pt x="290" y="749"/>
                  </a:lnTo>
                  <a:lnTo>
                    <a:pt x="289" y="749"/>
                  </a:lnTo>
                  <a:lnTo>
                    <a:pt x="288" y="749"/>
                  </a:lnTo>
                  <a:lnTo>
                    <a:pt x="288" y="748"/>
                  </a:lnTo>
                  <a:lnTo>
                    <a:pt x="289" y="748"/>
                  </a:lnTo>
                  <a:lnTo>
                    <a:pt x="289" y="747"/>
                  </a:lnTo>
                  <a:lnTo>
                    <a:pt x="290" y="747"/>
                  </a:lnTo>
                  <a:lnTo>
                    <a:pt x="289" y="747"/>
                  </a:lnTo>
                  <a:lnTo>
                    <a:pt x="289" y="746"/>
                  </a:lnTo>
                  <a:lnTo>
                    <a:pt x="288" y="746"/>
                  </a:lnTo>
                  <a:lnTo>
                    <a:pt x="288" y="747"/>
                  </a:lnTo>
                  <a:lnTo>
                    <a:pt x="287" y="747"/>
                  </a:lnTo>
                  <a:lnTo>
                    <a:pt x="287" y="746"/>
                  </a:lnTo>
                  <a:lnTo>
                    <a:pt x="288" y="746"/>
                  </a:lnTo>
                  <a:lnTo>
                    <a:pt x="288" y="746"/>
                  </a:lnTo>
                  <a:lnTo>
                    <a:pt x="287" y="746"/>
                  </a:lnTo>
                  <a:lnTo>
                    <a:pt x="287" y="745"/>
                  </a:lnTo>
                  <a:lnTo>
                    <a:pt x="288" y="745"/>
                  </a:lnTo>
                  <a:lnTo>
                    <a:pt x="288" y="744"/>
                  </a:lnTo>
                  <a:lnTo>
                    <a:pt x="288" y="743"/>
                  </a:lnTo>
                  <a:lnTo>
                    <a:pt x="287" y="743"/>
                  </a:lnTo>
                  <a:lnTo>
                    <a:pt x="287" y="742"/>
                  </a:lnTo>
                  <a:lnTo>
                    <a:pt x="288" y="742"/>
                  </a:lnTo>
                  <a:lnTo>
                    <a:pt x="288" y="741"/>
                  </a:lnTo>
                  <a:lnTo>
                    <a:pt x="287" y="741"/>
                  </a:lnTo>
                  <a:lnTo>
                    <a:pt x="287" y="741"/>
                  </a:lnTo>
                  <a:lnTo>
                    <a:pt x="287" y="740"/>
                  </a:lnTo>
                  <a:lnTo>
                    <a:pt x="287" y="740"/>
                  </a:lnTo>
                  <a:lnTo>
                    <a:pt x="287" y="740"/>
                  </a:lnTo>
                  <a:lnTo>
                    <a:pt x="287" y="739"/>
                  </a:lnTo>
                  <a:lnTo>
                    <a:pt x="287" y="739"/>
                  </a:lnTo>
                  <a:lnTo>
                    <a:pt x="287" y="738"/>
                  </a:lnTo>
                  <a:lnTo>
                    <a:pt x="287" y="738"/>
                  </a:lnTo>
                  <a:lnTo>
                    <a:pt x="287" y="737"/>
                  </a:lnTo>
                  <a:lnTo>
                    <a:pt x="287" y="737"/>
                  </a:lnTo>
                  <a:lnTo>
                    <a:pt x="287" y="736"/>
                  </a:lnTo>
                  <a:lnTo>
                    <a:pt x="286" y="736"/>
                  </a:lnTo>
                  <a:lnTo>
                    <a:pt x="286" y="737"/>
                  </a:lnTo>
                  <a:lnTo>
                    <a:pt x="286" y="736"/>
                  </a:lnTo>
                  <a:lnTo>
                    <a:pt x="285" y="737"/>
                  </a:lnTo>
                  <a:lnTo>
                    <a:pt x="285" y="736"/>
                  </a:lnTo>
                  <a:lnTo>
                    <a:pt x="284" y="736"/>
                  </a:lnTo>
                  <a:lnTo>
                    <a:pt x="284" y="735"/>
                  </a:lnTo>
                  <a:lnTo>
                    <a:pt x="283" y="735"/>
                  </a:lnTo>
                  <a:lnTo>
                    <a:pt x="282" y="735"/>
                  </a:lnTo>
                  <a:lnTo>
                    <a:pt x="281" y="735"/>
                  </a:lnTo>
                  <a:lnTo>
                    <a:pt x="281" y="734"/>
                  </a:lnTo>
                  <a:lnTo>
                    <a:pt x="280" y="734"/>
                  </a:lnTo>
                  <a:lnTo>
                    <a:pt x="280" y="735"/>
                  </a:lnTo>
                  <a:lnTo>
                    <a:pt x="280" y="735"/>
                  </a:lnTo>
                  <a:lnTo>
                    <a:pt x="279" y="735"/>
                  </a:lnTo>
                  <a:lnTo>
                    <a:pt x="279" y="736"/>
                  </a:lnTo>
                  <a:lnTo>
                    <a:pt x="279" y="735"/>
                  </a:lnTo>
                  <a:lnTo>
                    <a:pt x="278" y="735"/>
                  </a:lnTo>
                  <a:lnTo>
                    <a:pt x="278" y="736"/>
                  </a:lnTo>
                  <a:lnTo>
                    <a:pt x="277" y="736"/>
                  </a:lnTo>
                  <a:lnTo>
                    <a:pt x="276" y="736"/>
                  </a:lnTo>
                  <a:lnTo>
                    <a:pt x="275" y="736"/>
                  </a:lnTo>
                  <a:lnTo>
                    <a:pt x="274" y="736"/>
                  </a:lnTo>
                  <a:lnTo>
                    <a:pt x="274" y="736"/>
                  </a:lnTo>
                  <a:lnTo>
                    <a:pt x="272" y="736"/>
                  </a:lnTo>
                  <a:lnTo>
                    <a:pt x="271" y="736"/>
                  </a:lnTo>
                  <a:lnTo>
                    <a:pt x="269" y="736"/>
                  </a:lnTo>
                  <a:lnTo>
                    <a:pt x="266" y="736"/>
                  </a:lnTo>
                  <a:lnTo>
                    <a:pt x="265" y="736"/>
                  </a:lnTo>
                  <a:lnTo>
                    <a:pt x="264" y="736"/>
                  </a:lnTo>
                  <a:lnTo>
                    <a:pt x="263" y="736"/>
                  </a:lnTo>
                  <a:lnTo>
                    <a:pt x="262" y="736"/>
                  </a:lnTo>
                  <a:lnTo>
                    <a:pt x="261" y="736"/>
                  </a:lnTo>
                  <a:lnTo>
                    <a:pt x="261" y="736"/>
                  </a:lnTo>
                  <a:lnTo>
                    <a:pt x="260" y="736"/>
                  </a:lnTo>
                  <a:lnTo>
                    <a:pt x="259" y="736"/>
                  </a:lnTo>
                  <a:lnTo>
                    <a:pt x="258" y="736"/>
                  </a:lnTo>
                  <a:lnTo>
                    <a:pt x="256" y="736"/>
                  </a:lnTo>
                  <a:lnTo>
                    <a:pt x="255" y="736"/>
                  </a:lnTo>
                  <a:lnTo>
                    <a:pt x="255" y="736"/>
                  </a:lnTo>
                  <a:lnTo>
                    <a:pt x="254" y="736"/>
                  </a:lnTo>
                  <a:lnTo>
                    <a:pt x="253" y="736"/>
                  </a:lnTo>
                  <a:lnTo>
                    <a:pt x="251" y="736"/>
                  </a:lnTo>
                  <a:lnTo>
                    <a:pt x="250" y="736"/>
                  </a:lnTo>
                  <a:lnTo>
                    <a:pt x="249" y="736"/>
                  </a:lnTo>
                  <a:lnTo>
                    <a:pt x="248" y="736"/>
                  </a:lnTo>
                  <a:lnTo>
                    <a:pt x="248" y="736"/>
                  </a:lnTo>
                  <a:lnTo>
                    <a:pt x="247" y="736"/>
                  </a:lnTo>
                  <a:lnTo>
                    <a:pt x="246" y="736"/>
                  </a:lnTo>
                  <a:lnTo>
                    <a:pt x="245" y="736"/>
                  </a:lnTo>
                  <a:lnTo>
                    <a:pt x="244" y="736"/>
                  </a:lnTo>
                  <a:lnTo>
                    <a:pt x="243" y="736"/>
                  </a:lnTo>
                  <a:lnTo>
                    <a:pt x="243" y="737"/>
                  </a:lnTo>
                  <a:lnTo>
                    <a:pt x="242" y="737"/>
                  </a:lnTo>
                  <a:lnTo>
                    <a:pt x="242" y="737"/>
                  </a:lnTo>
                  <a:lnTo>
                    <a:pt x="241" y="737"/>
                  </a:lnTo>
                  <a:lnTo>
                    <a:pt x="240" y="737"/>
                  </a:lnTo>
                  <a:lnTo>
                    <a:pt x="239" y="737"/>
                  </a:lnTo>
                  <a:lnTo>
                    <a:pt x="235" y="737"/>
                  </a:lnTo>
                  <a:lnTo>
                    <a:pt x="235" y="737"/>
                  </a:lnTo>
                  <a:lnTo>
                    <a:pt x="234" y="737"/>
                  </a:lnTo>
                  <a:lnTo>
                    <a:pt x="233" y="736"/>
                  </a:lnTo>
                  <a:lnTo>
                    <a:pt x="232" y="736"/>
                  </a:lnTo>
                  <a:lnTo>
                    <a:pt x="230" y="736"/>
                  </a:lnTo>
                  <a:lnTo>
                    <a:pt x="228" y="736"/>
                  </a:lnTo>
                  <a:lnTo>
                    <a:pt x="227" y="736"/>
                  </a:lnTo>
                  <a:lnTo>
                    <a:pt x="225" y="736"/>
                  </a:lnTo>
                  <a:lnTo>
                    <a:pt x="223" y="736"/>
                  </a:lnTo>
                  <a:lnTo>
                    <a:pt x="222" y="736"/>
                  </a:lnTo>
                  <a:lnTo>
                    <a:pt x="221" y="736"/>
                  </a:lnTo>
                  <a:lnTo>
                    <a:pt x="218" y="736"/>
                  </a:lnTo>
                  <a:lnTo>
                    <a:pt x="217" y="736"/>
                  </a:lnTo>
                  <a:lnTo>
                    <a:pt x="216" y="736"/>
                  </a:lnTo>
                  <a:lnTo>
                    <a:pt x="216" y="736"/>
                  </a:lnTo>
                  <a:lnTo>
                    <a:pt x="215" y="736"/>
                  </a:lnTo>
                  <a:lnTo>
                    <a:pt x="213" y="736"/>
                  </a:lnTo>
                  <a:lnTo>
                    <a:pt x="212" y="736"/>
                  </a:lnTo>
                  <a:lnTo>
                    <a:pt x="211" y="736"/>
                  </a:lnTo>
                  <a:lnTo>
                    <a:pt x="210" y="736"/>
                  </a:lnTo>
                  <a:lnTo>
                    <a:pt x="209" y="736"/>
                  </a:lnTo>
                  <a:lnTo>
                    <a:pt x="206" y="736"/>
                  </a:lnTo>
                  <a:lnTo>
                    <a:pt x="205" y="736"/>
                  </a:lnTo>
                  <a:lnTo>
                    <a:pt x="202" y="736"/>
                  </a:lnTo>
                  <a:lnTo>
                    <a:pt x="201" y="736"/>
                  </a:lnTo>
                  <a:lnTo>
                    <a:pt x="200" y="736"/>
                  </a:lnTo>
                  <a:lnTo>
                    <a:pt x="199" y="736"/>
                  </a:lnTo>
                  <a:lnTo>
                    <a:pt x="198" y="736"/>
                  </a:lnTo>
                  <a:lnTo>
                    <a:pt x="197" y="736"/>
                  </a:lnTo>
                  <a:lnTo>
                    <a:pt x="197" y="736"/>
                  </a:lnTo>
                  <a:lnTo>
                    <a:pt x="197" y="737"/>
                  </a:lnTo>
                  <a:lnTo>
                    <a:pt x="195" y="736"/>
                  </a:lnTo>
                  <a:lnTo>
                    <a:pt x="194" y="736"/>
                  </a:lnTo>
                  <a:lnTo>
                    <a:pt x="193" y="736"/>
                  </a:lnTo>
                  <a:lnTo>
                    <a:pt x="192" y="736"/>
                  </a:lnTo>
                  <a:lnTo>
                    <a:pt x="191" y="736"/>
                  </a:lnTo>
                  <a:lnTo>
                    <a:pt x="191" y="736"/>
                  </a:lnTo>
                  <a:lnTo>
                    <a:pt x="190" y="736"/>
                  </a:lnTo>
                  <a:lnTo>
                    <a:pt x="189" y="736"/>
                  </a:lnTo>
                  <a:lnTo>
                    <a:pt x="188" y="736"/>
                  </a:lnTo>
                  <a:lnTo>
                    <a:pt x="187" y="736"/>
                  </a:lnTo>
                  <a:lnTo>
                    <a:pt x="186" y="736"/>
                  </a:lnTo>
                  <a:lnTo>
                    <a:pt x="185" y="736"/>
                  </a:lnTo>
                  <a:lnTo>
                    <a:pt x="184" y="736"/>
                  </a:lnTo>
                  <a:lnTo>
                    <a:pt x="184" y="736"/>
                  </a:lnTo>
                  <a:lnTo>
                    <a:pt x="181" y="736"/>
                  </a:lnTo>
                  <a:lnTo>
                    <a:pt x="180" y="736"/>
                  </a:lnTo>
                  <a:lnTo>
                    <a:pt x="179" y="736"/>
                  </a:lnTo>
                  <a:lnTo>
                    <a:pt x="177" y="736"/>
                  </a:lnTo>
                  <a:lnTo>
                    <a:pt x="176" y="736"/>
                  </a:lnTo>
                  <a:lnTo>
                    <a:pt x="173" y="737"/>
                  </a:lnTo>
                  <a:lnTo>
                    <a:pt x="172" y="737"/>
                  </a:lnTo>
                  <a:lnTo>
                    <a:pt x="169" y="737"/>
                  </a:lnTo>
                  <a:lnTo>
                    <a:pt x="167" y="737"/>
                  </a:lnTo>
                  <a:lnTo>
                    <a:pt x="165" y="737"/>
                  </a:lnTo>
                  <a:lnTo>
                    <a:pt x="164" y="737"/>
                  </a:lnTo>
                  <a:lnTo>
                    <a:pt x="160" y="738"/>
                  </a:lnTo>
                  <a:lnTo>
                    <a:pt x="159" y="738"/>
                  </a:lnTo>
                  <a:lnTo>
                    <a:pt x="159" y="739"/>
                  </a:lnTo>
                  <a:lnTo>
                    <a:pt x="158" y="739"/>
                  </a:lnTo>
                  <a:lnTo>
                    <a:pt x="157" y="739"/>
                  </a:lnTo>
                  <a:lnTo>
                    <a:pt x="156" y="739"/>
                  </a:lnTo>
                  <a:lnTo>
                    <a:pt x="154" y="738"/>
                  </a:lnTo>
                  <a:lnTo>
                    <a:pt x="153" y="738"/>
                  </a:lnTo>
                  <a:lnTo>
                    <a:pt x="152" y="738"/>
                  </a:lnTo>
                  <a:lnTo>
                    <a:pt x="151" y="738"/>
                  </a:lnTo>
                  <a:lnTo>
                    <a:pt x="148" y="738"/>
                  </a:lnTo>
                  <a:lnTo>
                    <a:pt x="146" y="738"/>
                  </a:lnTo>
                  <a:lnTo>
                    <a:pt x="145" y="738"/>
                  </a:lnTo>
                  <a:lnTo>
                    <a:pt x="144" y="738"/>
                  </a:lnTo>
                  <a:lnTo>
                    <a:pt x="143" y="738"/>
                  </a:lnTo>
                  <a:lnTo>
                    <a:pt x="142" y="738"/>
                  </a:lnTo>
                  <a:lnTo>
                    <a:pt x="141" y="738"/>
                  </a:lnTo>
                  <a:lnTo>
                    <a:pt x="140" y="738"/>
                  </a:lnTo>
                  <a:lnTo>
                    <a:pt x="140" y="738"/>
                  </a:lnTo>
                  <a:lnTo>
                    <a:pt x="140" y="737"/>
                  </a:lnTo>
                  <a:lnTo>
                    <a:pt x="140" y="738"/>
                  </a:lnTo>
                  <a:lnTo>
                    <a:pt x="140" y="737"/>
                  </a:lnTo>
                  <a:lnTo>
                    <a:pt x="139" y="737"/>
                  </a:lnTo>
                  <a:lnTo>
                    <a:pt x="138" y="737"/>
                  </a:lnTo>
                  <a:lnTo>
                    <a:pt x="138" y="736"/>
                  </a:lnTo>
                  <a:lnTo>
                    <a:pt x="137" y="736"/>
                  </a:lnTo>
                  <a:lnTo>
                    <a:pt x="136" y="736"/>
                  </a:lnTo>
                  <a:lnTo>
                    <a:pt x="135" y="736"/>
                  </a:lnTo>
                  <a:lnTo>
                    <a:pt x="135" y="737"/>
                  </a:lnTo>
                  <a:lnTo>
                    <a:pt x="134" y="737"/>
                  </a:lnTo>
                  <a:lnTo>
                    <a:pt x="133" y="737"/>
                  </a:lnTo>
                  <a:lnTo>
                    <a:pt x="133" y="736"/>
                  </a:lnTo>
                  <a:lnTo>
                    <a:pt x="133" y="736"/>
                  </a:lnTo>
                  <a:lnTo>
                    <a:pt x="132" y="736"/>
                  </a:lnTo>
                  <a:lnTo>
                    <a:pt x="132" y="737"/>
                  </a:lnTo>
                  <a:lnTo>
                    <a:pt x="132" y="736"/>
                  </a:lnTo>
                  <a:lnTo>
                    <a:pt x="132" y="737"/>
                  </a:lnTo>
                  <a:lnTo>
                    <a:pt x="132" y="736"/>
                  </a:lnTo>
                  <a:lnTo>
                    <a:pt x="131" y="736"/>
                  </a:lnTo>
                  <a:lnTo>
                    <a:pt x="131" y="735"/>
                  </a:lnTo>
                  <a:lnTo>
                    <a:pt x="131" y="734"/>
                  </a:lnTo>
                  <a:lnTo>
                    <a:pt x="130" y="734"/>
                  </a:lnTo>
                  <a:lnTo>
                    <a:pt x="129" y="734"/>
                  </a:lnTo>
                  <a:lnTo>
                    <a:pt x="129" y="735"/>
                  </a:lnTo>
                  <a:lnTo>
                    <a:pt x="129" y="734"/>
                  </a:lnTo>
                  <a:lnTo>
                    <a:pt x="129" y="735"/>
                  </a:lnTo>
                  <a:lnTo>
                    <a:pt x="129" y="734"/>
                  </a:lnTo>
                  <a:lnTo>
                    <a:pt x="128" y="734"/>
                  </a:lnTo>
                  <a:lnTo>
                    <a:pt x="128" y="735"/>
                  </a:lnTo>
                  <a:lnTo>
                    <a:pt x="127" y="735"/>
                  </a:lnTo>
                  <a:lnTo>
                    <a:pt x="127" y="734"/>
                  </a:lnTo>
                  <a:lnTo>
                    <a:pt x="127" y="734"/>
                  </a:lnTo>
                  <a:lnTo>
                    <a:pt x="126" y="734"/>
                  </a:lnTo>
                  <a:lnTo>
                    <a:pt x="125" y="734"/>
                  </a:lnTo>
                  <a:lnTo>
                    <a:pt x="124" y="734"/>
                  </a:lnTo>
                  <a:lnTo>
                    <a:pt x="123" y="734"/>
                  </a:lnTo>
                  <a:lnTo>
                    <a:pt x="123" y="735"/>
                  </a:lnTo>
                  <a:lnTo>
                    <a:pt x="123" y="734"/>
                  </a:lnTo>
                  <a:lnTo>
                    <a:pt x="123" y="735"/>
                  </a:lnTo>
                  <a:lnTo>
                    <a:pt x="122" y="735"/>
                  </a:lnTo>
                  <a:lnTo>
                    <a:pt x="122" y="734"/>
                  </a:lnTo>
                  <a:lnTo>
                    <a:pt x="121" y="734"/>
                  </a:lnTo>
                  <a:lnTo>
                    <a:pt x="121" y="735"/>
                  </a:lnTo>
                  <a:lnTo>
                    <a:pt x="120" y="735"/>
                  </a:lnTo>
                  <a:lnTo>
                    <a:pt x="120" y="734"/>
                  </a:lnTo>
                  <a:lnTo>
                    <a:pt x="120" y="734"/>
                  </a:lnTo>
                  <a:lnTo>
                    <a:pt x="119" y="734"/>
                  </a:lnTo>
                  <a:lnTo>
                    <a:pt x="118" y="734"/>
                  </a:lnTo>
                  <a:lnTo>
                    <a:pt x="117" y="734"/>
                  </a:lnTo>
                  <a:lnTo>
                    <a:pt x="115" y="735"/>
                  </a:lnTo>
                  <a:lnTo>
                    <a:pt x="114" y="735"/>
                  </a:lnTo>
                  <a:lnTo>
                    <a:pt x="113" y="735"/>
                  </a:lnTo>
                  <a:lnTo>
                    <a:pt x="112" y="735"/>
                  </a:lnTo>
                  <a:lnTo>
                    <a:pt x="111" y="735"/>
                  </a:lnTo>
                  <a:lnTo>
                    <a:pt x="110" y="735"/>
                  </a:lnTo>
                  <a:lnTo>
                    <a:pt x="109" y="735"/>
                  </a:lnTo>
                  <a:lnTo>
                    <a:pt x="108" y="736"/>
                  </a:lnTo>
                  <a:lnTo>
                    <a:pt x="108" y="736"/>
                  </a:lnTo>
                  <a:lnTo>
                    <a:pt x="107" y="736"/>
                  </a:lnTo>
                  <a:lnTo>
                    <a:pt x="106" y="736"/>
                  </a:lnTo>
                  <a:lnTo>
                    <a:pt x="105" y="736"/>
                  </a:lnTo>
                  <a:lnTo>
                    <a:pt x="104" y="736"/>
                  </a:lnTo>
                  <a:lnTo>
                    <a:pt x="103" y="737"/>
                  </a:lnTo>
                  <a:lnTo>
                    <a:pt x="101" y="737"/>
                  </a:lnTo>
                  <a:lnTo>
                    <a:pt x="99" y="737"/>
                  </a:lnTo>
                  <a:lnTo>
                    <a:pt x="98" y="737"/>
                  </a:lnTo>
                  <a:lnTo>
                    <a:pt x="96" y="737"/>
                  </a:lnTo>
                  <a:lnTo>
                    <a:pt x="94" y="737"/>
                  </a:lnTo>
                  <a:lnTo>
                    <a:pt x="93" y="737"/>
                  </a:lnTo>
                  <a:lnTo>
                    <a:pt x="91" y="736"/>
                  </a:lnTo>
                  <a:lnTo>
                    <a:pt x="91" y="737"/>
                  </a:lnTo>
                  <a:lnTo>
                    <a:pt x="90" y="737"/>
                  </a:lnTo>
                  <a:lnTo>
                    <a:pt x="89" y="737"/>
                  </a:lnTo>
                  <a:lnTo>
                    <a:pt x="89" y="738"/>
                  </a:lnTo>
                  <a:lnTo>
                    <a:pt x="89" y="737"/>
                  </a:lnTo>
                  <a:lnTo>
                    <a:pt x="88" y="737"/>
                  </a:lnTo>
                  <a:lnTo>
                    <a:pt x="88" y="736"/>
                  </a:lnTo>
                  <a:lnTo>
                    <a:pt x="88" y="736"/>
                  </a:lnTo>
                  <a:lnTo>
                    <a:pt x="88" y="737"/>
                  </a:lnTo>
                  <a:lnTo>
                    <a:pt x="88" y="736"/>
                  </a:lnTo>
                  <a:lnTo>
                    <a:pt x="87" y="736"/>
                  </a:lnTo>
                  <a:lnTo>
                    <a:pt x="86" y="736"/>
                  </a:lnTo>
                  <a:lnTo>
                    <a:pt x="85" y="736"/>
                  </a:lnTo>
                  <a:lnTo>
                    <a:pt x="84" y="736"/>
                  </a:lnTo>
                  <a:lnTo>
                    <a:pt x="83" y="736"/>
                  </a:lnTo>
                  <a:lnTo>
                    <a:pt x="82" y="736"/>
                  </a:lnTo>
                  <a:lnTo>
                    <a:pt x="82" y="736"/>
                  </a:lnTo>
                  <a:lnTo>
                    <a:pt x="81" y="736"/>
                  </a:lnTo>
                  <a:lnTo>
                    <a:pt x="80" y="736"/>
                  </a:lnTo>
                  <a:lnTo>
                    <a:pt x="79" y="737"/>
                  </a:lnTo>
                  <a:lnTo>
                    <a:pt x="78" y="736"/>
                  </a:lnTo>
                  <a:lnTo>
                    <a:pt x="77" y="736"/>
                  </a:lnTo>
                  <a:lnTo>
                    <a:pt x="77" y="737"/>
                  </a:lnTo>
                  <a:lnTo>
                    <a:pt x="77" y="738"/>
                  </a:lnTo>
                  <a:lnTo>
                    <a:pt x="76" y="738"/>
                  </a:lnTo>
                  <a:lnTo>
                    <a:pt x="76" y="739"/>
                  </a:lnTo>
                  <a:lnTo>
                    <a:pt x="76" y="739"/>
                  </a:lnTo>
                  <a:lnTo>
                    <a:pt x="75" y="739"/>
                  </a:lnTo>
                  <a:lnTo>
                    <a:pt x="75" y="738"/>
                  </a:lnTo>
                  <a:lnTo>
                    <a:pt x="74" y="738"/>
                  </a:lnTo>
                  <a:lnTo>
                    <a:pt x="73" y="738"/>
                  </a:lnTo>
                  <a:lnTo>
                    <a:pt x="72" y="737"/>
                  </a:lnTo>
                  <a:lnTo>
                    <a:pt x="71" y="737"/>
                  </a:lnTo>
                  <a:lnTo>
                    <a:pt x="70" y="737"/>
                  </a:lnTo>
                  <a:lnTo>
                    <a:pt x="70" y="736"/>
                  </a:lnTo>
                  <a:lnTo>
                    <a:pt x="69" y="736"/>
                  </a:lnTo>
                  <a:lnTo>
                    <a:pt x="69" y="736"/>
                  </a:lnTo>
                  <a:lnTo>
                    <a:pt x="68" y="736"/>
                  </a:lnTo>
                  <a:lnTo>
                    <a:pt x="67" y="736"/>
                  </a:lnTo>
                  <a:lnTo>
                    <a:pt x="66" y="736"/>
                  </a:lnTo>
                  <a:lnTo>
                    <a:pt x="65" y="736"/>
                  </a:lnTo>
                  <a:lnTo>
                    <a:pt x="65" y="737"/>
                  </a:lnTo>
                  <a:lnTo>
                    <a:pt x="64" y="737"/>
                  </a:lnTo>
                  <a:lnTo>
                    <a:pt x="63" y="737"/>
                  </a:lnTo>
                  <a:lnTo>
                    <a:pt x="63" y="737"/>
                  </a:lnTo>
                  <a:lnTo>
                    <a:pt x="63" y="738"/>
                  </a:lnTo>
                  <a:lnTo>
                    <a:pt x="62" y="738"/>
                  </a:lnTo>
                  <a:lnTo>
                    <a:pt x="62" y="739"/>
                  </a:lnTo>
                  <a:lnTo>
                    <a:pt x="61" y="739"/>
                  </a:lnTo>
                  <a:lnTo>
                    <a:pt x="60" y="739"/>
                  </a:lnTo>
                  <a:lnTo>
                    <a:pt x="60" y="738"/>
                  </a:lnTo>
                  <a:lnTo>
                    <a:pt x="59" y="738"/>
                  </a:lnTo>
                  <a:lnTo>
                    <a:pt x="59" y="737"/>
                  </a:lnTo>
                  <a:lnTo>
                    <a:pt x="58" y="737"/>
                  </a:lnTo>
                  <a:lnTo>
                    <a:pt x="57" y="736"/>
                  </a:lnTo>
                  <a:lnTo>
                    <a:pt x="56" y="736"/>
                  </a:lnTo>
                  <a:lnTo>
                    <a:pt x="56" y="736"/>
                  </a:lnTo>
                  <a:lnTo>
                    <a:pt x="55" y="736"/>
                  </a:lnTo>
                  <a:lnTo>
                    <a:pt x="54" y="736"/>
                  </a:lnTo>
                  <a:lnTo>
                    <a:pt x="54" y="737"/>
                  </a:lnTo>
                  <a:lnTo>
                    <a:pt x="53" y="737"/>
                  </a:lnTo>
                  <a:lnTo>
                    <a:pt x="52" y="738"/>
                  </a:lnTo>
                  <a:lnTo>
                    <a:pt x="51" y="739"/>
                  </a:lnTo>
                  <a:lnTo>
                    <a:pt x="50" y="739"/>
                  </a:lnTo>
                  <a:lnTo>
                    <a:pt x="50" y="740"/>
                  </a:lnTo>
                  <a:lnTo>
                    <a:pt x="49" y="740"/>
                  </a:lnTo>
                  <a:lnTo>
                    <a:pt x="49" y="740"/>
                  </a:lnTo>
                  <a:lnTo>
                    <a:pt x="48" y="740"/>
                  </a:lnTo>
                  <a:lnTo>
                    <a:pt x="47" y="741"/>
                  </a:lnTo>
                  <a:lnTo>
                    <a:pt x="46" y="741"/>
                  </a:lnTo>
                  <a:lnTo>
                    <a:pt x="46" y="742"/>
                  </a:lnTo>
                  <a:lnTo>
                    <a:pt x="45" y="742"/>
                  </a:lnTo>
                  <a:lnTo>
                    <a:pt x="44" y="742"/>
                  </a:lnTo>
                  <a:lnTo>
                    <a:pt x="44" y="743"/>
                  </a:lnTo>
                  <a:lnTo>
                    <a:pt x="44" y="743"/>
                  </a:lnTo>
                  <a:lnTo>
                    <a:pt x="44" y="744"/>
                  </a:lnTo>
                  <a:lnTo>
                    <a:pt x="43" y="744"/>
                  </a:lnTo>
                  <a:lnTo>
                    <a:pt x="42" y="744"/>
                  </a:lnTo>
                  <a:lnTo>
                    <a:pt x="41" y="744"/>
                  </a:lnTo>
                  <a:lnTo>
                    <a:pt x="40" y="744"/>
                  </a:lnTo>
                  <a:lnTo>
                    <a:pt x="39" y="744"/>
                  </a:lnTo>
                  <a:lnTo>
                    <a:pt x="39" y="743"/>
                  </a:lnTo>
                  <a:lnTo>
                    <a:pt x="38" y="743"/>
                  </a:lnTo>
                  <a:lnTo>
                    <a:pt x="37" y="743"/>
                  </a:lnTo>
                  <a:lnTo>
                    <a:pt x="37" y="743"/>
                  </a:lnTo>
                  <a:lnTo>
                    <a:pt x="36" y="743"/>
                  </a:lnTo>
                  <a:lnTo>
                    <a:pt x="36" y="744"/>
                  </a:lnTo>
                  <a:lnTo>
                    <a:pt x="35" y="744"/>
                  </a:lnTo>
                  <a:lnTo>
                    <a:pt x="35" y="745"/>
                  </a:lnTo>
                  <a:lnTo>
                    <a:pt x="34" y="745"/>
                  </a:lnTo>
                  <a:lnTo>
                    <a:pt x="34" y="746"/>
                  </a:lnTo>
                  <a:lnTo>
                    <a:pt x="33" y="746"/>
                  </a:lnTo>
                  <a:lnTo>
                    <a:pt x="32" y="746"/>
                  </a:lnTo>
                  <a:lnTo>
                    <a:pt x="31" y="746"/>
                  </a:lnTo>
                  <a:lnTo>
                    <a:pt x="31" y="746"/>
                  </a:lnTo>
                  <a:lnTo>
                    <a:pt x="30" y="746"/>
                  </a:lnTo>
                  <a:lnTo>
                    <a:pt x="29" y="746"/>
                  </a:lnTo>
                  <a:lnTo>
                    <a:pt x="29" y="746"/>
                  </a:lnTo>
                  <a:lnTo>
                    <a:pt x="28" y="746"/>
                  </a:lnTo>
                  <a:lnTo>
                    <a:pt x="27" y="746"/>
                  </a:lnTo>
                  <a:lnTo>
                    <a:pt x="26" y="747"/>
                  </a:lnTo>
                  <a:lnTo>
                    <a:pt x="25" y="747"/>
                  </a:lnTo>
                  <a:lnTo>
                    <a:pt x="24" y="748"/>
                  </a:lnTo>
                  <a:lnTo>
                    <a:pt x="23" y="748"/>
                  </a:lnTo>
                  <a:lnTo>
                    <a:pt x="22" y="749"/>
                  </a:lnTo>
                  <a:lnTo>
                    <a:pt x="21" y="749"/>
                  </a:lnTo>
                  <a:lnTo>
                    <a:pt x="20" y="749"/>
                  </a:lnTo>
                  <a:lnTo>
                    <a:pt x="19" y="749"/>
                  </a:lnTo>
                  <a:lnTo>
                    <a:pt x="19" y="750"/>
                  </a:lnTo>
                  <a:lnTo>
                    <a:pt x="18" y="750"/>
                  </a:lnTo>
                  <a:lnTo>
                    <a:pt x="18" y="750"/>
                  </a:lnTo>
                  <a:lnTo>
                    <a:pt x="17" y="750"/>
                  </a:lnTo>
                  <a:lnTo>
                    <a:pt x="16" y="750"/>
                  </a:lnTo>
                  <a:lnTo>
                    <a:pt x="15" y="750"/>
                  </a:lnTo>
                  <a:lnTo>
                    <a:pt x="15" y="751"/>
                  </a:lnTo>
                  <a:lnTo>
                    <a:pt x="15" y="750"/>
                  </a:lnTo>
                  <a:lnTo>
                    <a:pt x="14" y="749"/>
                  </a:lnTo>
                  <a:lnTo>
                    <a:pt x="14" y="747"/>
                  </a:lnTo>
                  <a:lnTo>
                    <a:pt x="14" y="746"/>
                  </a:lnTo>
                  <a:lnTo>
                    <a:pt x="14" y="746"/>
                  </a:lnTo>
                  <a:lnTo>
                    <a:pt x="13" y="746"/>
                  </a:lnTo>
                  <a:lnTo>
                    <a:pt x="13" y="745"/>
                  </a:lnTo>
                  <a:lnTo>
                    <a:pt x="12" y="745"/>
                  </a:lnTo>
                  <a:lnTo>
                    <a:pt x="12" y="744"/>
                  </a:lnTo>
                  <a:lnTo>
                    <a:pt x="12" y="744"/>
                  </a:lnTo>
                  <a:lnTo>
                    <a:pt x="12" y="743"/>
                  </a:lnTo>
                  <a:lnTo>
                    <a:pt x="11" y="742"/>
                  </a:lnTo>
                  <a:lnTo>
                    <a:pt x="11" y="741"/>
                  </a:lnTo>
                  <a:lnTo>
                    <a:pt x="10" y="741"/>
                  </a:lnTo>
                  <a:lnTo>
                    <a:pt x="10" y="740"/>
                  </a:lnTo>
                  <a:lnTo>
                    <a:pt x="9" y="740"/>
                  </a:lnTo>
                  <a:lnTo>
                    <a:pt x="9" y="740"/>
                  </a:lnTo>
                  <a:lnTo>
                    <a:pt x="8" y="740"/>
                  </a:lnTo>
                  <a:lnTo>
                    <a:pt x="8" y="739"/>
                  </a:lnTo>
                  <a:lnTo>
                    <a:pt x="7" y="739"/>
                  </a:lnTo>
                  <a:lnTo>
                    <a:pt x="7" y="738"/>
                  </a:lnTo>
                  <a:lnTo>
                    <a:pt x="6" y="738"/>
                  </a:lnTo>
                  <a:lnTo>
                    <a:pt x="6" y="737"/>
                  </a:lnTo>
                  <a:lnTo>
                    <a:pt x="5" y="737"/>
                  </a:lnTo>
                  <a:lnTo>
                    <a:pt x="5" y="736"/>
                  </a:lnTo>
                  <a:lnTo>
                    <a:pt x="5" y="736"/>
                  </a:lnTo>
                  <a:lnTo>
                    <a:pt x="5" y="735"/>
                  </a:lnTo>
                  <a:lnTo>
                    <a:pt x="4" y="734"/>
                  </a:lnTo>
                  <a:lnTo>
                    <a:pt x="3" y="733"/>
                  </a:lnTo>
                  <a:lnTo>
                    <a:pt x="3" y="733"/>
                  </a:lnTo>
                  <a:lnTo>
                    <a:pt x="2" y="733"/>
                  </a:lnTo>
                  <a:lnTo>
                    <a:pt x="2" y="732"/>
                  </a:lnTo>
                  <a:lnTo>
                    <a:pt x="1" y="731"/>
                  </a:lnTo>
                  <a:lnTo>
                    <a:pt x="1" y="730"/>
                  </a:lnTo>
                  <a:lnTo>
                    <a:pt x="0" y="730"/>
                  </a:lnTo>
                  <a:lnTo>
                    <a:pt x="1" y="730"/>
                  </a:lnTo>
                  <a:lnTo>
                    <a:pt x="1" y="729"/>
                  </a:lnTo>
                  <a:lnTo>
                    <a:pt x="2" y="729"/>
                  </a:lnTo>
                  <a:lnTo>
                    <a:pt x="2" y="728"/>
                  </a:lnTo>
                  <a:lnTo>
                    <a:pt x="3" y="729"/>
                  </a:lnTo>
                  <a:lnTo>
                    <a:pt x="4" y="729"/>
                  </a:lnTo>
                  <a:lnTo>
                    <a:pt x="4" y="728"/>
                  </a:lnTo>
                  <a:lnTo>
                    <a:pt x="5" y="728"/>
                  </a:lnTo>
                  <a:lnTo>
                    <a:pt x="5" y="728"/>
                  </a:lnTo>
                  <a:lnTo>
                    <a:pt x="6" y="728"/>
                  </a:lnTo>
                  <a:lnTo>
                    <a:pt x="8" y="728"/>
                  </a:lnTo>
                  <a:lnTo>
                    <a:pt x="9" y="728"/>
                  </a:lnTo>
                  <a:lnTo>
                    <a:pt x="16" y="728"/>
                  </a:lnTo>
                  <a:lnTo>
                    <a:pt x="17" y="728"/>
                  </a:lnTo>
                  <a:lnTo>
                    <a:pt x="20" y="728"/>
                  </a:lnTo>
                  <a:lnTo>
                    <a:pt x="22" y="728"/>
                  </a:lnTo>
                  <a:lnTo>
                    <a:pt x="22" y="727"/>
                  </a:lnTo>
                  <a:lnTo>
                    <a:pt x="22" y="725"/>
                  </a:lnTo>
                  <a:lnTo>
                    <a:pt x="22" y="724"/>
                  </a:lnTo>
                  <a:lnTo>
                    <a:pt x="22" y="723"/>
                  </a:lnTo>
                  <a:lnTo>
                    <a:pt x="22" y="721"/>
                  </a:lnTo>
                  <a:lnTo>
                    <a:pt x="22" y="719"/>
                  </a:lnTo>
                  <a:lnTo>
                    <a:pt x="22" y="718"/>
                  </a:lnTo>
                  <a:lnTo>
                    <a:pt x="22" y="712"/>
                  </a:lnTo>
                  <a:lnTo>
                    <a:pt x="22" y="711"/>
                  </a:lnTo>
                  <a:lnTo>
                    <a:pt x="22" y="707"/>
                  </a:lnTo>
                  <a:lnTo>
                    <a:pt x="22" y="704"/>
                  </a:lnTo>
                  <a:lnTo>
                    <a:pt x="22" y="701"/>
                  </a:lnTo>
                  <a:lnTo>
                    <a:pt x="22" y="701"/>
                  </a:lnTo>
                  <a:lnTo>
                    <a:pt x="22" y="695"/>
                  </a:lnTo>
                  <a:lnTo>
                    <a:pt x="22" y="693"/>
                  </a:lnTo>
                  <a:lnTo>
                    <a:pt x="22" y="691"/>
                  </a:lnTo>
                  <a:lnTo>
                    <a:pt x="22" y="690"/>
                  </a:lnTo>
                  <a:lnTo>
                    <a:pt x="21" y="690"/>
                  </a:lnTo>
                  <a:lnTo>
                    <a:pt x="22" y="690"/>
                  </a:lnTo>
                  <a:lnTo>
                    <a:pt x="22" y="689"/>
                  </a:lnTo>
                  <a:lnTo>
                    <a:pt x="21" y="689"/>
                  </a:lnTo>
                  <a:lnTo>
                    <a:pt x="21" y="688"/>
                  </a:lnTo>
                  <a:lnTo>
                    <a:pt x="21" y="689"/>
                  </a:lnTo>
                  <a:lnTo>
                    <a:pt x="20" y="689"/>
                  </a:lnTo>
                  <a:lnTo>
                    <a:pt x="20" y="688"/>
                  </a:lnTo>
                  <a:lnTo>
                    <a:pt x="19" y="688"/>
                  </a:lnTo>
                  <a:lnTo>
                    <a:pt x="19" y="688"/>
                  </a:lnTo>
                  <a:lnTo>
                    <a:pt x="18" y="688"/>
                  </a:lnTo>
                  <a:lnTo>
                    <a:pt x="18" y="687"/>
                  </a:lnTo>
                  <a:lnTo>
                    <a:pt x="18" y="686"/>
                  </a:lnTo>
                  <a:lnTo>
                    <a:pt x="18" y="686"/>
                  </a:lnTo>
                  <a:lnTo>
                    <a:pt x="18" y="685"/>
                  </a:lnTo>
                  <a:lnTo>
                    <a:pt x="18" y="685"/>
                  </a:lnTo>
                  <a:lnTo>
                    <a:pt x="18" y="685"/>
                  </a:lnTo>
                  <a:lnTo>
                    <a:pt x="18" y="685"/>
                  </a:lnTo>
                  <a:lnTo>
                    <a:pt x="18" y="685"/>
                  </a:lnTo>
                  <a:lnTo>
                    <a:pt x="18" y="684"/>
                  </a:lnTo>
                  <a:lnTo>
                    <a:pt x="19" y="684"/>
                  </a:lnTo>
                  <a:lnTo>
                    <a:pt x="19" y="683"/>
                  </a:lnTo>
                  <a:lnTo>
                    <a:pt x="20" y="683"/>
                  </a:lnTo>
                  <a:lnTo>
                    <a:pt x="20" y="684"/>
                  </a:lnTo>
                  <a:lnTo>
                    <a:pt x="20" y="683"/>
                  </a:lnTo>
                  <a:lnTo>
                    <a:pt x="20" y="682"/>
                  </a:lnTo>
                  <a:lnTo>
                    <a:pt x="21" y="682"/>
                  </a:lnTo>
                  <a:lnTo>
                    <a:pt x="22" y="682"/>
                  </a:lnTo>
                  <a:lnTo>
                    <a:pt x="22" y="683"/>
                  </a:lnTo>
                  <a:lnTo>
                    <a:pt x="22" y="682"/>
                  </a:lnTo>
                  <a:lnTo>
                    <a:pt x="22" y="683"/>
                  </a:lnTo>
                  <a:lnTo>
                    <a:pt x="23" y="683"/>
                  </a:lnTo>
                  <a:lnTo>
                    <a:pt x="23" y="682"/>
                  </a:lnTo>
                  <a:lnTo>
                    <a:pt x="24" y="682"/>
                  </a:lnTo>
                  <a:lnTo>
                    <a:pt x="23" y="682"/>
                  </a:lnTo>
                  <a:lnTo>
                    <a:pt x="24" y="682"/>
                  </a:lnTo>
                  <a:lnTo>
                    <a:pt x="24" y="682"/>
                  </a:lnTo>
                  <a:lnTo>
                    <a:pt x="24" y="682"/>
                  </a:lnTo>
                  <a:lnTo>
                    <a:pt x="24" y="682"/>
                  </a:lnTo>
                  <a:lnTo>
                    <a:pt x="24" y="682"/>
                  </a:lnTo>
                  <a:lnTo>
                    <a:pt x="24" y="682"/>
                  </a:lnTo>
                  <a:lnTo>
                    <a:pt x="24" y="682"/>
                  </a:lnTo>
                  <a:lnTo>
                    <a:pt x="24" y="682"/>
                  </a:lnTo>
                  <a:lnTo>
                    <a:pt x="24" y="682"/>
                  </a:lnTo>
                  <a:lnTo>
                    <a:pt x="25" y="682"/>
                  </a:lnTo>
                  <a:lnTo>
                    <a:pt x="25" y="681"/>
                  </a:lnTo>
                  <a:lnTo>
                    <a:pt x="26" y="681"/>
                  </a:lnTo>
                  <a:lnTo>
                    <a:pt x="25" y="681"/>
                  </a:lnTo>
                  <a:lnTo>
                    <a:pt x="25" y="682"/>
                  </a:lnTo>
                  <a:lnTo>
                    <a:pt x="26" y="682"/>
                  </a:lnTo>
                  <a:lnTo>
                    <a:pt x="26" y="681"/>
                  </a:lnTo>
                  <a:lnTo>
                    <a:pt x="26" y="682"/>
                  </a:lnTo>
                  <a:lnTo>
                    <a:pt x="27" y="682"/>
                  </a:lnTo>
                  <a:lnTo>
                    <a:pt x="27" y="681"/>
                  </a:lnTo>
                  <a:lnTo>
                    <a:pt x="27" y="680"/>
                  </a:lnTo>
                  <a:lnTo>
                    <a:pt x="28" y="680"/>
                  </a:lnTo>
                  <a:lnTo>
                    <a:pt x="28" y="679"/>
                  </a:lnTo>
                  <a:lnTo>
                    <a:pt x="28" y="678"/>
                  </a:lnTo>
                  <a:lnTo>
                    <a:pt x="29" y="678"/>
                  </a:lnTo>
                  <a:lnTo>
                    <a:pt x="28" y="677"/>
                  </a:lnTo>
                  <a:lnTo>
                    <a:pt x="28" y="676"/>
                  </a:lnTo>
                  <a:lnTo>
                    <a:pt x="29" y="676"/>
                  </a:lnTo>
                  <a:lnTo>
                    <a:pt x="30" y="676"/>
                  </a:lnTo>
                  <a:lnTo>
                    <a:pt x="30" y="676"/>
                  </a:lnTo>
                  <a:lnTo>
                    <a:pt x="30" y="676"/>
                  </a:lnTo>
                  <a:lnTo>
                    <a:pt x="31" y="676"/>
                  </a:lnTo>
                  <a:lnTo>
                    <a:pt x="31" y="676"/>
                  </a:lnTo>
                  <a:lnTo>
                    <a:pt x="31" y="677"/>
                  </a:lnTo>
                  <a:lnTo>
                    <a:pt x="31" y="676"/>
                  </a:lnTo>
                  <a:lnTo>
                    <a:pt x="31" y="677"/>
                  </a:lnTo>
                  <a:lnTo>
                    <a:pt x="32" y="677"/>
                  </a:lnTo>
                  <a:lnTo>
                    <a:pt x="32" y="676"/>
                  </a:lnTo>
                  <a:lnTo>
                    <a:pt x="33" y="676"/>
                  </a:lnTo>
                  <a:lnTo>
                    <a:pt x="34" y="676"/>
                  </a:lnTo>
                  <a:lnTo>
                    <a:pt x="35" y="676"/>
                  </a:lnTo>
                  <a:lnTo>
                    <a:pt x="35" y="676"/>
                  </a:lnTo>
                  <a:lnTo>
                    <a:pt x="35" y="675"/>
                  </a:lnTo>
                  <a:lnTo>
                    <a:pt x="35" y="674"/>
                  </a:lnTo>
                  <a:lnTo>
                    <a:pt x="36" y="674"/>
                  </a:lnTo>
                  <a:lnTo>
                    <a:pt x="36" y="673"/>
                  </a:lnTo>
                  <a:lnTo>
                    <a:pt x="36" y="672"/>
                  </a:lnTo>
                  <a:lnTo>
                    <a:pt x="37" y="672"/>
                  </a:lnTo>
                  <a:lnTo>
                    <a:pt x="37" y="671"/>
                  </a:lnTo>
                  <a:lnTo>
                    <a:pt x="37" y="671"/>
                  </a:lnTo>
                  <a:lnTo>
                    <a:pt x="38" y="671"/>
                  </a:lnTo>
                  <a:lnTo>
                    <a:pt x="39" y="671"/>
                  </a:lnTo>
                  <a:lnTo>
                    <a:pt x="39" y="670"/>
                  </a:lnTo>
                  <a:lnTo>
                    <a:pt x="39" y="669"/>
                  </a:lnTo>
                  <a:lnTo>
                    <a:pt x="40" y="669"/>
                  </a:lnTo>
                  <a:lnTo>
                    <a:pt x="41" y="669"/>
                  </a:lnTo>
                  <a:lnTo>
                    <a:pt x="40" y="669"/>
                  </a:lnTo>
                  <a:lnTo>
                    <a:pt x="41" y="669"/>
                  </a:lnTo>
                  <a:lnTo>
                    <a:pt x="41" y="669"/>
                  </a:lnTo>
                  <a:lnTo>
                    <a:pt x="40" y="669"/>
                  </a:lnTo>
                  <a:lnTo>
                    <a:pt x="40" y="668"/>
                  </a:lnTo>
                  <a:lnTo>
                    <a:pt x="41" y="668"/>
                  </a:lnTo>
                  <a:lnTo>
                    <a:pt x="41" y="667"/>
                  </a:lnTo>
                  <a:lnTo>
                    <a:pt x="42" y="667"/>
                  </a:lnTo>
                  <a:lnTo>
                    <a:pt x="42" y="666"/>
                  </a:lnTo>
                  <a:lnTo>
                    <a:pt x="42" y="665"/>
                  </a:lnTo>
                  <a:lnTo>
                    <a:pt x="42" y="664"/>
                  </a:lnTo>
                  <a:lnTo>
                    <a:pt x="43" y="664"/>
                  </a:lnTo>
                  <a:lnTo>
                    <a:pt x="43" y="665"/>
                  </a:lnTo>
                  <a:lnTo>
                    <a:pt x="43" y="664"/>
                  </a:lnTo>
                  <a:lnTo>
                    <a:pt x="43" y="663"/>
                  </a:lnTo>
                  <a:lnTo>
                    <a:pt x="44" y="663"/>
                  </a:lnTo>
                  <a:lnTo>
                    <a:pt x="43" y="663"/>
                  </a:lnTo>
                  <a:lnTo>
                    <a:pt x="44" y="663"/>
                  </a:lnTo>
                  <a:lnTo>
                    <a:pt x="44" y="664"/>
                  </a:lnTo>
                  <a:lnTo>
                    <a:pt x="44" y="663"/>
                  </a:lnTo>
                  <a:lnTo>
                    <a:pt x="44" y="663"/>
                  </a:lnTo>
                  <a:lnTo>
                    <a:pt x="45" y="663"/>
                  </a:lnTo>
                  <a:lnTo>
                    <a:pt x="46" y="663"/>
                  </a:lnTo>
                  <a:lnTo>
                    <a:pt x="47" y="663"/>
                  </a:lnTo>
                  <a:lnTo>
                    <a:pt x="48" y="663"/>
                  </a:lnTo>
                  <a:lnTo>
                    <a:pt x="48" y="663"/>
                  </a:lnTo>
                  <a:lnTo>
                    <a:pt x="48" y="663"/>
                  </a:lnTo>
                  <a:lnTo>
                    <a:pt x="49" y="663"/>
                  </a:lnTo>
                  <a:lnTo>
                    <a:pt x="49" y="662"/>
                  </a:lnTo>
                  <a:lnTo>
                    <a:pt x="50" y="662"/>
                  </a:lnTo>
                  <a:lnTo>
                    <a:pt x="49" y="662"/>
                  </a:lnTo>
                  <a:lnTo>
                    <a:pt x="50" y="662"/>
                  </a:lnTo>
                  <a:lnTo>
                    <a:pt x="50" y="662"/>
                  </a:lnTo>
                  <a:lnTo>
                    <a:pt x="50" y="661"/>
                  </a:lnTo>
                  <a:lnTo>
                    <a:pt x="51" y="661"/>
                  </a:lnTo>
                  <a:lnTo>
                    <a:pt x="51" y="660"/>
                  </a:lnTo>
                  <a:lnTo>
                    <a:pt x="52" y="660"/>
                  </a:lnTo>
                  <a:lnTo>
                    <a:pt x="53" y="660"/>
                  </a:lnTo>
                  <a:lnTo>
                    <a:pt x="54" y="660"/>
                  </a:lnTo>
                  <a:lnTo>
                    <a:pt x="54" y="661"/>
                  </a:lnTo>
                  <a:lnTo>
                    <a:pt x="55" y="661"/>
                  </a:lnTo>
                  <a:lnTo>
                    <a:pt x="55" y="660"/>
                  </a:lnTo>
                  <a:lnTo>
                    <a:pt x="56" y="660"/>
                  </a:lnTo>
                  <a:lnTo>
                    <a:pt x="56" y="659"/>
                  </a:lnTo>
                  <a:lnTo>
                    <a:pt x="56" y="658"/>
                  </a:lnTo>
                  <a:lnTo>
                    <a:pt x="56" y="658"/>
                  </a:lnTo>
                  <a:lnTo>
                    <a:pt x="56" y="659"/>
                  </a:lnTo>
                  <a:lnTo>
                    <a:pt x="57" y="659"/>
                  </a:lnTo>
                  <a:lnTo>
                    <a:pt x="58" y="659"/>
                  </a:lnTo>
                  <a:lnTo>
                    <a:pt x="59" y="659"/>
                  </a:lnTo>
                  <a:lnTo>
                    <a:pt x="60" y="659"/>
                  </a:lnTo>
                  <a:lnTo>
                    <a:pt x="60" y="658"/>
                  </a:lnTo>
                  <a:lnTo>
                    <a:pt x="60" y="657"/>
                  </a:lnTo>
                  <a:lnTo>
                    <a:pt x="59" y="657"/>
                  </a:lnTo>
                  <a:lnTo>
                    <a:pt x="59" y="656"/>
                  </a:lnTo>
                  <a:lnTo>
                    <a:pt x="59" y="656"/>
                  </a:lnTo>
                  <a:lnTo>
                    <a:pt x="59" y="655"/>
                  </a:lnTo>
                  <a:lnTo>
                    <a:pt x="60" y="655"/>
                  </a:lnTo>
                  <a:lnTo>
                    <a:pt x="60" y="654"/>
                  </a:lnTo>
                  <a:lnTo>
                    <a:pt x="59" y="654"/>
                  </a:lnTo>
                  <a:lnTo>
                    <a:pt x="60" y="654"/>
                  </a:lnTo>
                  <a:lnTo>
                    <a:pt x="60" y="653"/>
                  </a:lnTo>
                  <a:lnTo>
                    <a:pt x="59" y="653"/>
                  </a:lnTo>
                  <a:lnTo>
                    <a:pt x="60" y="653"/>
                  </a:lnTo>
                  <a:lnTo>
                    <a:pt x="60" y="652"/>
                  </a:lnTo>
                  <a:lnTo>
                    <a:pt x="61" y="652"/>
                  </a:lnTo>
                  <a:lnTo>
                    <a:pt x="62" y="652"/>
                  </a:lnTo>
                  <a:lnTo>
                    <a:pt x="62" y="653"/>
                  </a:lnTo>
                  <a:lnTo>
                    <a:pt x="62" y="654"/>
                  </a:lnTo>
                  <a:lnTo>
                    <a:pt x="63" y="654"/>
                  </a:lnTo>
                  <a:lnTo>
                    <a:pt x="63" y="655"/>
                  </a:lnTo>
                  <a:lnTo>
                    <a:pt x="63" y="655"/>
                  </a:lnTo>
                  <a:lnTo>
                    <a:pt x="63" y="656"/>
                  </a:lnTo>
                  <a:lnTo>
                    <a:pt x="64" y="656"/>
                  </a:lnTo>
                  <a:lnTo>
                    <a:pt x="64" y="656"/>
                  </a:lnTo>
                  <a:lnTo>
                    <a:pt x="65" y="656"/>
                  </a:lnTo>
                  <a:lnTo>
                    <a:pt x="65" y="657"/>
                  </a:lnTo>
                  <a:lnTo>
                    <a:pt x="64" y="657"/>
                  </a:lnTo>
                  <a:lnTo>
                    <a:pt x="65" y="658"/>
                  </a:lnTo>
                  <a:lnTo>
                    <a:pt x="66" y="658"/>
                  </a:lnTo>
                  <a:lnTo>
                    <a:pt x="66" y="659"/>
                  </a:lnTo>
                  <a:lnTo>
                    <a:pt x="67" y="659"/>
                  </a:lnTo>
                  <a:lnTo>
                    <a:pt x="67" y="660"/>
                  </a:lnTo>
                  <a:lnTo>
                    <a:pt x="68" y="660"/>
                  </a:lnTo>
                  <a:lnTo>
                    <a:pt x="68" y="661"/>
                  </a:lnTo>
                  <a:lnTo>
                    <a:pt x="68" y="662"/>
                  </a:lnTo>
                  <a:lnTo>
                    <a:pt x="69" y="662"/>
                  </a:lnTo>
                  <a:lnTo>
                    <a:pt x="69" y="662"/>
                  </a:lnTo>
                  <a:lnTo>
                    <a:pt x="69" y="663"/>
                  </a:lnTo>
                  <a:lnTo>
                    <a:pt x="70" y="663"/>
                  </a:lnTo>
                  <a:lnTo>
                    <a:pt x="70" y="663"/>
                  </a:lnTo>
                  <a:lnTo>
                    <a:pt x="71" y="664"/>
                  </a:lnTo>
                  <a:lnTo>
                    <a:pt x="72" y="664"/>
                  </a:lnTo>
                  <a:lnTo>
                    <a:pt x="72" y="665"/>
                  </a:lnTo>
                  <a:lnTo>
                    <a:pt x="73" y="665"/>
                  </a:lnTo>
                  <a:lnTo>
                    <a:pt x="74" y="665"/>
                  </a:lnTo>
                  <a:lnTo>
                    <a:pt x="75" y="665"/>
                  </a:lnTo>
                  <a:lnTo>
                    <a:pt x="75" y="666"/>
                  </a:lnTo>
                  <a:lnTo>
                    <a:pt x="75" y="665"/>
                  </a:lnTo>
                  <a:lnTo>
                    <a:pt x="76" y="665"/>
                  </a:lnTo>
                  <a:lnTo>
                    <a:pt x="76" y="666"/>
                  </a:lnTo>
                  <a:lnTo>
                    <a:pt x="76" y="666"/>
                  </a:lnTo>
                  <a:lnTo>
                    <a:pt x="77" y="666"/>
                  </a:lnTo>
                  <a:lnTo>
                    <a:pt x="77" y="667"/>
                  </a:lnTo>
                  <a:lnTo>
                    <a:pt x="77" y="668"/>
                  </a:lnTo>
                  <a:lnTo>
                    <a:pt x="77" y="669"/>
                  </a:lnTo>
                  <a:lnTo>
                    <a:pt x="78" y="669"/>
                  </a:lnTo>
                  <a:lnTo>
                    <a:pt x="77" y="669"/>
                  </a:lnTo>
                  <a:lnTo>
                    <a:pt x="78" y="669"/>
                  </a:lnTo>
                  <a:lnTo>
                    <a:pt x="78" y="669"/>
                  </a:lnTo>
                  <a:lnTo>
                    <a:pt x="77" y="669"/>
                  </a:lnTo>
                  <a:lnTo>
                    <a:pt x="77" y="670"/>
                  </a:lnTo>
                  <a:lnTo>
                    <a:pt x="77" y="671"/>
                  </a:lnTo>
                  <a:lnTo>
                    <a:pt x="78" y="671"/>
                  </a:lnTo>
                  <a:lnTo>
                    <a:pt x="78" y="672"/>
                  </a:lnTo>
                  <a:lnTo>
                    <a:pt x="79" y="672"/>
                  </a:lnTo>
                  <a:lnTo>
                    <a:pt x="80" y="672"/>
                  </a:lnTo>
                  <a:lnTo>
                    <a:pt x="80" y="673"/>
                  </a:lnTo>
                  <a:lnTo>
                    <a:pt x="81" y="674"/>
                  </a:lnTo>
                  <a:lnTo>
                    <a:pt x="81" y="673"/>
                  </a:lnTo>
                  <a:lnTo>
                    <a:pt x="82" y="673"/>
                  </a:lnTo>
                  <a:lnTo>
                    <a:pt x="81" y="673"/>
                  </a:lnTo>
                  <a:lnTo>
                    <a:pt x="81" y="672"/>
                  </a:lnTo>
                  <a:lnTo>
                    <a:pt x="81" y="671"/>
                  </a:lnTo>
                  <a:lnTo>
                    <a:pt x="80" y="671"/>
                  </a:lnTo>
                  <a:lnTo>
                    <a:pt x="81" y="671"/>
                  </a:lnTo>
                  <a:lnTo>
                    <a:pt x="81" y="670"/>
                  </a:lnTo>
                  <a:lnTo>
                    <a:pt x="82" y="670"/>
                  </a:lnTo>
                  <a:lnTo>
                    <a:pt x="82" y="670"/>
                  </a:lnTo>
                  <a:lnTo>
                    <a:pt x="83" y="670"/>
                  </a:lnTo>
                  <a:lnTo>
                    <a:pt x="83" y="669"/>
                  </a:lnTo>
                  <a:lnTo>
                    <a:pt x="84" y="669"/>
                  </a:lnTo>
                  <a:lnTo>
                    <a:pt x="85" y="669"/>
                  </a:lnTo>
                  <a:lnTo>
                    <a:pt x="85" y="669"/>
                  </a:lnTo>
                  <a:lnTo>
                    <a:pt x="86" y="669"/>
                  </a:lnTo>
                  <a:lnTo>
                    <a:pt x="86" y="668"/>
                  </a:lnTo>
                  <a:lnTo>
                    <a:pt x="87" y="667"/>
                  </a:lnTo>
                  <a:lnTo>
                    <a:pt x="86" y="667"/>
                  </a:lnTo>
                  <a:lnTo>
                    <a:pt x="85" y="667"/>
                  </a:lnTo>
                  <a:lnTo>
                    <a:pt x="85" y="666"/>
                  </a:lnTo>
                  <a:lnTo>
                    <a:pt x="85" y="665"/>
                  </a:lnTo>
                  <a:lnTo>
                    <a:pt x="86" y="665"/>
                  </a:lnTo>
                  <a:lnTo>
                    <a:pt x="87" y="665"/>
                  </a:lnTo>
                  <a:lnTo>
                    <a:pt x="87" y="664"/>
                  </a:lnTo>
                  <a:lnTo>
                    <a:pt x="88" y="664"/>
                  </a:lnTo>
                  <a:lnTo>
                    <a:pt x="88" y="663"/>
                  </a:lnTo>
                  <a:lnTo>
                    <a:pt x="88" y="663"/>
                  </a:lnTo>
                  <a:lnTo>
                    <a:pt x="88" y="664"/>
                  </a:lnTo>
                  <a:lnTo>
                    <a:pt x="88" y="665"/>
                  </a:lnTo>
                  <a:lnTo>
                    <a:pt x="89" y="665"/>
                  </a:lnTo>
                  <a:lnTo>
                    <a:pt x="89" y="666"/>
                  </a:lnTo>
                  <a:lnTo>
                    <a:pt x="90" y="666"/>
                  </a:lnTo>
                  <a:lnTo>
                    <a:pt x="90" y="667"/>
                  </a:lnTo>
                  <a:lnTo>
                    <a:pt x="91" y="667"/>
                  </a:lnTo>
                  <a:lnTo>
                    <a:pt x="92" y="667"/>
                  </a:lnTo>
                  <a:lnTo>
                    <a:pt x="93" y="667"/>
                  </a:lnTo>
                  <a:lnTo>
                    <a:pt x="93" y="666"/>
                  </a:lnTo>
                  <a:lnTo>
                    <a:pt x="94" y="666"/>
                  </a:lnTo>
                  <a:lnTo>
                    <a:pt x="94" y="665"/>
                  </a:lnTo>
                  <a:lnTo>
                    <a:pt x="94" y="664"/>
                  </a:lnTo>
                  <a:lnTo>
                    <a:pt x="94" y="663"/>
                  </a:lnTo>
                  <a:lnTo>
                    <a:pt x="95" y="663"/>
                  </a:lnTo>
                  <a:lnTo>
                    <a:pt x="94" y="663"/>
                  </a:lnTo>
                  <a:lnTo>
                    <a:pt x="95" y="663"/>
                  </a:lnTo>
                  <a:lnTo>
                    <a:pt x="95" y="663"/>
                  </a:lnTo>
                  <a:lnTo>
                    <a:pt x="95" y="663"/>
                  </a:lnTo>
                  <a:lnTo>
                    <a:pt x="96" y="663"/>
                  </a:lnTo>
                  <a:lnTo>
                    <a:pt x="97" y="663"/>
                  </a:lnTo>
                  <a:lnTo>
                    <a:pt x="97" y="664"/>
                  </a:lnTo>
                  <a:lnTo>
                    <a:pt x="98" y="664"/>
                  </a:lnTo>
                  <a:lnTo>
                    <a:pt x="98" y="663"/>
                  </a:lnTo>
                  <a:lnTo>
                    <a:pt x="98" y="663"/>
                  </a:lnTo>
                  <a:lnTo>
                    <a:pt x="98" y="662"/>
                  </a:lnTo>
                  <a:lnTo>
                    <a:pt x="97" y="662"/>
                  </a:lnTo>
                  <a:lnTo>
                    <a:pt x="97" y="661"/>
                  </a:lnTo>
                  <a:lnTo>
                    <a:pt x="97" y="660"/>
                  </a:lnTo>
                  <a:lnTo>
                    <a:pt x="98" y="660"/>
                  </a:lnTo>
                  <a:lnTo>
                    <a:pt x="99" y="661"/>
                  </a:lnTo>
                  <a:lnTo>
                    <a:pt x="100" y="661"/>
                  </a:lnTo>
                  <a:lnTo>
                    <a:pt x="101" y="661"/>
                  </a:lnTo>
                  <a:lnTo>
                    <a:pt x="101" y="660"/>
                  </a:lnTo>
                  <a:lnTo>
                    <a:pt x="101" y="659"/>
                  </a:lnTo>
                  <a:lnTo>
                    <a:pt x="100" y="658"/>
                  </a:lnTo>
                  <a:lnTo>
                    <a:pt x="99" y="658"/>
                  </a:lnTo>
                  <a:lnTo>
                    <a:pt x="99" y="657"/>
                  </a:lnTo>
                  <a:lnTo>
                    <a:pt x="99" y="656"/>
                  </a:lnTo>
                  <a:lnTo>
                    <a:pt x="99" y="656"/>
                  </a:lnTo>
                  <a:lnTo>
                    <a:pt x="100" y="656"/>
                  </a:lnTo>
                  <a:lnTo>
                    <a:pt x="100" y="655"/>
                  </a:lnTo>
                  <a:lnTo>
                    <a:pt x="99" y="655"/>
                  </a:lnTo>
                  <a:lnTo>
                    <a:pt x="99" y="654"/>
                  </a:lnTo>
                  <a:lnTo>
                    <a:pt x="100" y="654"/>
                  </a:lnTo>
                  <a:lnTo>
                    <a:pt x="100" y="653"/>
                  </a:lnTo>
                  <a:lnTo>
                    <a:pt x="101" y="653"/>
                  </a:lnTo>
                  <a:lnTo>
                    <a:pt x="101" y="652"/>
                  </a:lnTo>
                  <a:lnTo>
                    <a:pt x="101" y="651"/>
                  </a:lnTo>
                  <a:lnTo>
                    <a:pt x="101" y="650"/>
                  </a:lnTo>
                  <a:lnTo>
                    <a:pt x="101" y="650"/>
                  </a:lnTo>
                  <a:lnTo>
                    <a:pt x="101" y="649"/>
                  </a:lnTo>
                  <a:lnTo>
                    <a:pt x="101" y="648"/>
                  </a:lnTo>
                  <a:lnTo>
                    <a:pt x="101" y="648"/>
                  </a:lnTo>
                  <a:lnTo>
                    <a:pt x="101" y="647"/>
                  </a:lnTo>
                  <a:lnTo>
                    <a:pt x="101" y="646"/>
                  </a:lnTo>
                  <a:lnTo>
                    <a:pt x="100" y="646"/>
                  </a:lnTo>
                  <a:lnTo>
                    <a:pt x="101" y="646"/>
                  </a:lnTo>
                  <a:lnTo>
                    <a:pt x="101" y="645"/>
                  </a:lnTo>
                  <a:lnTo>
                    <a:pt x="100" y="645"/>
                  </a:lnTo>
                  <a:lnTo>
                    <a:pt x="100" y="644"/>
                  </a:lnTo>
                  <a:lnTo>
                    <a:pt x="101" y="644"/>
                  </a:lnTo>
                  <a:lnTo>
                    <a:pt x="101" y="643"/>
                  </a:lnTo>
                  <a:lnTo>
                    <a:pt x="101" y="643"/>
                  </a:lnTo>
                  <a:lnTo>
                    <a:pt x="102" y="643"/>
                  </a:lnTo>
                  <a:lnTo>
                    <a:pt x="102" y="643"/>
                  </a:lnTo>
                  <a:lnTo>
                    <a:pt x="103" y="643"/>
                  </a:lnTo>
                  <a:lnTo>
                    <a:pt x="103" y="642"/>
                  </a:lnTo>
                  <a:lnTo>
                    <a:pt x="104" y="642"/>
                  </a:lnTo>
                  <a:lnTo>
                    <a:pt x="105" y="642"/>
                  </a:lnTo>
                  <a:lnTo>
                    <a:pt x="106" y="642"/>
                  </a:lnTo>
                  <a:lnTo>
                    <a:pt x="106" y="643"/>
                  </a:lnTo>
                  <a:lnTo>
                    <a:pt x="107" y="643"/>
                  </a:lnTo>
                  <a:lnTo>
                    <a:pt x="108" y="643"/>
                  </a:lnTo>
                  <a:lnTo>
                    <a:pt x="108" y="644"/>
                  </a:lnTo>
                  <a:lnTo>
                    <a:pt x="108" y="644"/>
                  </a:lnTo>
                  <a:lnTo>
                    <a:pt x="109" y="644"/>
                  </a:lnTo>
                  <a:lnTo>
                    <a:pt x="109" y="645"/>
                  </a:lnTo>
                  <a:lnTo>
                    <a:pt x="109" y="646"/>
                  </a:lnTo>
                  <a:lnTo>
                    <a:pt x="109" y="647"/>
                  </a:lnTo>
                  <a:lnTo>
                    <a:pt x="110" y="647"/>
                  </a:lnTo>
                  <a:lnTo>
                    <a:pt x="111" y="647"/>
                  </a:lnTo>
                  <a:lnTo>
                    <a:pt x="112" y="647"/>
                  </a:lnTo>
                  <a:lnTo>
                    <a:pt x="113" y="647"/>
                  </a:lnTo>
                  <a:lnTo>
                    <a:pt x="114" y="648"/>
                  </a:lnTo>
                  <a:lnTo>
                    <a:pt x="114" y="648"/>
                  </a:lnTo>
                  <a:lnTo>
                    <a:pt x="115" y="648"/>
                  </a:lnTo>
                  <a:lnTo>
                    <a:pt x="116" y="647"/>
                  </a:lnTo>
                  <a:lnTo>
                    <a:pt x="116" y="646"/>
                  </a:lnTo>
                  <a:lnTo>
                    <a:pt x="117" y="646"/>
                  </a:lnTo>
                  <a:lnTo>
                    <a:pt x="116" y="646"/>
                  </a:lnTo>
                  <a:lnTo>
                    <a:pt x="116" y="645"/>
                  </a:lnTo>
                  <a:lnTo>
                    <a:pt x="116" y="644"/>
                  </a:lnTo>
                  <a:lnTo>
                    <a:pt x="117" y="644"/>
                  </a:lnTo>
                  <a:lnTo>
                    <a:pt x="117" y="645"/>
                  </a:lnTo>
                  <a:lnTo>
                    <a:pt x="118" y="645"/>
                  </a:lnTo>
                  <a:lnTo>
                    <a:pt x="118" y="644"/>
                  </a:lnTo>
                  <a:lnTo>
                    <a:pt x="119" y="644"/>
                  </a:lnTo>
                  <a:lnTo>
                    <a:pt x="119" y="643"/>
                  </a:lnTo>
                  <a:lnTo>
                    <a:pt x="118" y="643"/>
                  </a:lnTo>
                  <a:lnTo>
                    <a:pt x="119" y="643"/>
                  </a:lnTo>
                  <a:lnTo>
                    <a:pt x="119" y="643"/>
                  </a:lnTo>
                  <a:lnTo>
                    <a:pt x="119" y="642"/>
                  </a:lnTo>
                  <a:lnTo>
                    <a:pt x="120" y="642"/>
                  </a:lnTo>
                  <a:lnTo>
                    <a:pt x="120" y="643"/>
                  </a:lnTo>
                  <a:lnTo>
                    <a:pt x="120" y="642"/>
                  </a:lnTo>
                  <a:lnTo>
                    <a:pt x="121" y="642"/>
                  </a:lnTo>
                  <a:lnTo>
                    <a:pt x="121" y="641"/>
                  </a:lnTo>
                  <a:lnTo>
                    <a:pt x="122" y="641"/>
                  </a:lnTo>
                  <a:lnTo>
                    <a:pt x="123" y="641"/>
                  </a:lnTo>
                  <a:lnTo>
                    <a:pt x="124" y="641"/>
                  </a:lnTo>
                  <a:lnTo>
                    <a:pt x="125" y="641"/>
                  </a:lnTo>
                  <a:lnTo>
                    <a:pt x="126" y="641"/>
                  </a:lnTo>
                  <a:lnTo>
                    <a:pt x="127" y="641"/>
                  </a:lnTo>
                  <a:lnTo>
                    <a:pt x="127" y="640"/>
                  </a:lnTo>
                  <a:lnTo>
                    <a:pt x="128" y="640"/>
                  </a:lnTo>
                  <a:lnTo>
                    <a:pt x="128" y="641"/>
                  </a:lnTo>
                  <a:lnTo>
                    <a:pt x="129" y="641"/>
                  </a:lnTo>
                  <a:lnTo>
                    <a:pt x="129" y="640"/>
                  </a:lnTo>
                  <a:lnTo>
                    <a:pt x="130" y="640"/>
                  </a:lnTo>
                  <a:lnTo>
                    <a:pt x="131" y="640"/>
                  </a:lnTo>
                  <a:lnTo>
                    <a:pt x="131" y="639"/>
                  </a:lnTo>
                  <a:lnTo>
                    <a:pt x="132" y="639"/>
                  </a:lnTo>
                  <a:lnTo>
                    <a:pt x="133" y="638"/>
                  </a:lnTo>
                  <a:lnTo>
                    <a:pt x="133" y="638"/>
                  </a:lnTo>
                  <a:lnTo>
                    <a:pt x="134" y="638"/>
                  </a:lnTo>
                  <a:lnTo>
                    <a:pt x="134" y="637"/>
                  </a:lnTo>
                  <a:lnTo>
                    <a:pt x="135" y="637"/>
                  </a:lnTo>
                  <a:lnTo>
                    <a:pt x="135" y="637"/>
                  </a:lnTo>
                  <a:lnTo>
                    <a:pt x="136" y="637"/>
                  </a:lnTo>
                  <a:lnTo>
                    <a:pt x="136" y="636"/>
                  </a:lnTo>
                  <a:lnTo>
                    <a:pt x="137" y="636"/>
                  </a:lnTo>
                  <a:lnTo>
                    <a:pt x="137" y="635"/>
                  </a:lnTo>
                  <a:lnTo>
                    <a:pt x="138" y="636"/>
                  </a:lnTo>
                  <a:lnTo>
                    <a:pt x="139" y="636"/>
                  </a:lnTo>
                  <a:lnTo>
                    <a:pt x="139" y="635"/>
                  </a:lnTo>
                  <a:lnTo>
                    <a:pt x="140" y="635"/>
                  </a:lnTo>
                  <a:lnTo>
                    <a:pt x="140" y="635"/>
                  </a:lnTo>
                  <a:lnTo>
                    <a:pt x="141" y="635"/>
                  </a:lnTo>
                  <a:lnTo>
                    <a:pt x="141" y="634"/>
                  </a:lnTo>
                  <a:lnTo>
                    <a:pt x="141" y="633"/>
                  </a:lnTo>
                  <a:lnTo>
                    <a:pt x="142" y="633"/>
                  </a:lnTo>
                  <a:lnTo>
                    <a:pt x="143" y="633"/>
                  </a:lnTo>
                  <a:lnTo>
                    <a:pt x="144" y="633"/>
                  </a:lnTo>
                  <a:lnTo>
                    <a:pt x="144" y="632"/>
                  </a:lnTo>
                  <a:lnTo>
                    <a:pt x="145" y="632"/>
                  </a:lnTo>
                  <a:lnTo>
                    <a:pt x="145" y="633"/>
                  </a:lnTo>
                  <a:lnTo>
                    <a:pt x="145" y="634"/>
                  </a:lnTo>
                  <a:lnTo>
                    <a:pt x="145" y="635"/>
                  </a:lnTo>
                  <a:lnTo>
                    <a:pt x="145" y="636"/>
                  </a:lnTo>
                  <a:lnTo>
                    <a:pt x="144" y="636"/>
                  </a:lnTo>
                  <a:lnTo>
                    <a:pt x="143" y="636"/>
                  </a:lnTo>
                  <a:lnTo>
                    <a:pt x="143" y="637"/>
                  </a:lnTo>
                  <a:lnTo>
                    <a:pt x="144" y="637"/>
                  </a:lnTo>
                  <a:lnTo>
                    <a:pt x="145" y="638"/>
                  </a:lnTo>
                  <a:lnTo>
                    <a:pt x="145" y="639"/>
                  </a:lnTo>
                  <a:lnTo>
                    <a:pt x="146" y="639"/>
                  </a:lnTo>
                  <a:lnTo>
                    <a:pt x="146" y="640"/>
                  </a:lnTo>
                  <a:lnTo>
                    <a:pt x="146" y="640"/>
                  </a:lnTo>
                  <a:lnTo>
                    <a:pt x="146" y="641"/>
                  </a:lnTo>
                  <a:lnTo>
                    <a:pt x="147" y="641"/>
                  </a:lnTo>
                  <a:lnTo>
                    <a:pt x="147" y="642"/>
                  </a:lnTo>
                  <a:lnTo>
                    <a:pt x="148" y="642"/>
                  </a:lnTo>
                  <a:lnTo>
                    <a:pt x="149" y="642"/>
                  </a:lnTo>
                  <a:lnTo>
                    <a:pt x="149" y="643"/>
                  </a:lnTo>
                  <a:lnTo>
                    <a:pt x="149" y="643"/>
                  </a:lnTo>
                  <a:lnTo>
                    <a:pt x="149" y="643"/>
                  </a:lnTo>
                  <a:lnTo>
                    <a:pt x="149" y="643"/>
                  </a:lnTo>
                  <a:lnTo>
                    <a:pt x="148" y="643"/>
                  </a:lnTo>
                  <a:lnTo>
                    <a:pt x="149" y="643"/>
                  </a:lnTo>
                  <a:lnTo>
                    <a:pt x="148" y="643"/>
                  </a:lnTo>
                  <a:lnTo>
                    <a:pt x="148" y="644"/>
                  </a:lnTo>
                  <a:lnTo>
                    <a:pt x="148" y="645"/>
                  </a:lnTo>
                  <a:lnTo>
                    <a:pt x="148" y="644"/>
                  </a:lnTo>
                  <a:lnTo>
                    <a:pt x="148" y="645"/>
                  </a:lnTo>
                  <a:lnTo>
                    <a:pt x="147" y="645"/>
                  </a:lnTo>
                  <a:lnTo>
                    <a:pt x="146" y="645"/>
                  </a:lnTo>
                  <a:lnTo>
                    <a:pt x="146" y="646"/>
                  </a:lnTo>
                  <a:lnTo>
                    <a:pt x="146" y="647"/>
                  </a:lnTo>
                  <a:lnTo>
                    <a:pt x="146" y="648"/>
                  </a:lnTo>
                  <a:lnTo>
                    <a:pt x="146" y="648"/>
                  </a:lnTo>
                  <a:lnTo>
                    <a:pt x="145" y="648"/>
                  </a:lnTo>
                  <a:lnTo>
                    <a:pt x="144" y="648"/>
                  </a:lnTo>
                  <a:lnTo>
                    <a:pt x="144" y="649"/>
                  </a:lnTo>
                  <a:lnTo>
                    <a:pt x="143" y="649"/>
                  </a:lnTo>
                  <a:lnTo>
                    <a:pt x="142" y="650"/>
                  </a:lnTo>
                  <a:lnTo>
                    <a:pt x="141" y="650"/>
                  </a:lnTo>
                  <a:lnTo>
                    <a:pt x="141" y="650"/>
                  </a:lnTo>
                  <a:lnTo>
                    <a:pt x="140" y="651"/>
                  </a:lnTo>
                  <a:lnTo>
                    <a:pt x="141" y="651"/>
                  </a:lnTo>
                  <a:lnTo>
                    <a:pt x="141" y="652"/>
                  </a:lnTo>
                  <a:lnTo>
                    <a:pt x="142" y="653"/>
                  </a:lnTo>
                  <a:lnTo>
                    <a:pt x="143" y="653"/>
                  </a:lnTo>
                  <a:lnTo>
                    <a:pt x="143" y="654"/>
                  </a:lnTo>
                  <a:lnTo>
                    <a:pt x="142" y="655"/>
                  </a:lnTo>
                  <a:lnTo>
                    <a:pt x="143" y="655"/>
                  </a:lnTo>
                  <a:lnTo>
                    <a:pt x="143" y="656"/>
                  </a:lnTo>
                  <a:lnTo>
                    <a:pt x="144" y="656"/>
                  </a:lnTo>
                  <a:lnTo>
                    <a:pt x="145" y="656"/>
                  </a:lnTo>
                  <a:lnTo>
                    <a:pt x="145" y="656"/>
                  </a:lnTo>
                  <a:lnTo>
                    <a:pt x="146" y="656"/>
                  </a:lnTo>
                  <a:lnTo>
                    <a:pt x="146" y="657"/>
                  </a:lnTo>
                  <a:lnTo>
                    <a:pt x="146" y="658"/>
                  </a:lnTo>
                  <a:lnTo>
                    <a:pt x="146" y="659"/>
                  </a:lnTo>
                  <a:lnTo>
                    <a:pt x="145" y="660"/>
                  </a:lnTo>
                  <a:lnTo>
                    <a:pt x="145" y="661"/>
                  </a:lnTo>
                  <a:lnTo>
                    <a:pt x="145" y="662"/>
                  </a:lnTo>
                  <a:lnTo>
                    <a:pt x="145" y="663"/>
                  </a:lnTo>
                  <a:lnTo>
                    <a:pt x="145" y="663"/>
                  </a:lnTo>
                  <a:lnTo>
                    <a:pt x="145" y="664"/>
                  </a:lnTo>
                  <a:lnTo>
                    <a:pt x="145" y="665"/>
                  </a:lnTo>
                  <a:lnTo>
                    <a:pt x="145" y="666"/>
                  </a:lnTo>
                  <a:lnTo>
                    <a:pt x="144" y="666"/>
                  </a:lnTo>
                  <a:lnTo>
                    <a:pt x="144" y="667"/>
                  </a:lnTo>
                  <a:lnTo>
                    <a:pt x="144" y="668"/>
                  </a:lnTo>
                  <a:lnTo>
                    <a:pt x="145" y="668"/>
                  </a:lnTo>
                  <a:lnTo>
                    <a:pt x="145" y="669"/>
                  </a:lnTo>
                  <a:lnTo>
                    <a:pt x="145" y="669"/>
                  </a:lnTo>
                  <a:lnTo>
                    <a:pt x="144" y="669"/>
                  </a:lnTo>
                  <a:lnTo>
                    <a:pt x="144" y="670"/>
                  </a:lnTo>
                  <a:lnTo>
                    <a:pt x="144" y="671"/>
                  </a:lnTo>
                  <a:lnTo>
                    <a:pt x="145" y="671"/>
                  </a:lnTo>
                  <a:lnTo>
                    <a:pt x="145" y="672"/>
                  </a:lnTo>
                  <a:lnTo>
                    <a:pt x="145" y="673"/>
                  </a:lnTo>
                  <a:lnTo>
                    <a:pt x="146" y="673"/>
                  </a:lnTo>
                  <a:lnTo>
                    <a:pt x="146" y="672"/>
                  </a:lnTo>
                  <a:lnTo>
                    <a:pt x="146" y="672"/>
                  </a:lnTo>
                  <a:lnTo>
                    <a:pt x="146" y="671"/>
                  </a:lnTo>
                  <a:lnTo>
                    <a:pt x="147" y="671"/>
                  </a:lnTo>
                  <a:lnTo>
                    <a:pt x="148" y="671"/>
                  </a:lnTo>
                  <a:lnTo>
                    <a:pt x="148" y="670"/>
                  </a:lnTo>
                  <a:lnTo>
                    <a:pt x="149" y="670"/>
                  </a:lnTo>
                  <a:lnTo>
                    <a:pt x="149" y="669"/>
                  </a:lnTo>
                  <a:lnTo>
                    <a:pt x="150" y="669"/>
                  </a:lnTo>
                  <a:lnTo>
                    <a:pt x="151" y="669"/>
                  </a:lnTo>
                  <a:lnTo>
                    <a:pt x="151" y="670"/>
                  </a:lnTo>
                  <a:lnTo>
                    <a:pt x="152" y="670"/>
                  </a:lnTo>
                  <a:lnTo>
                    <a:pt x="152" y="670"/>
                  </a:lnTo>
                  <a:lnTo>
                    <a:pt x="153" y="670"/>
                  </a:lnTo>
                  <a:lnTo>
                    <a:pt x="154" y="670"/>
                  </a:lnTo>
                  <a:lnTo>
                    <a:pt x="155" y="670"/>
                  </a:lnTo>
                  <a:lnTo>
                    <a:pt x="155" y="671"/>
                  </a:lnTo>
                  <a:lnTo>
                    <a:pt x="156" y="671"/>
                  </a:lnTo>
                  <a:lnTo>
                    <a:pt x="156" y="672"/>
                  </a:lnTo>
                  <a:lnTo>
                    <a:pt x="156" y="673"/>
                  </a:lnTo>
                  <a:lnTo>
                    <a:pt x="157" y="673"/>
                  </a:lnTo>
                  <a:lnTo>
                    <a:pt x="158" y="673"/>
                  </a:lnTo>
                  <a:lnTo>
                    <a:pt x="159" y="673"/>
                  </a:lnTo>
                  <a:lnTo>
                    <a:pt x="159" y="674"/>
                  </a:lnTo>
                  <a:lnTo>
                    <a:pt x="159" y="674"/>
                  </a:lnTo>
                  <a:lnTo>
                    <a:pt x="160" y="674"/>
                  </a:lnTo>
                  <a:lnTo>
                    <a:pt x="160" y="675"/>
                  </a:lnTo>
                  <a:lnTo>
                    <a:pt x="161" y="675"/>
                  </a:lnTo>
                  <a:lnTo>
                    <a:pt x="161" y="674"/>
                  </a:lnTo>
                  <a:lnTo>
                    <a:pt x="161" y="675"/>
                  </a:lnTo>
                  <a:lnTo>
                    <a:pt x="161" y="674"/>
                  </a:lnTo>
                  <a:lnTo>
                    <a:pt x="162" y="674"/>
                  </a:lnTo>
                  <a:lnTo>
                    <a:pt x="163" y="674"/>
                  </a:lnTo>
                  <a:lnTo>
                    <a:pt x="164" y="674"/>
                  </a:lnTo>
                  <a:lnTo>
                    <a:pt x="164" y="673"/>
                  </a:lnTo>
                  <a:lnTo>
                    <a:pt x="165" y="673"/>
                  </a:lnTo>
                  <a:lnTo>
                    <a:pt x="165" y="672"/>
                  </a:lnTo>
                  <a:lnTo>
                    <a:pt x="165" y="672"/>
                  </a:lnTo>
                  <a:lnTo>
                    <a:pt x="166" y="671"/>
                  </a:lnTo>
                  <a:lnTo>
                    <a:pt x="167" y="671"/>
                  </a:lnTo>
                  <a:lnTo>
                    <a:pt x="167" y="670"/>
                  </a:lnTo>
                  <a:lnTo>
                    <a:pt x="168" y="670"/>
                  </a:lnTo>
                  <a:lnTo>
                    <a:pt x="168" y="669"/>
                  </a:lnTo>
                  <a:lnTo>
                    <a:pt x="169" y="669"/>
                  </a:lnTo>
                  <a:lnTo>
                    <a:pt x="170" y="669"/>
                  </a:lnTo>
                  <a:lnTo>
                    <a:pt x="170" y="669"/>
                  </a:lnTo>
                  <a:lnTo>
                    <a:pt x="171" y="669"/>
                  </a:lnTo>
                  <a:lnTo>
                    <a:pt x="172" y="669"/>
                  </a:lnTo>
                  <a:lnTo>
                    <a:pt x="172" y="669"/>
                  </a:lnTo>
                  <a:lnTo>
                    <a:pt x="172" y="668"/>
                  </a:lnTo>
                  <a:lnTo>
                    <a:pt x="173" y="668"/>
                  </a:lnTo>
                  <a:lnTo>
                    <a:pt x="173" y="667"/>
                  </a:lnTo>
                  <a:lnTo>
                    <a:pt x="174" y="666"/>
                  </a:lnTo>
                  <a:lnTo>
                    <a:pt x="174" y="665"/>
                  </a:lnTo>
                  <a:lnTo>
                    <a:pt x="175" y="665"/>
                  </a:lnTo>
                  <a:lnTo>
                    <a:pt x="175" y="664"/>
                  </a:lnTo>
                  <a:lnTo>
                    <a:pt x="175" y="663"/>
                  </a:lnTo>
                  <a:lnTo>
                    <a:pt x="175" y="663"/>
                  </a:lnTo>
                  <a:lnTo>
                    <a:pt x="176" y="663"/>
                  </a:lnTo>
                  <a:lnTo>
                    <a:pt x="176" y="662"/>
                  </a:lnTo>
                  <a:lnTo>
                    <a:pt x="176" y="661"/>
                  </a:lnTo>
                  <a:lnTo>
                    <a:pt x="177" y="661"/>
                  </a:lnTo>
                  <a:lnTo>
                    <a:pt x="177" y="660"/>
                  </a:lnTo>
                  <a:lnTo>
                    <a:pt x="177" y="659"/>
                  </a:lnTo>
                  <a:lnTo>
                    <a:pt x="178" y="659"/>
                  </a:lnTo>
                  <a:lnTo>
                    <a:pt x="178" y="658"/>
                  </a:lnTo>
                  <a:lnTo>
                    <a:pt x="178" y="657"/>
                  </a:lnTo>
                  <a:lnTo>
                    <a:pt x="179" y="656"/>
                  </a:lnTo>
                  <a:lnTo>
                    <a:pt x="180" y="656"/>
                  </a:lnTo>
                  <a:lnTo>
                    <a:pt x="180" y="656"/>
                  </a:lnTo>
                  <a:lnTo>
                    <a:pt x="181" y="656"/>
                  </a:lnTo>
                  <a:lnTo>
                    <a:pt x="181" y="655"/>
                  </a:lnTo>
                  <a:lnTo>
                    <a:pt x="182" y="655"/>
                  </a:lnTo>
                  <a:lnTo>
                    <a:pt x="182" y="654"/>
                  </a:lnTo>
                  <a:lnTo>
                    <a:pt x="183" y="654"/>
                  </a:lnTo>
                  <a:lnTo>
                    <a:pt x="183" y="653"/>
                  </a:lnTo>
                  <a:lnTo>
                    <a:pt x="183" y="652"/>
                  </a:lnTo>
                  <a:lnTo>
                    <a:pt x="184" y="652"/>
                  </a:lnTo>
                  <a:lnTo>
                    <a:pt x="184" y="651"/>
                  </a:lnTo>
                  <a:lnTo>
                    <a:pt x="184" y="650"/>
                  </a:lnTo>
                  <a:lnTo>
                    <a:pt x="185" y="650"/>
                  </a:lnTo>
                  <a:lnTo>
                    <a:pt x="185" y="650"/>
                  </a:lnTo>
                  <a:lnTo>
                    <a:pt x="186" y="650"/>
                  </a:lnTo>
                  <a:lnTo>
                    <a:pt x="186" y="649"/>
                  </a:lnTo>
                  <a:lnTo>
                    <a:pt x="187" y="649"/>
                  </a:lnTo>
                  <a:lnTo>
                    <a:pt x="187" y="648"/>
                  </a:lnTo>
                  <a:lnTo>
                    <a:pt x="188" y="648"/>
                  </a:lnTo>
                  <a:lnTo>
                    <a:pt x="189" y="647"/>
                  </a:lnTo>
                  <a:lnTo>
                    <a:pt x="190" y="647"/>
                  </a:lnTo>
                  <a:lnTo>
                    <a:pt x="190" y="646"/>
                  </a:lnTo>
                  <a:lnTo>
                    <a:pt x="191" y="646"/>
                  </a:lnTo>
                  <a:lnTo>
                    <a:pt x="191" y="645"/>
                  </a:lnTo>
                  <a:lnTo>
                    <a:pt x="191" y="644"/>
                  </a:lnTo>
                  <a:lnTo>
                    <a:pt x="191" y="643"/>
                  </a:lnTo>
                  <a:lnTo>
                    <a:pt x="192" y="643"/>
                  </a:lnTo>
                  <a:lnTo>
                    <a:pt x="192" y="642"/>
                  </a:lnTo>
                  <a:lnTo>
                    <a:pt x="193" y="642"/>
                  </a:lnTo>
                  <a:lnTo>
                    <a:pt x="193" y="641"/>
                  </a:lnTo>
                  <a:lnTo>
                    <a:pt x="194" y="641"/>
                  </a:lnTo>
                  <a:lnTo>
                    <a:pt x="194" y="640"/>
                  </a:lnTo>
                  <a:lnTo>
                    <a:pt x="195" y="640"/>
                  </a:lnTo>
                  <a:lnTo>
                    <a:pt x="195" y="639"/>
                  </a:lnTo>
                  <a:lnTo>
                    <a:pt x="195" y="638"/>
                  </a:lnTo>
                  <a:lnTo>
                    <a:pt x="194" y="638"/>
                  </a:lnTo>
                  <a:lnTo>
                    <a:pt x="195" y="638"/>
                  </a:lnTo>
                  <a:lnTo>
                    <a:pt x="195" y="637"/>
                  </a:lnTo>
                  <a:lnTo>
                    <a:pt x="196" y="637"/>
                  </a:lnTo>
                  <a:lnTo>
                    <a:pt x="196" y="637"/>
                  </a:lnTo>
                  <a:lnTo>
                    <a:pt x="196" y="636"/>
                  </a:lnTo>
                  <a:lnTo>
                    <a:pt x="197" y="636"/>
                  </a:lnTo>
                  <a:lnTo>
                    <a:pt x="197" y="635"/>
                  </a:lnTo>
                  <a:lnTo>
                    <a:pt x="197" y="636"/>
                  </a:lnTo>
                  <a:lnTo>
                    <a:pt x="197" y="636"/>
                  </a:lnTo>
                  <a:lnTo>
                    <a:pt x="198" y="636"/>
                  </a:lnTo>
                  <a:lnTo>
                    <a:pt x="198" y="635"/>
                  </a:lnTo>
                  <a:lnTo>
                    <a:pt x="199" y="635"/>
                  </a:lnTo>
                  <a:lnTo>
                    <a:pt x="200" y="635"/>
                  </a:lnTo>
                  <a:lnTo>
                    <a:pt x="200" y="634"/>
                  </a:lnTo>
                  <a:lnTo>
                    <a:pt x="201" y="634"/>
                  </a:lnTo>
                  <a:lnTo>
                    <a:pt x="202" y="633"/>
                  </a:lnTo>
                  <a:lnTo>
                    <a:pt x="203" y="633"/>
                  </a:lnTo>
                  <a:lnTo>
                    <a:pt x="203" y="633"/>
                  </a:lnTo>
                  <a:lnTo>
                    <a:pt x="203" y="632"/>
                  </a:lnTo>
                  <a:lnTo>
                    <a:pt x="204" y="632"/>
                  </a:lnTo>
                  <a:lnTo>
                    <a:pt x="205" y="632"/>
                  </a:lnTo>
                  <a:lnTo>
                    <a:pt x="206" y="632"/>
                  </a:lnTo>
                  <a:lnTo>
                    <a:pt x="207" y="632"/>
                  </a:lnTo>
                  <a:lnTo>
                    <a:pt x="208" y="632"/>
                  </a:lnTo>
                  <a:lnTo>
                    <a:pt x="209" y="632"/>
                  </a:lnTo>
                  <a:lnTo>
                    <a:pt x="209" y="633"/>
                  </a:lnTo>
                  <a:lnTo>
                    <a:pt x="210" y="633"/>
                  </a:lnTo>
                  <a:lnTo>
                    <a:pt x="210" y="633"/>
                  </a:lnTo>
                  <a:lnTo>
                    <a:pt x="210" y="632"/>
                  </a:lnTo>
                  <a:lnTo>
                    <a:pt x="211" y="632"/>
                  </a:lnTo>
                  <a:lnTo>
                    <a:pt x="212" y="632"/>
                  </a:lnTo>
                  <a:lnTo>
                    <a:pt x="212" y="631"/>
                  </a:lnTo>
                  <a:lnTo>
                    <a:pt x="213" y="631"/>
                  </a:lnTo>
                  <a:lnTo>
                    <a:pt x="214" y="631"/>
                  </a:lnTo>
                  <a:lnTo>
                    <a:pt x="215" y="631"/>
                  </a:lnTo>
                  <a:lnTo>
                    <a:pt x="215" y="631"/>
                  </a:lnTo>
                  <a:lnTo>
                    <a:pt x="215" y="630"/>
                  </a:lnTo>
                  <a:lnTo>
                    <a:pt x="215" y="629"/>
                  </a:lnTo>
                  <a:lnTo>
                    <a:pt x="216" y="629"/>
                  </a:lnTo>
                  <a:lnTo>
                    <a:pt x="216" y="628"/>
                  </a:lnTo>
                  <a:lnTo>
                    <a:pt x="216" y="627"/>
                  </a:lnTo>
                  <a:lnTo>
                    <a:pt x="216" y="627"/>
                  </a:lnTo>
                  <a:lnTo>
                    <a:pt x="216" y="626"/>
                  </a:lnTo>
                  <a:lnTo>
                    <a:pt x="216" y="625"/>
                  </a:lnTo>
                  <a:lnTo>
                    <a:pt x="216" y="624"/>
                  </a:lnTo>
                  <a:lnTo>
                    <a:pt x="216" y="624"/>
                  </a:lnTo>
                  <a:lnTo>
                    <a:pt x="216" y="624"/>
                  </a:lnTo>
                  <a:lnTo>
                    <a:pt x="216" y="624"/>
                  </a:lnTo>
                  <a:lnTo>
                    <a:pt x="216" y="623"/>
                  </a:lnTo>
                  <a:lnTo>
                    <a:pt x="216" y="621"/>
                  </a:lnTo>
                  <a:lnTo>
                    <a:pt x="217" y="620"/>
                  </a:lnTo>
                  <a:lnTo>
                    <a:pt x="217" y="619"/>
                  </a:lnTo>
                  <a:lnTo>
                    <a:pt x="218" y="618"/>
                  </a:lnTo>
                  <a:lnTo>
                    <a:pt x="218" y="618"/>
                  </a:lnTo>
                  <a:lnTo>
                    <a:pt x="219" y="618"/>
                  </a:lnTo>
                  <a:lnTo>
                    <a:pt x="220" y="617"/>
                  </a:lnTo>
                  <a:lnTo>
                    <a:pt x="221" y="617"/>
                  </a:lnTo>
                  <a:lnTo>
                    <a:pt x="222" y="616"/>
                  </a:lnTo>
                  <a:lnTo>
                    <a:pt x="223" y="616"/>
                  </a:lnTo>
                  <a:lnTo>
                    <a:pt x="224" y="615"/>
                  </a:lnTo>
                  <a:lnTo>
                    <a:pt x="225" y="615"/>
                  </a:lnTo>
                  <a:lnTo>
                    <a:pt x="226" y="615"/>
                  </a:lnTo>
                  <a:lnTo>
                    <a:pt x="227" y="615"/>
                  </a:lnTo>
                  <a:lnTo>
                    <a:pt x="227" y="614"/>
                  </a:lnTo>
                  <a:lnTo>
                    <a:pt x="228" y="614"/>
                  </a:lnTo>
                  <a:lnTo>
                    <a:pt x="229" y="614"/>
                  </a:lnTo>
                  <a:lnTo>
                    <a:pt x="229" y="613"/>
                  </a:lnTo>
                  <a:lnTo>
                    <a:pt x="230" y="613"/>
                  </a:lnTo>
                  <a:lnTo>
                    <a:pt x="232" y="613"/>
                  </a:lnTo>
                  <a:lnTo>
                    <a:pt x="235" y="613"/>
                  </a:lnTo>
                  <a:lnTo>
                    <a:pt x="235" y="612"/>
                  </a:lnTo>
                  <a:lnTo>
                    <a:pt x="236" y="612"/>
                  </a:lnTo>
                  <a:lnTo>
                    <a:pt x="237" y="612"/>
                  </a:lnTo>
                  <a:lnTo>
                    <a:pt x="238" y="612"/>
                  </a:lnTo>
                  <a:lnTo>
                    <a:pt x="239" y="611"/>
                  </a:lnTo>
                  <a:lnTo>
                    <a:pt x="240" y="611"/>
                  </a:lnTo>
                  <a:lnTo>
                    <a:pt x="241" y="611"/>
                  </a:lnTo>
                  <a:lnTo>
                    <a:pt x="242" y="611"/>
                  </a:lnTo>
                  <a:lnTo>
                    <a:pt x="242" y="611"/>
                  </a:lnTo>
                  <a:lnTo>
                    <a:pt x="242" y="610"/>
                  </a:lnTo>
                  <a:lnTo>
                    <a:pt x="243" y="609"/>
                  </a:lnTo>
                  <a:lnTo>
                    <a:pt x="243" y="608"/>
                  </a:lnTo>
                  <a:lnTo>
                    <a:pt x="243" y="607"/>
                  </a:lnTo>
                  <a:lnTo>
                    <a:pt x="244" y="606"/>
                  </a:lnTo>
                  <a:lnTo>
                    <a:pt x="244" y="605"/>
                  </a:lnTo>
                  <a:lnTo>
                    <a:pt x="244" y="605"/>
                  </a:lnTo>
                  <a:lnTo>
                    <a:pt x="244" y="604"/>
                  </a:lnTo>
                  <a:lnTo>
                    <a:pt x="245" y="603"/>
                  </a:lnTo>
                  <a:lnTo>
                    <a:pt x="245" y="602"/>
                  </a:lnTo>
                  <a:lnTo>
                    <a:pt x="246" y="602"/>
                  </a:lnTo>
                  <a:lnTo>
                    <a:pt x="247" y="600"/>
                  </a:lnTo>
                  <a:lnTo>
                    <a:pt x="247" y="599"/>
                  </a:lnTo>
                  <a:lnTo>
                    <a:pt x="247" y="599"/>
                  </a:lnTo>
                  <a:lnTo>
                    <a:pt x="248" y="599"/>
                  </a:lnTo>
                  <a:lnTo>
                    <a:pt x="248" y="598"/>
                  </a:lnTo>
                  <a:lnTo>
                    <a:pt x="248" y="597"/>
                  </a:lnTo>
                  <a:lnTo>
                    <a:pt x="250" y="593"/>
                  </a:lnTo>
                  <a:lnTo>
                    <a:pt x="251" y="592"/>
                  </a:lnTo>
                  <a:lnTo>
                    <a:pt x="251" y="591"/>
                  </a:lnTo>
                  <a:lnTo>
                    <a:pt x="251" y="590"/>
                  </a:lnTo>
                  <a:lnTo>
                    <a:pt x="252" y="589"/>
                  </a:lnTo>
                  <a:lnTo>
                    <a:pt x="252" y="588"/>
                  </a:lnTo>
                  <a:lnTo>
                    <a:pt x="253" y="588"/>
                  </a:lnTo>
                  <a:lnTo>
                    <a:pt x="253" y="587"/>
                  </a:lnTo>
                  <a:lnTo>
                    <a:pt x="254" y="586"/>
                  </a:lnTo>
                  <a:lnTo>
                    <a:pt x="255" y="586"/>
                  </a:lnTo>
                  <a:lnTo>
                    <a:pt x="255" y="585"/>
                  </a:lnTo>
                  <a:lnTo>
                    <a:pt x="255" y="585"/>
                  </a:lnTo>
                  <a:lnTo>
                    <a:pt x="255" y="584"/>
                  </a:lnTo>
                  <a:lnTo>
                    <a:pt x="256" y="583"/>
                  </a:lnTo>
                  <a:lnTo>
                    <a:pt x="256" y="582"/>
                  </a:lnTo>
                  <a:lnTo>
                    <a:pt x="256" y="581"/>
                  </a:lnTo>
                  <a:lnTo>
                    <a:pt x="257" y="580"/>
                  </a:lnTo>
                  <a:lnTo>
                    <a:pt x="257" y="579"/>
                  </a:lnTo>
                  <a:lnTo>
                    <a:pt x="257" y="579"/>
                  </a:lnTo>
                  <a:lnTo>
                    <a:pt x="259" y="578"/>
                  </a:lnTo>
                  <a:lnTo>
                    <a:pt x="260" y="576"/>
                  </a:lnTo>
                  <a:lnTo>
                    <a:pt x="261" y="575"/>
                  </a:lnTo>
                  <a:lnTo>
                    <a:pt x="261" y="574"/>
                  </a:lnTo>
                  <a:lnTo>
                    <a:pt x="261" y="573"/>
                  </a:lnTo>
                  <a:lnTo>
                    <a:pt x="261" y="572"/>
                  </a:lnTo>
                  <a:lnTo>
                    <a:pt x="262" y="572"/>
                  </a:lnTo>
                  <a:lnTo>
                    <a:pt x="262" y="571"/>
                  </a:lnTo>
                  <a:lnTo>
                    <a:pt x="262" y="570"/>
                  </a:lnTo>
                  <a:lnTo>
                    <a:pt x="262" y="569"/>
                  </a:lnTo>
                  <a:lnTo>
                    <a:pt x="263" y="569"/>
                  </a:lnTo>
                  <a:lnTo>
                    <a:pt x="263" y="568"/>
                  </a:lnTo>
                  <a:lnTo>
                    <a:pt x="263" y="567"/>
                  </a:lnTo>
                  <a:lnTo>
                    <a:pt x="262" y="567"/>
                  </a:lnTo>
                  <a:lnTo>
                    <a:pt x="262" y="566"/>
                  </a:lnTo>
                  <a:lnTo>
                    <a:pt x="261" y="566"/>
                  </a:lnTo>
                  <a:lnTo>
                    <a:pt x="261" y="566"/>
                  </a:lnTo>
                  <a:lnTo>
                    <a:pt x="261" y="565"/>
                  </a:lnTo>
                  <a:lnTo>
                    <a:pt x="261" y="564"/>
                  </a:lnTo>
                  <a:lnTo>
                    <a:pt x="261" y="563"/>
                  </a:lnTo>
                  <a:lnTo>
                    <a:pt x="261" y="562"/>
                  </a:lnTo>
                  <a:lnTo>
                    <a:pt x="261" y="561"/>
                  </a:lnTo>
                  <a:lnTo>
                    <a:pt x="261" y="560"/>
                  </a:lnTo>
                  <a:lnTo>
                    <a:pt x="261" y="560"/>
                  </a:lnTo>
                  <a:lnTo>
                    <a:pt x="261" y="559"/>
                  </a:lnTo>
                  <a:lnTo>
                    <a:pt x="261" y="558"/>
                  </a:lnTo>
                  <a:lnTo>
                    <a:pt x="260" y="557"/>
                  </a:lnTo>
                  <a:lnTo>
                    <a:pt x="260" y="556"/>
                  </a:lnTo>
                  <a:lnTo>
                    <a:pt x="260" y="555"/>
                  </a:lnTo>
                  <a:lnTo>
                    <a:pt x="260" y="554"/>
                  </a:lnTo>
                  <a:lnTo>
                    <a:pt x="261" y="554"/>
                  </a:lnTo>
                  <a:lnTo>
                    <a:pt x="261" y="553"/>
                  </a:lnTo>
                  <a:lnTo>
                    <a:pt x="261" y="551"/>
                  </a:lnTo>
                  <a:lnTo>
                    <a:pt x="261" y="551"/>
                  </a:lnTo>
                  <a:lnTo>
                    <a:pt x="261" y="550"/>
                  </a:lnTo>
                  <a:lnTo>
                    <a:pt x="261" y="549"/>
                  </a:lnTo>
                  <a:lnTo>
                    <a:pt x="261" y="548"/>
                  </a:lnTo>
                  <a:lnTo>
                    <a:pt x="261" y="547"/>
                  </a:lnTo>
                  <a:lnTo>
                    <a:pt x="261" y="547"/>
                  </a:lnTo>
                  <a:lnTo>
                    <a:pt x="261" y="546"/>
                  </a:lnTo>
                  <a:lnTo>
                    <a:pt x="261" y="545"/>
                  </a:lnTo>
                  <a:lnTo>
                    <a:pt x="261" y="544"/>
                  </a:lnTo>
                  <a:lnTo>
                    <a:pt x="261" y="543"/>
                  </a:lnTo>
                  <a:lnTo>
                    <a:pt x="261" y="542"/>
                  </a:lnTo>
                  <a:lnTo>
                    <a:pt x="261" y="541"/>
                  </a:lnTo>
                  <a:lnTo>
                    <a:pt x="261" y="541"/>
                  </a:lnTo>
                  <a:lnTo>
                    <a:pt x="261" y="540"/>
                  </a:lnTo>
                  <a:lnTo>
                    <a:pt x="261" y="539"/>
                  </a:lnTo>
                  <a:lnTo>
                    <a:pt x="261" y="538"/>
                  </a:lnTo>
                  <a:lnTo>
                    <a:pt x="261" y="537"/>
                  </a:lnTo>
                  <a:lnTo>
                    <a:pt x="261" y="536"/>
                  </a:lnTo>
                  <a:lnTo>
                    <a:pt x="261" y="535"/>
                  </a:lnTo>
                  <a:lnTo>
                    <a:pt x="261" y="534"/>
                  </a:lnTo>
                  <a:lnTo>
                    <a:pt x="261" y="534"/>
                  </a:lnTo>
                  <a:lnTo>
                    <a:pt x="261" y="533"/>
                  </a:lnTo>
                  <a:lnTo>
                    <a:pt x="261" y="532"/>
                  </a:lnTo>
                  <a:lnTo>
                    <a:pt x="262" y="531"/>
                  </a:lnTo>
                  <a:lnTo>
                    <a:pt x="262" y="530"/>
                  </a:lnTo>
                  <a:lnTo>
                    <a:pt x="262" y="529"/>
                  </a:lnTo>
                  <a:lnTo>
                    <a:pt x="263" y="528"/>
                  </a:lnTo>
                  <a:lnTo>
                    <a:pt x="263" y="528"/>
                  </a:lnTo>
                  <a:lnTo>
                    <a:pt x="264" y="527"/>
                  </a:lnTo>
                  <a:lnTo>
                    <a:pt x="264" y="524"/>
                  </a:lnTo>
                  <a:lnTo>
                    <a:pt x="264" y="523"/>
                  </a:lnTo>
                  <a:lnTo>
                    <a:pt x="264" y="522"/>
                  </a:lnTo>
                  <a:lnTo>
                    <a:pt x="264" y="521"/>
                  </a:lnTo>
                  <a:lnTo>
                    <a:pt x="264" y="521"/>
                  </a:lnTo>
                  <a:lnTo>
                    <a:pt x="263" y="520"/>
                  </a:lnTo>
                  <a:lnTo>
                    <a:pt x="262" y="517"/>
                  </a:lnTo>
                  <a:lnTo>
                    <a:pt x="262" y="516"/>
                  </a:lnTo>
                  <a:lnTo>
                    <a:pt x="261" y="514"/>
                  </a:lnTo>
                  <a:lnTo>
                    <a:pt x="261" y="513"/>
                  </a:lnTo>
                  <a:lnTo>
                    <a:pt x="261" y="511"/>
                  </a:lnTo>
                  <a:lnTo>
                    <a:pt x="261" y="510"/>
                  </a:lnTo>
                  <a:lnTo>
                    <a:pt x="261" y="508"/>
                  </a:lnTo>
                  <a:lnTo>
                    <a:pt x="261" y="505"/>
                  </a:lnTo>
                  <a:lnTo>
                    <a:pt x="261" y="503"/>
                  </a:lnTo>
                  <a:lnTo>
                    <a:pt x="261" y="502"/>
                  </a:lnTo>
                  <a:lnTo>
                    <a:pt x="261" y="502"/>
                  </a:lnTo>
                  <a:lnTo>
                    <a:pt x="261" y="501"/>
                  </a:lnTo>
                  <a:lnTo>
                    <a:pt x="261" y="500"/>
                  </a:lnTo>
                  <a:lnTo>
                    <a:pt x="261" y="499"/>
                  </a:lnTo>
                  <a:lnTo>
                    <a:pt x="261" y="498"/>
                  </a:lnTo>
                  <a:lnTo>
                    <a:pt x="261" y="497"/>
                  </a:lnTo>
                  <a:lnTo>
                    <a:pt x="261" y="496"/>
                  </a:lnTo>
                  <a:lnTo>
                    <a:pt x="262" y="496"/>
                  </a:lnTo>
                  <a:lnTo>
                    <a:pt x="262" y="495"/>
                  </a:lnTo>
                  <a:lnTo>
                    <a:pt x="263" y="492"/>
                  </a:lnTo>
                  <a:lnTo>
                    <a:pt x="264" y="491"/>
                  </a:lnTo>
                  <a:lnTo>
                    <a:pt x="265" y="490"/>
                  </a:lnTo>
                  <a:lnTo>
                    <a:pt x="267" y="489"/>
                  </a:lnTo>
                  <a:lnTo>
                    <a:pt x="273" y="486"/>
                  </a:lnTo>
                  <a:lnTo>
                    <a:pt x="274" y="485"/>
                  </a:lnTo>
                  <a:lnTo>
                    <a:pt x="274" y="484"/>
                  </a:lnTo>
                  <a:lnTo>
                    <a:pt x="274" y="484"/>
                  </a:lnTo>
                  <a:lnTo>
                    <a:pt x="274" y="483"/>
                  </a:lnTo>
                  <a:lnTo>
                    <a:pt x="275" y="483"/>
                  </a:lnTo>
                  <a:lnTo>
                    <a:pt x="275" y="482"/>
                  </a:lnTo>
                  <a:lnTo>
                    <a:pt x="276" y="482"/>
                  </a:lnTo>
                  <a:lnTo>
                    <a:pt x="277" y="481"/>
                  </a:lnTo>
                  <a:lnTo>
                    <a:pt x="277" y="480"/>
                  </a:lnTo>
                  <a:lnTo>
                    <a:pt x="278" y="480"/>
                  </a:lnTo>
                  <a:lnTo>
                    <a:pt x="278" y="479"/>
                  </a:lnTo>
                  <a:lnTo>
                    <a:pt x="279" y="479"/>
                  </a:lnTo>
                  <a:lnTo>
                    <a:pt x="279" y="478"/>
                  </a:lnTo>
                  <a:lnTo>
                    <a:pt x="280" y="478"/>
                  </a:lnTo>
                  <a:lnTo>
                    <a:pt x="280" y="477"/>
                  </a:lnTo>
                  <a:lnTo>
                    <a:pt x="280" y="476"/>
                  </a:lnTo>
                  <a:lnTo>
                    <a:pt x="281" y="476"/>
                  </a:lnTo>
                  <a:lnTo>
                    <a:pt x="281" y="476"/>
                  </a:lnTo>
                  <a:lnTo>
                    <a:pt x="282" y="475"/>
                  </a:lnTo>
                  <a:lnTo>
                    <a:pt x="282" y="474"/>
                  </a:lnTo>
                  <a:lnTo>
                    <a:pt x="283" y="473"/>
                  </a:lnTo>
                  <a:lnTo>
                    <a:pt x="284" y="473"/>
                  </a:lnTo>
                  <a:lnTo>
                    <a:pt x="284" y="472"/>
                  </a:lnTo>
                  <a:lnTo>
                    <a:pt x="285" y="471"/>
                  </a:lnTo>
                  <a:lnTo>
                    <a:pt x="285" y="470"/>
                  </a:lnTo>
                  <a:lnTo>
                    <a:pt x="286" y="470"/>
                  </a:lnTo>
                  <a:lnTo>
                    <a:pt x="286" y="470"/>
                  </a:lnTo>
                  <a:lnTo>
                    <a:pt x="287" y="469"/>
                  </a:lnTo>
                  <a:lnTo>
                    <a:pt x="287" y="468"/>
                  </a:lnTo>
                  <a:lnTo>
                    <a:pt x="287" y="468"/>
                  </a:lnTo>
                  <a:lnTo>
                    <a:pt x="287" y="467"/>
                  </a:lnTo>
                  <a:lnTo>
                    <a:pt x="288" y="466"/>
                  </a:lnTo>
                  <a:lnTo>
                    <a:pt x="288" y="465"/>
                  </a:lnTo>
                  <a:lnTo>
                    <a:pt x="288" y="464"/>
                  </a:lnTo>
                  <a:lnTo>
                    <a:pt x="288" y="464"/>
                  </a:lnTo>
                  <a:lnTo>
                    <a:pt x="289" y="464"/>
                  </a:lnTo>
                  <a:lnTo>
                    <a:pt x="289" y="463"/>
                  </a:lnTo>
                  <a:lnTo>
                    <a:pt x="289" y="462"/>
                  </a:lnTo>
                  <a:lnTo>
                    <a:pt x="289" y="461"/>
                  </a:lnTo>
                  <a:lnTo>
                    <a:pt x="290" y="460"/>
                  </a:lnTo>
                  <a:lnTo>
                    <a:pt x="291" y="459"/>
                  </a:lnTo>
                  <a:lnTo>
                    <a:pt x="291" y="458"/>
                  </a:lnTo>
                  <a:lnTo>
                    <a:pt x="291" y="457"/>
                  </a:lnTo>
                  <a:lnTo>
                    <a:pt x="292" y="457"/>
                  </a:lnTo>
                  <a:lnTo>
                    <a:pt x="293" y="457"/>
                  </a:lnTo>
                  <a:lnTo>
                    <a:pt x="293" y="456"/>
                  </a:lnTo>
                  <a:lnTo>
                    <a:pt x="293" y="455"/>
                  </a:lnTo>
                  <a:lnTo>
                    <a:pt x="293" y="454"/>
                  </a:lnTo>
                  <a:lnTo>
                    <a:pt x="293" y="454"/>
                  </a:lnTo>
                  <a:lnTo>
                    <a:pt x="293" y="453"/>
                  </a:lnTo>
                  <a:lnTo>
                    <a:pt x="293" y="452"/>
                  </a:lnTo>
                  <a:lnTo>
                    <a:pt x="293" y="451"/>
                  </a:lnTo>
                  <a:lnTo>
                    <a:pt x="293" y="451"/>
                  </a:lnTo>
                  <a:lnTo>
                    <a:pt x="293" y="450"/>
                  </a:lnTo>
                  <a:lnTo>
                    <a:pt x="294" y="449"/>
                  </a:lnTo>
                  <a:lnTo>
                    <a:pt x="295" y="449"/>
                  </a:lnTo>
                  <a:lnTo>
                    <a:pt x="295" y="448"/>
                  </a:lnTo>
                  <a:lnTo>
                    <a:pt x="296" y="447"/>
                  </a:lnTo>
                  <a:lnTo>
                    <a:pt x="296" y="446"/>
                  </a:lnTo>
                  <a:lnTo>
                    <a:pt x="296" y="445"/>
                  </a:lnTo>
                  <a:lnTo>
                    <a:pt x="297" y="444"/>
                  </a:lnTo>
                  <a:lnTo>
                    <a:pt x="298" y="444"/>
                  </a:lnTo>
                  <a:lnTo>
                    <a:pt x="299" y="443"/>
                  </a:lnTo>
                  <a:lnTo>
                    <a:pt x="299" y="442"/>
                  </a:lnTo>
                  <a:lnTo>
                    <a:pt x="299" y="441"/>
                  </a:lnTo>
                  <a:lnTo>
                    <a:pt x="299" y="441"/>
                  </a:lnTo>
                  <a:lnTo>
                    <a:pt x="299" y="440"/>
                  </a:lnTo>
                  <a:lnTo>
                    <a:pt x="300" y="440"/>
                  </a:lnTo>
                  <a:lnTo>
                    <a:pt x="300" y="439"/>
                  </a:lnTo>
                  <a:lnTo>
                    <a:pt x="301" y="438"/>
                  </a:lnTo>
                  <a:lnTo>
                    <a:pt x="301" y="438"/>
                  </a:lnTo>
                  <a:lnTo>
                    <a:pt x="302" y="438"/>
                  </a:lnTo>
                  <a:lnTo>
                    <a:pt x="302" y="437"/>
                  </a:lnTo>
                  <a:lnTo>
                    <a:pt x="302" y="436"/>
                  </a:lnTo>
                  <a:lnTo>
                    <a:pt x="303" y="436"/>
                  </a:lnTo>
                  <a:lnTo>
                    <a:pt x="304" y="435"/>
                  </a:lnTo>
                  <a:lnTo>
                    <a:pt x="305" y="434"/>
                  </a:lnTo>
                  <a:lnTo>
                    <a:pt x="306" y="434"/>
                  </a:lnTo>
                  <a:lnTo>
                    <a:pt x="306" y="433"/>
                  </a:lnTo>
                  <a:lnTo>
                    <a:pt x="306" y="432"/>
                  </a:lnTo>
                  <a:lnTo>
                    <a:pt x="306" y="431"/>
                  </a:lnTo>
                  <a:lnTo>
                    <a:pt x="307" y="431"/>
                  </a:lnTo>
                  <a:lnTo>
                    <a:pt x="307" y="431"/>
                  </a:lnTo>
                  <a:lnTo>
                    <a:pt x="308" y="431"/>
                  </a:lnTo>
                  <a:lnTo>
                    <a:pt x="309" y="430"/>
                  </a:lnTo>
                  <a:lnTo>
                    <a:pt x="310" y="429"/>
                  </a:lnTo>
                  <a:lnTo>
                    <a:pt x="310" y="428"/>
                  </a:lnTo>
                  <a:lnTo>
                    <a:pt x="311" y="428"/>
                  </a:lnTo>
                  <a:lnTo>
                    <a:pt x="312" y="427"/>
                  </a:lnTo>
                  <a:lnTo>
                    <a:pt x="312" y="427"/>
                  </a:lnTo>
                  <a:lnTo>
                    <a:pt x="313" y="427"/>
                  </a:lnTo>
                  <a:lnTo>
                    <a:pt x="313" y="426"/>
                  </a:lnTo>
                  <a:lnTo>
                    <a:pt x="314" y="426"/>
                  </a:lnTo>
                  <a:lnTo>
                    <a:pt x="315" y="426"/>
                  </a:lnTo>
                  <a:lnTo>
                    <a:pt x="315" y="425"/>
                  </a:lnTo>
                  <a:lnTo>
                    <a:pt x="316" y="425"/>
                  </a:lnTo>
                  <a:lnTo>
                    <a:pt x="316" y="425"/>
                  </a:lnTo>
                  <a:lnTo>
                    <a:pt x="317" y="424"/>
                  </a:lnTo>
                  <a:lnTo>
                    <a:pt x="318" y="423"/>
                  </a:lnTo>
                  <a:lnTo>
                    <a:pt x="319" y="422"/>
                  </a:lnTo>
                  <a:lnTo>
                    <a:pt x="319" y="422"/>
                  </a:lnTo>
                  <a:lnTo>
                    <a:pt x="320" y="422"/>
                  </a:lnTo>
                  <a:lnTo>
                    <a:pt x="321" y="422"/>
                  </a:lnTo>
                  <a:lnTo>
                    <a:pt x="322" y="422"/>
                  </a:lnTo>
                  <a:lnTo>
                    <a:pt x="323" y="422"/>
                  </a:lnTo>
                  <a:lnTo>
                    <a:pt x="324" y="422"/>
                  </a:lnTo>
                  <a:lnTo>
                    <a:pt x="324" y="421"/>
                  </a:lnTo>
                  <a:lnTo>
                    <a:pt x="325" y="421"/>
                  </a:lnTo>
                  <a:lnTo>
                    <a:pt x="325" y="421"/>
                  </a:lnTo>
                  <a:lnTo>
                    <a:pt x="326" y="421"/>
                  </a:lnTo>
                  <a:lnTo>
                    <a:pt x="327" y="421"/>
                  </a:lnTo>
                  <a:lnTo>
                    <a:pt x="327" y="420"/>
                  </a:lnTo>
                  <a:lnTo>
                    <a:pt x="328" y="420"/>
                  </a:lnTo>
                  <a:lnTo>
                    <a:pt x="329" y="420"/>
                  </a:lnTo>
                  <a:lnTo>
                    <a:pt x="330" y="419"/>
                  </a:lnTo>
                  <a:lnTo>
                    <a:pt x="331" y="419"/>
                  </a:lnTo>
                  <a:lnTo>
                    <a:pt x="331" y="419"/>
                  </a:lnTo>
                  <a:lnTo>
                    <a:pt x="331" y="419"/>
                  </a:lnTo>
                  <a:lnTo>
                    <a:pt x="331" y="418"/>
                  </a:lnTo>
                  <a:lnTo>
                    <a:pt x="332" y="418"/>
                  </a:lnTo>
                  <a:lnTo>
                    <a:pt x="333" y="418"/>
                  </a:lnTo>
                  <a:lnTo>
                    <a:pt x="334" y="418"/>
                  </a:lnTo>
                  <a:lnTo>
                    <a:pt x="334" y="417"/>
                  </a:lnTo>
                  <a:lnTo>
                    <a:pt x="335" y="417"/>
                  </a:lnTo>
                  <a:lnTo>
                    <a:pt x="336" y="417"/>
                  </a:lnTo>
                  <a:lnTo>
                    <a:pt x="337" y="415"/>
                  </a:lnTo>
                  <a:lnTo>
                    <a:pt x="338" y="414"/>
                  </a:lnTo>
                  <a:lnTo>
                    <a:pt x="338" y="413"/>
                  </a:lnTo>
                  <a:lnTo>
                    <a:pt x="339" y="413"/>
                  </a:lnTo>
                  <a:lnTo>
                    <a:pt x="339" y="412"/>
                  </a:lnTo>
                  <a:lnTo>
                    <a:pt x="340" y="412"/>
                  </a:lnTo>
                  <a:lnTo>
                    <a:pt x="341" y="411"/>
                  </a:lnTo>
                  <a:lnTo>
                    <a:pt x="342" y="411"/>
                  </a:lnTo>
                  <a:lnTo>
                    <a:pt x="343" y="410"/>
                  </a:lnTo>
                  <a:lnTo>
                    <a:pt x="343" y="409"/>
                  </a:lnTo>
                  <a:lnTo>
                    <a:pt x="344" y="408"/>
                  </a:lnTo>
                  <a:lnTo>
                    <a:pt x="344" y="408"/>
                  </a:lnTo>
                  <a:lnTo>
                    <a:pt x="344" y="407"/>
                  </a:lnTo>
                  <a:lnTo>
                    <a:pt x="344" y="406"/>
                  </a:lnTo>
                  <a:lnTo>
                    <a:pt x="345" y="406"/>
                  </a:lnTo>
                  <a:lnTo>
                    <a:pt x="345" y="406"/>
                  </a:lnTo>
                  <a:lnTo>
                    <a:pt x="346" y="406"/>
                  </a:lnTo>
                  <a:lnTo>
                    <a:pt x="346" y="405"/>
                  </a:lnTo>
                  <a:lnTo>
                    <a:pt x="347" y="405"/>
                  </a:lnTo>
                  <a:lnTo>
                    <a:pt x="347" y="404"/>
                  </a:lnTo>
                  <a:lnTo>
                    <a:pt x="348" y="404"/>
                  </a:lnTo>
                  <a:lnTo>
                    <a:pt x="348" y="403"/>
                  </a:lnTo>
                  <a:lnTo>
                    <a:pt x="349" y="402"/>
                  </a:lnTo>
                  <a:lnTo>
                    <a:pt x="349" y="401"/>
                  </a:lnTo>
                  <a:lnTo>
                    <a:pt x="350" y="401"/>
                  </a:lnTo>
                  <a:lnTo>
                    <a:pt x="350" y="400"/>
                  </a:lnTo>
                  <a:lnTo>
                    <a:pt x="351" y="400"/>
                  </a:lnTo>
                  <a:lnTo>
                    <a:pt x="351" y="399"/>
                  </a:lnTo>
                  <a:lnTo>
                    <a:pt x="351" y="399"/>
                  </a:lnTo>
                  <a:lnTo>
                    <a:pt x="351" y="399"/>
                  </a:lnTo>
                  <a:lnTo>
                    <a:pt x="352" y="399"/>
                  </a:lnTo>
                  <a:lnTo>
                    <a:pt x="352" y="398"/>
                  </a:lnTo>
                  <a:lnTo>
                    <a:pt x="353" y="398"/>
                  </a:lnTo>
                  <a:lnTo>
                    <a:pt x="354" y="398"/>
                  </a:lnTo>
                  <a:lnTo>
                    <a:pt x="355" y="398"/>
                  </a:lnTo>
                  <a:lnTo>
                    <a:pt x="355" y="397"/>
                  </a:lnTo>
                  <a:lnTo>
                    <a:pt x="356" y="397"/>
                  </a:lnTo>
                  <a:lnTo>
                    <a:pt x="356" y="396"/>
                  </a:lnTo>
                  <a:lnTo>
                    <a:pt x="357" y="396"/>
                  </a:lnTo>
                  <a:lnTo>
                    <a:pt x="357" y="396"/>
                  </a:lnTo>
                  <a:lnTo>
                    <a:pt x="357" y="395"/>
                  </a:lnTo>
                  <a:lnTo>
                    <a:pt x="358" y="395"/>
                  </a:lnTo>
                  <a:lnTo>
                    <a:pt x="358" y="394"/>
                  </a:lnTo>
                  <a:lnTo>
                    <a:pt x="358" y="393"/>
                  </a:lnTo>
                  <a:lnTo>
                    <a:pt x="358" y="393"/>
                  </a:lnTo>
                  <a:lnTo>
                    <a:pt x="359" y="393"/>
                  </a:lnTo>
                  <a:lnTo>
                    <a:pt x="360" y="392"/>
                  </a:lnTo>
                  <a:lnTo>
                    <a:pt x="360" y="391"/>
                  </a:lnTo>
                  <a:lnTo>
                    <a:pt x="360" y="390"/>
                  </a:lnTo>
                  <a:lnTo>
                    <a:pt x="361" y="390"/>
                  </a:lnTo>
                  <a:lnTo>
                    <a:pt x="361" y="389"/>
                  </a:lnTo>
                  <a:lnTo>
                    <a:pt x="361" y="388"/>
                  </a:lnTo>
                  <a:lnTo>
                    <a:pt x="361" y="387"/>
                  </a:lnTo>
                  <a:lnTo>
                    <a:pt x="361" y="387"/>
                  </a:lnTo>
                  <a:lnTo>
                    <a:pt x="361" y="386"/>
                  </a:lnTo>
                  <a:lnTo>
                    <a:pt x="360" y="386"/>
                  </a:lnTo>
                  <a:lnTo>
                    <a:pt x="360" y="385"/>
                  </a:lnTo>
                  <a:lnTo>
                    <a:pt x="360" y="384"/>
                  </a:lnTo>
                  <a:lnTo>
                    <a:pt x="360" y="383"/>
                  </a:lnTo>
                  <a:lnTo>
                    <a:pt x="360" y="382"/>
                  </a:lnTo>
                  <a:lnTo>
                    <a:pt x="360" y="381"/>
                  </a:lnTo>
                  <a:lnTo>
                    <a:pt x="360" y="380"/>
                  </a:lnTo>
                  <a:lnTo>
                    <a:pt x="360" y="380"/>
                  </a:lnTo>
                  <a:lnTo>
                    <a:pt x="361" y="380"/>
                  </a:lnTo>
                  <a:lnTo>
                    <a:pt x="361" y="379"/>
                  </a:lnTo>
                  <a:lnTo>
                    <a:pt x="361" y="378"/>
                  </a:lnTo>
                  <a:lnTo>
                    <a:pt x="361" y="377"/>
                  </a:lnTo>
                  <a:lnTo>
                    <a:pt x="360" y="376"/>
                  </a:lnTo>
                  <a:lnTo>
                    <a:pt x="360" y="375"/>
                  </a:lnTo>
                  <a:lnTo>
                    <a:pt x="360" y="374"/>
                  </a:lnTo>
                  <a:lnTo>
                    <a:pt x="359" y="373"/>
                  </a:lnTo>
                  <a:lnTo>
                    <a:pt x="358" y="371"/>
                  </a:lnTo>
                  <a:lnTo>
                    <a:pt x="358" y="370"/>
                  </a:lnTo>
                  <a:lnTo>
                    <a:pt x="358" y="369"/>
                  </a:lnTo>
                  <a:lnTo>
                    <a:pt x="357" y="369"/>
                  </a:lnTo>
                  <a:lnTo>
                    <a:pt x="357" y="368"/>
                  </a:lnTo>
                  <a:lnTo>
                    <a:pt x="357" y="367"/>
                  </a:lnTo>
                  <a:lnTo>
                    <a:pt x="357" y="367"/>
                  </a:lnTo>
                  <a:lnTo>
                    <a:pt x="357" y="366"/>
                  </a:lnTo>
                  <a:lnTo>
                    <a:pt x="358" y="366"/>
                  </a:lnTo>
                  <a:lnTo>
                    <a:pt x="358" y="365"/>
                  </a:lnTo>
                  <a:lnTo>
                    <a:pt x="358" y="364"/>
                  </a:lnTo>
                  <a:lnTo>
                    <a:pt x="358" y="363"/>
                  </a:lnTo>
                  <a:lnTo>
                    <a:pt x="359" y="362"/>
                  </a:lnTo>
                  <a:lnTo>
                    <a:pt x="359" y="361"/>
                  </a:lnTo>
                  <a:lnTo>
                    <a:pt x="359" y="361"/>
                  </a:lnTo>
                  <a:lnTo>
                    <a:pt x="360" y="361"/>
                  </a:lnTo>
                  <a:lnTo>
                    <a:pt x="360" y="360"/>
                  </a:lnTo>
                  <a:lnTo>
                    <a:pt x="361" y="359"/>
                  </a:lnTo>
                  <a:lnTo>
                    <a:pt x="361" y="358"/>
                  </a:lnTo>
                  <a:lnTo>
                    <a:pt x="361" y="357"/>
                  </a:lnTo>
                  <a:lnTo>
                    <a:pt x="361" y="356"/>
                  </a:lnTo>
                  <a:lnTo>
                    <a:pt x="362" y="356"/>
                  </a:lnTo>
                  <a:lnTo>
                    <a:pt x="362" y="355"/>
                  </a:lnTo>
                  <a:lnTo>
                    <a:pt x="362" y="354"/>
                  </a:lnTo>
                  <a:lnTo>
                    <a:pt x="362" y="354"/>
                  </a:lnTo>
                  <a:lnTo>
                    <a:pt x="362" y="353"/>
                  </a:lnTo>
                  <a:lnTo>
                    <a:pt x="363" y="352"/>
                  </a:lnTo>
                  <a:lnTo>
                    <a:pt x="363" y="351"/>
                  </a:lnTo>
                  <a:lnTo>
                    <a:pt x="363" y="351"/>
                  </a:lnTo>
                  <a:lnTo>
                    <a:pt x="363" y="350"/>
                  </a:lnTo>
                  <a:lnTo>
                    <a:pt x="364" y="349"/>
                  </a:lnTo>
                  <a:lnTo>
                    <a:pt x="364" y="348"/>
                  </a:lnTo>
                  <a:lnTo>
                    <a:pt x="364" y="348"/>
                  </a:lnTo>
                  <a:lnTo>
                    <a:pt x="364" y="347"/>
                  </a:lnTo>
                  <a:lnTo>
                    <a:pt x="364" y="346"/>
                  </a:lnTo>
                  <a:lnTo>
                    <a:pt x="364" y="345"/>
                  </a:lnTo>
                  <a:lnTo>
                    <a:pt x="365" y="345"/>
                  </a:lnTo>
                  <a:lnTo>
                    <a:pt x="365" y="344"/>
                  </a:lnTo>
                  <a:lnTo>
                    <a:pt x="365" y="343"/>
                  </a:lnTo>
                  <a:lnTo>
                    <a:pt x="365" y="342"/>
                  </a:lnTo>
                  <a:lnTo>
                    <a:pt x="366" y="342"/>
                  </a:lnTo>
                  <a:lnTo>
                    <a:pt x="366" y="342"/>
                  </a:lnTo>
                  <a:lnTo>
                    <a:pt x="367" y="342"/>
                  </a:lnTo>
                  <a:lnTo>
                    <a:pt x="367" y="341"/>
                  </a:lnTo>
                  <a:lnTo>
                    <a:pt x="367" y="340"/>
                  </a:lnTo>
                  <a:lnTo>
                    <a:pt x="368" y="340"/>
                  </a:lnTo>
                  <a:lnTo>
                    <a:pt x="368" y="339"/>
                  </a:lnTo>
                  <a:lnTo>
                    <a:pt x="368" y="338"/>
                  </a:lnTo>
                  <a:lnTo>
                    <a:pt x="369" y="337"/>
                  </a:lnTo>
                  <a:lnTo>
                    <a:pt x="369" y="336"/>
                  </a:lnTo>
                  <a:lnTo>
                    <a:pt x="370" y="335"/>
                  </a:lnTo>
                  <a:lnTo>
                    <a:pt x="370" y="335"/>
                  </a:lnTo>
                  <a:lnTo>
                    <a:pt x="370" y="335"/>
                  </a:lnTo>
                  <a:lnTo>
                    <a:pt x="371" y="335"/>
                  </a:lnTo>
                  <a:lnTo>
                    <a:pt x="371" y="334"/>
                  </a:lnTo>
                  <a:lnTo>
                    <a:pt x="372" y="334"/>
                  </a:lnTo>
                  <a:lnTo>
                    <a:pt x="372" y="333"/>
                  </a:lnTo>
                  <a:lnTo>
                    <a:pt x="373" y="333"/>
                  </a:lnTo>
                  <a:lnTo>
                    <a:pt x="374" y="332"/>
                  </a:lnTo>
                  <a:lnTo>
                    <a:pt x="374" y="331"/>
                  </a:lnTo>
                  <a:lnTo>
                    <a:pt x="375" y="331"/>
                  </a:lnTo>
                  <a:lnTo>
                    <a:pt x="375" y="330"/>
                  </a:lnTo>
                  <a:lnTo>
                    <a:pt x="376" y="330"/>
                  </a:lnTo>
                  <a:lnTo>
                    <a:pt x="376" y="329"/>
                  </a:lnTo>
                  <a:lnTo>
                    <a:pt x="376" y="329"/>
                  </a:lnTo>
                  <a:lnTo>
                    <a:pt x="376" y="329"/>
                  </a:lnTo>
                  <a:lnTo>
                    <a:pt x="376" y="328"/>
                  </a:lnTo>
                  <a:lnTo>
                    <a:pt x="376" y="327"/>
                  </a:lnTo>
                  <a:lnTo>
                    <a:pt x="376" y="326"/>
                  </a:lnTo>
                  <a:lnTo>
                    <a:pt x="376" y="325"/>
                  </a:lnTo>
                  <a:lnTo>
                    <a:pt x="376" y="324"/>
                  </a:lnTo>
                  <a:lnTo>
                    <a:pt x="376" y="323"/>
                  </a:lnTo>
                  <a:lnTo>
                    <a:pt x="376" y="322"/>
                  </a:lnTo>
                  <a:lnTo>
                    <a:pt x="376" y="322"/>
                  </a:lnTo>
                  <a:lnTo>
                    <a:pt x="376" y="321"/>
                  </a:lnTo>
                  <a:lnTo>
                    <a:pt x="376" y="320"/>
                  </a:lnTo>
                  <a:lnTo>
                    <a:pt x="376" y="319"/>
                  </a:lnTo>
                  <a:lnTo>
                    <a:pt x="376" y="319"/>
                  </a:lnTo>
                  <a:lnTo>
                    <a:pt x="376" y="318"/>
                  </a:lnTo>
                  <a:lnTo>
                    <a:pt x="375" y="318"/>
                  </a:lnTo>
                  <a:lnTo>
                    <a:pt x="374" y="318"/>
                  </a:lnTo>
                  <a:lnTo>
                    <a:pt x="374" y="317"/>
                  </a:lnTo>
                  <a:lnTo>
                    <a:pt x="373" y="317"/>
                  </a:lnTo>
                  <a:lnTo>
                    <a:pt x="373" y="316"/>
                  </a:lnTo>
                  <a:lnTo>
                    <a:pt x="372" y="316"/>
                  </a:lnTo>
                  <a:lnTo>
                    <a:pt x="372" y="316"/>
                  </a:lnTo>
                  <a:lnTo>
                    <a:pt x="371" y="316"/>
                  </a:lnTo>
                  <a:lnTo>
                    <a:pt x="371" y="315"/>
                  </a:lnTo>
                  <a:lnTo>
                    <a:pt x="371" y="314"/>
                  </a:lnTo>
                  <a:lnTo>
                    <a:pt x="371" y="313"/>
                  </a:lnTo>
                  <a:lnTo>
                    <a:pt x="371" y="312"/>
                  </a:lnTo>
                  <a:lnTo>
                    <a:pt x="371" y="311"/>
                  </a:lnTo>
                  <a:lnTo>
                    <a:pt x="371" y="310"/>
                  </a:lnTo>
                  <a:lnTo>
                    <a:pt x="371" y="309"/>
                  </a:lnTo>
                  <a:lnTo>
                    <a:pt x="371" y="309"/>
                  </a:lnTo>
                  <a:lnTo>
                    <a:pt x="371" y="308"/>
                  </a:lnTo>
                  <a:lnTo>
                    <a:pt x="371" y="307"/>
                  </a:lnTo>
                  <a:lnTo>
                    <a:pt x="371" y="306"/>
                  </a:lnTo>
                  <a:lnTo>
                    <a:pt x="371" y="305"/>
                  </a:lnTo>
                  <a:lnTo>
                    <a:pt x="371" y="304"/>
                  </a:lnTo>
                  <a:lnTo>
                    <a:pt x="371" y="303"/>
                  </a:lnTo>
                  <a:lnTo>
                    <a:pt x="371" y="303"/>
                  </a:lnTo>
                  <a:lnTo>
                    <a:pt x="371" y="302"/>
                  </a:lnTo>
                  <a:lnTo>
                    <a:pt x="371" y="301"/>
                  </a:lnTo>
                  <a:lnTo>
                    <a:pt x="371" y="300"/>
                  </a:lnTo>
                  <a:lnTo>
                    <a:pt x="371" y="299"/>
                  </a:lnTo>
                  <a:lnTo>
                    <a:pt x="371" y="298"/>
                  </a:lnTo>
                  <a:lnTo>
                    <a:pt x="371" y="297"/>
                  </a:lnTo>
                  <a:lnTo>
                    <a:pt x="371" y="297"/>
                  </a:lnTo>
                  <a:lnTo>
                    <a:pt x="370" y="297"/>
                  </a:lnTo>
                  <a:lnTo>
                    <a:pt x="370" y="296"/>
                  </a:lnTo>
                  <a:lnTo>
                    <a:pt x="370" y="295"/>
                  </a:lnTo>
                  <a:lnTo>
                    <a:pt x="370" y="295"/>
                  </a:lnTo>
                  <a:lnTo>
                    <a:pt x="370" y="294"/>
                  </a:lnTo>
                  <a:lnTo>
                    <a:pt x="370" y="293"/>
                  </a:lnTo>
                  <a:lnTo>
                    <a:pt x="370" y="292"/>
                  </a:lnTo>
                  <a:lnTo>
                    <a:pt x="370" y="291"/>
                  </a:lnTo>
                  <a:lnTo>
                    <a:pt x="370" y="290"/>
                  </a:lnTo>
                  <a:lnTo>
                    <a:pt x="370" y="290"/>
                  </a:lnTo>
                  <a:lnTo>
                    <a:pt x="370" y="289"/>
                  </a:lnTo>
                  <a:lnTo>
                    <a:pt x="370" y="288"/>
                  </a:lnTo>
                  <a:lnTo>
                    <a:pt x="370" y="287"/>
                  </a:lnTo>
                  <a:lnTo>
                    <a:pt x="370" y="286"/>
                  </a:lnTo>
                  <a:lnTo>
                    <a:pt x="370" y="285"/>
                  </a:lnTo>
                  <a:lnTo>
                    <a:pt x="370" y="285"/>
                  </a:lnTo>
                  <a:lnTo>
                    <a:pt x="370" y="284"/>
                  </a:lnTo>
                  <a:lnTo>
                    <a:pt x="370" y="284"/>
                  </a:lnTo>
                  <a:lnTo>
                    <a:pt x="371" y="283"/>
                  </a:lnTo>
                  <a:lnTo>
                    <a:pt x="371" y="282"/>
                  </a:lnTo>
                  <a:lnTo>
                    <a:pt x="372" y="282"/>
                  </a:lnTo>
                  <a:lnTo>
                    <a:pt x="372" y="281"/>
                  </a:lnTo>
                  <a:lnTo>
                    <a:pt x="372" y="280"/>
                  </a:lnTo>
                  <a:lnTo>
                    <a:pt x="373" y="280"/>
                  </a:lnTo>
                  <a:lnTo>
                    <a:pt x="373" y="279"/>
                  </a:lnTo>
                  <a:lnTo>
                    <a:pt x="374" y="278"/>
                  </a:lnTo>
                  <a:lnTo>
                    <a:pt x="374" y="277"/>
                  </a:lnTo>
                  <a:lnTo>
                    <a:pt x="375" y="277"/>
                  </a:lnTo>
                  <a:lnTo>
                    <a:pt x="375" y="277"/>
                  </a:lnTo>
                  <a:lnTo>
                    <a:pt x="375" y="276"/>
                  </a:lnTo>
                  <a:lnTo>
                    <a:pt x="376" y="276"/>
                  </a:lnTo>
                  <a:lnTo>
                    <a:pt x="376" y="275"/>
                  </a:lnTo>
                  <a:lnTo>
                    <a:pt x="376" y="274"/>
                  </a:lnTo>
                  <a:lnTo>
                    <a:pt x="376" y="274"/>
                  </a:lnTo>
                  <a:lnTo>
                    <a:pt x="376" y="273"/>
                  </a:lnTo>
                  <a:lnTo>
                    <a:pt x="376" y="272"/>
                  </a:lnTo>
                  <a:lnTo>
                    <a:pt x="376" y="271"/>
                  </a:lnTo>
                  <a:lnTo>
                    <a:pt x="376" y="271"/>
                  </a:lnTo>
                  <a:lnTo>
                    <a:pt x="376" y="270"/>
                  </a:lnTo>
                  <a:lnTo>
                    <a:pt x="377" y="270"/>
                  </a:lnTo>
                  <a:lnTo>
                    <a:pt x="377" y="269"/>
                  </a:lnTo>
                  <a:lnTo>
                    <a:pt x="377" y="268"/>
                  </a:lnTo>
                  <a:lnTo>
                    <a:pt x="377" y="267"/>
                  </a:lnTo>
                  <a:lnTo>
                    <a:pt x="377" y="266"/>
                  </a:lnTo>
                  <a:lnTo>
                    <a:pt x="377" y="265"/>
                  </a:lnTo>
                  <a:lnTo>
                    <a:pt x="378" y="264"/>
                  </a:lnTo>
                  <a:lnTo>
                    <a:pt x="378" y="264"/>
                  </a:lnTo>
                  <a:lnTo>
                    <a:pt x="378" y="263"/>
                  </a:lnTo>
                  <a:lnTo>
                    <a:pt x="379" y="263"/>
                  </a:lnTo>
                  <a:lnTo>
                    <a:pt x="379" y="262"/>
                  </a:lnTo>
                  <a:lnTo>
                    <a:pt x="380" y="262"/>
                  </a:lnTo>
                  <a:lnTo>
                    <a:pt x="380" y="261"/>
                  </a:lnTo>
                  <a:lnTo>
                    <a:pt x="380" y="260"/>
                  </a:lnTo>
                  <a:lnTo>
                    <a:pt x="380" y="259"/>
                  </a:lnTo>
                  <a:lnTo>
                    <a:pt x="381" y="259"/>
                  </a:lnTo>
                  <a:lnTo>
                    <a:pt x="381" y="258"/>
                  </a:lnTo>
                  <a:lnTo>
                    <a:pt x="381" y="258"/>
                  </a:lnTo>
                  <a:lnTo>
                    <a:pt x="382" y="258"/>
                  </a:lnTo>
                  <a:lnTo>
                    <a:pt x="382" y="257"/>
                  </a:lnTo>
                  <a:lnTo>
                    <a:pt x="382" y="256"/>
                  </a:lnTo>
                  <a:lnTo>
                    <a:pt x="383" y="256"/>
                  </a:lnTo>
                  <a:lnTo>
                    <a:pt x="383" y="255"/>
                  </a:lnTo>
                  <a:lnTo>
                    <a:pt x="383" y="254"/>
                  </a:lnTo>
                  <a:lnTo>
                    <a:pt x="383" y="254"/>
                  </a:lnTo>
                  <a:lnTo>
                    <a:pt x="383" y="253"/>
                  </a:lnTo>
                  <a:lnTo>
                    <a:pt x="384" y="252"/>
                  </a:lnTo>
                  <a:lnTo>
                    <a:pt x="384" y="252"/>
                  </a:lnTo>
                  <a:lnTo>
                    <a:pt x="384" y="251"/>
                  </a:lnTo>
                  <a:lnTo>
                    <a:pt x="384" y="250"/>
                  </a:lnTo>
                  <a:lnTo>
                    <a:pt x="384" y="249"/>
                  </a:lnTo>
                  <a:lnTo>
                    <a:pt x="384" y="248"/>
                  </a:lnTo>
                  <a:lnTo>
                    <a:pt x="384" y="247"/>
                  </a:lnTo>
                  <a:lnTo>
                    <a:pt x="384" y="246"/>
                  </a:lnTo>
                  <a:lnTo>
                    <a:pt x="384" y="245"/>
                  </a:lnTo>
                  <a:lnTo>
                    <a:pt x="385" y="245"/>
                  </a:lnTo>
                  <a:lnTo>
                    <a:pt x="385" y="244"/>
                  </a:lnTo>
                  <a:lnTo>
                    <a:pt x="385" y="243"/>
                  </a:lnTo>
                  <a:lnTo>
                    <a:pt x="385" y="242"/>
                  </a:lnTo>
                  <a:lnTo>
                    <a:pt x="385" y="241"/>
                  </a:lnTo>
                  <a:lnTo>
                    <a:pt x="385" y="240"/>
                  </a:lnTo>
                  <a:lnTo>
                    <a:pt x="385" y="239"/>
                  </a:lnTo>
                  <a:lnTo>
                    <a:pt x="384" y="239"/>
                  </a:lnTo>
                  <a:lnTo>
                    <a:pt x="384" y="239"/>
                  </a:lnTo>
                  <a:lnTo>
                    <a:pt x="384" y="238"/>
                  </a:lnTo>
                  <a:lnTo>
                    <a:pt x="384" y="237"/>
                  </a:lnTo>
                  <a:lnTo>
                    <a:pt x="384" y="236"/>
                  </a:lnTo>
                  <a:lnTo>
                    <a:pt x="383" y="235"/>
                  </a:lnTo>
                  <a:lnTo>
                    <a:pt x="383" y="234"/>
                  </a:lnTo>
                  <a:lnTo>
                    <a:pt x="383" y="233"/>
                  </a:lnTo>
                  <a:lnTo>
                    <a:pt x="383" y="232"/>
                  </a:lnTo>
                  <a:lnTo>
                    <a:pt x="383" y="232"/>
                  </a:lnTo>
                  <a:lnTo>
                    <a:pt x="383" y="231"/>
                  </a:lnTo>
                  <a:lnTo>
                    <a:pt x="383" y="230"/>
                  </a:lnTo>
                  <a:lnTo>
                    <a:pt x="383" y="229"/>
                  </a:lnTo>
                  <a:lnTo>
                    <a:pt x="384" y="229"/>
                  </a:lnTo>
                  <a:lnTo>
                    <a:pt x="384" y="228"/>
                  </a:lnTo>
                  <a:lnTo>
                    <a:pt x="384" y="227"/>
                  </a:lnTo>
                  <a:lnTo>
                    <a:pt x="384" y="226"/>
                  </a:lnTo>
                  <a:lnTo>
                    <a:pt x="385" y="226"/>
                  </a:lnTo>
                  <a:lnTo>
                    <a:pt x="385" y="225"/>
                  </a:lnTo>
                  <a:lnTo>
                    <a:pt x="385" y="224"/>
                  </a:lnTo>
                  <a:lnTo>
                    <a:pt x="385" y="223"/>
                  </a:lnTo>
                  <a:lnTo>
                    <a:pt x="385" y="222"/>
                  </a:lnTo>
                  <a:lnTo>
                    <a:pt x="385" y="221"/>
                  </a:lnTo>
                  <a:lnTo>
                    <a:pt x="385" y="220"/>
                  </a:lnTo>
                  <a:lnTo>
                    <a:pt x="384" y="219"/>
                  </a:lnTo>
                  <a:lnTo>
                    <a:pt x="384" y="219"/>
                  </a:lnTo>
                  <a:lnTo>
                    <a:pt x="384" y="218"/>
                  </a:lnTo>
                  <a:lnTo>
                    <a:pt x="384" y="217"/>
                  </a:lnTo>
                  <a:lnTo>
                    <a:pt x="384" y="216"/>
                  </a:lnTo>
                  <a:lnTo>
                    <a:pt x="385" y="216"/>
                  </a:lnTo>
                  <a:lnTo>
                    <a:pt x="385" y="215"/>
                  </a:lnTo>
                  <a:lnTo>
                    <a:pt x="385" y="214"/>
                  </a:lnTo>
                  <a:lnTo>
                    <a:pt x="385" y="213"/>
                  </a:lnTo>
                  <a:lnTo>
                    <a:pt x="385" y="213"/>
                  </a:lnTo>
                  <a:lnTo>
                    <a:pt x="385" y="212"/>
                  </a:lnTo>
                  <a:lnTo>
                    <a:pt x="385" y="211"/>
                  </a:lnTo>
                  <a:lnTo>
                    <a:pt x="385" y="210"/>
                  </a:lnTo>
                  <a:lnTo>
                    <a:pt x="385" y="209"/>
                  </a:lnTo>
                  <a:lnTo>
                    <a:pt x="385" y="208"/>
                  </a:lnTo>
                  <a:lnTo>
                    <a:pt x="386" y="207"/>
                  </a:lnTo>
                  <a:lnTo>
                    <a:pt x="386" y="207"/>
                  </a:lnTo>
                  <a:lnTo>
                    <a:pt x="386" y="206"/>
                  </a:lnTo>
                  <a:lnTo>
                    <a:pt x="386" y="205"/>
                  </a:lnTo>
                  <a:lnTo>
                    <a:pt x="387" y="204"/>
                  </a:lnTo>
                  <a:lnTo>
                    <a:pt x="387" y="203"/>
                  </a:lnTo>
                  <a:lnTo>
                    <a:pt x="388" y="203"/>
                  </a:lnTo>
                  <a:lnTo>
                    <a:pt x="389" y="202"/>
                  </a:lnTo>
                  <a:lnTo>
                    <a:pt x="389" y="201"/>
                  </a:lnTo>
                  <a:lnTo>
                    <a:pt x="389" y="201"/>
                  </a:lnTo>
                  <a:lnTo>
                    <a:pt x="390" y="200"/>
                  </a:lnTo>
                  <a:lnTo>
                    <a:pt x="391" y="200"/>
                  </a:lnTo>
                  <a:lnTo>
                    <a:pt x="391" y="199"/>
                  </a:lnTo>
                  <a:lnTo>
                    <a:pt x="392" y="198"/>
                  </a:lnTo>
                  <a:lnTo>
                    <a:pt x="392" y="197"/>
                  </a:lnTo>
                  <a:lnTo>
                    <a:pt x="393" y="195"/>
                  </a:lnTo>
                  <a:lnTo>
                    <a:pt x="394" y="194"/>
                  </a:lnTo>
                  <a:lnTo>
                    <a:pt x="394" y="194"/>
                  </a:lnTo>
                  <a:lnTo>
                    <a:pt x="394" y="193"/>
                  </a:lnTo>
                  <a:lnTo>
                    <a:pt x="395" y="193"/>
                  </a:lnTo>
                  <a:lnTo>
                    <a:pt x="395" y="192"/>
                  </a:lnTo>
                  <a:lnTo>
                    <a:pt x="395" y="191"/>
                  </a:lnTo>
                  <a:lnTo>
                    <a:pt x="395" y="190"/>
                  </a:lnTo>
                  <a:lnTo>
                    <a:pt x="395" y="189"/>
                  </a:lnTo>
                  <a:lnTo>
                    <a:pt x="395" y="188"/>
                  </a:lnTo>
                  <a:lnTo>
                    <a:pt x="395" y="187"/>
                  </a:lnTo>
                  <a:lnTo>
                    <a:pt x="396" y="187"/>
                  </a:lnTo>
                  <a:lnTo>
                    <a:pt x="396" y="187"/>
                  </a:lnTo>
                  <a:lnTo>
                    <a:pt x="397" y="187"/>
                  </a:lnTo>
                  <a:lnTo>
                    <a:pt x="397" y="186"/>
                  </a:lnTo>
                  <a:lnTo>
                    <a:pt x="398" y="186"/>
                  </a:lnTo>
                  <a:lnTo>
                    <a:pt x="399" y="185"/>
                  </a:lnTo>
                  <a:lnTo>
                    <a:pt x="399" y="184"/>
                  </a:lnTo>
                  <a:lnTo>
                    <a:pt x="400" y="184"/>
                  </a:lnTo>
                  <a:lnTo>
                    <a:pt x="401" y="183"/>
                  </a:lnTo>
                  <a:lnTo>
                    <a:pt x="402" y="182"/>
                  </a:lnTo>
                  <a:lnTo>
                    <a:pt x="402" y="181"/>
                  </a:lnTo>
                  <a:lnTo>
                    <a:pt x="402" y="181"/>
                  </a:lnTo>
                  <a:lnTo>
                    <a:pt x="402" y="180"/>
                  </a:lnTo>
                  <a:lnTo>
                    <a:pt x="402" y="179"/>
                  </a:lnTo>
                  <a:lnTo>
                    <a:pt x="403" y="178"/>
                  </a:lnTo>
                  <a:lnTo>
                    <a:pt x="403" y="177"/>
                  </a:lnTo>
                  <a:lnTo>
                    <a:pt x="404" y="177"/>
                  </a:lnTo>
                  <a:lnTo>
                    <a:pt x="404" y="176"/>
                  </a:lnTo>
                  <a:lnTo>
                    <a:pt x="405" y="175"/>
                  </a:lnTo>
                  <a:lnTo>
                    <a:pt x="405" y="175"/>
                  </a:lnTo>
                  <a:lnTo>
                    <a:pt x="406" y="174"/>
                  </a:lnTo>
                  <a:lnTo>
                    <a:pt x="407" y="173"/>
                  </a:lnTo>
                  <a:lnTo>
                    <a:pt x="407" y="172"/>
                  </a:lnTo>
                  <a:lnTo>
                    <a:pt x="408" y="171"/>
                  </a:lnTo>
                  <a:lnTo>
                    <a:pt x="408" y="170"/>
                  </a:lnTo>
                  <a:lnTo>
                    <a:pt x="408" y="169"/>
                  </a:lnTo>
                  <a:lnTo>
                    <a:pt x="408" y="168"/>
                  </a:lnTo>
                  <a:lnTo>
                    <a:pt x="408" y="168"/>
                  </a:lnTo>
                  <a:lnTo>
                    <a:pt x="408" y="167"/>
                  </a:lnTo>
                  <a:lnTo>
                    <a:pt x="408" y="166"/>
                  </a:lnTo>
                  <a:lnTo>
                    <a:pt x="408" y="165"/>
                  </a:lnTo>
                  <a:lnTo>
                    <a:pt x="408" y="164"/>
                  </a:lnTo>
                  <a:lnTo>
                    <a:pt x="408" y="163"/>
                  </a:lnTo>
                  <a:lnTo>
                    <a:pt x="408" y="162"/>
                  </a:lnTo>
                  <a:lnTo>
                    <a:pt x="408" y="162"/>
                  </a:lnTo>
                  <a:lnTo>
                    <a:pt x="408" y="161"/>
                  </a:lnTo>
                  <a:lnTo>
                    <a:pt x="408" y="160"/>
                  </a:lnTo>
                  <a:lnTo>
                    <a:pt x="409" y="160"/>
                  </a:lnTo>
                  <a:lnTo>
                    <a:pt x="409" y="159"/>
                  </a:lnTo>
                  <a:lnTo>
                    <a:pt x="410" y="159"/>
                  </a:lnTo>
                  <a:lnTo>
                    <a:pt x="410" y="158"/>
                  </a:lnTo>
                  <a:lnTo>
                    <a:pt x="411" y="158"/>
                  </a:lnTo>
                  <a:lnTo>
                    <a:pt x="411" y="157"/>
                  </a:lnTo>
                  <a:lnTo>
                    <a:pt x="412" y="157"/>
                  </a:lnTo>
                  <a:lnTo>
                    <a:pt x="412" y="156"/>
                  </a:lnTo>
                  <a:lnTo>
                    <a:pt x="413" y="156"/>
                  </a:lnTo>
                  <a:lnTo>
                    <a:pt x="413" y="155"/>
                  </a:lnTo>
                  <a:lnTo>
                    <a:pt x="414" y="155"/>
                  </a:lnTo>
                  <a:lnTo>
                    <a:pt x="414" y="155"/>
                  </a:lnTo>
                  <a:lnTo>
                    <a:pt x="414" y="154"/>
                  </a:lnTo>
                  <a:lnTo>
                    <a:pt x="414" y="153"/>
                  </a:lnTo>
                  <a:lnTo>
                    <a:pt x="415" y="153"/>
                  </a:lnTo>
                  <a:lnTo>
                    <a:pt x="415" y="152"/>
                  </a:lnTo>
                  <a:lnTo>
                    <a:pt x="415" y="152"/>
                  </a:lnTo>
                  <a:lnTo>
                    <a:pt x="415" y="151"/>
                  </a:lnTo>
                  <a:lnTo>
                    <a:pt x="415" y="150"/>
                  </a:lnTo>
                  <a:lnTo>
                    <a:pt x="416" y="150"/>
                  </a:lnTo>
                  <a:lnTo>
                    <a:pt x="416" y="149"/>
                  </a:lnTo>
                  <a:lnTo>
                    <a:pt x="417" y="149"/>
                  </a:lnTo>
                  <a:lnTo>
                    <a:pt x="418" y="149"/>
                  </a:lnTo>
                  <a:lnTo>
                    <a:pt x="419" y="149"/>
                  </a:lnTo>
                  <a:lnTo>
                    <a:pt x="419" y="148"/>
                  </a:lnTo>
                  <a:lnTo>
                    <a:pt x="419" y="147"/>
                  </a:lnTo>
                  <a:lnTo>
                    <a:pt x="420" y="147"/>
                  </a:lnTo>
                  <a:lnTo>
                    <a:pt x="420" y="146"/>
                  </a:lnTo>
                  <a:lnTo>
                    <a:pt x="421" y="145"/>
                  </a:lnTo>
                  <a:lnTo>
                    <a:pt x="421" y="144"/>
                  </a:lnTo>
                  <a:lnTo>
                    <a:pt x="421" y="143"/>
                  </a:lnTo>
                  <a:lnTo>
                    <a:pt x="421" y="143"/>
                  </a:lnTo>
                  <a:lnTo>
                    <a:pt x="421" y="142"/>
                  </a:lnTo>
                  <a:lnTo>
                    <a:pt x="421" y="142"/>
                  </a:lnTo>
                  <a:lnTo>
                    <a:pt x="421" y="141"/>
                  </a:lnTo>
                  <a:lnTo>
                    <a:pt x="422" y="141"/>
                  </a:lnTo>
                  <a:lnTo>
                    <a:pt x="421" y="140"/>
                  </a:lnTo>
                  <a:lnTo>
                    <a:pt x="421" y="139"/>
                  </a:lnTo>
                  <a:lnTo>
                    <a:pt x="422" y="139"/>
                  </a:lnTo>
                  <a:lnTo>
                    <a:pt x="422" y="138"/>
                  </a:lnTo>
                  <a:lnTo>
                    <a:pt x="421" y="138"/>
                  </a:lnTo>
                  <a:lnTo>
                    <a:pt x="421" y="137"/>
                  </a:lnTo>
                  <a:lnTo>
                    <a:pt x="421" y="136"/>
                  </a:lnTo>
                  <a:lnTo>
                    <a:pt x="421" y="136"/>
                  </a:lnTo>
                  <a:lnTo>
                    <a:pt x="422" y="136"/>
                  </a:lnTo>
                  <a:lnTo>
                    <a:pt x="422" y="135"/>
                  </a:lnTo>
                  <a:lnTo>
                    <a:pt x="422" y="134"/>
                  </a:lnTo>
                  <a:lnTo>
                    <a:pt x="423" y="134"/>
                  </a:lnTo>
                  <a:lnTo>
                    <a:pt x="422" y="134"/>
                  </a:lnTo>
                  <a:lnTo>
                    <a:pt x="422" y="133"/>
                  </a:lnTo>
                  <a:lnTo>
                    <a:pt x="422" y="132"/>
                  </a:lnTo>
                  <a:lnTo>
                    <a:pt x="421" y="131"/>
                  </a:lnTo>
                  <a:lnTo>
                    <a:pt x="421" y="130"/>
                  </a:lnTo>
                  <a:lnTo>
                    <a:pt x="421" y="130"/>
                  </a:lnTo>
                  <a:lnTo>
                    <a:pt x="421" y="129"/>
                  </a:lnTo>
                  <a:lnTo>
                    <a:pt x="422" y="128"/>
                  </a:lnTo>
                  <a:lnTo>
                    <a:pt x="422" y="127"/>
                  </a:lnTo>
                  <a:lnTo>
                    <a:pt x="422" y="126"/>
                  </a:lnTo>
                  <a:lnTo>
                    <a:pt x="421" y="126"/>
                  </a:lnTo>
                  <a:lnTo>
                    <a:pt x="421" y="125"/>
                  </a:lnTo>
                  <a:lnTo>
                    <a:pt x="421" y="124"/>
                  </a:lnTo>
                  <a:lnTo>
                    <a:pt x="421" y="124"/>
                  </a:lnTo>
                  <a:lnTo>
                    <a:pt x="421" y="123"/>
                  </a:lnTo>
                  <a:lnTo>
                    <a:pt x="420" y="123"/>
                  </a:lnTo>
                  <a:lnTo>
                    <a:pt x="420" y="123"/>
                  </a:lnTo>
                  <a:lnTo>
                    <a:pt x="420" y="122"/>
                  </a:lnTo>
                  <a:lnTo>
                    <a:pt x="419" y="122"/>
                  </a:lnTo>
                  <a:lnTo>
                    <a:pt x="419" y="121"/>
                  </a:lnTo>
                  <a:lnTo>
                    <a:pt x="419" y="120"/>
                  </a:lnTo>
                  <a:lnTo>
                    <a:pt x="419" y="119"/>
                  </a:lnTo>
                  <a:lnTo>
                    <a:pt x="419" y="118"/>
                  </a:lnTo>
                  <a:lnTo>
                    <a:pt x="419" y="117"/>
                  </a:lnTo>
                  <a:lnTo>
                    <a:pt x="419" y="117"/>
                  </a:lnTo>
                  <a:lnTo>
                    <a:pt x="419" y="116"/>
                  </a:lnTo>
                  <a:lnTo>
                    <a:pt x="419" y="115"/>
                  </a:lnTo>
                  <a:lnTo>
                    <a:pt x="419" y="114"/>
                  </a:lnTo>
                  <a:lnTo>
                    <a:pt x="418" y="113"/>
                  </a:lnTo>
                  <a:lnTo>
                    <a:pt x="418" y="112"/>
                  </a:lnTo>
                  <a:lnTo>
                    <a:pt x="418" y="111"/>
                  </a:lnTo>
                  <a:lnTo>
                    <a:pt x="418" y="110"/>
                  </a:lnTo>
                  <a:lnTo>
                    <a:pt x="418" y="110"/>
                  </a:lnTo>
                  <a:lnTo>
                    <a:pt x="418" y="109"/>
                  </a:lnTo>
                  <a:lnTo>
                    <a:pt x="418" y="108"/>
                  </a:lnTo>
                  <a:lnTo>
                    <a:pt x="418" y="107"/>
                  </a:lnTo>
                  <a:lnTo>
                    <a:pt x="418" y="106"/>
                  </a:lnTo>
                  <a:lnTo>
                    <a:pt x="417" y="106"/>
                  </a:lnTo>
                  <a:lnTo>
                    <a:pt x="417" y="105"/>
                  </a:lnTo>
                  <a:lnTo>
                    <a:pt x="417" y="104"/>
                  </a:lnTo>
                  <a:lnTo>
                    <a:pt x="418" y="104"/>
                  </a:lnTo>
                  <a:lnTo>
                    <a:pt x="418" y="104"/>
                  </a:lnTo>
                  <a:lnTo>
                    <a:pt x="418" y="103"/>
                  </a:lnTo>
                  <a:lnTo>
                    <a:pt x="419" y="103"/>
                  </a:lnTo>
                  <a:lnTo>
                    <a:pt x="419" y="102"/>
                  </a:lnTo>
                  <a:lnTo>
                    <a:pt x="418" y="102"/>
                  </a:lnTo>
                  <a:lnTo>
                    <a:pt x="418" y="101"/>
                  </a:lnTo>
                  <a:lnTo>
                    <a:pt x="419" y="100"/>
                  </a:lnTo>
                  <a:lnTo>
                    <a:pt x="419" y="99"/>
                  </a:lnTo>
                  <a:lnTo>
                    <a:pt x="419" y="98"/>
                  </a:lnTo>
                  <a:lnTo>
                    <a:pt x="419" y="97"/>
                  </a:lnTo>
                  <a:lnTo>
                    <a:pt x="419" y="97"/>
                  </a:lnTo>
                  <a:lnTo>
                    <a:pt x="420" y="97"/>
                  </a:lnTo>
                  <a:lnTo>
                    <a:pt x="420" y="96"/>
                  </a:lnTo>
                  <a:lnTo>
                    <a:pt x="420" y="95"/>
                  </a:lnTo>
                  <a:lnTo>
                    <a:pt x="421" y="95"/>
                  </a:lnTo>
                  <a:lnTo>
                    <a:pt x="421" y="95"/>
                  </a:lnTo>
                  <a:lnTo>
                    <a:pt x="421" y="94"/>
                  </a:lnTo>
                  <a:lnTo>
                    <a:pt x="421" y="93"/>
                  </a:lnTo>
                  <a:lnTo>
                    <a:pt x="421" y="92"/>
                  </a:lnTo>
                  <a:lnTo>
                    <a:pt x="422" y="92"/>
                  </a:lnTo>
                  <a:lnTo>
                    <a:pt x="422" y="91"/>
                  </a:lnTo>
                  <a:lnTo>
                    <a:pt x="422" y="91"/>
                  </a:lnTo>
                  <a:lnTo>
                    <a:pt x="422" y="90"/>
                  </a:lnTo>
                  <a:lnTo>
                    <a:pt x="422" y="89"/>
                  </a:lnTo>
                  <a:lnTo>
                    <a:pt x="422" y="88"/>
                  </a:lnTo>
                  <a:lnTo>
                    <a:pt x="422" y="87"/>
                  </a:lnTo>
                  <a:lnTo>
                    <a:pt x="422" y="86"/>
                  </a:lnTo>
                  <a:lnTo>
                    <a:pt x="422" y="85"/>
                  </a:lnTo>
                  <a:lnTo>
                    <a:pt x="422" y="85"/>
                  </a:lnTo>
                  <a:lnTo>
                    <a:pt x="422" y="84"/>
                  </a:lnTo>
                  <a:lnTo>
                    <a:pt x="422" y="83"/>
                  </a:lnTo>
                  <a:lnTo>
                    <a:pt x="421" y="83"/>
                  </a:lnTo>
                  <a:lnTo>
                    <a:pt x="421" y="82"/>
                  </a:lnTo>
                  <a:lnTo>
                    <a:pt x="421" y="81"/>
                  </a:lnTo>
                  <a:lnTo>
                    <a:pt x="421" y="80"/>
                  </a:lnTo>
                  <a:lnTo>
                    <a:pt x="421" y="80"/>
                  </a:lnTo>
                  <a:lnTo>
                    <a:pt x="421" y="79"/>
                  </a:lnTo>
                  <a:lnTo>
                    <a:pt x="420" y="79"/>
                  </a:lnTo>
                  <a:lnTo>
                    <a:pt x="420" y="78"/>
                  </a:lnTo>
                  <a:lnTo>
                    <a:pt x="419" y="78"/>
                  </a:lnTo>
                  <a:lnTo>
                    <a:pt x="419" y="78"/>
                  </a:lnTo>
                  <a:lnTo>
                    <a:pt x="419" y="77"/>
                  </a:lnTo>
                  <a:lnTo>
                    <a:pt x="418" y="77"/>
                  </a:lnTo>
                  <a:lnTo>
                    <a:pt x="418" y="76"/>
                  </a:lnTo>
                  <a:lnTo>
                    <a:pt x="418" y="75"/>
                  </a:lnTo>
                  <a:lnTo>
                    <a:pt x="417" y="75"/>
                  </a:lnTo>
                  <a:lnTo>
                    <a:pt x="417" y="74"/>
                  </a:lnTo>
                  <a:lnTo>
                    <a:pt x="416" y="74"/>
                  </a:lnTo>
                  <a:lnTo>
                    <a:pt x="416" y="73"/>
                  </a:lnTo>
                  <a:lnTo>
                    <a:pt x="416" y="72"/>
                  </a:lnTo>
                  <a:lnTo>
                    <a:pt x="415" y="72"/>
                  </a:lnTo>
                  <a:lnTo>
                    <a:pt x="415" y="72"/>
                  </a:lnTo>
                  <a:lnTo>
                    <a:pt x="415" y="71"/>
                  </a:lnTo>
                  <a:lnTo>
                    <a:pt x="415" y="70"/>
                  </a:lnTo>
                  <a:lnTo>
                    <a:pt x="415" y="69"/>
                  </a:lnTo>
                  <a:lnTo>
                    <a:pt x="416" y="69"/>
                  </a:lnTo>
                  <a:lnTo>
                    <a:pt x="416" y="68"/>
                  </a:lnTo>
                  <a:lnTo>
                    <a:pt x="417" y="68"/>
                  </a:lnTo>
                  <a:lnTo>
                    <a:pt x="418" y="68"/>
                  </a:lnTo>
                  <a:lnTo>
                    <a:pt x="418" y="67"/>
                  </a:lnTo>
                  <a:lnTo>
                    <a:pt x="419" y="67"/>
                  </a:lnTo>
                  <a:lnTo>
                    <a:pt x="419" y="66"/>
                  </a:lnTo>
                  <a:lnTo>
                    <a:pt x="420" y="67"/>
                  </a:lnTo>
                  <a:lnTo>
                    <a:pt x="421" y="67"/>
                  </a:lnTo>
                  <a:lnTo>
                    <a:pt x="421" y="67"/>
                  </a:lnTo>
                  <a:lnTo>
                    <a:pt x="422" y="67"/>
                  </a:lnTo>
                  <a:lnTo>
                    <a:pt x="423" y="67"/>
                  </a:lnTo>
                  <a:lnTo>
                    <a:pt x="424" y="67"/>
                  </a:lnTo>
                  <a:lnTo>
                    <a:pt x="425" y="67"/>
                  </a:lnTo>
                  <a:lnTo>
                    <a:pt x="426" y="67"/>
                  </a:lnTo>
                  <a:lnTo>
                    <a:pt x="427" y="67"/>
                  </a:lnTo>
                  <a:lnTo>
                    <a:pt x="427" y="66"/>
                  </a:lnTo>
                  <a:lnTo>
                    <a:pt x="427" y="66"/>
                  </a:lnTo>
                  <a:lnTo>
                    <a:pt x="427" y="65"/>
                  </a:lnTo>
                  <a:lnTo>
                    <a:pt x="428" y="65"/>
                  </a:lnTo>
                  <a:lnTo>
                    <a:pt x="428" y="65"/>
                  </a:lnTo>
                  <a:lnTo>
                    <a:pt x="429" y="65"/>
                  </a:lnTo>
                  <a:lnTo>
                    <a:pt x="430" y="65"/>
                  </a:lnTo>
                  <a:lnTo>
                    <a:pt x="430" y="64"/>
                  </a:lnTo>
                  <a:lnTo>
                    <a:pt x="431" y="63"/>
                  </a:lnTo>
                  <a:lnTo>
                    <a:pt x="431" y="62"/>
                  </a:lnTo>
                  <a:lnTo>
                    <a:pt x="432" y="61"/>
                  </a:lnTo>
                  <a:lnTo>
                    <a:pt x="432" y="60"/>
                  </a:lnTo>
                  <a:lnTo>
                    <a:pt x="433" y="60"/>
                  </a:lnTo>
                  <a:lnTo>
                    <a:pt x="433" y="59"/>
                  </a:lnTo>
                  <a:lnTo>
                    <a:pt x="433" y="59"/>
                  </a:lnTo>
                  <a:lnTo>
                    <a:pt x="433" y="58"/>
                  </a:lnTo>
                  <a:lnTo>
                    <a:pt x="433" y="57"/>
                  </a:lnTo>
                  <a:lnTo>
                    <a:pt x="433" y="56"/>
                  </a:lnTo>
                  <a:lnTo>
                    <a:pt x="433" y="55"/>
                  </a:lnTo>
                  <a:lnTo>
                    <a:pt x="434" y="55"/>
                  </a:lnTo>
                  <a:lnTo>
                    <a:pt x="434" y="54"/>
                  </a:lnTo>
                  <a:lnTo>
                    <a:pt x="434" y="53"/>
                  </a:lnTo>
                  <a:lnTo>
                    <a:pt x="434" y="52"/>
                  </a:lnTo>
                  <a:lnTo>
                    <a:pt x="434" y="52"/>
                  </a:lnTo>
                  <a:lnTo>
                    <a:pt x="435" y="52"/>
                  </a:lnTo>
                  <a:lnTo>
                    <a:pt x="436" y="52"/>
                  </a:lnTo>
                  <a:lnTo>
                    <a:pt x="437" y="51"/>
                  </a:lnTo>
                  <a:lnTo>
                    <a:pt x="437" y="50"/>
                  </a:lnTo>
                  <a:lnTo>
                    <a:pt x="437" y="49"/>
                  </a:lnTo>
                  <a:lnTo>
                    <a:pt x="438" y="49"/>
                  </a:lnTo>
                  <a:lnTo>
                    <a:pt x="438" y="48"/>
                  </a:lnTo>
                  <a:lnTo>
                    <a:pt x="439" y="48"/>
                  </a:lnTo>
                  <a:lnTo>
                    <a:pt x="439" y="47"/>
                  </a:lnTo>
                  <a:lnTo>
                    <a:pt x="440" y="47"/>
                  </a:lnTo>
                  <a:lnTo>
                    <a:pt x="440" y="47"/>
                  </a:lnTo>
                  <a:lnTo>
                    <a:pt x="440" y="46"/>
                  </a:lnTo>
                  <a:lnTo>
                    <a:pt x="441" y="46"/>
                  </a:lnTo>
                  <a:lnTo>
                    <a:pt x="441" y="46"/>
                  </a:lnTo>
                  <a:lnTo>
                    <a:pt x="440" y="46"/>
                  </a:lnTo>
                  <a:lnTo>
                    <a:pt x="440" y="45"/>
                  </a:lnTo>
                  <a:lnTo>
                    <a:pt x="441" y="45"/>
                  </a:lnTo>
                  <a:lnTo>
                    <a:pt x="442" y="45"/>
                  </a:lnTo>
                  <a:lnTo>
                    <a:pt x="442" y="44"/>
                  </a:lnTo>
                  <a:lnTo>
                    <a:pt x="443" y="44"/>
                  </a:lnTo>
                  <a:lnTo>
                    <a:pt x="443" y="43"/>
                  </a:lnTo>
                  <a:lnTo>
                    <a:pt x="444" y="43"/>
                  </a:lnTo>
                  <a:lnTo>
                    <a:pt x="444" y="42"/>
                  </a:lnTo>
                  <a:lnTo>
                    <a:pt x="445" y="42"/>
                  </a:lnTo>
                  <a:lnTo>
                    <a:pt x="446" y="42"/>
                  </a:lnTo>
                  <a:lnTo>
                    <a:pt x="446" y="41"/>
                  </a:lnTo>
                  <a:lnTo>
                    <a:pt x="445" y="40"/>
                  </a:lnTo>
                  <a:lnTo>
                    <a:pt x="446" y="40"/>
                  </a:lnTo>
                  <a:lnTo>
                    <a:pt x="446" y="40"/>
                  </a:lnTo>
                  <a:lnTo>
                    <a:pt x="447" y="39"/>
                  </a:lnTo>
                  <a:lnTo>
                    <a:pt x="447" y="38"/>
                  </a:lnTo>
                  <a:lnTo>
                    <a:pt x="447" y="37"/>
                  </a:lnTo>
                  <a:lnTo>
                    <a:pt x="448" y="37"/>
                  </a:lnTo>
                  <a:lnTo>
                    <a:pt x="448" y="36"/>
                  </a:lnTo>
                  <a:lnTo>
                    <a:pt x="448" y="35"/>
                  </a:lnTo>
                  <a:lnTo>
                    <a:pt x="449" y="35"/>
                  </a:lnTo>
                  <a:lnTo>
                    <a:pt x="449" y="34"/>
                  </a:lnTo>
                  <a:lnTo>
                    <a:pt x="449" y="33"/>
                  </a:lnTo>
                  <a:lnTo>
                    <a:pt x="449" y="33"/>
                  </a:lnTo>
                  <a:lnTo>
                    <a:pt x="450" y="33"/>
                  </a:lnTo>
                  <a:lnTo>
                    <a:pt x="450" y="32"/>
                  </a:lnTo>
                  <a:lnTo>
                    <a:pt x="451" y="32"/>
                  </a:lnTo>
                  <a:lnTo>
                    <a:pt x="451" y="31"/>
                  </a:lnTo>
                  <a:lnTo>
                    <a:pt x="451" y="30"/>
                  </a:lnTo>
                  <a:lnTo>
                    <a:pt x="452" y="30"/>
                  </a:lnTo>
                  <a:lnTo>
                    <a:pt x="452" y="29"/>
                  </a:lnTo>
                  <a:lnTo>
                    <a:pt x="453" y="29"/>
                  </a:lnTo>
                  <a:lnTo>
                    <a:pt x="453" y="29"/>
                  </a:lnTo>
                  <a:lnTo>
                    <a:pt x="454" y="29"/>
                  </a:lnTo>
                  <a:lnTo>
                    <a:pt x="455" y="29"/>
                  </a:lnTo>
                  <a:lnTo>
                    <a:pt x="456" y="29"/>
                  </a:lnTo>
                  <a:lnTo>
                    <a:pt x="457" y="29"/>
                  </a:lnTo>
                  <a:lnTo>
                    <a:pt x="458" y="29"/>
                  </a:lnTo>
                  <a:lnTo>
                    <a:pt x="459" y="29"/>
                  </a:lnTo>
                  <a:lnTo>
                    <a:pt x="459" y="28"/>
                  </a:lnTo>
                  <a:lnTo>
                    <a:pt x="459" y="27"/>
                  </a:lnTo>
                  <a:lnTo>
                    <a:pt x="459" y="27"/>
                  </a:lnTo>
                  <a:lnTo>
                    <a:pt x="459" y="27"/>
                  </a:lnTo>
                  <a:lnTo>
                    <a:pt x="459" y="26"/>
                  </a:lnTo>
                  <a:lnTo>
                    <a:pt x="460" y="25"/>
                  </a:lnTo>
                  <a:lnTo>
                    <a:pt x="461" y="25"/>
                  </a:lnTo>
                  <a:lnTo>
                    <a:pt x="461" y="24"/>
                  </a:lnTo>
                  <a:lnTo>
                    <a:pt x="462" y="24"/>
                  </a:lnTo>
                  <a:lnTo>
                    <a:pt x="463" y="24"/>
                  </a:lnTo>
                  <a:lnTo>
                    <a:pt x="464" y="24"/>
                  </a:lnTo>
                  <a:lnTo>
                    <a:pt x="464" y="23"/>
                  </a:lnTo>
                  <a:lnTo>
                    <a:pt x="465" y="23"/>
                  </a:lnTo>
                  <a:lnTo>
                    <a:pt x="465" y="22"/>
                  </a:lnTo>
                  <a:lnTo>
                    <a:pt x="466" y="22"/>
                  </a:lnTo>
                  <a:lnTo>
                    <a:pt x="466" y="22"/>
                  </a:lnTo>
                  <a:lnTo>
                    <a:pt x="466" y="21"/>
                  </a:lnTo>
                  <a:lnTo>
                    <a:pt x="467" y="21"/>
                  </a:lnTo>
                  <a:lnTo>
                    <a:pt x="468" y="20"/>
                  </a:lnTo>
                  <a:lnTo>
                    <a:pt x="469" y="20"/>
                  </a:lnTo>
                  <a:lnTo>
                    <a:pt x="469" y="20"/>
                  </a:lnTo>
                  <a:lnTo>
                    <a:pt x="469" y="19"/>
                  </a:lnTo>
                  <a:lnTo>
                    <a:pt x="470" y="19"/>
                  </a:lnTo>
                  <a:lnTo>
                    <a:pt x="470" y="18"/>
                  </a:lnTo>
                  <a:lnTo>
                    <a:pt x="471" y="18"/>
                  </a:lnTo>
                  <a:lnTo>
                    <a:pt x="472" y="18"/>
                  </a:lnTo>
                  <a:lnTo>
                    <a:pt x="472" y="17"/>
                  </a:lnTo>
                  <a:lnTo>
                    <a:pt x="472" y="17"/>
                  </a:lnTo>
                  <a:lnTo>
                    <a:pt x="473" y="17"/>
                  </a:lnTo>
                  <a:lnTo>
                    <a:pt x="474" y="17"/>
                  </a:lnTo>
                  <a:lnTo>
                    <a:pt x="475" y="17"/>
                  </a:lnTo>
                  <a:lnTo>
                    <a:pt x="476" y="17"/>
                  </a:lnTo>
                  <a:lnTo>
                    <a:pt x="477" y="17"/>
                  </a:lnTo>
                  <a:lnTo>
                    <a:pt x="478" y="17"/>
                  </a:lnTo>
                  <a:lnTo>
                    <a:pt x="478" y="16"/>
                  </a:lnTo>
                  <a:lnTo>
                    <a:pt x="479" y="16"/>
                  </a:lnTo>
                  <a:lnTo>
                    <a:pt x="479" y="16"/>
                  </a:lnTo>
                  <a:lnTo>
                    <a:pt x="480" y="15"/>
                  </a:lnTo>
                  <a:lnTo>
                    <a:pt x="481" y="15"/>
                  </a:lnTo>
                  <a:lnTo>
                    <a:pt x="482" y="15"/>
                  </a:lnTo>
                  <a:lnTo>
                    <a:pt x="482" y="16"/>
                  </a:lnTo>
                  <a:lnTo>
                    <a:pt x="483" y="16"/>
                  </a:lnTo>
                  <a:lnTo>
                    <a:pt x="484" y="16"/>
                  </a:lnTo>
                  <a:lnTo>
                    <a:pt x="485" y="17"/>
                  </a:lnTo>
                  <a:lnTo>
                    <a:pt x="485" y="17"/>
                  </a:lnTo>
                  <a:lnTo>
                    <a:pt x="486" y="17"/>
                  </a:lnTo>
                  <a:lnTo>
                    <a:pt x="486" y="16"/>
                  </a:lnTo>
                  <a:lnTo>
                    <a:pt x="487" y="16"/>
                  </a:lnTo>
                  <a:lnTo>
                    <a:pt x="488" y="16"/>
                  </a:lnTo>
                  <a:lnTo>
                    <a:pt x="489" y="16"/>
                  </a:lnTo>
                  <a:lnTo>
                    <a:pt x="490" y="16"/>
                  </a:lnTo>
                  <a:lnTo>
                    <a:pt x="491" y="16"/>
                  </a:lnTo>
                  <a:lnTo>
                    <a:pt x="491" y="17"/>
                  </a:lnTo>
                  <a:lnTo>
                    <a:pt x="492" y="17"/>
                  </a:lnTo>
                  <a:lnTo>
                    <a:pt x="493" y="17"/>
                  </a:lnTo>
                  <a:lnTo>
                    <a:pt x="493" y="18"/>
                  </a:lnTo>
                  <a:lnTo>
                    <a:pt x="494" y="18"/>
                  </a:lnTo>
                  <a:lnTo>
                    <a:pt x="495" y="18"/>
                  </a:lnTo>
                  <a:lnTo>
                    <a:pt x="496" y="18"/>
                  </a:lnTo>
                  <a:lnTo>
                    <a:pt x="497" y="18"/>
                  </a:lnTo>
                  <a:lnTo>
                    <a:pt x="498" y="18"/>
                  </a:lnTo>
                  <a:lnTo>
                    <a:pt x="498" y="18"/>
                  </a:lnTo>
                  <a:lnTo>
                    <a:pt x="498" y="19"/>
                  </a:lnTo>
                  <a:lnTo>
                    <a:pt x="499" y="19"/>
                  </a:lnTo>
                  <a:lnTo>
                    <a:pt x="499" y="20"/>
                  </a:lnTo>
                  <a:lnTo>
                    <a:pt x="500" y="20"/>
                  </a:lnTo>
                  <a:lnTo>
                    <a:pt x="500" y="20"/>
                  </a:lnTo>
                  <a:lnTo>
                    <a:pt x="501" y="20"/>
                  </a:lnTo>
                  <a:lnTo>
                    <a:pt x="501" y="21"/>
                  </a:lnTo>
                  <a:lnTo>
                    <a:pt x="501" y="22"/>
                  </a:lnTo>
                  <a:lnTo>
                    <a:pt x="501" y="23"/>
                  </a:lnTo>
                  <a:lnTo>
                    <a:pt x="502" y="23"/>
                  </a:lnTo>
                  <a:lnTo>
                    <a:pt x="502" y="24"/>
                  </a:lnTo>
                  <a:lnTo>
                    <a:pt x="503" y="24"/>
                  </a:lnTo>
                  <a:lnTo>
                    <a:pt x="503" y="25"/>
                  </a:lnTo>
                  <a:lnTo>
                    <a:pt x="504" y="25"/>
                  </a:lnTo>
                  <a:lnTo>
                    <a:pt x="504" y="26"/>
                  </a:lnTo>
                  <a:lnTo>
                    <a:pt x="504" y="26"/>
                  </a:lnTo>
                  <a:lnTo>
                    <a:pt x="504" y="27"/>
                  </a:lnTo>
                  <a:lnTo>
                    <a:pt x="505" y="27"/>
                  </a:lnTo>
                  <a:lnTo>
                    <a:pt x="506" y="27"/>
                  </a:lnTo>
                  <a:lnTo>
                    <a:pt x="507" y="27"/>
                  </a:lnTo>
                  <a:lnTo>
                    <a:pt x="508" y="27"/>
                  </a:lnTo>
                  <a:lnTo>
                    <a:pt x="509" y="27"/>
                  </a:lnTo>
                  <a:lnTo>
                    <a:pt x="509" y="27"/>
                  </a:lnTo>
                  <a:lnTo>
                    <a:pt x="510" y="27"/>
                  </a:lnTo>
                  <a:lnTo>
                    <a:pt x="511" y="27"/>
                  </a:lnTo>
                  <a:lnTo>
                    <a:pt x="511" y="27"/>
                  </a:lnTo>
                  <a:lnTo>
                    <a:pt x="512" y="28"/>
                  </a:lnTo>
                  <a:lnTo>
                    <a:pt x="513" y="28"/>
                  </a:lnTo>
                  <a:lnTo>
                    <a:pt x="513" y="29"/>
                  </a:lnTo>
                  <a:lnTo>
                    <a:pt x="514" y="29"/>
                  </a:lnTo>
                  <a:lnTo>
                    <a:pt x="514" y="30"/>
                  </a:lnTo>
                  <a:lnTo>
                    <a:pt x="515" y="30"/>
                  </a:lnTo>
                  <a:lnTo>
                    <a:pt x="515" y="31"/>
                  </a:lnTo>
                  <a:lnTo>
                    <a:pt x="516" y="31"/>
                  </a:lnTo>
                  <a:lnTo>
                    <a:pt x="517" y="31"/>
                  </a:lnTo>
                  <a:lnTo>
                    <a:pt x="517" y="32"/>
                  </a:lnTo>
                  <a:lnTo>
                    <a:pt x="517" y="32"/>
                  </a:lnTo>
                  <a:lnTo>
                    <a:pt x="518" y="32"/>
                  </a:lnTo>
                  <a:lnTo>
                    <a:pt x="519" y="32"/>
                  </a:lnTo>
                  <a:lnTo>
                    <a:pt x="519" y="33"/>
                  </a:lnTo>
                  <a:lnTo>
                    <a:pt x="520" y="33"/>
                  </a:lnTo>
                  <a:lnTo>
                    <a:pt x="521" y="33"/>
                  </a:lnTo>
                  <a:lnTo>
                    <a:pt x="521" y="33"/>
                  </a:lnTo>
                  <a:lnTo>
                    <a:pt x="521" y="34"/>
                  </a:lnTo>
                  <a:lnTo>
                    <a:pt x="522" y="35"/>
                  </a:lnTo>
                  <a:lnTo>
                    <a:pt x="522" y="36"/>
                  </a:lnTo>
                  <a:lnTo>
                    <a:pt x="523" y="37"/>
                  </a:lnTo>
                  <a:lnTo>
                    <a:pt x="523" y="37"/>
                  </a:lnTo>
                  <a:lnTo>
                    <a:pt x="524" y="37"/>
                  </a:lnTo>
                  <a:lnTo>
                    <a:pt x="524" y="38"/>
                  </a:lnTo>
                  <a:lnTo>
                    <a:pt x="525" y="38"/>
                  </a:lnTo>
                  <a:lnTo>
                    <a:pt x="526" y="38"/>
                  </a:lnTo>
                  <a:lnTo>
                    <a:pt x="526" y="39"/>
                  </a:lnTo>
                  <a:lnTo>
                    <a:pt x="527" y="39"/>
                  </a:lnTo>
                  <a:lnTo>
                    <a:pt x="527" y="40"/>
                  </a:lnTo>
                  <a:lnTo>
                    <a:pt x="528" y="40"/>
                  </a:lnTo>
                  <a:lnTo>
                    <a:pt x="529" y="40"/>
                  </a:lnTo>
                  <a:lnTo>
                    <a:pt x="529" y="40"/>
                  </a:lnTo>
                  <a:lnTo>
                    <a:pt x="530" y="40"/>
                  </a:lnTo>
                  <a:lnTo>
                    <a:pt x="530" y="40"/>
                  </a:lnTo>
                  <a:lnTo>
                    <a:pt x="530" y="41"/>
                  </a:lnTo>
                  <a:lnTo>
                    <a:pt x="531" y="41"/>
                  </a:lnTo>
                  <a:lnTo>
                    <a:pt x="532" y="41"/>
                  </a:lnTo>
                  <a:lnTo>
                    <a:pt x="533" y="41"/>
                  </a:lnTo>
                  <a:lnTo>
                    <a:pt x="533" y="42"/>
                  </a:lnTo>
                  <a:lnTo>
                    <a:pt x="534" y="43"/>
                  </a:lnTo>
                  <a:lnTo>
                    <a:pt x="534" y="44"/>
                  </a:lnTo>
                  <a:lnTo>
                    <a:pt x="534" y="45"/>
                  </a:lnTo>
                  <a:lnTo>
                    <a:pt x="535" y="45"/>
                  </a:lnTo>
                  <a:lnTo>
                    <a:pt x="535" y="46"/>
                  </a:lnTo>
                  <a:lnTo>
                    <a:pt x="536" y="46"/>
                  </a:lnTo>
                  <a:lnTo>
                    <a:pt x="536" y="46"/>
                  </a:lnTo>
                  <a:lnTo>
                    <a:pt x="536" y="46"/>
                  </a:lnTo>
                  <a:lnTo>
                    <a:pt x="537" y="46"/>
                  </a:lnTo>
                  <a:lnTo>
                    <a:pt x="537" y="47"/>
                  </a:lnTo>
                  <a:lnTo>
                    <a:pt x="538" y="47"/>
                  </a:lnTo>
                  <a:lnTo>
                    <a:pt x="538" y="48"/>
                  </a:lnTo>
                  <a:lnTo>
                    <a:pt x="539" y="48"/>
                  </a:lnTo>
                  <a:lnTo>
                    <a:pt x="539" y="49"/>
                  </a:lnTo>
                  <a:lnTo>
                    <a:pt x="540" y="49"/>
                  </a:lnTo>
                  <a:lnTo>
                    <a:pt x="540" y="50"/>
                  </a:lnTo>
                  <a:lnTo>
                    <a:pt x="541" y="51"/>
                  </a:lnTo>
                  <a:lnTo>
                    <a:pt x="541" y="52"/>
                  </a:lnTo>
                  <a:lnTo>
                    <a:pt x="541" y="52"/>
                  </a:lnTo>
                  <a:lnTo>
                    <a:pt x="540" y="52"/>
                  </a:lnTo>
                  <a:lnTo>
                    <a:pt x="540" y="53"/>
                  </a:lnTo>
                  <a:lnTo>
                    <a:pt x="540" y="54"/>
                  </a:lnTo>
                  <a:lnTo>
                    <a:pt x="540" y="55"/>
                  </a:lnTo>
                  <a:lnTo>
                    <a:pt x="541" y="55"/>
                  </a:lnTo>
                  <a:lnTo>
                    <a:pt x="541" y="56"/>
                  </a:lnTo>
                  <a:lnTo>
                    <a:pt x="541" y="57"/>
                  </a:lnTo>
                  <a:lnTo>
                    <a:pt x="542" y="57"/>
                  </a:lnTo>
                  <a:lnTo>
                    <a:pt x="542" y="58"/>
                  </a:lnTo>
                  <a:lnTo>
                    <a:pt x="543" y="58"/>
                  </a:lnTo>
                  <a:lnTo>
                    <a:pt x="543" y="59"/>
                  </a:lnTo>
                  <a:lnTo>
                    <a:pt x="543" y="59"/>
                  </a:lnTo>
                  <a:lnTo>
                    <a:pt x="543" y="59"/>
                  </a:lnTo>
                  <a:lnTo>
                    <a:pt x="544" y="59"/>
                  </a:lnTo>
                  <a:lnTo>
                    <a:pt x="544" y="60"/>
                  </a:lnTo>
                  <a:lnTo>
                    <a:pt x="544" y="61"/>
                  </a:lnTo>
                  <a:lnTo>
                    <a:pt x="545" y="61"/>
                  </a:lnTo>
                  <a:lnTo>
                    <a:pt x="545" y="62"/>
                  </a:lnTo>
                  <a:lnTo>
                    <a:pt x="546" y="62"/>
                  </a:lnTo>
                  <a:lnTo>
                    <a:pt x="546" y="63"/>
                  </a:lnTo>
                  <a:lnTo>
                    <a:pt x="547" y="63"/>
                  </a:lnTo>
                  <a:lnTo>
                    <a:pt x="548" y="63"/>
                  </a:lnTo>
                  <a:lnTo>
                    <a:pt x="548" y="64"/>
                  </a:lnTo>
                  <a:lnTo>
                    <a:pt x="549" y="64"/>
                  </a:lnTo>
                  <a:lnTo>
                    <a:pt x="549" y="64"/>
                  </a:lnTo>
                  <a:lnTo>
                    <a:pt x="550" y="64"/>
                  </a:lnTo>
                  <a:lnTo>
                    <a:pt x="551" y="64"/>
                  </a:lnTo>
                  <a:lnTo>
                    <a:pt x="552" y="64"/>
                  </a:lnTo>
                  <a:lnTo>
                    <a:pt x="552" y="63"/>
                  </a:lnTo>
                  <a:lnTo>
                    <a:pt x="553" y="63"/>
                  </a:lnTo>
                  <a:lnTo>
                    <a:pt x="553" y="64"/>
                  </a:lnTo>
                  <a:lnTo>
                    <a:pt x="554" y="64"/>
                  </a:lnTo>
                  <a:lnTo>
                    <a:pt x="554" y="63"/>
                  </a:lnTo>
                  <a:lnTo>
                    <a:pt x="555" y="63"/>
                  </a:lnTo>
                  <a:lnTo>
                    <a:pt x="555" y="63"/>
                  </a:lnTo>
                  <a:lnTo>
                    <a:pt x="556" y="63"/>
                  </a:lnTo>
                  <a:lnTo>
                    <a:pt x="557" y="63"/>
                  </a:lnTo>
                  <a:lnTo>
                    <a:pt x="558" y="63"/>
                  </a:lnTo>
                  <a:lnTo>
                    <a:pt x="559" y="63"/>
                  </a:lnTo>
                  <a:lnTo>
                    <a:pt x="560" y="63"/>
                  </a:lnTo>
                  <a:lnTo>
                    <a:pt x="561" y="63"/>
                  </a:lnTo>
                  <a:lnTo>
                    <a:pt x="562" y="63"/>
                  </a:lnTo>
                  <a:lnTo>
                    <a:pt x="562" y="63"/>
                  </a:lnTo>
                  <a:lnTo>
                    <a:pt x="563" y="63"/>
                  </a:lnTo>
                  <a:lnTo>
                    <a:pt x="563" y="62"/>
                  </a:lnTo>
                  <a:lnTo>
                    <a:pt x="564" y="62"/>
                  </a:lnTo>
                  <a:lnTo>
                    <a:pt x="565" y="62"/>
                  </a:lnTo>
                  <a:lnTo>
                    <a:pt x="565" y="61"/>
                  </a:lnTo>
                  <a:lnTo>
                    <a:pt x="566" y="61"/>
                  </a:lnTo>
                  <a:lnTo>
                    <a:pt x="567" y="61"/>
                  </a:lnTo>
                  <a:lnTo>
                    <a:pt x="568" y="61"/>
                  </a:lnTo>
                  <a:lnTo>
                    <a:pt x="568" y="61"/>
                  </a:lnTo>
                  <a:lnTo>
                    <a:pt x="569" y="62"/>
                  </a:lnTo>
                  <a:lnTo>
                    <a:pt x="570" y="62"/>
                  </a:lnTo>
                  <a:lnTo>
                    <a:pt x="571" y="62"/>
                  </a:lnTo>
                  <a:lnTo>
                    <a:pt x="572" y="62"/>
                  </a:lnTo>
                  <a:lnTo>
                    <a:pt x="573" y="62"/>
                  </a:lnTo>
                  <a:lnTo>
                    <a:pt x="574" y="62"/>
                  </a:lnTo>
                  <a:lnTo>
                    <a:pt x="574" y="62"/>
                  </a:lnTo>
                  <a:lnTo>
                    <a:pt x="574" y="63"/>
                  </a:lnTo>
                  <a:lnTo>
                    <a:pt x="575" y="63"/>
                  </a:lnTo>
                  <a:lnTo>
                    <a:pt x="576" y="63"/>
                  </a:lnTo>
                  <a:lnTo>
                    <a:pt x="576" y="64"/>
                  </a:lnTo>
                  <a:lnTo>
                    <a:pt x="577" y="64"/>
                  </a:lnTo>
                  <a:lnTo>
                    <a:pt x="578" y="64"/>
                  </a:lnTo>
                  <a:lnTo>
                    <a:pt x="578" y="65"/>
                  </a:lnTo>
                  <a:lnTo>
                    <a:pt x="579" y="65"/>
                  </a:lnTo>
                  <a:lnTo>
                    <a:pt x="580" y="65"/>
                  </a:lnTo>
                  <a:lnTo>
                    <a:pt x="581" y="65"/>
                  </a:lnTo>
                  <a:lnTo>
                    <a:pt x="581" y="65"/>
                  </a:lnTo>
                  <a:lnTo>
                    <a:pt x="582" y="65"/>
                  </a:lnTo>
                  <a:lnTo>
                    <a:pt x="582" y="66"/>
                  </a:lnTo>
                  <a:lnTo>
                    <a:pt x="582" y="67"/>
                  </a:lnTo>
                  <a:lnTo>
                    <a:pt x="582" y="68"/>
                  </a:lnTo>
                  <a:lnTo>
                    <a:pt x="583" y="68"/>
                  </a:lnTo>
                  <a:lnTo>
                    <a:pt x="583" y="69"/>
                  </a:lnTo>
                  <a:lnTo>
                    <a:pt x="584" y="69"/>
                  </a:lnTo>
                  <a:lnTo>
                    <a:pt x="585" y="69"/>
                  </a:lnTo>
                  <a:lnTo>
                    <a:pt x="586" y="69"/>
                  </a:lnTo>
                  <a:lnTo>
                    <a:pt x="586" y="70"/>
                  </a:lnTo>
                  <a:lnTo>
                    <a:pt x="587" y="70"/>
                  </a:lnTo>
                  <a:lnTo>
                    <a:pt x="587" y="71"/>
                  </a:lnTo>
                  <a:lnTo>
                    <a:pt x="587" y="71"/>
                  </a:lnTo>
                  <a:lnTo>
                    <a:pt x="588" y="71"/>
                  </a:lnTo>
                  <a:lnTo>
                    <a:pt x="589" y="71"/>
                  </a:lnTo>
                  <a:lnTo>
                    <a:pt x="589" y="72"/>
                  </a:lnTo>
                  <a:lnTo>
                    <a:pt x="590" y="72"/>
                  </a:lnTo>
                  <a:lnTo>
                    <a:pt x="591" y="72"/>
                  </a:lnTo>
                  <a:lnTo>
                    <a:pt x="591" y="71"/>
                  </a:lnTo>
                  <a:lnTo>
                    <a:pt x="592" y="71"/>
                  </a:lnTo>
                  <a:lnTo>
                    <a:pt x="592" y="70"/>
                  </a:lnTo>
                  <a:lnTo>
                    <a:pt x="592" y="69"/>
                  </a:lnTo>
                  <a:lnTo>
                    <a:pt x="593" y="69"/>
                  </a:lnTo>
                  <a:lnTo>
                    <a:pt x="594" y="69"/>
                  </a:lnTo>
                  <a:lnTo>
                    <a:pt x="594" y="69"/>
                  </a:lnTo>
                  <a:lnTo>
                    <a:pt x="595" y="69"/>
                  </a:lnTo>
                  <a:lnTo>
                    <a:pt x="595" y="70"/>
                  </a:lnTo>
                  <a:lnTo>
                    <a:pt x="596" y="70"/>
                  </a:lnTo>
                  <a:lnTo>
                    <a:pt x="596" y="71"/>
                  </a:lnTo>
                  <a:lnTo>
                    <a:pt x="597" y="71"/>
                  </a:lnTo>
                  <a:lnTo>
                    <a:pt x="597" y="72"/>
                  </a:lnTo>
                  <a:lnTo>
                    <a:pt x="598" y="72"/>
                  </a:lnTo>
                  <a:lnTo>
                    <a:pt x="599" y="72"/>
                  </a:lnTo>
                  <a:lnTo>
                    <a:pt x="600" y="72"/>
                  </a:lnTo>
                  <a:lnTo>
                    <a:pt x="600" y="73"/>
                  </a:lnTo>
                  <a:lnTo>
                    <a:pt x="600" y="73"/>
                  </a:lnTo>
                  <a:lnTo>
                    <a:pt x="601" y="73"/>
                  </a:lnTo>
                  <a:lnTo>
                    <a:pt x="602" y="73"/>
                  </a:lnTo>
                  <a:lnTo>
                    <a:pt x="603" y="73"/>
                  </a:lnTo>
                  <a:lnTo>
                    <a:pt x="604" y="73"/>
                  </a:lnTo>
                  <a:lnTo>
                    <a:pt x="605" y="73"/>
                  </a:lnTo>
                  <a:lnTo>
                    <a:pt x="606" y="73"/>
                  </a:lnTo>
                  <a:lnTo>
                    <a:pt x="606" y="73"/>
                  </a:lnTo>
                  <a:lnTo>
                    <a:pt x="607" y="73"/>
                  </a:lnTo>
                  <a:lnTo>
                    <a:pt x="608" y="73"/>
                  </a:lnTo>
                  <a:lnTo>
                    <a:pt x="608" y="74"/>
                  </a:lnTo>
                  <a:lnTo>
                    <a:pt x="609" y="74"/>
                  </a:lnTo>
                  <a:lnTo>
                    <a:pt x="610" y="74"/>
                  </a:lnTo>
                  <a:lnTo>
                    <a:pt x="611" y="74"/>
                  </a:lnTo>
                  <a:lnTo>
                    <a:pt x="612" y="74"/>
                  </a:lnTo>
                  <a:lnTo>
                    <a:pt x="613" y="74"/>
                  </a:lnTo>
                  <a:lnTo>
                    <a:pt x="613" y="74"/>
                  </a:lnTo>
                  <a:lnTo>
                    <a:pt x="613" y="73"/>
                  </a:lnTo>
                  <a:lnTo>
                    <a:pt x="614" y="73"/>
                  </a:lnTo>
                  <a:lnTo>
                    <a:pt x="614" y="72"/>
                  </a:lnTo>
                  <a:lnTo>
                    <a:pt x="615" y="72"/>
                  </a:lnTo>
                  <a:lnTo>
                    <a:pt x="616" y="72"/>
                  </a:lnTo>
                  <a:lnTo>
                    <a:pt x="616" y="72"/>
                  </a:lnTo>
                  <a:lnTo>
                    <a:pt x="617" y="72"/>
                  </a:lnTo>
                  <a:lnTo>
                    <a:pt x="617" y="71"/>
                  </a:lnTo>
                  <a:lnTo>
                    <a:pt x="618" y="71"/>
                  </a:lnTo>
                  <a:lnTo>
                    <a:pt x="619" y="71"/>
                  </a:lnTo>
                  <a:lnTo>
                    <a:pt x="619" y="71"/>
                  </a:lnTo>
                  <a:lnTo>
                    <a:pt x="619" y="72"/>
                  </a:lnTo>
                  <a:lnTo>
                    <a:pt x="620" y="72"/>
                  </a:lnTo>
                  <a:lnTo>
                    <a:pt x="620" y="71"/>
                  </a:lnTo>
                  <a:lnTo>
                    <a:pt x="621" y="71"/>
                  </a:lnTo>
                  <a:lnTo>
                    <a:pt x="621" y="72"/>
                  </a:lnTo>
                  <a:lnTo>
                    <a:pt x="622" y="72"/>
                  </a:lnTo>
                  <a:lnTo>
                    <a:pt x="622" y="71"/>
                  </a:lnTo>
                  <a:lnTo>
                    <a:pt x="623" y="71"/>
                  </a:lnTo>
                  <a:lnTo>
                    <a:pt x="624" y="71"/>
                  </a:lnTo>
                  <a:lnTo>
                    <a:pt x="624" y="72"/>
                  </a:lnTo>
                  <a:lnTo>
                    <a:pt x="625" y="72"/>
                  </a:lnTo>
                  <a:lnTo>
                    <a:pt x="626" y="72"/>
                  </a:lnTo>
                  <a:lnTo>
                    <a:pt x="626" y="72"/>
                  </a:lnTo>
                  <a:lnTo>
                    <a:pt x="627" y="72"/>
                  </a:lnTo>
                  <a:lnTo>
                    <a:pt x="628" y="72"/>
                  </a:lnTo>
                  <a:lnTo>
                    <a:pt x="628" y="73"/>
                  </a:lnTo>
                  <a:lnTo>
                    <a:pt x="629" y="73"/>
                  </a:lnTo>
                  <a:lnTo>
                    <a:pt x="630" y="73"/>
                  </a:lnTo>
                  <a:lnTo>
                    <a:pt x="630" y="74"/>
                  </a:lnTo>
                  <a:lnTo>
                    <a:pt x="631" y="74"/>
                  </a:lnTo>
                  <a:lnTo>
                    <a:pt x="632" y="74"/>
                  </a:lnTo>
                  <a:lnTo>
                    <a:pt x="632" y="75"/>
                  </a:lnTo>
                  <a:lnTo>
                    <a:pt x="632" y="75"/>
                  </a:lnTo>
                  <a:lnTo>
                    <a:pt x="633" y="75"/>
                  </a:lnTo>
                  <a:lnTo>
                    <a:pt x="634" y="75"/>
                  </a:lnTo>
                  <a:lnTo>
                    <a:pt x="635" y="75"/>
                  </a:lnTo>
                  <a:lnTo>
                    <a:pt x="636" y="75"/>
                  </a:lnTo>
                  <a:lnTo>
                    <a:pt x="637" y="75"/>
                  </a:lnTo>
                  <a:lnTo>
                    <a:pt x="638" y="75"/>
                  </a:lnTo>
                  <a:lnTo>
                    <a:pt x="638" y="76"/>
                  </a:lnTo>
                  <a:lnTo>
                    <a:pt x="638" y="76"/>
                  </a:lnTo>
                  <a:lnTo>
                    <a:pt x="639" y="76"/>
                  </a:lnTo>
                  <a:lnTo>
                    <a:pt x="639" y="75"/>
                  </a:lnTo>
                  <a:lnTo>
                    <a:pt x="640" y="75"/>
                  </a:lnTo>
                  <a:lnTo>
                    <a:pt x="641" y="75"/>
                  </a:lnTo>
                  <a:lnTo>
                    <a:pt x="642" y="75"/>
                  </a:lnTo>
                  <a:lnTo>
                    <a:pt x="643" y="76"/>
                  </a:lnTo>
                  <a:lnTo>
                    <a:pt x="644" y="76"/>
                  </a:lnTo>
                  <a:lnTo>
                    <a:pt x="644" y="77"/>
                  </a:lnTo>
                  <a:lnTo>
                    <a:pt x="645" y="77"/>
                  </a:lnTo>
                  <a:lnTo>
                    <a:pt x="645" y="77"/>
                  </a:lnTo>
                  <a:lnTo>
                    <a:pt x="646" y="77"/>
                  </a:lnTo>
                  <a:lnTo>
                    <a:pt x="647" y="77"/>
                  </a:lnTo>
                  <a:lnTo>
                    <a:pt x="648" y="77"/>
                  </a:lnTo>
                  <a:lnTo>
                    <a:pt x="648" y="78"/>
                  </a:lnTo>
                  <a:lnTo>
                    <a:pt x="649" y="78"/>
                  </a:lnTo>
                  <a:lnTo>
                    <a:pt x="650" y="78"/>
                  </a:lnTo>
                  <a:lnTo>
                    <a:pt x="651" y="79"/>
                  </a:lnTo>
                  <a:lnTo>
                    <a:pt x="651" y="80"/>
                  </a:lnTo>
                  <a:lnTo>
                    <a:pt x="652" y="81"/>
                  </a:lnTo>
                  <a:lnTo>
                    <a:pt x="653" y="81"/>
                  </a:lnTo>
                  <a:lnTo>
                    <a:pt x="654" y="81"/>
                  </a:lnTo>
                  <a:lnTo>
                    <a:pt x="655" y="82"/>
                  </a:lnTo>
                  <a:lnTo>
                    <a:pt x="656" y="82"/>
                  </a:lnTo>
                  <a:lnTo>
                    <a:pt x="657" y="82"/>
                  </a:lnTo>
                  <a:lnTo>
                    <a:pt x="657" y="83"/>
                  </a:lnTo>
                  <a:lnTo>
                    <a:pt x="658" y="83"/>
                  </a:lnTo>
                  <a:lnTo>
                    <a:pt x="658" y="83"/>
                  </a:lnTo>
                  <a:lnTo>
                    <a:pt x="659" y="84"/>
                  </a:lnTo>
                  <a:lnTo>
                    <a:pt x="660" y="83"/>
                  </a:lnTo>
                  <a:lnTo>
                    <a:pt x="661" y="83"/>
                  </a:lnTo>
                  <a:lnTo>
                    <a:pt x="661" y="84"/>
                  </a:lnTo>
                  <a:lnTo>
                    <a:pt x="662" y="84"/>
                  </a:lnTo>
                  <a:lnTo>
                    <a:pt x="662" y="83"/>
                  </a:lnTo>
                  <a:lnTo>
                    <a:pt x="663" y="83"/>
                  </a:lnTo>
                  <a:lnTo>
                    <a:pt x="664" y="83"/>
                  </a:lnTo>
                  <a:lnTo>
                    <a:pt x="664" y="83"/>
                  </a:lnTo>
                  <a:lnTo>
                    <a:pt x="665" y="83"/>
                  </a:lnTo>
                  <a:lnTo>
                    <a:pt x="666" y="83"/>
                  </a:lnTo>
                  <a:lnTo>
                    <a:pt x="667" y="83"/>
                  </a:lnTo>
                  <a:lnTo>
                    <a:pt x="668" y="83"/>
                  </a:lnTo>
                  <a:lnTo>
                    <a:pt x="668" y="82"/>
                  </a:lnTo>
                  <a:lnTo>
                    <a:pt x="669" y="82"/>
                  </a:lnTo>
                  <a:lnTo>
                    <a:pt x="669" y="83"/>
                  </a:lnTo>
                  <a:lnTo>
                    <a:pt x="670" y="83"/>
                  </a:lnTo>
                  <a:lnTo>
                    <a:pt x="670" y="82"/>
                  </a:lnTo>
                  <a:lnTo>
                    <a:pt x="670" y="82"/>
                  </a:lnTo>
                  <a:lnTo>
                    <a:pt x="671" y="82"/>
                  </a:lnTo>
                  <a:lnTo>
                    <a:pt x="671" y="81"/>
                  </a:lnTo>
                  <a:lnTo>
                    <a:pt x="672" y="81"/>
                  </a:lnTo>
                  <a:lnTo>
                    <a:pt x="673" y="81"/>
                  </a:lnTo>
                  <a:lnTo>
                    <a:pt x="673" y="80"/>
                  </a:lnTo>
                  <a:lnTo>
                    <a:pt x="673" y="79"/>
                  </a:lnTo>
                  <a:lnTo>
                    <a:pt x="674" y="79"/>
                  </a:lnTo>
                  <a:lnTo>
                    <a:pt x="674" y="78"/>
                  </a:lnTo>
                  <a:lnTo>
                    <a:pt x="675" y="78"/>
                  </a:lnTo>
                  <a:lnTo>
                    <a:pt x="675" y="78"/>
                  </a:lnTo>
                  <a:lnTo>
                    <a:pt x="676" y="78"/>
                  </a:lnTo>
                  <a:lnTo>
                    <a:pt x="677" y="78"/>
                  </a:lnTo>
                  <a:lnTo>
                    <a:pt x="677" y="77"/>
                  </a:lnTo>
                  <a:lnTo>
                    <a:pt x="677" y="77"/>
                  </a:lnTo>
                  <a:lnTo>
                    <a:pt x="677" y="76"/>
                  </a:lnTo>
                  <a:lnTo>
                    <a:pt x="677" y="75"/>
                  </a:lnTo>
                  <a:lnTo>
                    <a:pt x="677" y="75"/>
                  </a:lnTo>
                  <a:lnTo>
                    <a:pt x="677" y="74"/>
                  </a:lnTo>
                  <a:lnTo>
                    <a:pt x="677" y="73"/>
                  </a:lnTo>
                  <a:lnTo>
                    <a:pt x="677" y="72"/>
                  </a:lnTo>
                  <a:lnTo>
                    <a:pt x="677" y="72"/>
                  </a:lnTo>
                  <a:lnTo>
                    <a:pt x="677" y="72"/>
                  </a:lnTo>
                  <a:lnTo>
                    <a:pt x="677" y="71"/>
                  </a:lnTo>
                  <a:lnTo>
                    <a:pt x="677" y="70"/>
                  </a:lnTo>
                  <a:lnTo>
                    <a:pt x="678" y="70"/>
                  </a:lnTo>
                  <a:lnTo>
                    <a:pt x="678" y="69"/>
                  </a:lnTo>
                  <a:lnTo>
                    <a:pt x="678" y="68"/>
                  </a:lnTo>
                  <a:lnTo>
                    <a:pt x="679" y="68"/>
                  </a:lnTo>
                  <a:lnTo>
                    <a:pt x="680" y="68"/>
                  </a:lnTo>
                  <a:lnTo>
                    <a:pt x="680" y="67"/>
                  </a:lnTo>
                  <a:lnTo>
                    <a:pt x="681" y="67"/>
                  </a:lnTo>
                  <a:lnTo>
                    <a:pt x="682" y="67"/>
                  </a:lnTo>
                  <a:lnTo>
                    <a:pt x="682" y="66"/>
                  </a:lnTo>
                  <a:lnTo>
                    <a:pt x="682" y="65"/>
                  </a:lnTo>
                  <a:lnTo>
                    <a:pt x="681" y="65"/>
                  </a:lnTo>
                  <a:lnTo>
                    <a:pt x="680" y="65"/>
                  </a:lnTo>
                  <a:lnTo>
                    <a:pt x="679" y="65"/>
                  </a:lnTo>
                  <a:lnTo>
                    <a:pt x="679" y="65"/>
                  </a:lnTo>
                  <a:lnTo>
                    <a:pt x="679" y="64"/>
                  </a:lnTo>
                  <a:lnTo>
                    <a:pt x="680" y="64"/>
                  </a:lnTo>
                  <a:lnTo>
                    <a:pt x="680" y="63"/>
                  </a:lnTo>
                  <a:lnTo>
                    <a:pt x="680" y="62"/>
                  </a:lnTo>
                  <a:lnTo>
                    <a:pt x="680" y="61"/>
                  </a:lnTo>
                  <a:lnTo>
                    <a:pt x="680" y="60"/>
                  </a:lnTo>
                  <a:lnTo>
                    <a:pt x="681" y="60"/>
                  </a:lnTo>
                  <a:lnTo>
                    <a:pt x="681" y="59"/>
                  </a:lnTo>
                  <a:lnTo>
                    <a:pt x="681" y="59"/>
                  </a:lnTo>
                  <a:lnTo>
                    <a:pt x="682" y="59"/>
                  </a:lnTo>
                  <a:lnTo>
                    <a:pt x="683" y="59"/>
                  </a:lnTo>
                  <a:lnTo>
                    <a:pt x="683" y="59"/>
                  </a:lnTo>
                  <a:lnTo>
                    <a:pt x="683" y="59"/>
                  </a:lnTo>
                  <a:lnTo>
                    <a:pt x="684" y="59"/>
                  </a:lnTo>
                  <a:lnTo>
                    <a:pt x="685" y="60"/>
                  </a:lnTo>
                  <a:lnTo>
                    <a:pt x="686" y="60"/>
                  </a:lnTo>
                  <a:lnTo>
                    <a:pt x="687" y="60"/>
                  </a:lnTo>
                  <a:lnTo>
                    <a:pt x="687" y="59"/>
                  </a:lnTo>
                  <a:lnTo>
                    <a:pt x="687" y="59"/>
                  </a:lnTo>
                  <a:lnTo>
                    <a:pt x="687" y="58"/>
                  </a:lnTo>
                  <a:lnTo>
                    <a:pt x="687" y="57"/>
                  </a:lnTo>
                  <a:lnTo>
                    <a:pt x="687" y="56"/>
                  </a:lnTo>
                  <a:lnTo>
                    <a:pt x="688" y="56"/>
                  </a:lnTo>
                  <a:lnTo>
                    <a:pt x="688" y="55"/>
                  </a:lnTo>
                  <a:lnTo>
                    <a:pt x="689" y="55"/>
                  </a:lnTo>
                  <a:lnTo>
                    <a:pt x="689" y="54"/>
                  </a:lnTo>
                  <a:lnTo>
                    <a:pt x="689" y="53"/>
                  </a:lnTo>
                  <a:lnTo>
                    <a:pt x="689" y="52"/>
                  </a:lnTo>
                  <a:lnTo>
                    <a:pt x="689" y="52"/>
                  </a:lnTo>
                  <a:lnTo>
                    <a:pt x="689" y="51"/>
                  </a:lnTo>
                  <a:lnTo>
                    <a:pt x="689" y="50"/>
                  </a:lnTo>
                  <a:lnTo>
                    <a:pt x="690" y="50"/>
                  </a:lnTo>
                  <a:lnTo>
                    <a:pt x="690" y="49"/>
                  </a:lnTo>
                  <a:lnTo>
                    <a:pt x="690" y="48"/>
                  </a:lnTo>
                  <a:lnTo>
                    <a:pt x="690" y="48"/>
                  </a:lnTo>
                  <a:lnTo>
                    <a:pt x="690" y="47"/>
                  </a:lnTo>
                  <a:lnTo>
                    <a:pt x="691" y="47"/>
                  </a:lnTo>
                  <a:lnTo>
                    <a:pt x="691" y="46"/>
                  </a:lnTo>
                  <a:lnTo>
                    <a:pt x="691" y="46"/>
                  </a:lnTo>
                  <a:lnTo>
                    <a:pt x="692" y="46"/>
                  </a:lnTo>
                  <a:lnTo>
                    <a:pt x="692" y="45"/>
                  </a:lnTo>
                  <a:lnTo>
                    <a:pt x="692" y="44"/>
                  </a:lnTo>
                  <a:lnTo>
                    <a:pt x="693" y="44"/>
                  </a:lnTo>
                  <a:lnTo>
                    <a:pt x="693" y="43"/>
                  </a:lnTo>
                  <a:lnTo>
                    <a:pt x="694" y="43"/>
                  </a:lnTo>
                  <a:lnTo>
                    <a:pt x="695" y="43"/>
                  </a:lnTo>
                  <a:lnTo>
                    <a:pt x="695" y="44"/>
                  </a:lnTo>
                  <a:lnTo>
                    <a:pt x="696" y="45"/>
                  </a:lnTo>
                  <a:lnTo>
                    <a:pt x="696" y="45"/>
                  </a:lnTo>
                  <a:lnTo>
                    <a:pt x="697" y="45"/>
                  </a:lnTo>
                  <a:lnTo>
                    <a:pt x="697" y="44"/>
                  </a:lnTo>
                  <a:lnTo>
                    <a:pt x="697" y="43"/>
                  </a:lnTo>
                  <a:lnTo>
                    <a:pt x="698" y="43"/>
                  </a:lnTo>
                  <a:lnTo>
                    <a:pt x="698" y="42"/>
                  </a:lnTo>
                  <a:lnTo>
                    <a:pt x="699" y="42"/>
                  </a:lnTo>
                  <a:lnTo>
                    <a:pt x="700" y="42"/>
                  </a:lnTo>
                  <a:lnTo>
                    <a:pt x="700" y="41"/>
                  </a:lnTo>
                  <a:lnTo>
                    <a:pt x="700" y="40"/>
                  </a:lnTo>
                  <a:lnTo>
                    <a:pt x="699" y="40"/>
                  </a:lnTo>
                  <a:lnTo>
                    <a:pt x="699" y="40"/>
                  </a:lnTo>
                  <a:lnTo>
                    <a:pt x="699" y="39"/>
                  </a:lnTo>
                  <a:lnTo>
                    <a:pt x="699" y="38"/>
                  </a:lnTo>
                  <a:lnTo>
                    <a:pt x="700" y="38"/>
                  </a:lnTo>
                  <a:lnTo>
                    <a:pt x="700" y="37"/>
                  </a:lnTo>
                  <a:lnTo>
                    <a:pt x="701" y="37"/>
                  </a:lnTo>
                  <a:lnTo>
                    <a:pt x="701" y="38"/>
                  </a:lnTo>
                  <a:lnTo>
                    <a:pt x="702" y="38"/>
                  </a:lnTo>
                  <a:lnTo>
                    <a:pt x="702" y="38"/>
                  </a:lnTo>
                  <a:lnTo>
                    <a:pt x="702" y="37"/>
                  </a:lnTo>
                  <a:lnTo>
                    <a:pt x="703" y="37"/>
                  </a:lnTo>
                  <a:lnTo>
                    <a:pt x="703" y="36"/>
                  </a:lnTo>
                  <a:lnTo>
                    <a:pt x="704" y="36"/>
                  </a:lnTo>
                  <a:lnTo>
                    <a:pt x="705" y="36"/>
                  </a:lnTo>
                  <a:lnTo>
                    <a:pt x="705" y="37"/>
                  </a:lnTo>
                  <a:lnTo>
                    <a:pt x="706" y="38"/>
                  </a:lnTo>
                  <a:lnTo>
                    <a:pt x="706" y="39"/>
                  </a:lnTo>
                  <a:lnTo>
                    <a:pt x="706" y="40"/>
                  </a:lnTo>
                  <a:lnTo>
                    <a:pt x="707" y="40"/>
                  </a:lnTo>
                  <a:lnTo>
                    <a:pt x="707" y="40"/>
                  </a:lnTo>
                  <a:lnTo>
                    <a:pt x="707" y="41"/>
                  </a:lnTo>
                  <a:lnTo>
                    <a:pt x="708" y="41"/>
                  </a:lnTo>
                  <a:lnTo>
                    <a:pt x="708" y="42"/>
                  </a:lnTo>
                  <a:lnTo>
                    <a:pt x="709" y="42"/>
                  </a:lnTo>
                  <a:lnTo>
                    <a:pt x="709" y="42"/>
                  </a:lnTo>
                  <a:lnTo>
                    <a:pt x="710" y="42"/>
                  </a:lnTo>
                  <a:lnTo>
                    <a:pt x="710" y="43"/>
                  </a:lnTo>
                  <a:lnTo>
                    <a:pt x="711" y="43"/>
                  </a:lnTo>
                  <a:lnTo>
                    <a:pt x="711" y="44"/>
                  </a:lnTo>
                  <a:lnTo>
                    <a:pt x="712" y="44"/>
                  </a:lnTo>
                  <a:lnTo>
                    <a:pt x="713" y="44"/>
                  </a:lnTo>
                  <a:lnTo>
                    <a:pt x="713" y="45"/>
                  </a:lnTo>
                  <a:lnTo>
                    <a:pt x="714" y="45"/>
                  </a:lnTo>
                  <a:lnTo>
                    <a:pt x="714" y="44"/>
                  </a:lnTo>
                  <a:lnTo>
                    <a:pt x="715" y="44"/>
                  </a:lnTo>
                  <a:lnTo>
                    <a:pt x="715" y="44"/>
                  </a:lnTo>
                  <a:lnTo>
                    <a:pt x="715" y="43"/>
                  </a:lnTo>
                  <a:lnTo>
                    <a:pt x="716" y="43"/>
                  </a:lnTo>
                  <a:lnTo>
                    <a:pt x="716" y="42"/>
                  </a:lnTo>
                  <a:lnTo>
                    <a:pt x="717" y="42"/>
                  </a:lnTo>
                  <a:lnTo>
                    <a:pt x="718" y="42"/>
                  </a:lnTo>
                  <a:lnTo>
                    <a:pt x="718" y="43"/>
                  </a:lnTo>
                  <a:lnTo>
                    <a:pt x="719" y="43"/>
                  </a:lnTo>
                  <a:lnTo>
                    <a:pt x="719" y="44"/>
                  </a:lnTo>
                  <a:lnTo>
                    <a:pt x="720" y="44"/>
                  </a:lnTo>
                  <a:lnTo>
                    <a:pt x="720" y="45"/>
                  </a:lnTo>
                  <a:lnTo>
                    <a:pt x="720" y="46"/>
                  </a:lnTo>
                  <a:lnTo>
                    <a:pt x="721" y="46"/>
                  </a:lnTo>
                  <a:lnTo>
                    <a:pt x="722" y="46"/>
                  </a:lnTo>
                  <a:lnTo>
                    <a:pt x="722" y="46"/>
                  </a:lnTo>
                  <a:lnTo>
                    <a:pt x="722" y="46"/>
                  </a:lnTo>
                  <a:lnTo>
                    <a:pt x="723" y="46"/>
                  </a:lnTo>
                  <a:lnTo>
                    <a:pt x="723" y="47"/>
                  </a:lnTo>
                  <a:lnTo>
                    <a:pt x="724" y="47"/>
                  </a:lnTo>
                  <a:lnTo>
                    <a:pt x="724" y="48"/>
                  </a:lnTo>
                  <a:lnTo>
                    <a:pt x="724" y="49"/>
                  </a:lnTo>
                  <a:lnTo>
                    <a:pt x="724" y="50"/>
                  </a:lnTo>
                  <a:lnTo>
                    <a:pt x="725" y="50"/>
                  </a:lnTo>
                  <a:lnTo>
                    <a:pt x="725" y="49"/>
                  </a:lnTo>
                  <a:lnTo>
                    <a:pt x="726" y="49"/>
                  </a:lnTo>
                  <a:lnTo>
                    <a:pt x="726" y="50"/>
                  </a:lnTo>
                  <a:lnTo>
                    <a:pt x="727" y="50"/>
                  </a:lnTo>
                  <a:lnTo>
                    <a:pt x="727" y="51"/>
                  </a:lnTo>
                  <a:lnTo>
                    <a:pt x="728" y="51"/>
                  </a:lnTo>
                  <a:lnTo>
                    <a:pt x="728" y="52"/>
                  </a:lnTo>
                  <a:lnTo>
                    <a:pt x="728" y="51"/>
                  </a:lnTo>
                  <a:lnTo>
                    <a:pt x="729" y="51"/>
                  </a:lnTo>
                  <a:lnTo>
                    <a:pt x="730" y="51"/>
                  </a:lnTo>
                  <a:lnTo>
                    <a:pt x="730" y="52"/>
                  </a:lnTo>
                  <a:lnTo>
                    <a:pt x="731" y="52"/>
                  </a:lnTo>
                  <a:lnTo>
                    <a:pt x="731" y="52"/>
                  </a:lnTo>
                  <a:lnTo>
                    <a:pt x="732" y="52"/>
                  </a:lnTo>
                  <a:lnTo>
                    <a:pt x="732" y="52"/>
                  </a:lnTo>
                  <a:lnTo>
                    <a:pt x="733" y="52"/>
                  </a:lnTo>
                  <a:lnTo>
                    <a:pt x="734" y="52"/>
                  </a:lnTo>
                  <a:lnTo>
                    <a:pt x="734" y="52"/>
                  </a:lnTo>
                  <a:lnTo>
                    <a:pt x="734" y="51"/>
                  </a:lnTo>
                  <a:lnTo>
                    <a:pt x="734" y="50"/>
                  </a:lnTo>
                  <a:lnTo>
                    <a:pt x="734" y="49"/>
                  </a:lnTo>
                  <a:lnTo>
                    <a:pt x="734" y="48"/>
                  </a:lnTo>
                  <a:lnTo>
                    <a:pt x="735" y="48"/>
                  </a:lnTo>
                  <a:lnTo>
                    <a:pt x="735" y="47"/>
                  </a:lnTo>
                  <a:lnTo>
                    <a:pt x="736" y="47"/>
                  </a:lnTo>
                  <a:lnTo>
                    <a:pt x="736" y="46"/>
                  </a:lnTo>
                  <a:lnTo>
                    <a:pt x="737" y="46"/>
                  </a:lnTo>
                  <a:lnTo>
                    <a:pt x="738" y="46"/>
                  </a:lnTo>
                  <a:lnTo>
                    <a:pt x="739" y="46"/>
                  </a:lnTo>
                  <a:lnTo>
                    <a:pt x="740" y="46"/>
                  </a:lnTo>
                  <a:lnTo>
                    <a:pt x="740" y="46"/>
                  </a:lnTo>
                  <a:lnTo>
                    <a:pt x="741" y="46"/>
                  </a:lnTo>
                  <a:lnTo>
                    <a:pt x="741" y="46"/>
                  </a:lnTo>
                  <a:lnTo>
                    <a:pt x="741" y="45"/>
                  </a:lnTo>
                  <a:lnTo>
                    <a:pt x="742" y="45"/>
                  </a:lnTo>
                  <a:lnTo>
                    <a:pt x="742" y="44"/>
                  </a:lnTo>
                  <a:lnTo>
                    <a:pt x="743" y="44"/>
                  </a:lnTo>
                  <a:lnTo>
                    <a:pt x="743" y="43"/>
                  </a:lnTo>
                  <a:lnTo>
                    <a:pt x="743" y="42"/>
                  </a:lnTo>
                  <a:lnTo>
                    <a:pt x="744" y="42"/>
                  </a:lnTo>
                  <a:lnTo>
                    <a:pt x="744" y="43"/>
                  </a:lnTo>
                  <a:lnTo>
                    <a:pt x="744" y="42"/>
                  </a:lnTo>
                  <a:lnTo>
                    <a:pt x="745" y="42"/>
                  </a:lnTo>
                  <a:lnTo>
                    <a:pt x="745" y="41"/>
                  </a:lnTo>
                  <a:lnTo>
                    <a:pt x="746" y="41"/>
                  </a:lnTo>
                  <a:lnTo>
                    <a:pt x="747" y="41"/>
                  </a:lnTo>
                  <a:lnTo>
                    <a:pt x="747" y="41"/>
                  </a:lnTo>
                  <a:lnTo>
                    <a:pt x="747" y="40"/>
                  </a:lnTo>
                  <a:lnTo>
                    <a:pt x="748" y="40"/>
                  </a:lnTo>
                  <a:lnTo>
                    <a:pt x="748" y="41"/>
                  </a:lnTo>
                  <a:lnTo>
                    <a:pt x="749" y="41"/>
                  </a:lnTo>
                  <a:lnTo>
                    <a:pt x="749" y="40"/>
                  </a:lnTo>
                  <a:lnTo>
                    <a:pt x="750" y="40"/>
                  </a:lnTo>
                  <a:lnTo>
                    <a:pt x="750" y="41"/>
                  </a:lnTo>
                  <a:lnTo>
                    <a:pt x="751" y="41"/>
                  </a:lnTo>
                  <a:lnTo>
                    <a:pt x="751" y="40"/>
                  </a:lnTo>
                  <a:lnTo>
                    <a:pt x="752" y="40"/>
                  </a:lnTo>
                  <a:lnTo>
                    <a:pt x="752" y="40"/>
                  </a:lnTo>
                  <a:lnTo>
                    <a:pt x="753" y="40"/>
                  </a:lnTo>
                  <a:lnTo>
                    <a:pt x="754" y="40"/>
                  </a:lnTo>
                  <a:lnTo>
                    <a:pt x="754" y="40"/>
                  </a:lnTo>
                  <a:lnTo>
                    <a:pt x="755" y="40"/>
                  </a:lnTo>
                  <a:lnTo>
                    <a:pt x="756" y="40"/>
                  </a:lnTo>
                  <a:lnTo>
                    <a:pt x="757" y="40"/>
                  </a:lnTo>
                  <a:lnTo>
                    <a:pt x="758" y="40"/>
                  </a:lnTo>
                  <a:lnTo>
                    <a:pt x="758" y="39"/>
                  </a:lnTo>
                  <a:lnTo>
                    <a:pt x="759" y="38"/>
                  </a:lnTo>
                  <a:lnTo>
                    <a:pt x="760" y="38"/>
                  </a:lnTo>
                  <a:lnTo>
                    <a:pt x="760" y="37"/>
                  </a:lnTo>
                  <a:lnTo>
                    <a:pt x="760" y="37"/>
                  </a:lnTo>
                  <a:lnTo>
                    <a:pt x="760" y="36"/>
                  </a:lnTo>
                  <a:lnTo>
                    <a:pt x="761" y="36"/>
                  </a:lnTo>
                  <a:lnTo>
                    <a:pt x="761" y="37"/>
                  </a:lnTo>
                  <a:lnTo>
                    <a:pt x="762" y="37"/>
                  </a:lnTo>
                  <a:lnTo>
                    <a:pt x="762" y="38"/>
                  </a:lnTo>
                  <a:lnTo>
                    <a:pt x="763" y="38"/>
                  </a:lnTo>
                  <a:lnTo>
                    <a:pt x="763" y="37"/>
                  </a:lnTo>
                  <a:lnTo>
                    <a:pt x="764" y="37"/>
                  </a:lnTo>
                  <a:lnTo>
                    <a:pt x="765" y="36"/>
                  </a:lnTo>
                  <a:lnTo>
                    <a:pt x="765" y="37"/>
                  </a:lnTo>
                  <a:lnTo>
                    <a:pt x="766" y="37"/>
                  </a:lnTo>
                  <a:lnTo>
                    <a:pt x="766" y="37"/>
                  </a:lnTo>
                  <a:lnTo>
                    <a:pt x="766" y="38"/>
                  </a:lnTo>
                  <a:lnTo>
                    <a:pt x="767" y="38"/>
                  </a:lnTo>
                  <a:lnTo>
                    <a:pt x="767" y="37"/>
                  </a:lnTo>
                  <a:lnTo>
                    <a:pt x="767" y="38"/>
                  </a:lnTo>
                  <a:lnTo>
                    <a:pt x="768" y="38"/>
                  </a:lnTo>
                  <a:lnTo>
                    <a:pt x="769" y="38"/>
                  </a:lnTo>
                  <a:lnTo>
                    <a:pt x="769" y="37"/>
                  </a:lnTo>
                  <a:lnTo>
                    <a:pt x="769" y="36"/>
                  </a:lnTo>
                  <a:lnTo>
                    <a:pt x="769" y="35"/>
                  </a:lnTo>
                  <a:lnTo>
                    <a:pt x="769" y="34"/>
                  </a:lnTo>
                  <a:lnTo>
                    <a:pt x="769" y="33"/>
                  </a:lnTo>
                  <a:lnTo>
                    <a:pt x="770" y="33"/>
                  </a:lnTo>
                  <a:lnTo>
                    <a:pt x="770" y="34"/>
                  </a:lnTo>
                  <a:lnTo>
                    <a:pt x="770" y="35"/>
                  </a:lnTo>
                  <a:lnTo>
                    <a:pt x="771" y="35"/>
                  </a:lnTo>
                  <a:lnTo>
                    <a:pt x="772" y="35"/>
                  </a:lnTo>
                  <a:lnTo>
                    <a:pt x="772" y="34"/>
                  </a:lnTo>
                  <a:lnTo>
                    <a:pt x="772" y="35"/>
                  </a:lnTo>
                  <a:lnTo>
                    <a:pt x="772" y="34"/>
                  </a:lnTo>
                  <a:lnTo>
                    <a:pt x="773" y="34"/>
                  </a:lnTo>
                  <a:lnTo>
                    <a:pt x="773" y="34"/>
                  </a:lnTo>
                  <a:lnTo>
                    <a:pt x="774" y="34"/>
                  </a:lnTo>
                  <a:lnTo>
                    <a:pt x="775" y="34"/>
                  </a:lnTo>
                  <a:lnTo>
                    <a:pt x="775" y="33"/>
                  </a:lnTo>
                  <a:lnTo>
                    <a:pt x="775" y="33"/>
                  </a:lnTo>
                  <a:lnTo>
                    <a:pt x="776" y="33"/>
                  </a:lnTo>
                  <a:lnTo>
                    <a:pt x="777" y="33"/>
                  </a:lnTo>
                  <a:lnTo>
                    <a:pt x="777" y="32"/>
                  </a:lnTo>
                  <a:lnTo>
                    <a:pt x="778" y="32"/>
                  </a:lnTo>
                  <a:lnTo>
                    <a:pt x="779" y="31"/>
                  </a:lnTo>
                  <a:lnTo>
                    <a:pt x="779" y="31"/>
                  </a:lnTo>
                  <a:lnTo>
                    <a:pt x="779" y="32"/>
                  </a:lnTo>
                  <a:lnTo>
                    <a:pt x="780" y="32"/>
                  </a:lnTo>
                  <a:lnTo>
                    <a:pt x="780" y="33"/>
                  </a:lnTo>
                  <a:lnTo>
                    <a:pt x="781" y="33"/>
                  </a:lnTo>
                  <a:lnTo>
                    <a:pt x="782" y="33"/>
                  </a:lnTo>
                  <a:lnTo>
                    <a:pt x="782" y="32"/>
                  </a:lnTo>
                  <a:lnTo>
                    <a:pt x="783" y="32"/>
                  </a:lnTo>
                  <a:lnTo>
                    <a:pt x="783" y="31"/>
                  </a:lnTo>
                  <a:lnTo>
                    <a:pt x="783" y="30"/>
                  </a:lnTo>
                  <a:lnTo>
                    <a:pt x="784" y="30"/>
                  </a:lnTo>
                  <a:lnTo>
                    <a:pt x="785" y="29"/>
                  </a:lnTo>
                  <a:lnTo>
                    <a:pt x="786" y="29"/>
                  </a:lnTo>
                  <a:lnTo>
                    <a:pt x="786" y="28"/>
                  </a:lnTo>
                  <a:lnTo>
                    <a:pt x="786" y="28"/>
                  </a:lnTo>
                  <a:lnTo>
                    <a:pt x="787" y="28"/>
                  </a:lnTo>
                  <a:lnTo>
                    <a:pt x="788" y="28"/>
                  </a:lnTo>
                  <a:lnTo>
                    <a:pt x="788" y="29"/>
                  </a:lnTo>
                  <a:lnTo>
                    <a:pt x="787" y="29"/>
                  </a:lnTo>
                  <a:lnTo>
                    <a:pt x="787" y="30"/>
                  </a:lnTo>
                  <a:lnTo>
                    <a:pt x="788" y="30"/>
                  </a:lnTo>
                  <a:lnTo>
                    <a:pt x="789" y="30"/>
                  </a:lnTo>
                  <a:lnTo>
                    <a:pt x="790" y="29"/>
                  </a:lnTo>
                  <a:lnTo>
                    <a:pt x="790" y="28"/>
                  </a:lnTo>
                  <a:lnTo>
                    <a:pt x="789" y="27"/>
                  </a:lnTo>
                  <a:lnTo>
                    <a:pt x="789" y="27"/>
                  </a:lnTo>
                  <a:lnTo>
                    <a:pt x="790" y="27"/>
                  </a:lnTo>
                  <a:lnTo>
                    <a:pt x="790" y="26"/>
                  </a:lnTo>
                  <a:lnTo>
                    <a:pt x="791" y="26"/>
                  </a:lnTo>
                  <a:lnTo>
                    <a:pt x="792" y="26"/>
                  </a:lnTo>
                  <a:lnTo>
                    <a:pt x="792" y="25"/>
                  </a:lnTo>
                  <a:lnTo>
                    <a:pt x="792" y="25"/>
                  </a:lnTo>
                  <a:lnTo>
                    <a:pt x="792" y="26"/>
                  </a:lnTo>
                  <a:lnTo>
                    <a:pt x="793" y="26"/>
                  </a:lnTo>
                  <a:lnTo>
                    <a:pt x="793" y="25"/>
                  </a:lnTo>
                  <a:lnTo>
                    <a:pt x="794" y="25"/>
                  </a:lnTo>
                  <a:lnTo>
                    <a:pt x="795" y="25"/>
                  </a:lnTo>
                  <a:lnTo>
                    <a:pt x="796" y="25"/>
                  </a:lnTo>
                  <a:lnTo>
                    <a:pt x="796" y="24"/>
                  </a:lnTo>
                  <a:lnTo>
                    <a:pt x="797" y="24"/>
                  </a:lnTo>
                  <a:lnTo>
                    <a:pt x="798" y="24"/>
                  </a:lnTo>
                  <a:lnTo>
                    <a:pt x="798" y="23"/>
                  </a:lnTo>
                  <a:lnTo>
                    <a:pt x="798" y="22"/>
                  </a:lnTo>
                  <a:lnTo>
                    <a:pt x="797" y="22"/>
                  </a:lnTo>
                  <a:lnTo>
                    <a:pt x="796" y="22"/>
                  </a:lnTo>
                  <a:lnTo>
                    <a:pt x="795" y="22"/>
                  </a:lnTo>
                  <a:lnTo>
                    <a:pt x="794" y="22"/>
                  </a:lnTo>
                  <a:lnTo>
                    <a:pt x="794" y="21"/>
                  </a:lnTo>
                  <a:lnTo>
                    <a:pt x="795" y="21"/>
                  </a:lnTo>
                  <a:lnTo>
                    <a:pt x="795" y="20"/>
                  </a:lnTo>
                  <a:lnTo>
                    <a:pt x="796" y="20"/>
                  </a:lnTo>
                  <a:lnTo>
                    <a:pt x="796" y="20"/>
                  </a:lnTo>
                  <a:lnTo>
                    <a:pt x="796" y="19"/>
                  </a:lnTo>
                  <a:lnTo>
                    <a:pt x="796" y="18"/>
                  </a:lnTo>
                  <a:lnTo>
                    <a:pt x="797" y="18"/>
                  </a:lnTo>
                  <a:lnTo>
                    <a:pt x="798" y="19"/>
                  </a:lnTo>
                  <a:lnTo>
                    <a:pt x="798" y="19"/>
                  </a:lnTo>
                  <a:lnTo>
                    <a:pt x="799" y="20"/>
                  </a:lnTo>
                  <a:lnTo>
                    <a:pt x="799" y="20"/>
                  </a:lnTo>
                  <a:lnTo>
                    <a:pt x="799" y="21"/>
                  </a:lnTo>
                  <a:lnTo>
                    <a:pt x="800" y="21"/>
                  </a:lnTo>
                  <a:lnTo>
                    <a:pt x="801" y="22"/>
                  </a:lnTo>
                  <a:lnTo>
                    <a:pt x="801" y="21"/>
                  </a:lnTo>
                  <a:lnTo>
                    <a:pt x="801" y="20"/>
                  </a:lnTo>
                  <a:lnTo>
                    <a:pt x="801" y="20"/>
                  </a:lnTo>
                  <a:lnTo>
                    <a:pt x="801" y="19"/>
                  </a:lnTo>
                  <a:lnTo>
                    <a:pt x="802" y="19"/>
                  </a:lnTo>
                  <a:lnTo>
                    <a:pt x="803" y="19"/>
                  </a:lnTo>
                  <a:lnTo>
                    <a:pt x="804" y="19"/>
                  </a:lnTo>
                  <a:lnTo>
                    <a:pt x="804" y="20"/>
                  </a:lnTo>
                  <a:lnTo>
                    <a:pt x="805" y="20"/>
                  </a:lnTo>
                  <a:lnTo>
                    <a:pt x="805" y="20"/>
                  </a:lnTo>
                  <a:lnTo>
                    <a:pt x="806" y="20"/>
                  </a:lnTo>
                  <a:lnTo>
                    <a:pt x="807" y="20"/>
                  </a:lnTo>
                  <a:lnTo>
                    <a:pt x="807" y="21"/>
                  </a:lnTo>
                  <a:lnTo>
                    <a:pt x="808" y="21"/>
                  </a:lnTo>
                  <a:lnTo>
                    <a:pt x="808" y="22"/>
                  </a:lnTo>
                  <a:lnTo>
                    <a:pt x="809" y="23"/>
                  </a:lnTo>
                  <a:lnTo>
                    <a:pt x="810" y="23"/>
                  </a:lnTo>
                  <a:lnTo>
                    <a:pt x="811" y="23"/>
                  </a:lnTo>
                  <a:lnTo>
                    <a:pt x="811" y="24"/>
                  </a:lnTo>
                  <a:lnTo>
                    <a:pt x="811" y="24"/>
                  </a:lnTo>
                  <a:lnTo>
                    <a:pt x="812" y="24"/>
                  </a:lnTo>
                  <a:lnTo>
                    <a:pt x="812" y="25"/>
                  </a:lnTo>
                  <a:lnTo>
                    <a:pt x="812" y="26"/>
                  </a:lnTo>
                  <a:lnTo>
                    <a:pt x="813" y="26"/>
                  </a:lnTo>
                  <a:lnTo>
                    <a:pt x="813" y="27"/>
                  </a:lnTo>
                  <a:lnTo>
                    <a:pt x="813" y="27"/>
                  </a:lnTo>
                  <a:lnTo>
                    <a:pt x="814" y="27"/>
                  </a:lnTo>
                  <a:lnTo>
                    <a:pt x="814" y="27"/>
                  </a:lnTo>
                  <a:lnTo>
                    <a:pt x="814" y="27"/>
                  </a:lnTo>
                  <a:lnTo>
                    <a:pt x="815" y="27"/>
                  </a:lnTo>
                  <a:lnTo>
                    <a:pt x="816" y="27"/>
                  </a:lnTo>
                  <a:lnTo>
                    <a:pt x="816" y="28"/>
                  </a:lnTo>
                  <a:lnTo>
                    <a:pt x="816" y="29"/>
                  </a:lnTo>
                  <a:lnTo>
                    <a:pt x="816" y="30"/>
                  </a:lnTo>
                  <a:lnTo>
                    <a:pt x="815" y="30"/>
                  </a:lnTo>
                  <a:lnTo>
                    <a:pt x="815" y="31"/>
                  </a:lnTo>
                  <a:lnTo>
                    <a:pt x="816" y="31"/>
                  </a:lnTo>
                  <a:lnTo>
                    <a:pt x="816" y="32"/>
                  </a:lnTo>
                  <a:lnTo>
                    <a:pt x="817" y="32"/>
                  </a:lnTo>
                  <a:lnTo>
                    <a:pt x="817" y="31"/>
                  </a:lnTo>
                  <a:lnTo>
                    <a:pt x="818" y="31"/>
                  </a:lnTo>
                  <a:lnTo>
                    <a:pt x="818" y="31"/>
                  </a:lnTo>
                  <a:lnTo>
                    <a:pt x="818" y="32"/>
                  </a:lnTo>
                  <a:lnTo>
                    <a:pt x="819" y="32"/>
                  </a:lnTo>
                  <a:lnTo>
                    <a:pt x="819" y="33"/>
                  </a:lnTo>
                  <a:lnTo>
                    <a:pt x="820" y="33"/>
                  </a:lnTo>
                  <a:lnTo>
                    <a:pt x="820" y="32"/>
                  </a:lnTo>
                  <a:lnTo>
                    <a:pt x="821" y="32"/>
                  </a:lnTo>
                  <a:lnTo>
                    <a:pt x="821" y="33"/>
                  </a:lnTo>
                  <a:lnTo>
                    <a:pt x="821" y="32"/>
                  </a:lnTo>
                  <a:lnTo>
                    <a:pt x="822" y="32"/>
                  </a:lnTo>
                  <a:lnTo>
                    <a:pt x="822" y="31"/>
                  </a:lnTo>
                  <a:lnTo>
                    <a:pt x="822" y="32"/>
                  </a:lnTo>
                  <a:lnTo>
                    <a:pt x="822" y="33"/>
                  </a:lnTo>
                  <a:lnTo>
                    <a:pt x="823" y="33"/>
                  </a:lnTo>
                  <a:lnTo>
                    <a:pt x="823" y="32"/>
                  </a:lnTo>
                  <a:lnTo>
                    <a:pt x="824" y="32"/>
                  </a:lnTo>
                  <a:lnTo>
                    <a:pt x="824" y="31"/>
                  </a:lnTo>
                  <a:lnTo>
                    <a:pt x="824" y="30"/>
                  </a:lnTo>
                  <a:lnTo>
                    <a:pt x="824" y="30"/>
                  </a:lnTo>
                  <a:lnTo>
                    <a:pt x="825" y="30"/>
                  </a:lnTo>
                  <a:lnTo>
                    <a:pt x="826" y="30"/>
                  </a:lnTo>
                  <a:lnTo>
                    <a:pt x="827" y="30"/>
                  </a:lnTo>
                  <a:lnTo>
                    <a:pt x="828" y="30"/>
                  </a:lnTo>
                  <a:lnTo>
                    <a:pt x="828" y="29"/>
                  </a:lnTo>
                  <a:lnTo>
                    <a:pt x="828" y="28"/>
                  </a:lnTo>
                  <a:lnTo>
                    <a:pt x="829" y="28"/>
                  </a:lnTo>
                  <a:lnTo>
                    <a:pt x="829" y="29"/>
                  </a:lnTo>
                  <a:lnTo>
                    <a:pt x="830" y="29"/>
                  </a:lnTo>
                  <a:lnTo>
                    <a:pt x="830" y="28"/>
                  </a:lnTo>
                  <a:lnTo>
                    <a:pt x="830" y="28"/>
                  </a:lnTo>
                  <a:lnTo>
                    <a:pt x="830" y="29"/>
                  </a:lnTo>
                  <a:lnTo>
                    <a:pt x="830" y="28"/>
                  </a:lnTo>
                  <a:lnTo>
                    <a:pt x="831" y="28"/>
                  </a:lnTo>
                  <a:lnTo>
                    <a:pt x="832" y="27"/>
                  </a:lnTo>
                  <a:lnTo>
                    <a:pt x="832" y="27"/>
                  </a:lnTo>
                  <a:lnTo>
                    <a:pt x="833" y="27"/>
                  </a:lnTo>
                  <a:lnTo>
                    <a:pt x="834" y="27"/>
                  </a:lnTo>
                  <a:lnTo>
                    <a:pt x="835" y="27"/>
                  </a:lnTo>
                  <a:lnTo>
                    <a:pt x="836" y="27"/>
                  </a:lnTo>
                  <a:lnTo>
                    <a:pt x="837" y="27"/>
                  </a:lnTo>
                  <a:lnTo>
                    <a:pt x="837" y="27"/>
                  </a:lnTo>
                  <a:lnTo>
                    <a:pt x="837" y="28"/>
                  </a:lnTo>
                  <a:lnTo>
                    <a:pt x="837" y="28"/>
                  </a:lnTo>
                  <a:lnTo>
                    <a:pt x="838" y="28"/>
                  </a:lnTo>
                  <a:lnTo>
                    <a:pt x="839" y="28"/>
                  </a:lnTo>
                  <a:lnTo>
                    <a:pt x="839" y="29"/>
                  </a:lnTo>
                  <a:lnTo>
                    <a:pt x="840" y="29"/>
                  </a:lnTo>
                  <a:lnTo>
                    <a:pt x="840" y="30"/>
                  </a:lnTo>
                  <a:lnTo>
                    <a:pt x="841" y="30"/>
                  </a:lnTo>
                  <a:lnTo>
                    <a:pt x="842" y="30"/>
                  </a:lnTo>
                  <a:lnTo>
                    <a:pt x="842" y="29"/>
                  </a:lnTo>
                  <a:lnTo>
                    <a:pt x="842" y="28"/>
                  </a:lnTo>
                  <a:lnTo>
                    <a:pt x="843" y="28"/>
                  </a:lnTo>
                  <a:lnTo>
                    <a:pt x="843" y="27"/>
                  </a:lnTo>
                  <a:lnTo>
                    <a:pt x="843" y="27"/>
                  </a:lnTo>
                  <a:lnTo>
                    <a:pt x="843" y="27"/>
                  </a:lnTo>
                  <a:lnTo>
                    <a:pt x="844" y="27"/>
                  </a:lnTo>
                  <a:lnTo>
                    <a:pt x="845" y="27"/>
                  </a:lnTo>
                  <a:lnTo>
                    <a:pt x="845" y="26"/>
                  </a:lnTo>
                  <a:lnTo>
                    <a:pt x="845" y="25"/>
                  </a:lnTo>
                  <a:lnTo>
                    <a:pt x="846" y="25"/>
                  </a:lnTo>
                  <a:lnTo>
                    <a:pt x="846" y="24"/>
                  </a:lnTo>
                  <a:lnTo>
                    <a:pt x="847" y="24"/>
                  </a:lnTo>
                  <a:lnTo>
                    <a:pt x="847" y="23"/>
                  </a:lnTo>
                  <a:lnTo>
                    <a:pt x="847" y="24"/>
                  </a:lnTo>
                  <a:lnTo>
                    <a:pt x="848" y="24"/>
                  </a:lnTo>
                  <a:lnTo>
                    <a:pt x="848" y="25"/>
                  </a:lnTo>
                  <a:lnTo>
                    <a:pt x="848" y="26"/>
                  </a:lnTo>
                  <a:lnTo>
                    <a:pt x="849" y="26"/>
                  </a:lnTo>
                  <a:lnTo>
                    <a:pt x="850" y="26"/>
                  </a:lnTo>
                  <a:lnTo>
                    <a:pt x="850" y="25"/>
                  </a:lnTo>
                  <a:lnTo>
                    <a:pt x="850" y="25"/>
                  </a:lnTo>
                  <a:lnTo>
                    <a:pt x="851" y="25"/>
                  </a:lnTo>
                  <a:lnTo>
                    <a:pt x="852" y="25"/>
                  </a:lnTo>
                  <a:lnTo>
                    <a:pt x="853" y="25"/>
                  </a:lnTo>
                  <a:lnTo>
                    <a:pt x="853" y="24"/>
                  </a:lnTo>
                  <a:lnTo>
                    <a:pt x="854" y="24"/>
                  </a:lnTo>
                  <a:lnTo>
                    <a:pt x="855" y="24"/>
                  </a:lnTo>
                  <a:lnTo>
                    <a:pt x="856" y="24"/>
                  </a:lnTo>
                  <a:lnTo>
                    <a:pt x="856" y="24"/>
                  </a:lnTo>
                  <a:lnTo>
                    <a:pt x="857" y="23"/>
                  </a:lnTo>
                  <a:lnTo>
                    <a:pt x="858" y="23"/>
                  </a:lnTo>
                  <a:lnTo>
                    <a:pt x="858" y="22"/>
                  </a:lnTo>
                  <a:lnTo>
                    <a:pt x="858" y="21"/>
                  </a:lnTo>
                  <a:lnTo>
                    <a:pt x="858" y="20"/>
                  </a:lnTo>
                  <a:lnTo>
                    <a:pt x="858" y="20"/>
                  </a:lnTo>
                  <a:lnTo>
                    <a:pt x="859" y="20"/>
                  </a:lnTo>
                  <a:lnTo>
                    <a:pt x="859" y="19"/>
                  </a:lnTo>
                  <a:lnTo>
                    <a:pt x="860" y="19"/>
                  </a:lnTo>
                  <a:lnTo>
                    <a:pt x="860" y="18"/>
                  </a:lnTo>
                  <a:lnTo>
                    <a:pt x="860" y="17"/>
                  </a:lnTo>
                  <a:lnTo>
                    <a:pt x="860" y="16"/>
                  </a:lnTo>
                  <a:lnTo>
                    <a:pt x="860" y="15"/>
                  </a:lnTo>
                  <a:lnTo>
                    <a:pt x="859" y="15"/>
                  </a:lnTo>
                  <a:lnTo>
                    <a:pt x="858" y="15"/>
                  </a:lnTo>
                  <a:lnTo>
                    <a:pt x="858" y="14"/>
                  </a:lnTo>
                  <a:lnTo>
                    <a:pt x="857" y="14"/>
                  </a:lnTo>
                  <a:lnTo>
                    <a:pt x="857" y="14"/>
                  </a:lnTo>
                  <a:lnTo>
                    <a:pt x="857" y="13"/>
                  </a:lnTo>
                  <a:lnTo>
                    <a:pt x="858" y="13"/>
                  </a:lnTo>
                  <a:lnTo>
                    <a:pt x="858" y="12"/>
                  </a:lnTo>
                  <a:lnTo>
                    <a:pt x="859" y="12"/>
                  </a:lnTo>
                  <a:lnTo>
                    <a:pt x="859" y="11"/>
                  </a:lnTo>
                  <a:lnTo>
                    <a:pt x="859" y="10"/>
                  </a:lnTo>
                  <a:lnTo>
                    <a:pt x="859" y="9"/>
                  </a:lnTo>
                  <a:lnTo>
                    <a:pt x="859" y="8"/>
                  </a:lnTo>
                  <a:lnTo>
                    <a:pt x="859" y="7"/>
                  </a:lnTo>
                  <a:lnTo>
                    <a:pt x="860" y="7"/>
                  </a:lnTo>
                  <a:lnTo>
                    <a:pt x="860" y="7"/>
                  </a:lnTo>
                  <a:lnTo>
                    <a:pt x="861" y="7"/>
                  </a:lnTo>
                  <a:lnTo>
                    <a:pt x="861" y="7"/>
                  </a:lnTo>
                  <a:lnTo>
                    <a:pt x="861" y="7"/>
                  </a:lnTo>
                  <a:lnTo>
                    <a:pt x="862" y="7"/>
                  </a:lnTo>
                  <a:lnTo>
                    <a:pt x="862" y="6"/>
                  </a:lnTo>
                  <a:lnTo>
                    <a:pt x="861" y="6"/>
                  </a:lnTo>
                  <a:lnTo>
                    <a:pt x="861" y="5"/>
                  </a:lnTo>
                  <a:lnTo>
                    <a:pt x="862" y="5"/>
                  </a:lnTo>
                  <a:lnTo>
                    <a:pt x="862" y="5"/>
                  </a:lnTo>
                  <a:lnTo>
                    <a:pt x="862" y="4"/>
                  </a:lnTo>
                  <a:lnTo>
                    <a:pt x="862" y="3"/>
                  </a:lnTo>
                  <a:lnTo>
                    <a:pt x="863" y="3"/>
                  </a:lnTo>
                  <a:lnTo>
                    <a:pt x="863" y="4"/>
                  </a:lnTo>
                  <a:lnTo>
                    <a:pt x="863" y="5"/>
                  </a:lnTo>
                  <a:lnTo>
                    <a:pt x="864" y="5"/>
                  </a:lnTo>
                  <a:lnTo>
                    <a:pt x="865" y="5"/>
                  </a:lnTo>
                  <a:lnTo>
                    <a:pt x="864" y="5"/>
                  </a:lnTo>
                  <a:lnTo>
                    <a:pt x="864" y="4"/>
                  </a:lnTo>
                  <a:lnTo>
                    <a:pt x="865" y="4"/>
                  </a:lnTo>
                  <a:lnTo>
                    <a:pt x="865" y="3"/>
                  </a:lnTo>
                  <a:lnTo>
                    <a:pt x="866" y="3"/>
                  </a:lnTo>
                  <a:lnTo>
                    <a:pt x="867" y="3"/>
                  </a:lnTo>
                  <a:lnTo>
                    <a:pt x="868" y="3"/>
                  </a:lnTo>
                  <a:lnTo>
                    <a:pt x="868" y="2"/>
                  </a:lnTo>
                  <a:lnTo>
                    <a:pt x="869" y="2"/>
                  </a:lnTo>
                  <a:lnTo>
                    <a:pt x="869" y="1"/>
                  </a:lnTo>
                  <a:lnTo>
                    <a:pt x="869" y="2"/>
                  </a:lnTo>
                  <a:lnTo>
                    <a:pt x="869" y="2"/>
                  </a:lnTo>
                  <a:lnTo>
                    <a:pt x="869" y="3"/>
                  </a:lnTo>
                  <a:lnTo>
                    <a:pt x="870" y="3"/>
                  </a:lnTo>
                  <a:lnTo>
                    <a:pt x="870" y="2"/>
                  </a:lnTo>
                  <a:lnTo>
                    <a:pt x="871" y="2"/>
                  </a:lnTo>
                  <a:lnTo>
                    <a:pt x="872" y="2"/>
                  </a:lnTo>
                  <a:lnTo>
                    <a:pt x="873" y="2"/>
                  </a:lnTo>
                  <a:lnTo>
                    <a:pt x="873" y="1"/>
                  </a:lnTo>
                  <a:lnTo>
                    <a:pt x="872" y="1"/>
                  </a:lnTo>
                  <a:lnTo>
                    <a:pt x="872" y="1"/>
                  </a:lnTo>
                  <a:lnTo>
                    <a:pt x="872" y="0"/>
                  </a:lnTo>
                  <a:lnTo>
                    <a:pt x="873" y="0"/>
                  </a:lnTo>
                  <a:lnTo>
                    <a:pt x="873" y="1"/>
                  </a:lnTo>
                  <a:lnTo>
                    <a:pt x="874" y="1"/>
                  </a:lnTo>
                  <a:lnTo>
                    <a:pt x="875" y="1"/>
                  </a:lnTo>
                  <a:lnTo>
                    <a:pt x="875" y="1"/>
                  </a:lnTo>
                  <a:lnTo>
                    <a:pt x="875" y="1"/>
                  </a:lnTo>
                  <a:lnTo>
                    <a:pt x="875" y="1"/>
                  </a:lnTo>
                  <a:lnTo>
                    <a:pt x="875" y="2"/>
                  </a:lnTo>
                  <a:lnTo>
                    <a:pt x="875" y="2"/>
                  </a:lnTo>
                  <a:lnTo>
                    <a:pt x="876" y="2"/>
                  </a:lnTo>
                  <a:lnTo>
                    <a:pt x="877" y="2"/>
                  </a:lnTo>
                  <a:lnTo>
                    <a:pt x="878" y="2"/>
                  </a:lnTo>
                  <a:lnTo>
                    <a:pt x="878" y="3"/>
                  </a:lnTo>
                  <a:lnTo>
                    <a:pt x="877" y="3"/>
                  </a:lnTo>
                  <a:lnTo>
                    <a:pt x="876" y="3"/>
                  </a:lnTo>
                  <a:lnTo>
                    <a:pt x="876" y="4"/>
                  </a:lnTo>
                  <a:lnTo>
                    <a:pt x="877" y="4"/>
                  </a:lnTo>
                  <a:lnTo>
                    <a:pt x="878" y="4"/>
                  </a:lnTo>
                  <a:lnTo>
                    <a:pt x="878" y="5"/>
                  </a:lnTo>
                  <a:lnTo>
                    <a:pt x="878" y="6"/>
                  </a:lnTo>
                  <a:lnTo>
                    <a:pt x="879" y="6"/>
                  </a:lnTo>
                  <a:lnTo>
                    <a:pt x="879" y="5"/>
                  </a:lnTo>
                  <a:lnTo>
                    <a:pt x="878" y="5"/>
                  </a:lnTo>
                  <a:lnTo>
                    <a:pt x="878" y="4"/>
                  </a:lnTo>
                  <a:lnTo>
                    <a:pt x="879" y="4"/>
                  </a:lnTo>
                  <a:lnTo>
                    <a:pt x="880" y="4"/>
                  </a:lnTo>
                  <a:lnTo>
                    <a:pt x="881" y="4"/>
                  </a:lnTo>
                  <a:lnTo>
                    <a:pt x="880" y="4"/>
                  </a:lnTo>
                  <a:lnTo>
                    <a:pt x="880" y="5"/>
                  </a:lnTo>
                  <a:lnTo>
                    <a:pt x="881" y="6"/>
                  </a:lnTo>
                  <a:lnTo>
                    <a:pt x="881" y="5"/>
                  </a:lnTo>
                  <a:lnTo>
                    <a:pt x="882" y="5"/>
                  </a:lnTo>
                  <a:lnTo>
                    <a:pt x="882" y="6"/>
                  </a:lnTo>
                  <a:lnTo>
                    <a:pt x="882" y="5"/>
                  </a:lnTo>
                  <a:lnTo>
                    <a:pt x="882" y="6"/>
                  </a:lnTo>
                  <a:lnTo>
                    <a:pt x="883" y="6"/>
                  </a:lnTo>
                  <a:lnTo>
                    <a:pt x="883" y="7"/>
                  </a:lnTo>
                  <a:lnTo>
                    <a:pt x="884" y="7"/>
                  </a:lnTo>
                  <a:lnTo>
                    <a:pt x="884" y="7"/>
                  </a:lnTo>
                  <a:lnTo>
                    <a:pt x="884" y="8"/>
                  </a:lnTo>
                  <a:lnTo>
                    <a:pt x="885" y="8"/>
                  </a:lnTo>
                  <a:lnTo>
                    <a:pt x="885" y="7"/>
                  </a:lnTo>
                  <a:lnTo>
                    <a:pt x="885" y="8"/>
                  </a:lnTo>
                  <a:lnTo>
                    <a:pt x="886" y="8"/>
                  </a:lnTo>
                  <a:lnTo>
                    <a:pt x="886" y="9"/>
                  </a:lnTo>
                  <a:lnTo>
                    <a:pt x="886" y="10"/>
                  </a:lnTo>
                  <a:lnTo>
                    <a:pt x="886" y="9"/>
                  </a:lnTo>
                  <a:lnTo>
                    <a:pt x="887" y="9"/>
                  </a:lnTo>
                  <a:lnTo>
                    <a:pt x="888" y="9"/>
                  </a:lnTo>
                  <a:lnTo>
                    <a:pt x="888" y="8"/>
                  </a:lnTo>
                  <a:lnTo>
                    <a:pt x="888" y="8"/>
                  </a:lnTo>
                  <a:lnTo>
                    <a:pt x="888" y="8"/>
                  </a:lnTo>
                  <a:lnTo>
                    <a:pt x="888" y="7"/>
                  </a:lnTo>
                  <a:lnTo>
                    <a:pt x="888" y="7"/>
                  </a:lnTo>
                  <a:lnTo>
                    <a:pt x="889" y="7"/>
                  </a:lnTo>
                  <a:lnTo>
                    <a:pt x="889" y="8"/>
                  </a:lnTo>
                  <a:lnTo>
                    <a:pt x="888" y="8"/>
                  </a:lnTo>
                  <a:lnTo>
                    <a:pt x="889" y="8"/>
                  </a:lnTo>
                  <a:lnTo>
                    <a:pt x="889" y="9"/>
                  </a:lnTo>
                  <a:lnTo>
                    <a:pt x="888" y="9"/>
                  </a:lnTo>
                  <a:lnTo>
                    <a:pt x="888" y="10"/>
                  </a:lnTo>
                  <a:lnTo>
                    <a:pt x="889" y="10"/>
                  </a:lnTo>
                  <a:lnTo>
                    <a:pt x="889" y="9"/>
                  </a:lnTo>
                  <a:lnTo>
                    <a:pt x="890" y="9"/>
                  </a:lnTo>
                  <a:lnTo>
                    <a:pt x="890" y="10"/>
                  </a:lnTo>
                  <a:lnTo>
                    <a:pt x="890" y="11"/>
                  </a:lnTo>
                  <a:lnTo>
                    <a:pt x="889" y="11"/>
                  </a:lnTo>
                  <a:lnTo>
                    <a:pt x="890" y="11"/>
                  </a:lnTo>
                  <a:lnTo>
                    <a:pt x="890" y="12"/>
                  </a:lnTo>
                  <a:lnTo>
                    <a:pt x="891" y="12"/>
                  </a:lnTo>
                  <a:lnTo>
                    <a:pt x="891" y="13"/>
                  </a:lnTo>
                  <a:lnTo>
                    <a:pt x="891" y="12"/>
                  </a:lnTo>
                  <a:lnTo>
                    <a:pt x="891" y="13"/>
                  </a:lnTo>
                  <a:lnTo>
                    <a:pt x="892" y="13"/>
                  </a:lnTo>
                  <a:lnTo>
                    <a:pt x="892" y="12"/>
                  </a:lnTo>
                  <a:lnTo>
                    <a:pt x="892" y="11"/>
                  </a:lnTo>
                  <a:lnTo>
                    <a:pt x="893" y="11"/>
                  </a:lnTo>
                  <a:lnTo>
                    <a:pt x="894" y="11"/>
                  </a:lnTo>
                  <a:lnTo>
                    <a:pt x="894" y="11"/>
                  </a:lnTo>
                  <a:lnTo>
                    <a:pt x="894" y="12"/>
                  </a:lnTo>
                  <a:lnTo>
                    <a:pt x="895" y="12"/>
                  </a:lnTo>
                  <a:lnTo>
                    <a:pt x="895" y="13"/>
                  </a:lnTo>
                  <a:lnTo>
                    <a:pt x="895" y="14"/>
                  </a:lnTo>
                  <a:lnTo>
                    <a:pt x="896" y="14"/>
                  </a:lnTo>
                  <a:lnTo>
                    <a:pt x="896" y="14"/>
                  </a:lnTo>
                  <a:lnTo>
                    <a:pt x="896" y="14"/>
                  </a:lnTo>
                  <a:lnTo>
                    <a:pt x="897" y="14"/>
                  </a:lnTo>
                  <a:lnTo>
                    <a:pt x="897" y="13"/>
                  </a:lnTo>
                  <a:lnTo>
                    <a:pt x="896" y="13"/>
                  </a:lnTo>
                  <a:lnTo>
                    <a:pt x="896" y="12"/>
                  </a:lnTo>
                  <a:lnTo>
                    <a:pt x="897" y="12"/>
                  </a:lnTo>
                  <a:lnTo>
                    <a:pt x="897" y="13"/>
                  </a:lnTo>
                  <a:lnTo>
                    <a:pt x="898" y="13"/>
                  </a:lnTo>
                  <a:lnTo>
                    <a:pt x="898" y="12"/>
                  </a:lnTo>
                  <a:lnTo>
                    <a:pt x="899" y="12"/>
                  </a:lnTo>
                  <a:lnTo>
                    <a:pt x="900" y="12"/>
                  </a:lnTo>
                  <a:lnTo>
                    <a:pt x="900" y="13"/>
                  </a:lnTo>
                  <a:lnTo>
                    <a:pt x="900" y="12"/>
                  </a:lnTo>
                  <a:lnTo>
                    <a:pt x="900" y="11"/>
                  </a:lnTo>
                  <a:lnTo>
                    <a:pt x="900" y="10"/>
                  </a:lnTo>
                  <a:lnTo>
                    <a:pt x="901" y="10"/>
                  </a:lnTo>
                  <a:lnTo>
                    <a:pt x="901" y="9"/>
                  </a:lnTo>
                  <a:lnTo>
                    <a:pt x="901" y="9"/>
                  </a:lnTo>
                  <a:lnTo>
                    <a:pt x="901" y="10"/>
                  </a:lnTo>
                  <a:lnTo>
                    <a:pt x="901" y="11"/>
                  </a:lnTo>
                  <a:lnTo>
                    <a:pt x="902" y="11"/>
                  </a:lnTo>
                  <a:lnTo>
                    <a:pt x="902" y="10"/>
                  </a:lnTo>
                  <a:lnTo>
                    <a:pt x="903" y="10"/>
                  </a:lnTo>
                  <a:lnTo>
                    <a:pt x="903" y="11"/>
                  </a:lnTo>
                  <a:lnTo>
                    <a:pt x="903" y="12"/>
                  </a:lnTo>
                  <a:lnTo>
                    <a:pt x="904" y="12"/>
                  </a:lnTo>
                  <a:lnTo>
                    <a:pt x="905" y="12"/>
                  </a:lnTo>
                  <a:lnTo>
                    <a:pt x="905" y="11"/>
                  </a:lnTo>
                  <a:lnTo>
                    <a:pt x="906" y="11"/>
                  </a:lnTo>
                  <a:lnTo>
                    <a:pt x="906" y="12"/>
                  </a:lnTo>
                  <a:lnTo>
                    <a:pt x="906" y="13"/>
                  </a:lnTo>
                  <a:lnTo>
                    <a:pt x="907" y="13"/>
                  </a:lnTo>
                  <a:lnTo>
                    <a:pt x="907" y="12"/>
                  </a:lnTo>
                  <a:lnTo>
                    <a:pt x="907" y="11"/>
                  </a:lnTo>
                  <a:lnTo>
                    <a:pt x="907" y="11"/>
                  </a:lnTo>
                  <a:lnTo>
                    <a:pt x="908" y="11"/>
                  </a:lnTo>
                  <a:lnTo>
                    <a:pt x="908" y="12"/>
                  </a:lnTo>
                  <a:lnTo>
                    <a:pt x="908" y="11"/>
                  </a:lnTo>
                  <a:lnTo>
                    <a:pt x="908" y="10"/>
                  </a:lnTo>
                  <a:lnTo>
                    <a:pt x="909" y="10"/>
                  </a:lnTo>
                  <a:lnTo>
                    <a:pt x="908" y="10"/>
                  </a:lnTo>
                  <a:lnTo>
                    <a:pt x="908" y="9"/>
                  </a:lnTo>
                  <a:lnTo>
                    <a:pt x="909" y="9"/>
                  </a:lnTo>
                  <a:lnTo>
                    <a:pt x="909" y="10"/>
                  </a:lnTo>
                  <a:lnTo>
                    <a:pt x="910" y="10"/>
                  </a:lnTo>
                  <a:lnTo>
                    <a:pt x="910" y="9"/>
                  </a:lnTo>
                  <a:lnTo>
                    <a:pt x="911" y="9"/>
                  </a:lnTo>
                  <a:lnTo>
                    <a:pt x="911" y="8"/>
                  </a:lnTo>
                  <a:lnTo>
                    <a:pt x="912" y="8"/>
                  </a:lnTo>
                  <a:lnTo>
                    <a:pt x="913" y="8"/>
                  </a:lnTo>
                  <a:lnTo>
                    <a:pt x="914" y="8"/>
                  </a:lnTo>
                  <a:lnTo>
                    <a:pt x="913" y="8"/>
                  </a:lnTo>
                  <a:lnTo>
                    <a:pt x="913" y="9"/>
                  </a:lnTo>
                  <a:lnTo>
                    <a:pt x="913" y="10"/>
                  </a:lnTo>
                  <a:lnTo>
                    <a:pt x="914" y="10"/>
                  </a:lnTo>
                  <a:lnTo>
                    <a:pt x="914" y="10"/>
                  </a:lnTo>
                  <a:lnTo>
                    <a:pt x="914" y="9"/>
                  </a:lnTo>
                  <a:lnTo>
                    <a:pt x="914" y="10"/>
                  </a:lnTo>
                  <a:lnTo>
                    <a:pt x="915" y="10"/>
                  </a:lnTo>
                  <a:lnTo>
                    <a:pt x="914" y="10"/>
                  </a:lnTo>
                  <a:lnTo>
                    <a:pt x="914" y="11"/>
                  </a:lnTo>
                  <a:lnTo>
                    <a:pt x="915" y="11"/>
                  </a:lnTo>
                  <a:lnTo>
                    <a:pt x="915" y="10"/>
                  </a:lnTo>
                  <a:lnTo>
                    <a:pt x="915" y="9"/>
                  </a:lnTo>
                  <a:lnTo>
                    <a:pt x="916" y="9"/>
                  </a:lnTo>
                  <a:lnTo>
                    <a:pt x="916" y="10"/>
                  </a:lnTo>
                  <a:lnTo>
                    <a:pt x="916" y="11"/>
                  </a:lnTo>
                  <a:lnTo>
                    <a:pt x="917" y="11"/>
                  </a:lnTo>
                  <a:lnTo>
                    <a:pt x="916" y="11"/>
                  </a:lnTo>
                  <a:lnTo>
                    <a:pt x="916" y="12"/>
                  </a:lnTo>
                  <a:lnTo>
                    <a:pt x="917" y="12"/>
                  </a:lnTo>
                  <a:lnTo>
                    <a:pt x="917" y="13"/>
                  </a:lnTo>
                  <a:lnTo>
                    <a:pt x="916" y="13"/>
                  </a:lnTo>
                  <a:lnTo>
                    <a:pt x="917" y="13"/>
                  </a:lnTo>
                  <a:lnTo>
                    <a:pt x="917" y="12"/>
                  </a:lnTo>
                  <a:lnTo>
                    <a:pt x="918" y="12"/>
                  </a:lnTo>
                  <a:lnTo>
                    <a:pt x="918" y="13"/>
                  </a:lnTo>
                  <a:lnTo>
                    <a:pt x="918" y="14"/>
                  </a:lnTo>
                  <a:lnTo>
                    <a:pt x="918" y="13"/>
                  </a:lnTo>
                  <a:lnTo>
                    <a:pt x="919" y="13"/>
                  </a:lnTo>
                  <a:lnTo>
                    <a:pt x="919" y="12"/>
                  </a:lnTo>
                  <a:lnTo>
                    <a:pt x="919" y="13"/>
                  </a:lnTo>
                  <a:lnTo>
                    <a:pt x="920" y="13"/>
                  </a:lnTo>
                  <a:lnTo>
                    <a:pt x="920" y="14"/>
                  </a:lnTo>
                  <a:lnTo>
                    <a:pt x="919" y="14"/>
                  </a:lnTo>
                  <a:lnTo>
                    <a:pt x="919" y="14"/>
                  </a:lnTo>
                  <a:lnTo>
                    <a:pt x="920" y="14"/>
                  </a:lnTo>
                  <a:lnTo>
                    <a:pt x="920" y="14"/>
                  </a:lnTo>
                  <a:lnTo>
                    <a:pt x="920" y="14"/>
                  </a:lnTo>
                  <a:lnTo>
                    <a:pt x="920" y="14"/>
                  </a:lnTo>
                  <a:lnTo>
                    <a:pt x="920" y="14"/>
                  </a:lnTo>
                  <a:lnTo>
                    <a:pt x="920" y="14"/>
                  </a:lnTo>
                  <a:lnTo>
                    <a:pt x="920" y="14"/>
                  </a:lnTo>
                  <a:lnTo>
                    <a:pt x="921" y="14"/>
                  </a:lnTo>
                  <a:lnTo>
                    <a:pt x="920" y="14"/>
                  </a:lnTo>
                  <a:lnTo>
                    <a:pt x="920" y="15"/>
                  </a:lnTo>
                  <a:lnTo>
                    <a:pt x="921" y="15"/>
                  </a:lnTo>
                  <a:lnTo>
                    <a:pt x="921" y="14"/>
                  </a:lnTo>
                  <a:lnTo>
                    <a:pt x="921" y="15"/>
                  </a:lnTo>
                  <a:lnTo>
                    <a:pt x="922" y="15"/>
                  </a:lnTo>
                  <a:lnTo>
                    <a:pt x="922" y="16"/>
                  </a:lnTo>
                  <a:lnTo>
                    <a:pt x="923" y="16"/>
                  </a:lnTo>
                  <a:lnTo>
                    <a:pt x="923" y="15"/>
                  </a:lnTo>
                  <a:lnTo>
                    <a:pt x="922" y="15"/>
                  </a:lnTo>
                  <a:lnTo>
                    <a:pt x="923" y="15"/>
                  </a:lnTo>
                  <a:lnTo>
                    <a:pt x="923" y="16"/>
                  </a:lnTo>
                  <a:lnTo>
                    <a:pt x="924" y="16"/>
                  </a:lnTo>
                  <a:lnTo>
                    <a:pt x="924" y="15"/>
                  </a:lnTo>
                  <a:lnTo>
                    <a:pt x="925" y="15"/>
                  </a:lnTo>
                  <a:lnTo>
                    <a:pt x="925" y="16"/>
                  </a:lnTo>
                  <a:lnTo>
                    <a:pt x="925" y="15"/>
                  </a:lnTo>
                  <a:lnTo>
                    <a:pt x="926" y="15"/>
                  </a:lnTo>
                  <a:lnTo>
                    <a:pt x="926" y="16"/>
                  </a:lnTo>
                  <a:lnTo>
                    <a:pt x="926" y="16"/>
                  </a:lnTo>
                  <a:lnTo>
                    <a:pt x="927" y="16"/>
                  </a:lnTo>
                  <a:lnTo>
                    <a:pt x="927" y="15"/>
                  </a:lnTo>
                  <a:lnTo>
                    <a:pt x="928" y="15"/>
                  </a:lnTo>
                  <a:lnTo>
                    <a:pt x="928" y="16"/>
                  </a:lnTo>
                  <a:lnTo>
                    <a:pt x="928" y="17"/>
                  </a:lnTo>
                  <a:lnTo>
                    <a:pt x="929" y="17"/>
                  </a:lnTo>
                  <a:lnTo>
                    <a:pt x="929" y="16"/>
                  </a:lnTo>
                  <a:lnTo>
                    <a:pt x="929" y="17"/>
                  </a:lnTo>
                  <a:lnTo>
                    <a:pt x="929" y="16"/>
                  </a:lnTo>
                  <a:lnTo>
                    <a:pt x="929" y="17"/>
                  </a:lnTo>
                  <a:lnTo>
                    <a:pt x="930" y="17"/>
                  </a:lnTo>
                  <a:lnTo>
                    <a:pt x="929" y="17"/>
                  </a:lnTo>
                  <a:lnTo>
                    <a:pt x="930" y="17"/>
                  </a:lnTo>
                  <a:lnTo>
                    <a:pt x="929" y="17"/>
                  </a:lnTo>
                  <a:lnTo>
                    <a:pt x="930" y="17"/>
                  </a:lnTo>
                  <a:lnTo>
                    <a:pt x="930" y="18"/>
                  </a:lnTo>
                  <a:lnTo>
                    <a:pt x="931" y="18"/>
                  </a:lnTo>
                  <a:lnTo>
                    <a:pt x="932" y="19"/>
                  </a:lnTo>
                  <a:lnTo>
                    <a:pt x="931" y="19"/>
                  </a:lnTo>
                  <a:lnTo>
                    <a:pt x="931" y="20"/>
                  </a:lnTo>
                  <a:lnTo>
                    <a:pt x="932" y="20"/>
                  </a:lnTo>
                  <a:lnTo>
                    <a:pt x="932" y="19"/>
                  </a:lnTo>
                  <a:lnTo>
                    <a:pt x="933" y="19"/>
                  </a:lnTo>
                  <a:lnTo>
                    <a:pt x="933" y="20"/>
                  </a:lnTo>
                  <a:lnTo>
                    <a:pt x="932" y="20"/>
                  </a:lnTo>
                  <a:lnTo>
                    <a:pt x="933" y="20"/>
                  </a:lnTo>
                  <a:lnTo>
                    <a:pt x="933" y="20"/>
                  </a:lnTo>
                  <a:lnTo>
                    <a:pt x="932" y="20"/>
                  </a:lnTo>
                  <a:lnTo>
                    <a:pt x="932" y="21"/>
                  </a:lnTo>
                  <a:lnTo>
                    <a:pt x="933" y="21"/>
                  </a:lnTo>
                  <a:lnTo>
                    <a:pt x="933" y="21"/>
                  </a:lnTo>
                  <a:lnTo>
                    <a:pt x="933" y="21"/>
                  </a:lnTo>
                  <a:lnTo>
                    <a:pt x="933" y="21"/>
                  </a:lnTo>
                  <a:lnTo>
                    <a:pt x="933" y="20"/>
                  </a:lnTo>
                  <a:lnTo>
                    <a:pt x="933" y="21"/>
                  </a:lnTo>
                  <a:lnTo>
                    <a:pt x="934" y="21"/>
                  </a:lnTo>
                  <a:lnTo>
                    <a:pt x="933" y="21"/>
                  </a:lnTo>
                  <a:lnTo>
                    <a:pt x="933" y="22"/>
                  </a:lnTo>
                  <a:lnTo>
                    <a:pt x="934" y="22"/>
                  </a:lnTo>
                  <a:lnTo>
                    <a:pt x="933" y="22"/>
                  </a:lnTo>
                  <a:lnTo>
                    <a:pt x="934" y="22"/>
                  </a:lnTo>
                  <a:lnTo>
                    <a:pt x="934" y="21"/>
                  </a:lnTo>
                  <a:lnTo>
                    <a:pt x="935" y="21"/>
                  </a:lnTo>
                  <a:lnTo>
                    <a:pt x="935" y="22"/>
                  </a:lnTo>
                  <a:lnTo>
                    <a:pt x="936" y="22"/>
                  </a:lnTo>
                  <a:lnTo>
                    <a:pt x="937" y="22"/>
                  </a:lnTo>
                  <a:lnTo>
                    <a:pt x="937" y="21"/>
                  </a:lnTo>
                  <a:lnTo>
                    <a:pt x="938" y="21"/>
                  </a:lnTo>
                  <a:lnTo>
                    <a:pt x="938" y="20"/>
                  </a:lnTo>
                  <a:lnTo>
                    <a:pt x="938" y="21"/>
                  </a:lnTo>
                  <a:lnTo>
                    <a:pt x="938" y="22"/>
                  </a:lnTo>
                  <a:lnTo>
                    <a:pt x="938" y="21"/>
                  </a:lnTo>
                  <a:lnTo>
                    <a:pt x="939" y="21"/>
                  </a:lnTo>
                  <a:lnTo>
                    <a:pt x="938" y="21"/>
                  </a:lnTo>
                  <a:lnTo>
                    <a:pt x="938" y="20"/>
                  </a:lnTo>
                  <a:lnTo>
                    <a:pt x="939" y="20"/>
                  </a:lnTo>
                  <a:lnTo>
                    <a:pt x="939" y="20"/>
                  </a:lnTo>
                  <a:lnTo>
                    <a:pt x="939" y="21"/>
                  </a:lnTo>
                  <a:lnTo>
                    <a:pt x="940" y="21"/>
                  </a:lnTo>
                  <a:lnTo>
                    <a:pt x="939" y="21"/>
                  </a:lnTo>
                  <a:lnTo>
                    <a:pt x="939" y="20"/>
                  </a:lnTo>
                  <a:lnTo>
                    <a:pt x="939" y="21"/>
                  </a:lnTo>
                  <a:lnTo>
                    <a:pt x="939" y="20"/>
                  </a:lnTo>
                  <a:lnTo>
                    <a:pt x="940" y="20"/>
                  </a:lnTo>
                  <a:lnTo>
                    <a:pt x="939" y="20"/>
                  </a:lnTo>
                  <a:lnTo>
                    <a:pt x="939" y="20"/>
                  </a:lnTo>
                  <a:lnTo>
                    <a:pt x="940" y="20"/>
                  </a:lnTo>
                  <a:lnTo>
                    <a:pt x="940" y="20"/>
                  </a:lnTo>
                  <a:lnTo>
                    <a:pt x="940" y="20"/>
                  </a:lnTo>
                  <a:lnTo>
                    <a:pt x="941" y="20"/>
                  </a:lnTo>
                  <a:lnTo>
                    <a:pt x="941" y="20"/>
                  </a:lnTo>
                  <a:lnTo>
                    <a:pt x="941" y="20"/>
                  </a:lnTo>
                  <a:lnTo>
                    <a:pt x="942" y="20"/>
                  </a:lnTo>
                  <a:lnTo>
                    <a:pt x="943" y="20"/>
                  </a:lnTo>
                  <a:lnTo>
                    <a:pt x="943" y="20"/>
                  </a:lnTo>
                  <a:lnTo>
                    <a:pt x="943" y="21"/>
                  </a:lnTo>
                  <a:lnTo>
                    <a:pt x="943" y="20"/>
                  </a:lnTo>
                  <a:lnTo>
                    <a:pt x="944" y="20"/>
                  </a:lnTo>
                  <a:lnTo>
                    <a:pt x="944" y="21"/>
                  </a:lnTo>
                  <a:lnTo>
                    <a:pt x="944" y="20"/>
                  </a:lnTo>
                  <a:lnTo>
                    <a:pt x="944" y="20"/>
                  </a:lnTo>
                  <a:lnTo>
                    <a:pt x="945" y="20"/>
                  </a:lnTo>
                  <a:lnTo>
                    <a:pt x="944" y="20"/>
                  </a:lnTo>
                  <a:lnTo>
                    <a:pt x="945" y="20"/>
                  </a:lnTo>
                  <a:lnTo>
                    <a:pt x="945" y="20"/>
                  </a:lnTo>
                  <a:lnTo>
                    <a:pt x="945" y="20"/>
                  </a:lnTo>
                  <a:lnTo>
                    <a:pt x="945" y="20"/>
                  </a:lnTo>
                  <a:lnTo>
                    <a:pt x="945" y="20"/>
                  </a:lnTo>
                  <a:lnTo>
                    <a:pt x="945" y="20"/>
                  </a:lnTo>
                  <a:lnTo>
                    <a:pt x="946" y="20"/>
                  </a:lnTo>
                  <a:lnTo>
                    <a:pt x="946" y="20"/>
                  </a:lnTo>
                  <a:lnTo>
                    <a:pt x="946" y="20"/>
                  </a:lnTo>
                  <a:lnTo>
                    <a:pt x="946" y="20"/>
                  </a:lnTo>
                  <a:lnTo>
                    <a:pt x="946" y="20"/>
                  </a:lnTo>
                  <a:lnTo>
                    <a:pt x="947" y="20"/>
                  </a:lnTo>
                  <a:lnTo>
                    <a:pt x="946" y="20"/>
                  </a:lnTo>
                  <a:lnTo>
                    <a:pt x="947" y="20"/>
                  </a:lnTo>
                  <a:lnTo>
                    <a:pt x="947" y="19"/>
                  </a:lnTo>
                  <a:lnTo>
                    <a:pt x="946" y="19"/>
                  </a:lnTo>
                  <a:lnTo>
                    <a:pt x="947" y="19"/>
                  </a:lnTo>
                  <a:lnTo>
                    <a:pt x="947" y="20"/>
                  </a:lnTo>
                  <a:lnTo>
                    <a:pt x="948" y="20"/>
                  </a:lnTo>
                  <a:lnTo>
                    <a:pt x="948" y="19"/>
                  </a:lnTo>
                  <a:lnTo>
                    <a:pt x="949" y="19"/>
                  </a:lnTo>
                  <a:lnTo>
                    <a:pt x="950" y="19"/>
                  </a:lnTo>
                  <a:lnTo>
                    <a:pt x="949" y="19"/>
                  </a:lnTo>
                  <a:lnTo>
                    <a:pt x="950" y="20"/>
                  </a:lnTo>
                  <a:lnTo>
                    <a:pt x="950" y="19"/>
                  </a:lnTo>
                  <a:lnTo>
                    <a:pt x="951" y="19"/>
                  </a:lnTo>
                  <a:lnTo>
                    <a:pt x="952" y="19"/>
                  </a:lnTo>
                  <a:lnTo>
                    <a:pt x="952" y="19"/>
                  </a:lnTo>
                  <a:lnTo>
                    <a:pt x="953" y="19"/>
                  </a:lnTo>
                  <a:lnTo>
                    <a:pt x="952" y="19"/>
                  </a:lnTo>
                  <a:lnTo>
                    <a:pt x="952" y="20"/>
                  </a:lnTo>
                  <a:lnTo>
                    <a:pt x="953" y="20"/>
                  </a:lnTo>
                  <a:lnTo>
                    <a:pt x="954" y="20"/>
                  </a:lnTo>
                  <a:lnTo>
                    <a:pt x="954" y="20"/>
                  </a:lnTo>
                  <a:lnTo>
                    <a:pt x="953" y="20"/>
                  </a:lnTo>
                  <a:lnTo>
                    <a:pt x="954" y="20"/>
                  </a:lnTo>
                  <a:lnTo>
                    <a:pt x="954" y="21"/>
                  </a:lnTo>
                  <a:lnTo>
                    <a:pt x="955" y="21"/>
                  </a:lnTo>
                  <a:lnTo>
                    <a:pt x="955" y="22"/>
                  </a:lnTo>
                  <a:lnTo>
                    <a:pt x="956" y="22"/>
                  </a:lnTo>
                  <a:lnTo>
                    <a:pt x="957" y="22"/>
                  </a:lnTo>
                  <a:lnTo>
                    <a:pt x="956" y="22"/>
                  </a:lnTo>
                  <a:lnTo>
                    <a:pt x="957" y="22"/>
                  </a:lnTo>
                  <a:lnTo>
                    <a:pt x="956" y="22"/>
                  </a:lnTo>
                  <a:lnTo>
                    <a:pt x="956" y="21"/>
                  </a:lnTo>
                  <a:lnTo>
                    <a:pt x="957" y="21"/>
                  </a:lnTo>
                  <a:lnTo>
                    <a:pt x="957" y="22"/>
                  </a:lnTo>
                  <a:lnTo>
                    <a:pt x="958" y="22"/>
                  </a:lnTo>
                  <a:lnTo>
                    <a:pt x="958" y="21"/>
                  </a:lnTo>
                  <a:lnTo>
                    <a:pt x="958" y="22"/>
                  </a:lnTo>
                  <a:lnTo>
                    <a:pt x="958" y="22"/>
                  </a:lnTo>
                  <a:lnTo>
                    <a:pt x="958" y="23"/>
                  </a:lnTo>
                  <a:lnTo>
                    <a:pt x="959" y="23"/>
                  </a:lnTo>
                  <a:lnTo>
                    <a:pt x="960" y="22"/>
                  </a:lnTo>
                  <a:lnTo>
                    <a:pt x="959" y="22"/>
                  </a:lnTo>
                  <a:lnTo>
                    <a:pt x="960" y="22"/>
                  </a:lnTo>
                  <a:lnTo>
                    <a:pt x="960" y="21"/>
                  </a:lnTo>
                  <a:lnTo>
                    <a:pt x="960" y="20"/>
                  </a:lnTo>
                  <a:lnTo>
                    <a:pt x="961" y="20"/>
                  </a:lnTo>
                  <a:lnTo>
                    <a:pt x="962" y="20"/>
                  </a:lnTo>
                  <a:lnTo>
                    <a:pt x="962" y="20"/>
                  </a:lnTo>
                  <a:lnTo>
                    <a:pt x="962" y="19"/>
                  </a:lnTo>
                  <a:lnTo>
                    <a:pt x="963" y="19"/>
                  </a:lnTo>
                  <a:lnTo>
                    <a:pt x="963" y="18"/>
                  </a:lnTo>
                  <a:lnTo>
                    <a:pt x="963" y="17"/>
                  </a:lnTo>
                  <a:lnTo>
                    <a:pt x="963" y="16"/>
                  </a:lnTo>
                  <a:lnTo>
                    <a:pt x="964" y="16"/>
                  </a:lnTo>
                  <a:lnTo>
                    <a:pt x="965" y="16"/>
                  </a:lnTo>
                  <a:lnTo>
                    <a:pt x="965" y="15"/>
                  </a:lnTo>
                  <a:lnTo>
                    <a:pt x="965" y="15"/>
                  </a:lnTo>
                  <a:lnTo>
                    <a:pt x="966" y="15"/>
                  </a:lnTo>
                  <a:lnTo>
                    <a:pt x="966" y="14"/>
                  </a:lnTo>
                  <a:lnTo>
                    <a:pt x="967" y="14"/>
                  </a:lnTo>
                  <a:lnTo>
                    <a:pt x="966" y="14"/>
                  </a:lnTo>
                  <a:lnTo>
                    <a:pt x="967" y="14"/>
                  </a:lnTo>
                  <a:lnTo>
                    <a:pt x="968" y="14"/>
                  </a:lnTo>
                  <a:lnTo>
                    <a:pt x="968" y="14"/>
                  </a:lnTo>
                  <a:lnTo>
                    <a:pt x="968" y="14"/>
                  </a:lnTo>
                  <a:lnTo>
                    <a:pt x="969" y="14"/>
                  </a:lnTo>
                  <a:lnTo>
                    <a:pt x="969" y="14"/>
                  </a:lnTo>
                  <a:lnTo>
                    <a:pt x="969" y="14"/>
                  </a:lnTo>
                  <a:lnTo>
                    <a:pt x="969" y="14"/>
                  </a:lnTo>
                  <a:lnTo>
                    <a:pt x="970" y="14"/>
                  </a:lnTo>
                  <a:lnTo>
                    <a:pt x="969" y="14"/>
                  </a:lnTo>
                  <a:lnTo>
                    <a:pt x="970" y="14"/>
                  </a:lnTo>
                  <a:lnTo>
                    <a:pt x="970" y="13"/>
                  </a:lnTo>
                  <a:lnTo>
                    <a:pt x="971" y="13"/>
                  </a:lnTo>
                  <a:lnTo>
                    <a:pt x="971" y="13"/>
                  </a:lnTo>
                  <a:lnTo>
                    <a:pt x="972" y="13"/>
                  </a:lnTo>
                  <a:lnTo>
                    <a:pt x="972" y="12"/>
                  </a:lnTo>
                  <a:lnTo>
                    <a:pt x="972" y="13"/>
                  </a:lnTo>
                  <a:lnTo>
                    <a:pt x="972" y="12"/>
                  </a:lnTo>
                  <a:lnTo>
                    <a:pt x="973" y="12"/>
                  </a:lnTo>
                  <a:lnTo>
                    <a:pt x="974" y="12"/>
                  </a:lnTo>
                  <a:lnTo>
                    <a:pt x="975" y="12"/>
                  </a:lnTo>
                  <a:lnTo>
                    <a:pt x="976" y="12"/>
                  </a:lnTo>
                  <a:lnTo>
                    <a:pt x="977" y="12"/>
                  </a:lnTo>
                  <a:lnTo>
                    <a:pt x="977" y="12"/>
                  </a:lnTo>
                  <a:lnTo>
                    <a:pt x="977" y="13"/>
                  </a:lnTo>
                  <a:lnTo>
                    <a:pt x="978" y="13"/>
                  </a:lnTo>
                  <a:lnTo>
                    <a:pt x="979" y="13"/>
                  </a:lnTo>
                  <a:lnTo>
                    <a:pt x="979" y="14"/>
                  </a:lnTo>
                  <a:lnTo>
                    <a:pt x="980" y="14"/>
                  </a:lnTo>
                  <a:lnTo>
                    <a:pt x="981" y="14"/>
                  </a:lnTo>
                  <a:lnTo>
                    <a:pt x="981" y="14"/>
                  </a:lnTo>
                  <a:lnTo>
                    <a:pt x="982" y="14"/>
                  </a:lnTo>
                  <a:lnTo>
                    <a:pt x="982" y="15"/>
                  </a:lnTo>
                  <a:lnTo>
                    <a:pt x="983" y="15"/>
                  </a:lnTo>
                  <a:lnTo>
                    <a:pt x="984" y="15"/>
                  </a:lnTo>
                  <a:lnTo>
                    <a:pt x="984" y="15"/>
                  </a:lnTo>
                  <a:lnTo>
                    <a:pt x="985" y="15"/>
                  </a:lnTo>
                  <a:lnTo>
                    <a:pt x="985" y="16"/>
                  </a:lnTo>
                  <a:lnTo>
                    <a:pt x="986" y="16"/>
                  </a:lnTo>
                  <a:lnTo>
                    <a:pt x="987" y="16"/>
                  </a:lnTo>
                  <a:lnTo>
                    <a:pt x="987" y="17"/>
                  </a:lnTo>
                  <a:lnTo>
                    <a:pt x="988" y="17"/>
                  </a:lnTo>
                  <a:lnTo>
                    <a:pt x="989" y="17"/>
                  </a:lnTo>
                  <a:lnTo>
                    <a:pt x="990" y="17"/>
                  </a:lnTo>
                  <a:lnTo>
                    <a:pt x="990" y="18"/>
                  </a:lnTo>
                  <a:lnTo>
                    <a:pt x="990" y="18"/>
                  </a:lnTo>
                  <a:lnTo>
                    <a:pt x="991" y="18"/>
                  </a:lnTo>
                  <a:lnTo>
                    <a:pt x="991" y="19"/>
                  </a:lnTo>
                  <a:lnTo>
                    <a:pt x="992" y="19"/>
                  </a:lnTo>
                  <a:lnTo>
                    <a:pt x="993" y="19"/>
                  </a:lnTo>
                  <a:lnTo>
                    <a:pt x="993" y="20"/>
                  </a:lnTo>
                  <a:lnTo>
                    <a:pt x="994" y="20"/>
                  </a:lnTo>
                  <a:lnTo>
                    <a:pt x="995" y="20"/>
                  </a:lnTo>
                  <a:lnTo>
                    <a:pt x="996" y="20"/>
                  </a:lnTo>
                  <a:lnTo>
                    <a:pt x="996" y="20"/>
                  </a:lnTo>
                  <a:lnTo>
                    <a:pt x="997" y="20"/>
                  </a:lnTo>
                  <a:lnTo>
                    <a:pt x="997" y="21"/>
                  </a:lnTo>
                  <a:lnTo>
                    <a:pt x="997" y="21"/>
                  </a:lnTo>
                  <a:lnTo>
                    <a:pt x="997" y="22"/>
                  </a:lnTo>
                  <a:lnTo>
                    <a:pt x="997" y="22"/>
                  </a:lnTo>
                  <a:lnTo>
                    <a:pt x="997" y="23"/>
                  </a:lnTo>
                  <a:lnTo>
                    <a:pt x="997" y="24"/>
                  </a:lnTo>
                  <a:lnTo>
                    <a:pt x="997" y="24"/>
                  </a:lnTo>
                  <a:lnTo>
                    <a:pt x="997" y="25"/>
                  </a:lnTo>
                  <a:lnTo>
                    <a:pt x="998" y="25"/>
                  </a:lnTo>
                  <a:lnTo>
                    <a:pt x="999" y="25"/>
                  </a:lnTo>
                  <a:lnTo>
                    <a:pt x="999" y="26"/>
                  </a:lnTo>
                  <a:lnTo>
                    <a:pt x="1000" y="27"/>
                  </a:lnTo>
                  <a:lnTo>
                    <a:pt x="1000" y="27"/>
                  </a:lnTo>
                  <a:lnTo>
                    <a:pt x="1001" y="27"/>
                  </a:lnTo>
                  <a:lnTo>
                    <a:pt x="1002" y="28"/>
                  </a:lnTo>
                  <a:lnTo>
                    <a:pt x="1002" y="29"/>
                  </a:lnTo>
                  <a:lnTo>
                    <a:pt x="1002" y="30"/>
                  </a:lnTo>
                  <a:lnTo>
                    <a:pt x="1002" y="31"/>
                  </a:lnTo>
                  <a:lnTo>
                    <a:pt x="1003" y="31"/>
                  </a:lnTo>
                  <a:lnTo>
                    <a:pt x="1003" y="32"/>
                  </a:lnTo>
                  <a:lnTo>
                    <a:pt x="1003" y="32"/>
                  </a:lnTo>
                  <a:lnTo>
                    <a:pt x="1004" y="32"/>
                  </a:lnTo>
                  <a:lnTo>
                    <a:pt x="1004" y="33"/>
                  </a:lnTo>
                  <a:lnTo>
                    <a:pt x="1005" y="33"/>
                  </a:lnTo>
                  <a:lnTo>
                    <a:pt x="1006" y="33"/>
                  </a:lnTo>
                  <a:lnTo>
                    <a:pt x="1007" y="33"/>
                  </a:lnTo>
                  <a:lnTo>
                    <a:pt x="1008" y="33"/>
                  </a:lnTo>
                  <a:lnTo>
                    <a:pt x="1009" y="33"/>
                  </a:lnTo>
                  <a:lnTo>
                    <a:pt x="1009" y="33"/>
                  </a:lnTo>
                  <a:lnTo>
                    <a:pt x="1010" y="33"/>
                  </a:lnTo>
                  <a:lnTo>
                    <a:pt x="1011" y="33"/>
                  </a:lnTo>
                  <a:lnTo>
                    <a:pt x="1011" y="33"/>
                  </a:lnTo>
                  <a:lnTo>
                    <a:pt x="1012" y="33"/>
                  </a:lnTo>
                  <a:lnTo>
                    <a:pt x="1012" y="34"/>
                  </a:lnTo>
                  <a:lnTo>
                    <a:pt x="1013" y="34"/>
                  </a:lnTo>
                  <a:lnTo>
                    <a:pt x="1013" y="35"/>
                  </a:lnTo>
                  <a:lnTo>
                    <a:pt x="1014" y="35"/>
                  </a:lnTo>
                  <a:lnTo>
                    <a:pt x="1014" y="36"/>
                  </a:lnTo>
                  <a:lnTo>
                    <a:pt x="1014" y="37"/>
                  </a:lnTo>
                  <a:lnTo>
                    <a:pt x="1014" y="38"/>
                  </a:lnTo>
                  <a:lnTo>
                    <a:pt x="1014" y="39"/>
                  </a:lnTo>
                  <a:lnTo>
                    <a:pt x="1014" y="40"/>
                  </a:lnTo>
                  <a:lnTo>
                    <a:pt x="1015" y="40"/>
                  </a:lnTo>
                  <a:lnTo>
                    <a:pt x="1016" y="40"/>
                  </a:lnTo>
                  <a:lnTo>
                    <a:pt x="1016" y="39"/>
                  </a:lnTo>
                  <a:lnTo>
                    <a:pt x="1017" y="39"/>
                  </a:lnTo>
                  <a:lnTo>
                    <a:pt x="1017" y="40"/>
                  </a:lnTo>
                  <a:lnTo>
                    <a:pt x="1018" y="40"/>
                  </a:lnTo>
                  <a:lnTo>
                    <a:pt x="1018" y="40"/>
                  </a:lnTo>
                  <a:lnTo>
                    <a:pt x="1018" y="41"/>
                  </a:lnTo>
                  <a:lnTo>
                    <a:pt x="1019" y="41"/>
                  </a:lnTo>
                  <a:lnTo>
                    <a:pt x="1019" y="42"/>
                  </a:lnTo>
                  <a:lnTo>
                    <a:pt x="1019" y="43"/>
                  </a:lnTo>
                  <a:lnTo>
                    <a:pt x="1019" y="44"/>
                  </a:lnTo>
                  <a:lnTo>
                    <a:pt x="1019" y="45"/>
                  </a:lnTo>
                  <a:lnTo>
                    <a:pt x="1018" y="45"/>
                  </a:lnTo>
                  <a:lnTo>
                    <a:pt x="1018" y="46"/>
                  </a:lnTo>
                  <a:lnTo>
                    <a:pt x="1018" y="46"/>
                  </a:lnTo>
                  <a:lnTo>
                    <a:pt x="1018" y="47"/>
                  </a:lnTo>
                  <a:lnTo>
                    <a:pt x="1019" y="47"/>
                  </a:lnTo>
                  <a:lnTo>
                    <a:pt x="1019" y="48"/>
                  </a:lnTo>
                  <a:lnTo>
                    <a:pt x="1020" y="49"/>
                  </a:lnTo>
                  <a:lnTo>
                    <a:pt x="1020" y="50"/>
                  </a:lnTo>
                  <a:lnTo>
                    <a:pt x="1020" y="51"/>
                  </a:lnTo>
                  <a:lnTo>
                    <a:pt x="1019" y="51"/>
                  </a:lnTo>
                  <a:lnTo>
                    <a:pt x="1020" y="51"/>
                  </a:lnTo>
                  <a:lnTo>
                    <a:pt x="1020" y="52"/>
                  </a:lnTo>
                  <a:lnTo>
                    <a:pt x="1021" y="52"/>
                  </a:lnTo>
                  <a:lnTo>
                    <a:pt x="1022" y="52"/>
                  </a:lnTo>
                  <a:lnTo>
                    <a:pt x="1022" y="52"/>
                  </a:lnTo>
                  <a:lnTo>
                    <a:pt x="1022" y="52"/>
                  </a:lnTo>
                  <a:lnTo>
                    <a:pt x="1023" y="53"/>
                  </a:lnTo>
                  <a:lnTo>
                    <a:pt x="1024" y="53"/>
                  </a:lnTo>
                  <a:lnTo>
                    <a:pt x="1024" y="54"/>
                  </a:lnTo>
                  <a:lnTo>
                    <a:pt x="1025" y="54"/>
                  </a:lnTo>
                  <a:lnTo>
                    <a:pt x="1025" y="55"/>
                  </a:lnTo>
                  <a:lnTo>
                    <a:pt x="1026" y="55"/>
                  </a:lnTo>
                  <a:lnTo>
                    <a:pt x="1026" y="56"/>
                  </a:lnTo>
                  <a:lnTo>
                    <a:pt x="1027" y="56"/>
                  </a:lnTo>
                  <a:lnTo>
                    <a:pt x="1028" y="56"/>
                  </a:lnTo>
                  <a:lnTo>
                    <a:pt x="1029" y="56"/>
                  </a:lnTo>
                  <a:lnTo>
                    <a:pt x="1029" y="55"/>
                  </a:lnTo>
                  <a:lnTo>
                    <a:pt x="1029" y="55"/>
                  </a:lnTo>
                  <a:lnTo>
                    <a:pt x="1029" y="54"/>
                  </a:lnTo>
                  <a:lnTo>
                    <a:pt x="1029" y="53"/>
                  </a:lnTo>
                  <a:lnTo>
                    <a:pt x="1030" y="53"/>
                  </a:lnTo>
                  <a:lnTo>
                    <a:pt x="1030" y="54"/>
                  </a:lnTo>
                  <a:lnTo>
                    <a:pt x="1031" y="54"/>
                  </a:lnTo>
                  <a:lnTo>
                    <a:pt x="1032" y="54"/>
                  </a:lnTo>
                  <a:lnTo>
                    <a:pt x="1033" y="54"/>
                  </a:lnTo>
                  <a:lnTo>
                    <a:pt x="1033" y="55"/>
                  </a:lnTo>
                  <a:lnTo>
                    <a:pt x="1034" y="55"/>
                  </a:lnTo>
                  <a:lnTo>
                    <a:pt x="1035" y="55"/>
                  </a:lnTo>
                  <a:lnTo>
                    <a:pt x="1035" y="55"/>
                  </a:lnTo>
                  <a:lnTo>
                    <a:pt x="1036" y="55"/>
                  </a:lnTo>
                  <a:lnTo>
                    <a:pt x="1036" y="56"/>
                  </a:lnTo>
                  <a:lnTo>
                    <a:pt x="1036" y="57"/>
                  </a:lnTo>
                  <a:lnTo>
                    <a:pt x="1035" y="57"/>
                  </a:lnTo>
                  <a:lnTo>
                    <a:pt x="1035" y="58"/>
                  </a:lnTo>
                  <a:lnTo>
                    <a:pt x="1035" y="59"/>
                  </a:lnTo>
                  <a:lnTo>
                    <a:pt x="1035" y="59"/>
                  </a:lnTo>
                  <a:lnTo>
                    <a:pt x="1035" y="60"/>
                  </a:lnTo>
                  <a:lnTo>
                    <a:pt x="1036" y="60"/>
                  </a:lnTo>
                  <a:lnTo>
                    <a:pt x="1036" y="61"/>
                  </a:lnTo>
                  <a:lnTo>
                    <a:pt x="1037" y="61"/>
                  </a:lnTo>
                  <a:lnTo>
                    <a:pt x="1038" y="62"/>
                  </a:lnTo>
                  <a:lnTo>
                    <a:pt x="1038" y="63"/>
                  </a:lnTo>
                  <a:lnTo>
                    <a:pt x="1038" y="64"/>
                  </a:lnTo>
                  <a:lnTo>
                    <a:pt x="1039" y="64"/>
                  </a:lnTo>
                  <a:lnTo>
                    <a:pt x="1039" y="63"/>
                  </a:lnTo>
                  <a:lnTo>
                    <a:pt x="1039" y="62"/>
                  </a:lnTo>
                  <a:lnTo>
                    <a:pt x="1040" y="62"/>
                  </a:lnTo>
                  <a:lnTo>
                    <a:pt x="1041" y="62"/>
                  </a:lnTo>
                  <a:lnTo>
                    <a:pt x="1041" y="62"/>
                  </a:lnTo>
                  <a:lnTo>
                    <a:pt x="1041" y="63"/>
                  </a:lnTo>
                  <a:lnTo>
                    <a:pt x="1041" y="62"/>
                  </a:lnTo>
                  <a:lnTo>
                    <a:pt x="1042" y="62"/>
                  </a:lnTo>
                  <a:lnTo>
                    <a:pt x="1043" y="63"/>
                  </a:lnTo>
                  <a:lnTo>
                    <a:pt x="1043" y="64"/>
                  </a:lnTo>
                  <a:lnTo>
                    <a:pt x="1042" y="64"/>
                  </a:lnTo>
                  <a:lnTo>
                    <a:pt x="1042" y="65"/>
                  </a:lnTo>
                  <a:lnTo>
                    <a:pt x="1042" y="65"/>
                  </a:lnTo>
                  <a:lnTo>
                    <a:pt x="1043" y="65"/>
                  </a:lnTo>
                  <a:lnTo>
                    <a:pt x="1044" y="65"/>
                  </a:lnTo>
                  <a:lnTo>
                    <a:pt x="1045" y="65"/>
                  </a:lnTo>
                  <a:lnTo>
                    <a:pt x="1045" y="66"/>
                  </a:lnTo>
                  <a:lnTo>
                    <a:pt x="1046" y="66"/>
                  </a:lnTo>
                  <a:lnTo>
                    <a:pt x="1046" y="67"/>
                  </a:lnTo>
                  <a:lnTo>
                    <a:pt x="1047" y="67"/>
                  </a:lnTo>
                  <a:lnTo>
                    <a:pt x="1047" y="68"/>
                  </a:lnTo>
                  <a:lnTo>
                    <a:pt x="1048" y="68"/>
                  </a:lnTo>
                  <a:lnTo>
                    <a:pt x="1048" y="68"/>
                  </a:lnTo>
                  <a:lnTo>
                    <a:pt x="1049" y="68"/>
                  </a:lnTo>
                  <a:lnTo>
                    <a:pt x="1050" y="68"/>
                  </a:lnTo>
                  <a:lnTo>
                    <a:pt x="1050" y="67"/>
                  </a:lnTo>
                  <a:lnTo>
                    <a:pt x="1051" y="67"/>
                  </a:lnTo>
                  <a:lnTo>
                    <a:pt x="1051" y="68"/>
                  </a:lnTo>
                  <a:lnTo>
                    <a:pt x="1052" y="68"/>
                  </a:lnTo>
                  <a:lnTo>
                    <a:pt x="1052" y="67"/>
                  </a:lnTo>
                  <a:lnTo>
                    <a:pt x="1053" y="67"/>
                  </a:lnTo>
                  <a:lnTo>
                    <a:pt x="1054" y="67"/>
                  </a:lnTo>
                  <a:lnTo>
                    <a:pt x="1054" y="67"/>
                  </a:lnTo>
                  <a:lnTo>
                    <a:pt x="1054" y="68"/>
                  </a:lnTo>
                  <a:lnTo>
                    <a:pt x="1055" y="68"/>
                  </a:lnTo>
                  <a:lnTo>
                    <a:pt x="1056" y="68"/>
                  </a:lnTo>
                  <a:lnTo>
                    <a:pt x="1056" y="69"/>
                  </a:lnTo>
                  <a:lnTo>
                    <a:pt x="1057" y="69"/>
                  </a:lnTo>
                  <a:lnTo>
                    <a:pt x="1057" y="70"/>
                  </a:lnTo>
                  <a:lnTo>
                    <a:pt x="1058" y="70"/>
                  </a:lnTo>
                  <a:lnTo>
                    <a:pt x="1058" y="71"/>
                  </a:lnTo>
                  <a:lnTo>
                    <a:pt x="1058" y="72"/>
                  </a:lnTo>
                  <a:lnTo>
                    <a:pt x="1058" y="72"/>
                  </a:lnTo>
                  <a:lnTo>
                    <a:pt x="1059" y="72"/>
                  </a:lnTo>
                  <a:lnTo>
                    <a:pt x="1060" y="72"/>
                  </a:lnTo>
                  <a:lnTo>
                    <a:pt x="1061" y="72"/>
                  </a:lnTo>
                  <a:lnTo>
                    <a:pt x="1061" y="72"/>
                  </a:lnTo>
                  <a:lnTo>
                    <a:pt x="1062" y="72"/>
                  </a:lnTo>
                  <a:lnTo>
                    <a:pt x="1062" y="72"/>
                  </a:lnTo>
                  <a:lnTo>
                    <a:pt x="1062" y="72"/>
                  </a:lnTo>
                  <a:lnTo>
                    <a:pt x="1062" y="72"/>
                  </a:lnTo>
                  <a:lnTo>
                    <a:pt x="1063" y="72"/>
                  </a:lnTo>
                  <a:lnTo>
                    <a:pt x="1064" y="72"/>
                  </a:lnTo>
                  <a:lnTo>
                    <a:pt x="1064" y="71"/>
                  </a:lnTo>
                  <a:lnTo>
                    <a:pt x="1065" y="71"/>
                  </a:lnTo>
                  <a:lnTo>
                    <a:pt x="1065" y="70"/>
                  </a:lnTo>
                  <a:lnTo>
                    <a:pt x="1066" y="70"/>
                  </a:lnTo>
                  <a:lnTo>
                    <a:pt x="1066" y="69"/>
                  </a:lnTo>
                  <a:lnTo>
                    <a:pt x="1065" y="69"/>
                  </a:lnTo>
                  <a:lnTo>
                    <a:pt x="1066" y="69"/>
                  </a:lnTo>
                  <a:lnTo>
                    <a:pt x="1066" y="68"/>
                  </a:lnTo>
                  <a:lnTo>
                    <a:pt x="1067" y="68"/>
                  </a:lnTo>
                  <a:lnTo>
                    <a:pt x="1066" y="68"/>
                  </a:lnTo>
                  <a:lnTo>
                    <a:pt x="1066" y="67"/>
                  </a:lnTo>
                  <a:lnTo>
                    <a:pt x="1067" y="67"/>
                  </a:lnTo>
                  <a:lnTo>
                    <a:pt x="1067" y="66"/>
                  </a:lnTo>
                  <a:lnTo>
                    <a:pt x="1067" y="66"/>
                  </a:lnTo>
                  <a:lnTo>
                    <a:pt x="1068" y="66"/>
                  </a:lnTo>
                  <a:lnTo>
                    <a:pt x="1068" y="65"/>
                  </a:lnTo>
                  <a:lnTo>
                    <a:pt x="1069" y="65"/>
                  </a:lnTo>
                  <a:lnTo>
                    <a:pt x="1070" y="65"/>
                  </a:lnTo>
                  <a:lnTo>
                    <a:pt x="1071" y="65"/>
                  </a:lnTo>
                  <a:lnTo>
                    <a:pt x="1072" y="65"/>
                  </a:lnTo>
                  <a:lnTo>
                    <a:pt x="1072" y="65"/>
                  </a:lnTo>
                  <a:lnTo>
                    <a:pt x="1073" y="65"/>
                  </a:lnTo>
                  <a:lnTo>
                    <a:pt x="1073" y="64"/>
                  </a:lnTo>
                  <a:lnTo>
                    <a:pt x="1073" y="63"/>
                  </a:lnTo>
                  <a:lnTo>
                    <a:pt x="1073" y="63"/>
                  </a:lnTo>
                  <a:lnTo>
                    <a:pt x="1073" y="64"/>
                  </a:lnTo>
                  <a:lnTo>
                    <a:pt x="1073" y="63"/>
                  </a:lnTo>
                  <a:lnTo>
                    <a:pt x="1074" y="63"/>
                  </a:lnTo>
                  <a:lnTo>
                    <a:pt x="1074" y="64"/>
                  </a:lnTo>
                  <a:lnTo>
                    <a:pt x="1074" y="63"/>
                  </a:lnTo>
                  <a:lnTo>
                    <a:pt x="1075" y="63"/>
                  </a:lnTo>
                  <a:lnTo>
                    <a:pt x="1076" y="63"/>
                  </a:lnTo>
                  <a:lnTo>
                    <a:pt x="1077" y="63"/>
                  </a:lnTo>
                  <a:lnTo>
                    <a:pt x="1077" y="62"/>
                  </a:lnTo>
                  <a:lnTo>
                    <a:pt x="1078" y="61"/>
                  </a:lnTo>
                  <a:lnTo>
                    <a:pt x="1078" y="60"/>
                  </a:lnTo>
                  <a:lnTo>
                    <a:pt x="1079" y="60"/>
                  </a:lnTo>
                  <a:lnTo>
                    <a:pt x="1079" y="59"/>
                  </a:lnTo>
                  <a:lnTo>
                    <a:pt x="1080" y="59"/>
                  </a:lnTo>
                  <a:lnTo>
                    <a:pt x="1080" y="59"/>
                  </a:lnTo>
                  <a:lnTo>
                    <a:pt x="1079" y="59"/>
                  </a:lnTo>
                  <a:lnTo>
                    <a:pt x="1079" y="58"/>
                  </a:lnTo>
                  <a:lnTo>
                    <a:pt x="1080" y="58"/>
                  </a:lnTo>
                  <a:lnTo>
                    <a:pt x="1080" y="58"/>
                  </a:lnTo>
                  <a:lnTo>
                    <a:pt x="1080" y="57"/>
                  </a:lnTo>
                  <a:lnTo>
                    <a:pt x="1080" y="56"/>
                  </a:lnTo>
                  <a:lnTo>
                    <a:pt x="1080" y="55"/>
                  </a:lnTo>
                  <a:lnTo>
                    <a:pt x="1081" y="55"/>
                  </a:lnTo>
                  <a:lnTo>
                    <a:pt x="1081" y="56"/>
                  </a:lnTo>
                  <a:lnTo>
                    <a:pt x="1082" y="56"/>
                  </a:lnTo>
                  <a:lnTo>
                    <a:pt x="1082" y="55"/>
                  </a:lnTo>
                  <a:lnTo>
                    <a:pt x="1083" y="55"/>
                  </a:lnTo>
                  <a:lnTo>
                    <a:pt x="1084" y="55"/>
                  </a:lnTo>
                  <a:lnTo>
                    <a:pt x="1084" y="54"/>
                  </a:lnTo>
                  <a:lnTo>
                    <a:pt x="1085" y="54"/>
                  </a:lnTo>
                  <a:lnTo>
                    <a:pt x="1086" y="54"/>
                  </a:lnTo>
                  <a:lnTo>
                    <a:pt x="1086" y="55"/>
                  </a:lnTo>
                  <a:lnTo>
                    <a:pt x="1086" y="56"/>
                  </a:lnTo>
                  <a:lnTo>
                    <a:pt x="1086" y="56"/>
                  </a:lnTo>
                  <a:lnTo>
                    <a:pt x="1086" y="57"/>
                  </a:lnTo>
                  <a:lnTo>
                    <a:pt x="1086" y="58"/>
                  </a:lnTo>
                  <a:lnTo>
                    <a:pt x="1086" y="59"/>
                  </a:lnTo>
                  <a:lnTo>
                    <a:pt x="1087" y="59"/>
                  </a:lnTo>
                  <a:lnTo>
                    <a:pt x="1087" y="59"/>
                  </a:lnTo>
                  <a:lnTo>
                    <a:pt x="1088" y="59"/>
                  </a:lnTo>
                  <a:lnTo>
                    <a:pt x="1089" y="59"/>
                  </a:lnTo>
                  <a:lnTo>
                    <a:pt x="1090" y="59"/>
                  </a:lnTo>
                  <a:lnTo>
                    <a:pt x="1090" y="59"/>
                  </a:lnTo>
                  <a:lnTo>
                    <a:pt x="1091" y="59"/>
                  </a:lnTo>
                  <a:lnTo>
                    <a:pt x="1092" y="59"/>
                  </a:lnTo>
                  <a:lnTo>
                    <a:pt x="1093" y="59"/>
                  </a:lnTo>
                  <a:lnTo>
                    <a:pt x="1093" y="59"/>
                  </a:lnTo>
                  <a:lnTo>
                    <a:pt x="1094" y="59"/>
                  </a:lnTo>
                  <a:lnTo>
                    <a:pt x="1095" y="59"/>
                  </a:lnTo>
                  <a:lnTo>
                    <a:pt x="1096" y="59"/>
                  </a:lnTo>
                  <a:lnTo>
                    <a:pt x="1097" y="59"/>
                  </a:lnTo>
                  <a:lnTo>
                    <a:pt x="1098" y="59"/>
                  </a:lnTo>
                  <a:lnTo>
                    <a:pt x="1099" y="59"/>
                  </a:lnTo>
                  <a:lnTo>
                    <a:pt x="1099" y="59"/>
                  </a:lnTo>
                  <a:lnTo>
                    <a:pt x="1099" y="59"/>
                  </a:lnTo>
                  <a:lnTo>
                    <a:pt x="1100" y="59"/>
                  </a:lnTo>
                  <a:lnTo>
                    <a:pt x="1101" y="59"/>
                  </a:lnTo>
                  <a:lnTo>
                    <a:pt x="1101" y="59"/>
                  </a:lnTo>
                  <a:lnTo>
                    <a:pt x="1101" y="60"/>
                  </a:lnTo>
                  <a:lnTo>
                    <a:pt x="1102" y="60"/>
                  </a:lnTo>
                  <a:lnTo>
                    <a:pt x="1102" y="61"/>
                  </a:lnTo>
                  <a:lnTo>
                    <a:pt x="1103" y="61"/>
                  </a:lnTo>
                  <a:lnTo>
                    <a:pt x="1104" y="61"/>
                  </a:lnTo>
                  <a:lnTo>
                    <a:pt x="1104" y="62"/>
                  </a:lnTo>
                  <a:lnTo>
                    <a:pt x="1104" y="63"/>
                  </a:lnTo>
                  <a:lnTo>
                    <a:pt x="1105" y="62"/>
                  </a:lnTo>
                  <a:lnTo>
                    <a:pt x="1105" y="62"/>
                  </a:lnTo>
                  <a:lnTo>
                    <a:pt x="1106" y="62"/>
                  </a:lnTo>
                  <a:lnTo>
                    <a:pt x="1106" y="63"/>
                  </a:lnTo>
                  <a:lnTo>
                    <a:pt x="1107" y="63"/>
                  </a:lnTo>
                  <a:lnTo>
                    <a:pt x="1107" y="64"/>
                  </a:lnTo>
                  <a:lnTo>
                    <a:pt x="1108" y="64"/>
                  </a:lnTo>
                  <a:lnTo>
                    <a:pt x="1108" y="65"/>
                  </a:lnTo>
                  <a:lnTo>
                    <a:pt x="1109" y="65"/>
                  </a:lnTo>
                  <a:lnTo>
                    <a:pt x="1109" y="65"/>
                  </a:lnTo>
                  <a:lnTo>
                    <a:pt x="1110" y="65"/>
                  </a:lnTo>
                  <a:lnTo>
                    <a:pt x="1110" y="66"/>
                  </a:lnTo>
                  <a:lnTo>
                    <a:pt x="1111" y="66"/>
                  </a:lnTo>
                  <a:lnTo>
                    <a:pt x="1112" y="66"/>
                  </a:lnTo>
                  <a:lnTo>
                    <a:pt x="1112" y="67"/>
                  </a:lnTo>
                  <a:lnTo>
                    <a:pt x="1112" y="68"/>
                  </a:lnTo>
                  <a:lnTo>
                    <a:pt x="1112" y="68"/>
                  </a:lnTo>
                  <a:lnTo>
                    <a:pt x="1113" y="68"/>
                  </a:lnTo>
                  <a:lnTo>
                    <a:pt x="1114" y="68"/>
                  </a:lnTo>
                  <a:lnTo>
                    <a:pt x="1115" y="68"/>
                  </a:lnTo>
                  <a:lnTo>
                    <a:pt x="1115" y="67"/>
                  </a:lnTo>
                  <a:lnTo>
                    <a:pt x="1115" y="66"/>
                  </a:lnTo>
                  <a:lnTo>
                    <a:pt x="1115" y="65"/>
                  </a:lnTo>
                  <a:lnTo>
                    <a:pt x="1116" y="65"/>
                  </a:lnTo>
                  <a:lnTo>
                    <a:pt x="1116" y="65"/>
                  </a:lnTo>
                  <a:lnTo>
                    <a:pt x="1117" y="65"/>
                  </a:lnTo>
                  <a:lnTo>
                    <a:pt x="1117" y="65"/>
                  </a:lnTo>
                  <a:lnTo>
                    <a:pt x="1118" y="65"/>
                  </a:lnTo>
                  <a:lnTo>
                    <a:pt x="1118" y="65"/>
                  </a:lnTo>
                  <a:lnTo>
                    <a:pt x="1118" y="65"/>
                  </a:lnTo>
                  <a:lnTo>
                    <a:pt x="1120" y="65"/>
                  </a:lnTo>
                  <a:lnTo>
                    <a:pt x="1121" y="65"/>
                  </a:lnTo>
                  <a:lnTo>
                    <a:pt x="1121" y="64"/>
                  </a:lnTo>
                  <a:lnTo>
                    <a:pt x="1121" y="63"/>
                  </a:lnTo>
                  <a:lnTo>
                    <a:pt x="1122" y="62"/>
                  </a:lnTo>
                  <a:lnTo>
                    <a:pt x="1122" y="61"/>
                  </a:lnTo>
                  <a:lnTo>
                    <a:pt x="1122" y="60"/>
                  </a:lnTo>
                  <a:lnTo>
                    <a:pt x="1123" y="60"/>
                  </a:lnTo>
                  <a:lnTo>
                    <a:pt x="1123" y="59"/>
                  </a:lnTo>
                  <a:lnTo>
                    <a:pt x="1124" y="59"/>
                  </a:lnTo>
                  <a:lnTo>
                    <a:pt x="1125" y="59"/>
                  </a:lnTo>
                  <a:lnTo>
                    <a:pt x="1125" y="59"/>
                  </a:lnTo>
                  <a:lnTo>
                    <a:pt x="1126" y="59"/>
                  </a:lnTo>
                  <a:lnTo>
                    <a:pt x="1127" y="58"/>
                  </a:lnTo>
                  <a:lnTo>
                    <a:pt x="1127" y="57"/>
                  </a:lnTo>
                  <a:lnTo>
                    <a:pt x="1128" y="57"/>
                  </a:lnTo>
                  <a:lnTo>
                    <a:pt x="1127" y="56"/>
                  </a:lnTo>
                  <a:lnTo>
                    <a:pt x="1127" y="55"/>
                  </a:lnTo>
                  <a:lnTo>
                    <a:pt x="1128" y="55"/>
                  </a:lnTo>
                  <a:lnTo>
                    <a:pt x="1128" y="54"/>
                  </a:lnTo>
                  <a:lnTo>
                    <a:pt x="1128" y="53"/>
                  </a:lnTo>
                  <a:lnTo>
                    <a:pt x="1129" y="53"/>
                  </a:lnTo>
                  <a:lnTo>
                    <a:pt x="1129" y="52"/>
                  </a:lnTo>
                  <a:lnTo>
                    <a:pt x="1130" y="52"/>
                  </a:lnTo>
                  <a:lnTo>
                    <a:pt x="1130" y="52"/>
                  </a:lnTo>
                  <a:lnTo>
                    <a:pt x="1130" y="51"/>
                  </a:lnTo>
                  <a:lnTo>
                    <a:pt x="1130" y="50"/>
                  </a:lnTo>
                  <a:lnTo>
                    <a:pt x="1130" y="49"/>
                  </a:lnTo>
                  <a:lnTo>
                    <a:pt x="1129" y="48"/>
                  </a:lnTo>
                  <a:lnTo>
                    <a:pt x="1129" y="47"/>
                  </a:lnTo>
                  <a:lnTo>
                    <a:pt x="1129" y="46"/>
                  </a:lnTo>
                  <a:lnTo>
                    <a:pt x="1130" y="46"/>
                  </a:lnTo>
                  <a:lnTo>
                    <a:pt x="1130" y="46"/>
                  </a:lnTo>
                  <a:lnTo>
                    <a:pt x="1131" y="46"/>
                  </a:lnTo>
                  <a:lnTo>
                    <a:pt x="1131" y="46"/>
                  </a:lnTo>
                  <a:lnTo>
                    <a:pt x="1132" y="46"/>
                  </a:lnTo>
                  <a:lnTo>
                    <a:pt x="1132" y="46"/>
                  </a:lnTo>
                  <a:lnTo>
                    <a:pt x="1132" y="47"/>
                  </a:lnTo>
                  <a:lnTo>
                    <a:pt x="1133" y="47"/>
                  </a:lnTo>
                  <a:lnTo>
                    <a:pt x="1133" y="48"/>
                  </a:lnTo>
                  <a:lnTo>
                    <a:pt x="1134" y="48"/>
                  </a:lnTo>
                  <a:lnTo>
                    <a:pt x="1134" y="47"/>
                  </a:lnTo>
                  <a:lnTo>
                    <a:pt x="1135" y="47"/>
                  </a:lnTo>
                  <a:lnTo>
                    <a:pt x="1136" y="47"/>
                  </a:lnTo>
                  <a:lnTo>
                    <a:pt x="1137" y="47"/>
                  </a:lnTo>
                  <a:lnTo>
                    <a:pt x="1137" y="48"/>
                  </a:lnTo>
                  <a:lnTo>
                    <a:pt x="1137" y="48"/>
                  </a:lnTo>
                  <a:lnTo>
                    <a:pt x="1138" y="48"/>
                  </a:lnTo>
                  <a:lnTo>
                    <a:pt x="1139" y="48"/>
                  </a:lnTo>
                  <a:lnTo>
                    <a:pt x="1139" y="47"/>
                  </a:lnTo>
                  <a:lnTo>
                    <a:pt x="1139" y="48"/>
                  </a:lnTo>
                  <a:lnTo>
                    <a:pt x="1140" y="48"/>
                  </a:lnTo>
                  <a:lnTo>
                    <a:pt x="1141" y="48"/>
                  </a:lnTo>
                  <a:lnTo>
                    <a:pt x="1142" y="48"/>
                  </a:lnTo>
                  <a:lnTo>
                    <a:pt x="1142" y="49"/>
                  </a:lnTo>
                  <a:lnTo>
                    <a:pt x="1142" y="50"/>
                  </a:lnTo>
                  <a:lnTo>
                    <a:pt x="1143" y="50"/>
                  </a:lnTo>
                  <a:lnTo>
                    <a:pt x="1144" y="50"/>
                  </a:lnTo>
                  <a:lnTo>
                    <a:pt x="1144" y="50"/>
                  </a:lnTo>
                  <a:lnTo>
                    <a:pt x="1145" y="50"/>
                  </a:lnTo>
                  <a:lnTo>
                    <a:pt x="1145" y="51"/>
                  </a:lnTo>
                  <a:lnTo>
                    <a:pt x="1145" y="52"/>
                  </a:lnTo>
                  <a:lnTo>
                    <a:pt x="1146" y="52"/>
                  </a:lnTo>
                  <a:lnTo>
                    <a:pt x="1146" y="52"/>
                  </a:lnTo>
                  <a:lnTo>
                    <a:pt x="1147" y="52"/>
                  </a:lnTo>
                  <a:lnTo>
                    <a:pt x="1147" y="53"/>
                  </a:lnTo>
                  <a:lnTo>
                    <a:pt x="1148" y="53"/>
                  </a:lnTo>
                  <a:lnTo>
                    <a:pt x="1148" y="52"/>
                  </a:lnTo>
                  <a:lnTo>
                    <a:pt x="1149" y="52"/>
                  </a:lnTo>
                  <a:lnTo>
                    <a:pt x="1150" y="52"/>
                  </a:lnTo>
                  <a:lnTo>
                    <a:pt x="1150" y="53"/>
                  </a:lnTo>
                  <a:lnTo>
                    <a:pt x="1150" y="53"/>
                  </a:lnTo>
                  <a:lnTo>
                    <a:pt x="1150" y="54"/>
                  </a:lnTo>
                  <a:lnTo>
                    <a:pt x="1151" y="54"/>
                  </a:lnTo>
                  <a:lnTo>
                    <a:pt x="1152" y="54"/>
                  </a:lnTo>
                  <a:lnTo>
                    <a:pt x="1153" y="54"/>
                  </a:lnTo>
                  <a:lnTo>
                    <a:pt x="1153" y="55"/>
                  </a:lnTo>
                  <a:lnTo>
                    <a:pt x="1152" y="55"/>
                  </a:lnTo>
                  <a:lnTo>
                    <a:pt x="1152" y="56"/>
                  </a:lnTo>
                  <a:lnTo>
                    <a:pt x="1151" y="56"/>
                  </a:lnTo>
                  <a:lnTo>
                    <a:pt x="1151" y="57"/>
                  </a:lnTo>
                  <a:lnTo>
                    <a:pt x="1151" y="58"/>
                  </a:lnTo>
                  <a:lnTo>
                    <a:pt x="1151" y="59"/>
                  </a:lnTo>
                  <a:lnTo>
                    <a:pt x="1151" y="59"/>
                  </a:lnTo>
                  <a:lnTo>
                    <a:pt x="1151" y="60"/>
                  </a:lnTo>
                  <a:lnTo>
                    <a:pt x="1151" y="61"/>
                  </a:lnTo>
                  <a:lnTo>
                    <a:pt x="1150" y="62"/>
                  </a:lnTo>
                  <a:lnTo>
                    <a:pt x="1150" y="63"/>
                  </a:lnTo>
                  <a:lnTo>
                    <a:pt x="1151" y="63"/>
                  </a:lnTo>
                  <a:lnTo>
                    <a:pt x="1150" y="63"/>
                  </a:lnTo>
                  <a:lnTo>
                    <a:pt x="1150" y="64"/>
                  </a:lnTo>
                  <a:lnTo>
                    <a:pt x="1151" y="64"/>
                  </a:lnTo>
                  <a:lnTo>
                    <a:pt x="1151" y="65"/>
                  </a:lnTo>
                  <a:lnTo>
                    <a:pt x="1151" y="65"/>
                  </a:lnTo>
                  <a:lnTo>
                    <a:pt x="1150" y="65"/>
                  </a:lnTo>
                  <a:lnTo>
                    <a:pt x="1150" y="66"/>
                  </a:lnTo>
                  <a:lnTo>
                    <a:pt x="1151" y="66"/>
                  </a:lnTo>
                  <a:lnTo>
                    <a:pt x="1151" y="67"/>
                  </a:lnTo>
                  <a:lnTo>
                    <a:pt x="1152" y="67"/>
                  </a:lnTo>
                  <a:lnTo>
                    <a:pt x="1153" y="67"/>
                  </a:lnTo>
                  <a:lnTo>
                    <a:pt x="1153" y="68"/>
                  </a:lnTo>
                  <a:lnTo>
                    <a:pt x="1154" y="68"/>
                  </a:lnTo>
                  <a:lnTo>
                    <a:pt x="1154" y="69"/>
                  </a:lnTo>
                  <a:lnTo>
                    <a:pt x="1155" y="69"/>
                  </a:lnTo>
                  <a:lnTo>
                    <a:pt x="1155" y="68"/>
                  </a:lnTo>
                  <a:lnTo>
                    <a:pt x="1156" y="68"/>
                  </a:lnTo>
                  <a:lnTo>
                    <a:pt x="1157" y="68"/>
                  </a:lnTo>
                  <a:lnTo>
                    <a:pt x="1157" y="68"/>
                  </a:lnTo>
                  <a:lnTo>
                    <a:pt x="1158" y="68"/>
                  </a:lnTo>
                  <a:lnTo>
                    <a:pt x="1158" y="69"/>
                  </a:lnTo>
                  <a:lnTo>
                    <a:pt x="1159" y="69"/>
                  </a:lnTo>
                  <a:lnTo>
                    <a:pt x="1159" y="70"/>
                  </a:lnTo>
                  <a:lnTo>
                    <a:pt x="1160" y="70"/>
                  </a:lnTo>
                  <a:lnTo>
                    <a:pt x="1161" y="71"/>
                  </a:lnTo>
                  <a:lnTo>
                    <a:pt x="1162" y="71"/>
                  </a:lnTo>
                  <a:lnTo>
                    <a:pt x="1162" y="72"/>
                  </a:lnTo>
                  <a:lnTo>
                    <a:pt x="1162" y="72"/>
                  </a:lnTo>
                  <a:lnTo>
                    <a:pt x="1162" y="73"/>
                  </a:lnTo>
                  <a:lnTo>
                    <a:pt x="1161" y="73"/>
                  </a:lnTo>
                  <a:lnTo>
                    <a:pt x="1161" y="74"/>
                  </a:lnTo>
                  <a:lnTo>
                    <a:pt x="1161" y="75"/>
                  </a:lnTo>
                  <a:lnTo>
                    <a:pt x="1161" y="76"/>
                  </a:lnTo>
                  <a:lnTo>
                    <a:pt x="1162" y="76"/>
                  </a:lnTo>
                  <a:lnTo>
                    <a:pt x="1162" y="77"/>
                  </a:lnTo>
                  <a:lnTo>
                    <a:pt x="1163" y="77"/>
                  </a:lnTo>
                  <a:lnTo>
                    <a:pt x="1163" y="77"/>
                  </a:lnTo>
                  <a:lnTo>
                    <a:pt x="1164" y="77"/>
                  </a:lnTo>
                  <a:lnTo>
                    <a:pt x="1165" y="77"/>
                  </a:lnTo>
                  <a:lnTo>
                    <a:pt x="1166" y="78"/>
                  </a:lnTo>
                  <a:lnTo>
                    <a:pt x="1166" y="78"/>
                  </a:lnTo>
                  <a:lnTo>
                    <a:pt x="1166" y="79"/>
                  </a:lnTo>
                  <a:lnTo>
                    <a:pt x="1166" y="80"/>
                  </a:lnTo>
                  <a:lnTo>
                    <a:pt x="1167" y="80"/>
                  </a:lnTo>
                  <a:lnTo>
                    <a:pt x="1167" y="81"/>
                  </a:lnTo>
                  <a:lnTo>
                    <a:pt x="1168" y="81"/>
                  </a:lnTo>
                  <a:lnTo>
                    <a:pt x="1168" y="82"/>
                  </a:lnTo>
                  <a:lnTo>
                    <a:pt x="1169" y="83"/>
                  </a:lnTo>
                  <a:lnTo>
                    <a:pt x="1169" y="83"/>
                  </a:lnTo>
                  <a:lnTo>
                    <a:pt x="1170" y="83"/>
                  </a:lnTo>
                  <a:lnTo>
                    <a:pt x="1171" y="83"/>
                  </a:lnTo>
                  <a:lnTo>
                    <a:pt x="1172" y="84"/>
                  </a:lnTo>
                  <a:lnTo>
                    <a:pt x="1173" y="84"/>
                  </a:lnTo>
                  <a:lnTo>
                    <a:pt x="1174" y="84"/>
                  </a:lnTo>
                  <a:lnTo>
                    <a:pt x="1175" y="84"/>
                  </a:lnTo>
                  <a:lnTo>
                    <a:pt x="1175" y="83"/>
                  </a:lnTo>
                  <a:lnTo>
                    <a:pt x="1175" y="84"/>
                  </a:lnTo>
                  <a:lnTo>
                    <a:pt x="1175" y="85"/>
                  </a:lnTo>
                  <a:lnTo>
                    <a:pt x="1175" y="85"/>
                  </a:lnTo>
                  <a:lnTo>
                    <a:pt x="1175" y="86"/>
                  </a:lnTo>
                  <a:lnTo>
                    <a:pt x="1176" y="86"/>
                  </a:lnTo>
                  <a:lnTo>
                    <a:pt x="1176" y="87"/>
                  </a:lnTo>
                  <a:lnTo>
                    <a:pt x="1175" y="87"/>
                  </a:lnTo>
                  <a:lnTo>
                    <a:pt x="1175" y="88"/>
                  </a:lnTo>
                  <a:lnTo>
                    <a:pt x="1176" y="89"/>
                  </a:lnTo>
                  <a:lnTo>
                    <a:pt x="1176" y="89"/>
                  </a:lnTo>
                  <a:lnTo>
                    <a:pt x="1176" y="90"/>
                  </a:lnTo>
                  <a:lnTo>
                    <a:pt x="1177" y="90"/>
                  </a:lnTo>
                  <a:lnTo>
                    <a:pt x="1177" y="91"/>
                  </a:lnTo>
                  <a:lnTo>
                    <a:pt x="1177" y="91"/>
                  </a:lnTo>
                  <a:lnTo>
                    <a:pt x="1177" y="92"/>
                  </a:lnTo>
                  <a:lnTo>
                    <a:pt x="1177" y="93"/>
                  </a:lnTo>
                  <a:lnTo>
                    <a:pt x="1177" y="94"/>
                  </a:lnTo>
                  <a:lnTo>
                    <a:pt x="1177" y="95"/>
                  </a:lnTo>
                  <a:lnTo>
                    <a:pt x="1178" y="95"/>
                  </a:lnTo>
                  <a:lnTo>
                    <a:pt x="1179" y="95"/>
                  </a:lnTo>
                  <a:lnTo>
                    <a:pt x="1180" y="95"/>
                  </a:lnTo>
                  <a:lnTo>
                    <a:pt x="1180" y="94"/>
                  </a:lnTo>
                  <a:lnTo>
                    <a:pt x="1181" y="94"/>
                  </a:lnTo>
                  <a:lnTo>
                    <a:pt x="1182" y="94"/>
                  </a:lnTo>
                  <a:lnTo>
                    <a:pt x="1182" y="93"/>
                  </a:lnTo>
                  <a:lnTo>
                    <a:pt x="1182" y="93"/>
                  </a:lnTo>
                  <a:lnTo>
                    <a:pt x="1182" y="94"/>
                  </a:lnTo>
                  <a:lnTo>
                    <a:pt x="1183" y="94"/>
                  </a:lnTo>
                  <a:lnTo>
                    <a:pt x="1183" y="95"/>
                  </a:lnTo>
                  <a:lnTo>
                    <a:pt x="1183" y="96"/>
                  </a:lnTo>
                  <a:lnTo>
                    <a:pt x="1184" y="96"/>
                  </a:lnTo>
                  <a:lnTo>
                    <a:pt x="1185" y="95"/>
                  </a:lnTo>
                  <a:lnTo>
                    <a:pt x="1186" y="95"/>
                  </a:lnTo>
                  <a:lnTo>
                    <a:pt x="1186" y="96"/>
                  </a:lnTo>
                  <a:lnTo>
                    <a:pt x="1187" y="96"/>
                  </a:lnTo>
                  <a:lnTo>
                    <a:pt x="1187" y="97"/>
                  </a:lnTo>
                  <a:lnTo>
                    <a:pt x="1188" y="97"/>
                  </a:lnTo>
                  <a:lnTo>
                    <a:pt x="1189" y="97"/>
                  </a:lnTo>
                  <a:lnTo>
                    <a:pt x="1189" y="97"/>
                  </a:lnTo>
                  <a:lnTo>
                    <a:pt x="1190" y="97"/>
                  </a:lnTo>
                  <a:lnTo>
                    <a:pt x="1190" y="98"/>
                  </a:lnTo>
                  <a:lnTo>
                    <a:pt x="1191" y="98"/>
                  </a:lnTo>
                  <a:lnTo>
                    <a:pt x="1192" y="98"/>
                  </a:lnTo>
                  <a:lnTo>
                    <a:pt x="1192" y="97"/>
                  </a:lnTo>
                  <a:lnTo>
                    <a:pt x="1193" y="97"/>
                  </a:lnTo>
                  <a:lnTo>
                    <a:pt x="1193" y="98"/>
                  </a:lnTo>
                  <a:lnTo>
                    <a:pt x="1194" y="98"/>
                  </a:lnTo>
                  <a:lnTo>
                    <a:pt x="1195" y="99"/>
                  </a:lnTo>
                  <a:lnTo>
                    <a:pt x="1195" y="100"/>
                  </a:lnTo>
                  <a:lnTo>
                    <a:pt x="1195" y="100"/>
                  </a:lnTo>
                  <a:lnTo>
                    <a:pt x="1196" y="100"/>
                  </a:lnTo>
                  <a:lnTo>
                    <a:pt x="1197" y="100"/>
                  </a:lnTo>
                  <a:lnTo>
                    <a:pt x="1198" y="99"/>
                  </a:lnTo>
                  <a:lnTo>
                    <a:pt x="1199" y="99"/>
                  </a:lnTo>
                  <a:lnTo>
                    <a:pt x="1200" y="99"/>
                  </a:lnTo>
                  <a:lnTo>
                    <a:pt x="1201" y="100"/>
                  </a:lnTo>
                  <a:lnTo>
                    <a:pt x="1201" y="101"/>
                  </a:lnTo>
                  <a:lnTo>
                    <a:pt x="1201" y="102"/>
                  </a:lnTo>
                  <a:lnTo>
                    <a:pt x="1201" y="103"/>
                  </a:lnTo>
                  <a:lnTo>
                    <a:pt x="1201" y="104"/>
                  </a:lnTo>
                  <a:lnTo>
                    <a:pt x="1201" y="104"/>
                  </a:lnTo>
                  <a:lnTo>
                    <a:pt x="1201" y="104"/>
                  </a:lnTo>
                  <a:lnTo>
                    <a:pt x="1201" y="105"/>
                  </a:lnTo>
                  <a:lnTo>
                    <a:pt x="1201" y="106"/>
                  </a:lnTo>
                  <a:lnTo>
                    <a:pt x="1201" y="107"/>
                  </a:lnTo>
                  <a:lnTo>
                    <a:pt x="1201" y="108"/>
                  </a:lnTo>
                  <a:lnTo>
                    <a:pt x="1201" y="109"/>
                  </a:lnTo>
                  <a:lnTo>
                    <a:pt x="1202" y="109"/>
                  </a:lnTo>
                  <a:lnTo>
                    <a:pt x="1202" y="110"/>
                  </a:lnTo>
                  <a:lnTo>
                    <a:pt x="1202" y="110"/>
                  </a:lnTo>
                  <a:lnTo>
                    <a:pt x="1202" y="111"/>
                  </a:lnTo>
                  <a:lnTo>
                    <a:pt x="1202" y="112"/>
                  </a:lnTo>
                  <a:lnTo>
                    <a:pt x="1201" y="112"/>
                  </a:lnTo>
                  <a:lnTo>
                    <a:pt x="1201" y="113"/>
                  </a:lnTo>
                  <a:lnTo>
                    <a:pt x="1201" y="114"/>
                  </a:lnTo>
                  <a:lnTo>
                    <a:pt x="1201" y="115"/>
                  </a:lnTo>
                  <a:lnTo>
                    <a:pt x="1201" y="116"/>
                  </a:lnTo>
                  <a:lnTo>
                    <a:pt x="1201" y="116"/>
                  </a:lnTo>
                  <a:lnTo>
                    <a:pt x="1201" y="117"/>
                  </a:lnTo>
                  <a:lnTo>
                    <a:pt x="1201" y="117"/>
                  </a:lnTo>
                  <a:lnTo>
                    <a:pt x="1201" y="117"/>
                  </a:lnTo>
                  <a:lnTo>
                    <a:pt x="1202" y="117"/>
                  </a:lnTo>
                  <a:lnTo>
                    <a:pt x="1203" y="117"/>
                  </a:lnTo>
                  <a:lnTo>
                    <a:pt x="1203" y="117"/>
                  </a:lnTo>
                  <a:lnTo>
                    <a:pt x="1204" y="117"/>
                  </a:lnTo>
                  <a:lnTo>
                    <a:pt x="1205" y="117"/>
                  </a:lnTo>
                  <a:lnTo>
                    <a:pt x="1206" y="116"/>
                  </a:lnTo>
                  <a:lnTo>
                    <a:pt x="1207" y="115"/>
                  </a:lnTo>
                  <a:lnTo>
                    <a:pt x="1208" y="115"/>
                  </a:lnTo>
                  <a:lnTo>
                    <a:pt x="1208" y="115"/>
                  </a:lnTo>
                  <a:lnTo>
                    <a:pt x="1209" y="115"/>
                  </a:lnTo>
                  <a:lnTo>
                    <a:pt x="1210" y="115"/>
                  </a:lnTo>
                  <a:lnTo>
                    <a:pt x="1210" y="116"/>
                  </a:lnTo>
                  <a:lnTo>
                    <a:pt x="1211" y="116"/>
                  </a:lnTo>
                  <a:lnTo>
                    <a:pt x="1212" y="116"/>
                  </a:lnTo>
                  <a:lnTo>
                    <a:pt x="1213" y="115"/>
                  </a:lnTo>
                  <a:lnTo>
                    <a:pt x="1213" y="114"/>
                  </a:lnTo>
                  <a:lnTo>
                    <a:pt x="1214" y="113"/>
                  </a:lnTo>
                  <a:lnTo>
                    <a:pt x="1214" y="112"/>
                  </a:lnTo>
                  <a:lnTo>
                    <a:pt x="1214" y="112"/>
                  </a:lnTo>
                  <a:lnTo>
                    <a:pt x="1214" y="111"/>
                  </a:lnTo>
                  <a:lnTo>
                    <a:pt x="1214" y="112"/>
                  </a:lnTo>
                  <a:lnTo>
                    <a:pt x="1215" y="112"/>
                  </a:lnTo>
                  <a:lnTo>
                    <a:pt x="1215" y="113"/>
                  </a:lnTo>
                  <a:lnTo>
                    <a:pt x="1215" y="114"/>
                  </a:lnTo>
                  <a:lnTo>
                    <a:pt x="1215" y="115"/>
                  </a:lnTo>
                  <a:lnTo>
                    <a:pt x="1215" y="116"/>
                  </a:lnTo>
                  <a:lnTo>
                    <a:pt x="1216" y="117"/>
                  </a:lnTo>
                  <a:lnTo>
                    <a:pt x="1216" y="117"/>
                  </a:lnTo>
                  <a:lnTo>
                    <a:pt x="1217" y="117"/>
                  </a:lnTo>
                  <a:lnTo>
                    <a:pt x="1218" y="117"/>
                  </a:lnTo>
                  <a:lnTo>
                    <a:pt x="1218" y="118"/>
                  </a:lnTo>
                  <a:lnTo>
                    <a:pt x="1219" y="118"/>
                  </a:lnTo>
                  <a:lnTo>
                    <a:pt x="1220" y="118"/>
                  </a:lnTo>
                  <a:lnTo>
                    <a:pt x="1221" y="118"/>
                  </a:lnTo>
                  <a:lnTo>
                    <a:pt x="1221" y="119"/>
                  </a:lnTo>
                  <a:lnTo>
                    <a:pt x="1221" y="120"/>
                  </a:lnTo>
                  <a:lnTo>
                    <a:pt x="1221" y="121"/>
                  </a:lnTo>
                  <a:lnTo>
                    <a:pt x="1220" y="121"/>
                  </a:lnTo>
                  <a:lnTo>
                    <a:pt x="1220" y="122"/>
                  </a:lnTo>
                  <a:lnTo>
                    <a:pt x="1220" y="123"/>
                  </a:lnTo>
                  <a:lnTo>
                    <a:pt x="1220" y="123"/>
                  </a:lnTo>
                  <a:lnTo>
                    <a:pt x="1220" y="124"/>
                  </a:lnTo>
                  <a:lnTo>
                    <a:pt x="1221" y="124"/>
                  </a:lnTo>
                  <a:lnTo>
                    <a:pt x="1221" y="124"/>
                  </a:lnTo>
                  <a:lnTo>
                    <a:pt x="1222" y="123"/>
                  </a:lnTo>
                  <a:lnTo>
                    <a:pt x="1223" y="123"/>
                  </a:lnTo>
                  <a:lnTo>
                    <a:pt x="1224" y="123"/>
                  </a:lnTo>
                  <a:lnTo>
                    <a:pt x="1225" y="123"/>
                  </a:lnTo>
                  <a:lnTo>
                    <a:pt x="1225" y="124"/>
                  </a:lnTo>
                  <a:lnTo>
                    <a:pt x="1226" y="124"/>
                  </a:lnTo>
                  <a:lnTo>
                    <a:pt x="1226" y="125"/>
                  </a:lnTo>
                  <a:lnTo>
                    <a:pt x="1226" y="126"/>
                  </a:lnTo>
                  <a:lnTo>
                    <a:pt x="1225" y="126"/>
                  </a:lnTo>
                  <a:lnTo>
                    <a:pt x="1225" y="127"/>
                  </a:lnTo>
                  <a:lnTo>
                    <a:pt x="1225" y="128"/>
                  </a:lnTo>
                  <a:lnTo>
                    <a:pt x="1225" y="129"/>
                  </a:lnTo>
                  <a:lnTo>
                    <a:pt x="1226" y="129"/>
                  </a:lnTo>
                  <a:lnTo>
                    <a:pt x="1226" y="130"/>
                  </a:lnTo>
                  <a:lnTo>
                    <a:pt x="1225" y="130"/>
                  </a:lnTo>
                  <a:lnTo>
                    <a:pt x="1225" y="130"/>
                  </a:lnTo>
                  <a:lnTo>
                    <a:pt x="1224" y="130"/>
                  </a:lnTo>
                  <a:lnTo>
                    <a:pt x="1224" y="131"/>
                  </a:lnTo>
                  <a:lnTo>
                    <a:pt x="1224" y="132"/>
                  </a:lnTo>
                  <a:lnTo>
                    <a:pt x="1223" y="132"/>
                  </a:lnTo>
                  <a:lnTo>
                    <a:pt x="1223" y="133"/>
                  </a:lnTo>
                  <a:lnTo>
                    <a:pt x="1222" y="133"/>
                  </a:lnTo>
                  <a:lnTo>
                    <a:pt x="1222" y="134"/>
                  </a:lnTo>
                  <a:lnTo>
                    <a:pt x="1222" y="135"/>
                  </a:lnTo>
                  <a:lnTo>
                    <a:pt x="1222" y="136"/>
                  </a:lnTo>
                  <a:lnTo>
                    <a:pt x="1221" y="136"/>
                  </a:lnTo>
                  <a:lnTo>
                    <a:pt x="1221" y="136"/>
                  </a:lnTo>
                  <a:lnTo>
                    <a:pt x="1221" y="137"/>
                  </a:lnTo>
                  <a:lnTo>
                    <a:pt x="1221" y="137"/>
                  </a:lnTo>
                  <a:lnTo>
                    <a:pt x="1221" y="138"/>
                  </a:lnTo>
                  <a:lnTo>
                    <a:pt x="1220" y="138"/>
                  </a:lnTo>
                  <a:lnTo>
                    <a:pt x="1219" y="138"/>
                  </a:lnTo>
                  <a:lnTo>
                    <a:pt x="1219" y="139"/>
                  </a:lnTo>
                  <a:lnTo>
                    <a:pt x="1219" y="140"/>
                  </a:lnTo>
                  <a:lnTo>
                    <a:pt x="1219" y="141"/>
                  </a:lnTo>
                  <a:lnTo>
                    <a:pt x="1218" y="141"/>
                  </a:lnTo>
                  <a:lnTo>
                    <a:pt x="1218" y="142"/>
                  </a:lnTo>
                  <a:lnTo>
                    <a:pt x="1218" y="142"/>
                  </a:lnTo>
                  <a:lnTo>
                    <a:pt x="1218" y="143"/>
                  </a:lnTo>
                  <a:lnTo>
                    <a:pt x="1217" y="144"/>
                  </a:lnTo>
                  <a:lnTo>
                    <a:pt x="1217" y="145"/>
                  </a:lnTo>
                  <a:lnTo>
                    <a:pt x="1217" y="146"/>
                  </a:lnTo>
                  <a:lnTo>
                    <a:pt x="1217" y="147"/>
                  </a:lnTo>
                  <a:lnTo>
                    <a:pt x="1216" y="147"/>
                  </a:lnTo>
                  <a:lnTo>
                    <a:pt x="1216" y="148"/>
                  </a:lnTo>
                  <a:lnTo>
                    <a:pt x="1216" y="149"/>
                  </a:lnTo>
                  <a:lnTo>
                    <a:pt x="1216" y="149"/>
                  </a:lnTo>
                  <a:lnTo>
                    <a:pt x="1215" y="150"/>
                  </a:lnTo>
                  <a:lnTo>
                    <a:pt x="1215" y="151"/>
                  </a:lnTo>
                  <a:lnTo>
                    <a:pt x="1215" y="152"/>
                  </a:lnTo>
                  <a:lnTo>
                    <a:pt x="1214" y="152"/>
                  </a:lnTo>
                  <a:lnTo>
                    <a:pt x="1214" y="153"/>
                  </a:lnTo>
                  <a:lnTo>
                    <a:pt x="1214" y="154"/>
                  </a:lnTo>
                  <a:lnTo>
                    <a:pt x="1214" y="155"/>
                  </a:lnTo>
                  <a:lnTo>
                    <a:pt x="1215" y="155"/>
                  </a:lnTo>
                  <a:lnTo>
                    <a:pt x="1215" y="155"/>
                  </a:lnTo>
                  <a:lnTo>
                    <a:pt x="1216" y="155"/>
                  </a:lnTo>
                  <a:lnTo>
                    <a:pt x="1216" y="156"/>
                  </a:lnTo>
                  <a:lnTo>
                    <a:pt x="1217" y="156"/>
                  </a:lnTo>
                  <a:lnTo>
                    <a:pt x="1218" y="156"/>
                  </a:lnTo>
                  <a:lnTo>
                    <a:pt x="1218" y="157"/>
                  </a:lnTo>
                  <a:lnTo>
                    <a:pt x="1219" y="157"/>
                  </a:lnTo>
                  <a:lnTo>
                    <a:pt x="1219" y="158"/>
                  </a:lnTo>
                  <a:lnTo>
                    <a:pt x="1220" y="158"/>
                  </a:lnTo>
                  <a:lnTo>
                    <a:pt x="1220" y="159"/>
                  </a:lnTo>
                  <a:lnTo>
                    <a:pt x="1220" y="160"/>
                  </a:lnTo>
                  <a:lnTo>
                    <a:pt x="1220" y="161"/>
                  </a:lnTo>
                  <a:lnTo>
                    <a:pt x="1221" y="161"/>
                  </a:lnTo>
                  <a:lnTo>
                    <a:pt x="1220" y="161"/>
                  </a:lnTo>
                  <a:lnTo>
                    <a:pt x="1220" y="162"/>
                  </a:lnTo>
                  <a:lnTo>
                    <a:pt x="1221" y="162"/>
                  </a:lnTo>
                  <a:lnTo>
                    <a:pt x="1221" y="162"/>
                  </a:lnTo>
                  <a:lnTo>
                    <a:pt x="1221" y="163"/>
                  </a:lnTo>
                  <a:lnTo>
                    <a:pt x="1221" y="163"/>
                  </a:lnTo>
                  <a:lnTo>
                    <a:pt x="1221" y="164"/>
                  </a:lnTo>
                  <a:lnTo>
                    <a:pt x="1222" y="164"/>
                  </a:lnTo>
                  <a:lnTo>
                    <a:pt x="1222" y="165"/>
                  </a:lnTo>
                  <a:lnTo>
                    <a:pt x="1222" y="166"/>
                  </a:lnTo>
                  <a:lnTo>
                    <a:pt x="1222" y="167"/>
                  </a:lnTo>
                  <a:lnTo>
                    <a:pt x="1222" y="168"/>
                  </a:lnTo>
                  <a:lnTo>
                    <a:pt x="1222" y="168"/>
                  </a:lnTo>
                  <a:lnTo>
                    <a:pt x="1221" y="168"/>
                  </a:lnTo>
                  <a:lnTo>
                    <a:pt x="1221" y="169"/>
                  </a:lnTo>
                  <a:lnTo>
                    <a:pt x="1221" y="170"/>
                  </a:lnTo>
                  <a:lnTo>
                    <a:pt x="1221" y="171"/>
                  </a:lnTo>
                  <a:lnTo>
                    <a:pt x="1220" y="171"/>
                  </a:lnTo>
                  <a:lnTo>
                    <a:pt x="1220" y="172"/>
                  </a:lnTo>
                  <a:lnTo>
                    <a:pt x="1220" y="171"/>
                  </a:lnTo>
                  <a:lnTo>
                    <a:pt x="1220" y="172"/>
                  </a:lnTo>
                  <a:lnTo>
                    <a:pt x="1219" y="172"/>
                  </a:lnTo>
                  <a:lnTo>
                    <a:pt x="1219" y="173"/>
                  </a:lnTo>
                  <a:lnTo>
                    <a:pt x="1218" y="173"/>
                  </a:lnTo>
                  <a:lnTo>
                    <a:pt x="1218" y="174"/>
                  </a:lnTo>
                  <a:lnTo>
                    <a:pt x="1218" y="175"/>
                  </a:lnTo>
                  <a:lnTo>
                    <a:pt x="1218" y="175"/>
                  </a:lnTo>
                  <a:lnTo>
                    <a:pt x="1217" y="175"/>
                  </a:lnTo>
                  <a:lnTo>
                    <a:pt x="1217" y="176"/>
                  </a:lnTo>
                  <a:lnTo>
                    <a:pt x="1217" y="177"/>
                  </a:lnTo>
                  <a:lnTo>
                    <a:pt x="1216" y="177"/>
                  </a:lnTo>
                  <a:lnTo>
                    <a:pt x="1217" y="177"/>
                  </a:lnTo>
                  <a:lnTo>
                    <a:pt x="1216" y="178"/>
                  </a:lnTo>
                  <a:lnTo>
                    <a:pt x="1216" y="179"/>
                  </a:lnTo>
                  <a:lnTo>
                    <a:pt x="1216" y="180"/>
                  </a:lnTo>
                  <a:lnTo>
                    <a:pt x="1215" y="180"/>
                  </a:lnTo>
                  <a:lnTo>
                    <a:pt x="1215" y="181"/>
                  </a:lnTo>
                  <a:lnTo>
                    <a:pt x="1215" y="181"/>
                  </a:lnTo>
                  <a:lnTo>
                    <a:pt x="1215" y="182"/>
                  </a:lnTo>
                  <a:lnTo>
                    <a:pt x="1214" y="182"/>
                  </a:lnTo>
                  <a:lnTo>
                    <a:pt x="1214" y="183"/>
                  </a:lnTo>
                  <a:lnTo>
                    <a:pt x="1214" y="182"/>
                  </a:lnTo>
                  <a:lnTo>
                    <a:pt x="1214" y="183"/>
                  </a:lnTo>
                  <a:lnTo>
                    <a:pt x="1213" y="183"/>
                  </a:lnTo>
                  <a:lnTo>
                    <a:pt x="1213" y="184"/>
                  </a:lnTo>
                  <a:lnTo>
                    <a:pt x="1214" y="184"/>
                  </a:lnTo>
                  <a:lnTo>
                    <a:pt x="1214" y="185"/>
                  </a:lnTo>
                  <a:lnTo>
                    <a:pt x="1214" y="186"/>
                  </a:lnTo>
                  <a:lnTo>
                    <a:pt x="1214" y="187"/>
                  </a:lnTo>
                  <a:lnTo>
                    <a:pt x="1214" y="187"/>
                  </a:lnTo>
                  <a:lnTo>
                    <a:pt x="1214" y="188"/>
                  </a:lnTo>
                  <a:lnTo>
                    <a:pt x="1214" y="189"/>
                  </a:lnTo>
                  <a:lnTo>
                    <a:pt x="1213" y="189"/>
                  </a:lnTo>
                  <a:lnTo>
                    <a:pt x="1213" y="190"/>
                  </a:lnTo>
                  <a:lnTo>
                    <a:pt x="1213" y="191"/>
                  </a:lnTo>
                  <a:lnTo>
                    <a:pt x="1213" y="192"/>
                  </a:lnTo>
                  <a:lnTo>
                    <a:pt x="1213" y="193"/>
                  </a:lnTo>
                  <a:lnTo>
                    <a:pt x="1213" y="194"/>
                  </a:lnTo>
                  <a:lnTo>
                    <a:pt x="1213" y="194"/>
                  </a:lnTo>
                  <a:lnTo>
                    <a:pt x="1214" y="194"/>
                  </a:lnTo>
                  <a:lnTo>
                    <a:pt x="1214" y="194"/>
                  </a:lnTo>
                  <a:lnTo>
                    <a:pt x="1214" y="194"/>
                  </a:lnTo>
                  <a:lnTo>
                    <a:pt x="1215" y="194"/>
                  </a:lnTo>
                  <a:lnTo>
                    <a:pt x="1216" y="194"/>
                  </a:lnTo>
                  <a:lnTo>
                    <a:pt x="1216" y="194"/>
                  </a:lnTo>
                  <a:lnTo>
                    <a:pt x="1217" y="194"/>
                  </a:lnTo>
                  <a:lnTo>
                    <a:pt x="1218" y="194"/>
                  </a:lnTo>
                  <a:lnTo>
                    <a:pt x="1219" y="194"/>
                  </a:lnTo>
                  <a:lnTo>
                    <a:pt x="1219" y="194"/>
                  </a:lnTo>
                  <a:lnTo>
                    <a:pt x="1219" y="194"/>
                  </a:lnTo>
                  <a:lnTo>
                    <a:pt x="1219" y="195"/>
                  </a:lnTo>
                  <a:lnTo>
                    <a:pt x="1220" y="196"/>
                  </a:lnTo>
                  <a:lnTo>
                    <a:pt x="1220" y="197"/>
                  </a:lnTo>
                  <a:lnTo>
                    <a:pt x="1221" y="197"/>
                  </a:lnTo>
                  <a:lnTo>
                    <a:pt x="1221" y="198"/>
                  </a:lnTo>
                  <a:lnTo>
                    <a:pt x="1221" y="198"/>
                  </a:lnTo>
                  <a:lnTo>
                    <a:pt x="1221" y="199"/>
                  </a:lnTo>
                  <a:lnTo>
                    <a:pt x="1221" y="200"/>
                  </a:lnTo>
                  <a:lnTo>
                    <a:pt x="1222" y="200"/>
                  </a:lnTo>
                  <a:lnTo>
                    <a:pt x="1223" y="200"/>
                  </a:lnTo>
                  <a:lnTo>
                    <a:pt x="1223" y="200"/>
                  </a:lnTo>
                  <a:lnTo>
                    <a:pt x="1224" y="200"/>
                  </a:lnTo>
                  <a:lnTo>
                    <a:pt x="1224" y="200"/>
                  </a:lnTo>
                  <a:lnTo>
                    <a:pt x="1225" y="200"/>
                  </a:lnTo>
                  <a:lnTo>
                    <a:pt x="1226" y="200"/>
                  </a:lnTo>
                  <a:lnTo>
                    <a:pt x="1226" y="199"/>
                  </a:lnTo>
                  <a:lnTo>
                    <a:pt x="1226" y="198"/>
                  </a:lnTo>
                  <a:lnTo>
                    <a:pt x="1226" y="197"/>
                  </a:lnTo>
                  <a:lnTo>
                    <a:pt x="1226" y="196"/>
                  </a:lnTo>
                  <a:lnTo>
                    <a:pt x="1227" y="196"/>
                  </a:lnTo>
                  <a:lnTo>
                    <a:pt x="1227" y="195"/>
                  </a:lnTo>
                  <a:lnTo>
                    <a:pt x="1227" y="196"/>
                  </a:lnTo>
                  <a:lnTo>
                    <a:pt x="1227" y="195"/>
                  </a:lnTo>
                  <a:lnTo>
                    <a:pt x="1227" y="195"/>
                  </a:lnTo>
                  <a:lnTo>
                    <a:pt x="1228" y="195"/>
                  </a:lnTo>
                  <a:lnTo>
                    <a:pt x="1229" y="195"/>
                  </a:lnTo>
                  <a:lnTo>
                    <a:pt x="1229" y="196"/>
                  </a:lnTo>
                  <a:lnTo>
                    <a:pt x="1230" y="196"/>
                  </a:lnTo>
                  <a:lnTo>
                    <a:pt x="1230" y="195"/>
                  </a:lnTo>
                  <a:lnTo>
                    <a:pt x="1230" y="196"/>
                  </a:lnTo>
                  <a:lnTo>
                    <a:pt x="1231" y="196"/>
                  </a:lnTo>
                  <a:lnTo>
                    <a:pt x="1231" y="197"/>
                  </a:lnTo>
                  <a:lnTo>
                    <a:pt x="1231" y="196"/>
                  </a:lnTo>
                  <a:lnTo>
                    <a:pt x="1231" y="197"/>
                  </a:lnTo>
                  <a:lnTo>
                    <a:pt x="1232" y="197"/>
                  </a:lnTo>
                  <a:lnTo>
                    <a:pt x="1232" y="198"/>
                  </a:lnTo>
                  <a:lnTo>
                    <a:pt x="1233" y="198"/>
                  </a:lnTo>
                  <a:lnTo>
                    <a:pt x="1233" y="199"/>
                  </a:lnTo>
                  <a:lnTo>
                    <a:pt x="1233" y="199"/>
                  </a:lnTo>
                  <a:lnTo>
                    <a:pt x="1234" y="199"/>
                  </a:lnTo>
                  <a:lnTo>
                    <a:pt x="1234" y="200"/>
                  </a:lnTo>
                  <a:lnTo>
                    <a:pt x="1233" y="200"/>
                  </a:lnTo>
                  <a:lnTo>
                    <a:pt x="1234" y="200"/>
                  </a:lnTo>
                  <a:lnTo>
                    <a:pt x="1234" y="200"/>
                  </a:lnTo>
                  <a:lnTo>
                    <a:pt x="1234" y="201"/>
                  </a:lnTo>
                  <a:lnTo>
                    <a:pt x="1235" y="201"/>
                  </a:lnTo>
                  <a:lnTo>
                    <a:pt x="1234" y="201"/>
                  </a:lnTo>
                  <a:lnTo>
                    <a:pt x="1234" y="202"/>
                  </a:lnTo>
                  <a:lnTo>
                    <a:pt x="1235" y="202"/>
                  </a:lnTo>
                  <a:lnTo>
                    <a:pt x="1235" y="203"/>
                  </a:lnTo>
                  <a:lnTo>
                    <a:pt x="1236" y="203"/>
                  </a:lnTo>
                  <a:lnTo>
                    <a:pt x="1236" y="204"/>
                  </a:lnTo>
                  <a:lnTo>
                    <a:pt x="1236" y="203"/>
                  </a:lnTo>
                  <a:lnTo>
                    <a:pt x="1236" y="204"/>
                  </a:lnTo>
                  <a:lnTo>
                    <a:pt x="1237" y="204"/>
                  </a:lnTo>
                  <a:lnTo>
                    <a:pt x="1238" y="204"/>
                  </a:lnTo>
                  <a:lnTo>
                    <a:pt x="1238" y="205"/>
                  </a:lnTo>
                  <a:lnTo>
                    <a:pt x="1238" y="204"/>
                  </a:lnTo>
                  <a:lnTo>
                    <a:pt x="1239" y="204"/>
                  </a:lnTo>
                  <a:lnTo>
                    <a:pt x="1238" y="204"/>
                  </a:lnTo>
                  <a:lnTo>
                    <a:pt x="1239" y="204"/>
                  </a:lnTo>
                  <a:lnTo>
                    <a:pt x="1239" y="203"/>
                  </a:lnTo>
                  <a:lnTo>
                    <a:pt x="1240" y="203"/>
                  </a:lnTo>
                  <a:lnTo>
                    <a:pt x="1240" y="204"/>
                  </a:lnTo>
                  <a:lnTo>
                    <a:pt x="1240" y="203"/>
                  </a:lnTo>
                  <a:lnTo>
                    <a:pt x="1240" y="204"/>
                  </a:lnTo>
                  <a:lnTo>
                    <a:pt x="1240" y="203"/>
                  </a:lnTo>
                  <a:lnTo>
                    <a:pt x="1240" y="204"/>
                  </a:lnTo>
                  <a:lnTo>
                    <a:pt x="1240" y="204"/>
                  </a:lnTo>
                  <a:lnTo>
                    <a:pt x="1240" y="203"/>
                  </a:lnTo>
                  <a:lnTo>
                    <a:pt x="1241" y="203"/>
                  </a:lnTo>
                  <a:lnTo>
                    <a:pt x="1242" y="203"/>
                  </a:lnTo>
                  <a:lnTo>
                    <a:pt x="1243" y="203"/>
                  </a:lnTo>
                  <a:lnTo>
                    <a:pt x="1243" y="202"/>
                  </a:lnTo>
                  <a:lnTo>
                    <a:pt x="1243" y="203"/>
                  </a:lnTo>
                  <a:lnTo>
                    <a:pt x="1243" y="204"/>
                  </a:lnTo>
                  <a:lnTo>
                    <a:pt x="1243" y="205"/>
                  </a:lnTo>
                  <a:lnTo>
                    <a:pt x="1243" y="206"/>
                  </a:lnTo>
                  <a:lnTo>
                    <a:pt x="1243" y="207"/>
                  </a:lnTo>
                  <a:lnTo>
                    <a:pt x="1243" y="207"/>
                  </a:lnTo>
                  <a:lnTo>
                    <a:pt x="1244" y="207"/>
                  </a:lnTo>
                  <a:lnTo>
                    <a:pt x="1244" y="208"/>
                  </a:lnTo>
                  <a:lnTo>
                    <a:pt x="1245" y="208"/>
                  </a:lnTo>
                  <a:lnTo>
                    <a:pt x="1246" y="208"/>
                  </a:lnTo>
                  <a:lnTo>
                    <a:pt x="1246" y="209"/>
                  </a:lnTo>
                  <a:lnTo>
                    <a:pt x="1246" y="209"/>
                  </a:lnTo>
                  <a:lnTo>
                    <a:pt x="1247" y="210"/>
                  </a:lnTo>
                  <a:lnTo>
                    <a:pt x="1248" y="210"/>
                  </a:lnTo>
                  <a:lnTo>
                    <a:pt x="1248" y="211"/>
                  </a:lnTo>
                  <a:lnTo>
                    <a:pt x="1249" y="211"/>
                  </a:lnTo>
                  <a:lnTo>
                    <a:pt x="1249" y="212"/>
                  </a:lnTo>
                  <a:lnTo>
                    <a:pt x="1249" y="213"/>
                  </a:lnTo>
                  <a:lnTo>
                    <a:pt x="1249" y="213"/>
                  </a:lnTo>
                  <a:lnTo>
                    <a:pt x="1249" y="214"/>
                  </a:lnTo>
                  <a:lnTo>
                    <a:pt x="1249" y="215"/>
                  </a:lnTo>
                  <a:lnTo>
                    <a:pt x="1248" y="215"/>
                  </a:lnTo>
                  <a:lnTo>
                    <a:pt x="1248" y="216"/>
                  </a:lnTo>
                  <a:lnTo>
                    <a:pt x="1247" y="217"/>
                  </a:lnTo>
                  <a:lnTo>
                    <a:pt x="1247" y="218"/>
                  </a:lnTo>
                  <a:lnTo>
                    <a:pt x="1246" y="218"/>
                  </a:lnTo>
                  <a:lnTo>
                    <a:pt x="1246" y="219"/>
                  </a:lnTo>
                  <a:lnTo>
                    <a:pt x="1246" y="219"/>
                  </a:lnTo>
                  <a:lnTo>
                    <a:pt x="1246" y="219"/>
                  </a:lnTo>
                  <a:lnTo>
                    <a:pt x="1246" y="220"/>
                  </a:lnTo>
                  <a:lnTo>
                    <a:pt x="1245" y="220"/>
                  </a:lnTo>
                  <a:lnTo>
                    <a:pt x="1245" y="221"/>
                  </a:lnTo>
                  <a:lnTo>
                    <a:pt x="1244" y="221"/>
                  </a:lnTo>
                  <a:lnTo>
                    <a:pt x="1244" y="222"/>
                  </a:lnTo>
                  <a:lnTo>
                    <a:pt x="1240" y="227"/>
                  </a:lnTo>
                  <a:lnTo>
                    <a:pt x="1236" y="232"/>
                  </a:lnTo>
                  <a:lnTo>
                    <a:pt x="1234" y="233"/>
                  </a:lnTo>
                  <a:lnTo>
                    <a:pt x="1233" y="236"/>
                  </a:lnTo>
                  <a:lnTo>
                    <a:pt x="1232" y="238"/>
                  </a:lnTo>
                  <a:lnTo>
                    <a:pt x="1231" y="239"/>
                  </a:lnTo>
                  <a:lnTo>
                    <a:pt x="1229" y="239"/>
                  </a:lnTo>
                  <a:lnTo>
                    <a:pt x="1227" y="241"/>
                  </a:lnTo>
                  <a:lnTo>
                    <a:pt x="1227" y="242"/>
                  </a:lnTo>
                  <a:lnTo>
                    <a:pt x="1223" y="245"/>
                  </a:lnTo>
                  <a:lnTo>
                    <a:pt x="1220" y="247"/>
                  </a:lnTo>
                  <a:lnTo>
                    <a:pt x="1218" y="249"/>
                  </a:lnTo>
                  <a:lnTo>
                    <a:pt x="1217" y="249"/>
                  </a:lnTo>
                  <a:lnTo>
                    <a:pt x="1216" y="250"/>
                  </a:lnTo>
                  <a:lnTo>
                    <a:pt x="1215" y="251"/>
                  </a:lnTo>
                  <a:lnTo>
                    <a:pt x="1214" y="251"/>
                  </a:lnTo>
                  <a:lnTo>
                    <a:pt x="1214" y="252"/>
                  </a:lnTo>
                  <a:lnTo>
                    <a:pt x="1213" y="252"/>
                  </a:lnTo>
                  <a:lnTo>
                    <a:pt x="1210" y="255"/>
                  </a:lnTo>
                  <a:lnTo>
                    <a:pt x="1207" y="258"/>
                  </a:lnTo>
                  <a:lnTo>
                    <a:pt x="1205" y="261"/>
                  </a:lnTo>
                  <a:lnTo>
                    <a:pt x="1204" y="262"/>
                  </a:lnTo>
                  <a:lnTo>
                    <a:pt x="1203" y="263"/>
                  </a:lnTo>
                  <a:lnTo>
                    <a:pt x="1202" y="264"/>
                  </a:lnTo>
                  <a:lnTo>
                    <a:pt x="1200" y="266"/>
                  </a:lnTo>
                  <a:lnTo>
                    <a:pt x="1200" y="267"/>
                  </a:lnTo>
                  <a:lnTo>
                    <a:pt x="1198" y="269"/>
                  </a:lnTo>
                  <a:lnTo>
                    <a:pt x="1198" y="270"/>
                  </a:lnTo>
                  <a:lnTo>
                    <a:pt x="1197" y="271"/>
                  </a:lnTo>
                  <a:lnTo>
                    <a:pt x="1197" y="271"/>
                  </a:lnTo>
                  <a:lnTo>
                    <a:pt x="1196" y="271"/>
                  </a:lnTo>
                  <a:lnTo>
                    <a:pt x="1196" y="272"/>
                  </a:lnTo>
                  <a:lnTo>
                    <a:pt x="1195" y="272"/>
                  </a:lnTo>
                  <a:lnTo>
                    <a:pt x="1195" y="273"/>
                  </a:lnTo>
                  <a:lnTo>
                    <a:pt x="1195" y="273"/>
                  </a:lnTo>
                  <a:lnTo>
                    <a:pt x="1195" y="274"/>
                  </a:lnTo>
                  <a:lnTo>
                    <a:pt x="1194" y="274"/>
                  </a:lnTo>
                  <a:lnTo>
                    <a:pt x="1193" y="274"/>
                  </a:lnTo>
                  <a:lnTo>
                    <a:pt x="1192" y="274"/>
                  </a:lnTo>
                  <a:lnTo>
                    <a:pt x="1192" y="275"/>
                  </a:lnTo>
                  <a:lnTo>
                    <a:pt x="1191" y="275"/>
                  </a:lnTo>
                  <a:lnTo>
                    <a:pt x="1191" y="274"/>
                  </a:lnTo>
                  <a:lnTo>
                    <a:pt x="1190" y="274"/>
                  </a:lnTo>
                  <a:lnTo>
                    <a:pt x="1190" y="275"/>
                  </a:lnTo>
                  <a:lnTo>
                    <a:pt x="1189" y="275"/>
                  </a:lnTo>
                  <a:lnTo>
                    <a:pt x="1189" y="274"/>
                  </a:lnTo>
                  <a:lnTo>
                    <a:pt x="1189" y="275"/>
                  </a:lnTo>
                  <a:lnTo>
                    <a:pt x="1189" y="274"/>
                  </a:lnTo>
                  <a:lnTo>
                    <a:pt x="1188" y="274"/>
                  </a:lnTo>
                  <a:lnTo>
                    <a:pt x="1188" y="275"/>
                  </a:lnTo>
                  <a:lnTo>
                    <a:pt x="1187" y="275"/>
                  </a:lnTo>
                  <a:lnTo>
                    <a:pt x="1187" y="276"/>
                  </a:lnTo>
                  <a:lnTo>
                    <a:pt x="1186" y="276"/>
                  </a:lnTo>
                  <a:lnTo>
                    <a:pt x="1186" y="277"/>
                  </a:lnTo>
                  <a:lnTo>
                    <a:pt x="1187" y="277"/>
                  </a:lnTo>
                  <a:lnTo>
                    <a:pt x="1186" y="277"/>
                  </a:lnTo>
                  <a:lnTo>
                    <a:pt x="1186" y="277"/>
                  </a:lnTo>
                  <a:lnTo>
                    <a:pt x="1185" y="277"/>
                  </a:lnTo>
                  <a:lnTo>
                    <a:pt x="1185" y="277"/>
                  </a:lnTo>
                  <a:lnTo>
                    <a:pt x="1185" y="277"/>
                  </a:lnTo>
                  <a:lnTo>
                    <a:pt x="1184" y="277"/>
                  </a:lnTo>
                  <a:lnTo>
                    <a:pt x="1184" y="277"/>
                  </a:lnTo>
                  <a:lnTo>
                    <a:pt x="1184" y="276"/>
                  </a:lnTo>
                  <a:lnTo>
                    <a:pt x="1184" y="277"/>
                  </a:lnTo>
                  <a:lnTo>
                    <a:pt x="1183" y="277"/>
                  </a:lnTo>
                  <a:lnTo>
                    <a:pt x="1183" y="276"/>
                  </a:lnTo>
                  <a:lnTo>
                    <a:pt x="1182" y="276"/>
                  </a:lnTo>
                  <a:lnTo>
                    <a:pt x="1182" y="277"/>
                  </a:lnTo>
                  <a:lnTo>
                    <a:pt x="1182" y="277"/>
                  </a:lnTo>
                  <a:lnTo>
                    <a:pt x="1182" y="277"/>
                  </a:lnTo>
                  <a:lnTo>
                    <a:pt x="1181" y="277"/>
                  </a:lnTo>
                  <a:lnTo>
                    <a:pt x="1180" y="277"/>
                  </a:lnTo>
                  <a:lnTo>
                    <a:pt x="1180" y="278"/>
                  </a:lnTo>
                  <a:lnTo>
                    <a:pt x="1179" y="278"/>
                  </a:lnTo>
                  <a:lnTo>
                    <a:pt x="1179" y="279"/>
                  </a:lnTo>
                  <a:lnTo>
                    <a:pt x="1180" y="279"/>
                  </a:lnTo>
                  <a:lnTo>
                    <a:pt x="1180" y="280"/>
                  </a:lnTo>
                  <a:lnTo>
                    <a:pt x="1180" y="281"/>
                  </a:lnTo>
                  <a:lnTo>
                    <a:pt x="1179" y="281"/>
                  </a:lnTo>
                  <a:lnTo>
                    <a:pt x="1179" y="282"/>
                  </a:lnTo>
                  <a:lnTo>
                    <a:pt x="1179" y="283"/>
                  </a:lnTo>
                  <a:lnTo>
                    <a:pt x="1179" y="284"/>
                  </a:lnTo>
                  <a:lnTo>
                    <a:pt x="1178" y="284"/>
                  </a:lnTo>
                  <a:lnTo>
                    <a:pt x="1179" y="284"/>
                  </a:lnTo>
                  <a:lnTo>
                    <a:pt x="1178" y="284"/>
                  </a:lnTo>
                  <a:lnTo>
                    <a:pt x="1178" y="284"/>
                  </a:lnTo>
                  <a:lnTo>
                    <a:pt x="1179" y="284"/>
                  </a:lnTo>
                  <a:lnTo>
                    <a:pt x="1179" y="285"/>
                  </a:lnTo>
                  <a:lnTo>
                    <a:pt x="1179" y="286"/>
                  </a:lnTo>
                  <a:lnTo>
                    <a:pt x="1179" y="287"/>
                  </a:lnTo>
                  <a:lnTo>
                    <a:pt x="1178" y="287"/>
                  </a:lnTo>
                  <a:lnTo>
                    <a:pt x="1179" y="287"/>
                  </a:lnTo>
                  <a:lnTo>
                    <a:pt x="1179" y="288"/>
                  </a:lnTo>
                  <a:lnTo>
                    <a:pt x="1178" y="288"/>
                  </a:lnTo>
                  <a:lnTo>
                    <a:pt x="1179" y="288"/>
                  </a:lnTo>
                  <a:lnTo>
                    <a:pt x="1178" y="288"/>
                  </a:lnTo>
                  <a:lnTo>
                    <a:pt x="1177" y="288"/>
                  </a:lnTo>
                  <a:lnTo>
                    <a:pt x="1177" y="289"/>
                  </a:lnTo>
                  <a:lnTo>
                    <a:pt x="1178" y="289"/>
                  </a:lnTo>
                  <a:lnTo>
                    <a:pt x="1177" y="289"/>
                  </a:lnTo>
                  <a:lnTo>
                    <a:pt x="1177" y="290"/>
                  </a:lnTo>
                  <a:lnTo>
                    <a:pt x="1177" y="289"/>
                  </a:lnTo>
                  <a:lnTo>
                    <a:pt x="1176" y="289"/>
                  </a:lnTo>
                  <a:lnTo>
                    <a:pt x="1176" y="290"/>
                  </a:lnTo>
                  <a:lnTo>
                    <a:pt x="1176" y="290"/>
                  </a:lnTo>
                  <a:lnTo>
                    <a:pt x="1176" y="290"/>
                  </a:lnTo>
                  <a:lnTo>
                    <a:pt x="1176" y="290"/>
                  </a:lnTo>
                  <a:lnTo>
                    <a:pt x="1176" y="290"/>
                  </a:lnTo>
                  <a:lnTo>
                    <a:pt x="1176" y="290"/>
                  </a:lnTo>
                  <a:lnTo>
                    <a:pt x="1176" y="290"/>
                  </a:lnTo>
                  <a:lnTo>
                    <a:pt x="1176" y="291"/>
                  </a:lnTo>
                  <a:lnTo>
                    <a:pt x="1176" y="292"/>
                  </a:lnTo>
                  <a:lnTo>
                    <a:pt x="1175" y="292"/>
                  </a:lnTo>
                  <a:lnTo>
                    <a:pt x="1176" y="292"/>
                  </a:lnTo>
                  <a:lnTo>
                    <a:pt x="1176" y="293"/>
                  </a:lnTo>
                  <a:lnTo>
                    <a:pt x="1175" y="293"/>
                  </a:lnTo>
                  <a:lnTo>
                    <a:pt x="1175" y="294"/>
                  </a:lnTo>
                  <a:lnTo>
                    <a:pt x="1175" y="293"/>
                  </a:lnTo>
                  <a:lnTo>
                    <a:pt x="1175" y="294"/>
                  </a:lnTo>
                  <a:lnTo>
                    <a:pt x="1174" y="294"/>
                  </a:lnTo>
                  <a:lnTo>
                    <a:pt x="1175" y="294"/>
                  </a:lnTo>
                  <a:lnTo>
                    <a:pt x="1174" y="294"/>
                  </a:lnTo>
                  <a:lnTo>
                    <a:pt x="1174" y="295"/>
                  </a:lnTo>
                  <a:lnTo>
                    <a:pt x="1175" y="295"/>
                  </a:lnTo>
                  <a:lnTo>
                    <a:pt x="1174" y="295"/>
                  </a:lnTo>
                  <a:lnTo>
                    <a:pt x="1173" y="295"/>
                  </a:lnTo>
                  <a:lnTo>
                    <a:pt x="1173" y="294"/>
                  </a:lnTo>
                  <a:lnTo>
                    <a:pt x="1172" y="294"/>
                  </a:lnTo>
                  <a:lnTo>
                    <a:pt x="1172" y="295"/>
                  </a:lnTo>
                  <a:lnTo>
                    <a:pt x="1172" y="294"/>
                  </a:lnTo>
                  <a:lnTo>
                    <a:pt x="1171" y="294"/>
                  </a:lnTo>
                  <a:lnTo>
                    <a:pt x="1170" y="294"/>
                  </a:lnTo>
                  <a:lnTo>
                    <a:pt x="1171" y="294"/>
                  </a:lnTo>
                  <a:lnTo>
                    <a:pt x="1171" y="295"/>
                  </a:lnTo>
                  <a:lnTo>
                    <a:pt x="1170" y="295"/>
                  </a:lnTo>
                  <a:lnTo>
                    <a:pt x="1170" y="294"/>
                  </a:lnTo>
                  <a:lnTo>
                    <a:pt x="1170" y="295"/>
                  </a:lnTo>
                  <a:lnTo>
                    <a:pt x="1169" y="295"/>
                  </a:lnTo>
                  <a:lnTo>
                    <a:pt x="1169" y="295"/>
                  </a:lnTo>
                  <a:lnTo>
                    <a:pt x="1169" y="296"/>
                  </a:lnTo>
                  <a:lnTo>
                    <a:pt x="1168" y="296"/>
                  </a:lnTo>
                  <a:lnTo>
                    <a:pt x="1167" y="296"/>
                  </a:lnTo>
                  <a:lnTo>
                    <a:pt x="1166" y="296"/>
                  </a:lnTo>
                  <a:lnTo>
                    <a:pt x="1166" y="297"/>
                  </a:lnTo>
                  <a:lnTo>
                    <a:pt x="1165" y="297"/>
                  </a:lnTo>
                  <a:lnTo>
                    <a:pt x="1164" y="297"/>
                  </a:lnTo>
                  <a:lnTo>
                    <a:pt x="1164" y="297"/>
                  </a:lnTo>
                  <a:lnTo>
                    <a:pt x="1163" y="297"/>
                  </a:lnTo>
                  <a:lnTo>
                    <a:pt x="1163" y="298"/>
                  </a:lnTo>
                  <a:lnTo>
                    <a:pt x="1163" y="298"/>
                  </a:lnTo>
                  <a:lnTo>
                    <a:pt x="1163" y="299"/>
                  </a:lnTo>
                  <a:lnTo>
                    <a:pt x="1163" y="300"/>
                  </a:lnTo>
                  <a:lnTo>
                    <a:pt x="1162" y="300"/>
                  </a:lnTo>
                  <a:lnTo>
                    <a:pt x="1162" y="301"/>
                  </a:lnTo>
                  <a:lnTo>
                    <a:pt x="1162" y="302"/>
                  </a:lnTo>
                  <a:lnTo>
                    <a:pt x="1162" y="303"/>
                  </a:lnTo>
                  <a:lnTo>
                    <a:pt x="1163" y="303"/>
                  </a:lnTo>
                  <a:lnTo>
                    <a:pt x="1163" y="303"/>
                  </a:lnTo>
                  <a:lnTo>
                    <a:pt x="1163" y="304"/>
                  </a:lnTo>
                  <a:lnTo>
                    <a:pt x="1163" y="305"/>
                  </a:lnTo>
                  <a:lnTo>
                    <a:pt x="1162" y="305"/>
                  </a:lnTo>
                  <a:lnTo>
                    <a:pt x="1162" y="306"/>
                  </a:lnTo>
                  <a:lnTo>
                    <a:pt x="1163" y="306"/>
                  </a:lnTo>
                  <a:lnTo>
                    <a:pt x="1162" y="306"/>
                  </a:lnTo>
                  <a:lnTo>
                    <a:pt x="1162" y="307"/>
                  </a:lnTo>
                  <a:lnTo>
                    <a:pt x="1163" y="307"/>
                  </a:lnTo>
                  <a:lnTo>
                    <a:pt x="1162" y="307"/>
                  </a:lnTo>
                  <a:lnTo>
                    <a:pt x="1163" y="307"/>
                  </a:lnTo>
                  <a:lnTo>
                    <a:pt x="1162" y="307"/>
                  </a:lnTo>
                  <a:lnTo>
                    <a:pt x="1162" y="308"/>
                  </a:lnTo>
                  <a:lnTo>
                    <a:pt x="1162" y="309"/>
                  </a:lnTo>
                  <a:lnTo>
                    <a:pt x="1162" y="309"/>
                  </a:lnTo>
                  <a:lnTo>
                    <a:pt x="1161" y="309"/>
                  </a:lnTo>
                  <a:lnTo>
                    <a:pt x="1161" y="310"/>
                  </a:lnTo>
                  <a:lnTo>
                    <a:pt x="1161" y="311"/>
                  </a:lnTo>
                  <a:lnTo>
                    <a:pt x="1162" y="311"/>
                  </a:lnTo>
                  <a:lnTo>
                    <a:pt x="1162" y="312"/>
                  </a:lnTo>
                  <a:lnTo>
                    <a:pt x="1162" y="313"/>
                  </a:lnTo>
                  <a:lnTo>
                    <a:pt x="1163" y="313"/>
                  </a:lnTo>
                  <a:lnTo>
                    <a:pt x="1163" y="314"/>
                  </a:lnTo>
                  <a:lnTo>
                    <a:pt x="1162" y="314"/>
                  </a:lnTo>
                  <a:lnTo>
                    <a:pt x="1163" y="314"/>
                  </a:lnTo>
                  <a:lnTo>
                    <a:pt x="1163" y="315"/>
                  </a:lnTo>
                  <a:lnTo>
                    <a:pt x="1162" y="315"/>
                  </a:lnTo>
                  <a:lnTo>
                    <a:pt x="1162" y="316"/>
                  </a:lnTo>
                  <a:lnTo>
                    <a:pt x="1163" y="316"/>
                  </a:lnTo>
                  <a:lnTo>
                    <a:pt x="1162" y="316"/>
                  </a:lnTo>
                  <a:lnTo>
                    <a:pt x="1163" y="316"/>
                  </a:lnTo>
                  <a:lnTo>
                    <a:pt x="1163" y="316"/>
                  </a:lnTo>
                  <a:lnTo>
                    <a:pt x="1163" y="317"/>
                  </a:lnTo>
                  <a:lnTo>
                    <a:pt x="1163" y="318"/>
                  </a:lnTo>
                  <a:lnTo>
                    <a:pt x="1163" y="319"/>
                  </a:lnTo>
                  <a:lnTo>
                    <a:pt x="1162" y="319"/>
                  </a:lnTo>
                  <a:lnTo>
                    <a:pt x="1162" y="320"/>
                  </a:lnTo>
                  <a:lnTo>
                    <a:pt x="1158" y="323"/>
                  </a:lnTo>
                  <a:lnTo>
                    <a:pt x="1158" y="324"/>
                  </a:lnTo>
                  <a:lnTo>
                    <a:pt x="1157" y="325"/>
                  </a:lnTo>
                  <a:lnTo>
                    <a:pt x="1156" y="327"/>
                  </a:lnTo>
                  <a:lnTo>
                    <a:pt x="1155" y="329"/>
                  </a:lnTo>
                  <a:lnTo>
                    <a:pt x="1155" y="331"/>
                  </a:lnTo>
                  <a:lnTo>
                    <a:pt x="1154" y="335"/>
                  </a:lnTo>
                  <a:lnTo>
                    <a:pt x="1154" y="336"/>
                  </a:lnTo>
                  <a:lnTo>
                    <a:pt x="1153" y="337"/>
                  </a:lnTo>
                  <a:lnTo>
                    <a:pt x="1153" y="338"/>
                  </a:lnTo>
                  <a:lnTo>
                    <a:pt x="1153" y="339"/>
                  </a:lnTo>
                  <a:lnTo>
                    <a:pt x="1153" y="340"/>
                  </a:lnTo>
                  <a:lnTo>
                    <a:pt x="1153" y="341"/>
                  </a:lnTo>
                  <a:lnTo>
                    <a:pt x="1152" y="341"/>
                  </a:lnTo>
                  <a:lnTo>
                    <a:pt x="1152" y="342"/>
                  </a:lnTo>
                  <a:lnTo>
                    <a:pt x="1151" y="342"/>
                  </a:lnTo>
                  <a:lnTo>
                    <a:pt x="1150" y="342"/>
                  </a:lnTo>
                  <a:lnTo>
                    <a:pt x="1150" y="342"/>
                  </a:lnTo>
                  <a:lnTo>
                    <a:pt x="1149" y="342"/>
                  </a:lnTo>
                  <a:lnTo>
                    <a:pt x="1149" y="342"/>
                  </a:lnTo>
                  <a:lnTo>
                    <a:pt x="1149" y="343"/>
                  </a:lnTo>
                  <a:lnTo>
                    <a:pt x="1148" y="343"/>
                  </a:lnTo>
                  <a:lnTo>
                    <a:pt x="1148" y="344"/>
                  </a:lnTo>
                  <a:lnTo>
                    <a:pt x="1147" y="344"/>
                  </a:lnTo>
                  <a:lnTo>
                    <a:pt x="1147" y="345"/>
                  </a:lnTo>
                  <a:lnTo>
                    <a:pt x="1147" y="346"/>
                  </a:lnTo>
                  <a:lnTo>
                    <a:pt x="1147" y="347"/>
                  </a:lnTo>
                  <a:lnTo>
                    <a:pt x="1146" y="347"/>
                  </a:lnTo>
                  <a:lnTo>
                    <a:pt x="1146" y="348"/>
                  </a:lnTo>
                  <a:lnTo>
                    <a:pt x="1145" y="348"/>
                  </a:lnTo>
                  <a:lnTo>
                    <a:pt x="1145" y="348"/>
                  </a:lnTo>
                  <a:lnTo>
                    <a:pt x="1146" y="348"/>
                  </a:lnTo>
                  <a:lnTo>
                    <a:pt x="1145" y="348"/>
                  </a:lnTo>
                  <a:lnTo>
                    <a:pt x="1146" y="348"/>
                  </a:lnTo>
                  <a:lnTo>
                    <a:pt x="1145" y="348"/>
                  </a:lnTo>
                  <a:lnTo>
                    <a:pt x="1145" y="349"/>
                  </a:lnTo>
                  <a:lnTo>
                    <a:pt x="1145" y="350"/>
                  </a:lnTo>
                  <a:lnTo>
                    <a:pt x="1146" y="350"/>
                  </a:lnTo>
                  <a:lnTo>
                    <a:pt x="1146" y="351"/>
                  </a:lnTo>
                  <a:lnTo>
                    <a:pt x="1145" y="351"/>
                  </a:lnTo>
                  <a:lnTo>
                    <a:pt x="1146" y="351"/>
                  </a:lnTo>
                  <a:lnTo>
                    <a:pt x="1146" y="352"/>
                  </a:lnTo>
                  <a:lnTo>
                    <a:pt x="1146" y="353"/>
                  </a:lnTo>
                  <a:lnTo>
                    <a:pt x="1146" y="354"/>
                  </a:lnTo>
                  <a:lnTo>
                    <a:pt x="1146" y="353"/>
                  </a:lnTo>
                  <a:lnTo>
                    <a:pt x="1146" y="354"/>
                  </a:lnTo>
                  <a:lnTo>
                    <a:pt x="1147" y="354"/>
                  </a:lnTo>
                  <a:lnTo>
                    <a:pt x="1146" y="354"/>
                  </a:lnTo>
                  <a:lnTo>
                    <a:pt x="1147" y="354"/>
                  </a:lnTo>
                  <a:lnTo>
                    <a:pt x="1147" y="354"/>
                  </a:lnTo>
                  <a:lnTo>
                    <a:pt x="1147" y="355"/>
                  </a:lnTo>
                  <a:lnTo>
                    <a:pt x="1147" y="354"/>
                  </a:lnTo>
                  <a:lnTo>
                    <a:pt x="1147" y="355"/>
                  </a:lnTo>
                  <a:lnTo>
                    <a:pt x="1147" y="354"/>
                  </a:lnTo>
                  <a:lnTo>
                    <a:pt x="1146" y="354"/>
                  </a:lnTo>
                  <a:lnTo>
                    <a:pt x="1146" y="355"/>
                  </a:lnTo>
                  <a:lnTo>
                    <a:pt x="1146" y="356"/>
                  </a:lnTo>
                  <a:lnTo>
                    <a:pt x="1146" y="357"/>
                  </a:lnTo>
                  <a:lnTo>
                    <a:pt x="1146" y="358"/>
                  </a:lnTo>
                  <a:lnTo>
                    <a:pt x="1146" y="359"/>
                  </a:lnTo>
                  <a:lnTo>
                    <a:pt x="1146" y="360"/>
                  </a:lnTo>
                  <a:lnTo>
                    <a:pt x="1145" y="361"/>
                  </a:lnTo>
                  <a:lnTo>
                    <a:pt x="1144" y="367"/>
                  </a:lnTo>
                  <a:lnTo>
                    <a:pt x="1144" y="368"/>
                  </a:lnTo>
                  <a:lnTo>
                    <a:pt x="1143" y="374"/>
                  </a:lnTo>
                  <a:lnTo>
                    <a:pt x="1143" y="377"/>
                  </a:lnTo>
                  <a:lnTo>
                    <a:pt x="1143" y="378"/>
                  </a:lnTo>
                  <a:lnTo>
                    <a:pt x="1142" y="380"/>
                  </a:lnTo>
                  <a:lnTo>
                    <a:pt x="1142" y="380"/>
                  </a:lnTo>
                  <a:lnTo>
                    <a:pt x="1142" y="381"/>
                  </a:lnTo>
                  <a:lnTo>
                    <a:pt x="1142" y="382"/>
                  </a:lnTo>
                  <a:lnTo>
                    <a:pt x="1141" y="382"/>
                  </a:lnTo>
                  <a:lnTo>
                    <a:pt x="1141" y="383"/>
                  </a:lnTo>
                  <a:lnTo>
                    <a:pt x="1142" y="383"/>
                  </a:lnTo>
                  <a:lnTo>
                    <a:pt x="1143" y="383"/>
                  </a:lnTo>
                  <a:lnTo>
                    <a:pt x="1143" y="384"/>
                  </a:lnTo>
                  <a:lnTo>
                    <a:pt x="1143" y="385"/>
                  </a:lnTo>
                  <a:lnTo>
                    <a:pt x="1143" y="386"/>
                  </a:lnTo>
                  <a:lnTo>
                    <a:pt x="1143" y="387"/>
                  </a:lnTo>
                  <a:lnTo>
                    <a:pt x="1143" y="387"/>
                  </a:lnTo>
                  <a:lnTo>
                    <a:pt x="1143" y="388"/>
                  </a:lnTo>
                  <a:lnTo>
                    <a:pt x="1143" y="389"/>
                  </a:lnTo>
                  <a:lnTo>
                    <a:pt x="1144" y="389"/>
                  </a:lnTo>
                  <a:lnTo>
                    <a:pt x="1144" y="390"/>
                  </a:lnTo>
                  <a:lnTo>
                    <a:pt x="1144" y="389"/>
                  </a:lnTo>
                  <a:lnTo>
                    <a:pt x="1144" y="390"/>
                  </a:lnTo>
                  <a:lnTo>
                    <a:pt x="1143" y="390"/>
                  </a:lnTo>
                  <a:lnTo>
                    <a:pt x="1144" y="390"/>
                  </a:lnTo>
                  <a:lnTo>
                    <a:pt x="1143" y="390"/>
                  </a:lnTo>
                  <a:lnTo>
                    <a:pt x="1143" y="391"/>
                  </a:lnTo>
                  <a:lnTo>
                    <a:pt x="1142" y="391"/>
                  </a:lnTo>
                  <a:lnTo>
                    <a:pt x="1142" y="392"/>
                  </a:lnTo>
                  <a:lnTo>
                    <a:pt x="1142" y="391"/>
                  </a:lnTo>
                  <a:lnTo>
                    <a:pt x="1142" y="392"/>
                  </a:lnTo>
                  <a:lnTo>
                    <a:pt x="1141" y="392"/>
                  </a:lnTo>
                  <a:lnTo>
                    <a:pt x="1141" y="393"/>
                  </a:lnTo>
                  <a:lnTo>
                    <a:pt x="1142" y="392"/>
                  </a:lnTo>
                  <a:lnTo>
                    <a:pt x="1142" y="393"/>
                  </a:lnTo>
                  <a:lnTo>
                    <a:pt x="1142" y="393"/>
                  </a:lnTo>
                  <a:lnTo>
                    <a:pt x="1142" y="394"/>
                  </a:lnTo>
                  <a:lnTo>
                    <a:pt x="1141" y="394"/>
                  </a:lnTo>
                  <a:lnTo>
                    <a:pt x="1141" y="395"/>
                  </a:lnTo>
                  <a:lnTo>
                    <a:pt x="1141" y="396"/>
                  </a:lnTo>
                  <a:lnTo>
                    <a:pt x="1141" y="397"/>
                  </a:lnTo>
                  <a:lnTo>
                    <a:pt x="1140" y="397"/>
                  </a:lnTo>
                  <a:lnTo>
                    <a:pt x="1140" y="398"/>
                  </a:lnTo>
                  <a:lnTo>
                    <a:pt x="1140" y="399"/>
                  </a:lnTo>
                  <a:lnTo>
                    <a:pt x="1139" y="399"/>
                  </a:lnTo>
                  <a:lnTo>
                    <a:pt x="1140" y="399"/>
                  </a:lnTo>
                  <a:lnTo>
                    <a:pt x="1139" y="399"/>
                  </a:lnTo>
                  <a:lnTo>
                    <a:pt x="1139" y="399"/>
                  </a:lnTo>
                  <a:lnTo>
                    <a:pt x="1139" y="399"/>
                  </a:lnTo>
                  <a:lnTo>
                    <a:pt x="1139" y="399"/>
                  </a:lnTo>
                  <a:lnTo>
                    <a:pt x="1140" y="399"/>
                  </a:lnTo>
                  <a:lnTo>
                    <a:pt x="1139" y="399"/>
                  </a:lnTo>
                  <a:lnTo>
                    <a:pt x="1140" y="399"/>
                  </a:lnTo>
                  <a:lnTo>
                    <a:pt x="1139" y="399"/>
                  </a:lnTo>
                  <a:lnTo>
                    <a:pt x="1139" y="400"/>
                  </a:lnTo>
                  <a:lnTo>
                    <a:pt x="1140" y="400"/>
                  </a:lnTo>
                  <a:lnTo>
                    <a:pt x="1139" y="400"/>
                  </a:lnTo>
                  <a:lnTo>
                    <a:pt x="1140" y="400"/>
                  </a:lnTo>
                  <a:lnTo>
                    <a:pt x="1140" y="401"/>
                  </a:lnTo>
                  <a:lnTo>
                    <a:pt x="1140" y="402"/>
                  </a:lnTo>
                  <a:lnTo>
                    <a:pt x="1140" y="403"/>
                  </a:lnTo>
                  <a:lnTo>
                    <a:pt x="1139" y="403"/>
                  </a:lnTo>
                  <a:lnTo>
                    <a:pt x="1139" y="404"/>
                  </a:lnTo>
                  <a:lnTo>
                    <a:pt x="1140" y="404"/>
                  </a:lnTo>
                  <a:lnTo>
                    <a:pt x="1139" y="404"/>
                  </a:lnTo>
                  <a:lnTo>
                    <a:pt x="1139" y="405"/>
                  </a:lnTo>
                  <a:lnTo>
                    <a:pt x="1140" y="405"/>
                  </a:lnTo>
                  <a:lnTo>
                    <a:pt x="1139" y="405"/>
                  </a:lnTo>
                  <a:lnTo>
                    <a:pt x="1140" y="405"/>
                  </a:lnTo>
                  <a:lnTo>
                    <a:pt x="1140" y="406"/>
                  </a:lnTo>
                  <a:lnTo>
                    <a:pt x="1140" y="406"/>
                  </a:lnTo>
                  <a:lnTo>
                    <a:pt x="1140" y="407"/>
                  </a:lnTo>
                  <a:lnTo>
                    <a:pt x="1140" y="408"/>
                  </a:lnTo>
                  <a:lnTo>
                    <a:pt x="1139" y="409"/>
                  </a:lnTo>
                  <a:lnTo>
                    <a:pt x="1140" y="409"/>
                  </a:lnTo>
                  <a:lnTo>
                    <a:pt x="1139" y="409"/>
                  </a:lnTo>
                  <a:lnTo>
                    <a:pt x="1140" y="409"/>
                  </a:lnTo>
                  <a:lnTo>
                    <a:pt x="1140" y="410"/>
                  </a:lnTo>
                  <a:lnTo>
                    <a:pt x="1139" y="410"/>
                  </a:lnTo>
                  <a:lnTo>
                    <a:pt x="1140" y="410"/>
                  </a:lnTo>
                  <a:lnTo>
                    <a:pt x="1140" y="411"/>
                  </a:lnTo>
                  <a:lnTo>
                    <a:pt x="1140" y="412"/>
                  </a:lnTo>
                  <a:lnTo>
                    <a:pt x="1139" y="412"/>
                  </a:lnTo>
                  <a:lnTo>
                    <a:pt x="1138" y="412"/>
                  </a:lnTo>
                  <a:lnTo>
                    <a:pt x="1137" y="412"/>
                  </a:lnTo>
                  <a:lnTo>
                    <a:pt x="1137" y="412"/>
                  </a:lnTo>
                  <a:lnTo>
                    <a:pt x="1137" y="412"/>
                  </a:lnTo>
                  <a:lnTo>
                    <a:pt x="1137" y="412"/>
                  </a:lnTo>
                  <a:lnTo>
                    <a:pt x="1137" y="413"/>
                  </a:lnTo>
                  <a:lnTo>
                    <a:pt x="1137" y="414"/>
                  </a:lnTo>
                  <a:lnTo>
                    <a:pt x="1137" y="414"/>
                  </a:lnTo>
                  <a:lnTo>
                    <a:pt x="1137" y="414"/>
                  </a:lnTo>
                  <a:lnTo>
                    <a:pt x="1137" y="415"/>
                  </a:lnTo>
                  <a:lnTo>
                    <a:pt x="1137" y="416"/>
                  </a:lnTo>
                  <a:lnTo>
                    <a:pt x="1137" y="417"/>
                  </a:lnTo>
                  <a:lnTo>
                    <a:pt x="1138" y="417"/>
                  </a:lnTo>
                  <a:lnTo>
                    <a:pt x="1137" y="417"/>
                  </a:lnTo>
                  <a:lnTo>
                    <a:pt x="1137" y="417"/>
                  </a:lnTo>
                  <a:lnTo>
                    <a:pt x="1137" y="417"/>
                  </a:lnTo>
                  <a:lnTo>
                    <a:pt x="1137" y="418"/>
                  </a:lnTo>
                  <a:lnTo>
                    <a:pt x="1137" y="418"/>
                  </a:lnTo>
                  <a:lnTo>
                    <a:pt x="1137" y="419"/>
                  </a:lnTo>
                  <a:lnTo>
                    <a:pt x="1137" y="419"/>
                  </a:lnTo>
                  <a:lnTo>
                    <a:pt x="1137" y="420"/>
                  </a:lnTo>
                  <a:lnTo>
                    <a:pt x="1137" y="421"/>
                  </a:lnTo>
                  <a:lnTo>
                    <a:pt x="1137" y="421"/>
                  </a:lnTo>
                  <a:lnTo>
                    <a:pt x="1137" y="422"/>
                  </a:lnTo>
                  <a:lnTo>
                    <a:pt x="1137" y="423"/>
                  </a:lnTo>
                  <a:lnTo>
                    <a:pt x="1137" y="423"/>
                  </a:lnTo>
                  <a:lnTo>
                    <a:pt x="1137" y="424"/>
                  </a:lnTo>
                  <a:lnTo>
                    <a:pt x="1137" y="425"/>
                  </a:lnTo>
                  <a:lnTo>
                    <a:pt x="1137" y="425"/>
                  </a:lnTo>
                  <a:lnTo>
                    <a:pt x="1137" y="426"/>
                  </a:lnTo>
                  <a:lnTo>
                    <a:pt x="1137" y="427"/>
                  </a:lnTo>
                  <a:lnTo>
                    <a:pt x="1137" y="428"/>
                  </a:lnTo>
                  <a:lnTo>
                    <a:pt x="1137" y="429"/>
                  </a:lnTo>
                  <a:lnTo>
                    <a:pt x="1137" y="430"/>
                  </a:lnTo>
                  <a:lnTo>
                    <a:pt x="1136" y="430"/>
                  </a:lnTo>
                  <a:lnTo>
                    <a:pt x="1136" y="431"/>
                  </a:lnTo>
                  <a:lnTo>
                    <a:pt x="1137" y="431"/>
                  </a:lnTo>
                  <a:lnTo>
                    <a:pt x="1137" y="431"/>
                  </a:lnTo>
                  <a:lnTo>
                    <a:pt x="1137" y="431"/>
                  </a:lnTo>
                  <a:lnTo>
                    <a:pt x="1137" y="432"/>
                  </a:lnTo>
                  <a:lnTo>
                    <a:pt x="1138" y="432"/>
                  </a:lnTo>
                  <a:lnTo>
                    <a:pt x="1138" y="433"/>
                  </a:lnTo>
                  <a:lnTo>
                    <a:pt x="1138" y="434"/>
                  </a:lnTo>
                  <a:lnTo>
                    <a:pt x="1137" y="434"/>
                  </a:lnTo>
                  <a:lnTo>
                    <a:pt x="1137" y="435"/>
                  </a:lnTo>
                  <a:lnTo>
                    <a:pt x="1137" y="436"/>
                  </a:lnTo>
                  <a:lnTo>
                    <a:pt x="1137" y="437"/>
                  </a:lnTo>
                  <a:lnTo>
                    <a:pt x="1137" y="438"/>
                  </a:lnTo>
                  <a:lnTo>
                    <a:pt x="1138" y="438"/>
                  </a:lnTo>
                  <a:lnTo>
                    <a:pt x="1138" y="438"/>
                  </a:lnTo>
                  <a:lnTo>
                    <a:pt x="1138" y="439"/>
                  </a:lnTo>
                  <a:lnTo>
                    <a:pt x="1138" y="440"/>
                  </a:lnTo>
                  <a:lnTo>
                    <a:pt x="1137" y="441"/>
                  </a:lnTo>
                  <a:lnTo>
                    <a:pt x="1137" y="442"/>
                  </a:lnTo>
                  <a:lnTo>
                    <a:pt x="1137" y="443"/>
                  </a:lnTo>
                  <a:lnTo>
                    <a:pt x="1137" y="444"/>
                  </a:lnTo>
                  <a:lnTo>
                    <a:pt x="1137" y="444"/>
                  </a:lnTo>
                  <a:lnTo>
                    <a:pt x="1136" y="443"/>
                  </a:lnTo>
                  <a:lnTo>
                    <a:pt x="1136" y="444"/>
                  </a:lnTo>
                  <a:lnTo>
                    <a:pt x="1136" y="443"/>
                  </a:lnTo>
                  <a:lnTo>
                    <a:pt x="1136" y="444"/>
                  </a:lnTo>
                  <a:lnTo>
                    <a:pt x="1135" y="444"/>
                  </a:lnTo>
                  <a:lnTo>
                    <a:pt x="1134" y="444"/>
                  </a:lnTo>
                  <a:lnTo>
                    <a:pt x="1134" y="444"/>
                  </a:lnTo>
                  <a:lnTo>
                    <a:pt x="1133" y="444"/>
                  </a:lnTo>
                  <a:lnTo>
                    <a:pt x="1133" y="445"/>
                  </a:lnTo>
                  <a:lnTo>
                    <a:pt x="1132" y="445"/>
                  </a:lnTo>
                  <a:lnTo>
                    <a:pt x="1132" y="446"/>
                  </a:lnTo>
                  <a:lnTo>
                    <a:pt x="1131" y="446"/>
                  </a:lnTo>
                  <a:lnTo>
                    <a:pt x="1131" y="447"/>
                  </a:lnTo>
                  <a:lnTo>
                    <a:pt x="1131" y="447"/>
                  </a:lnTo>
                  <a:lnTo>
                    <a:pt x="1131" y="448"/>
                  </a:lnTo>
                  <a:lnTo>
                    <a:pt x="1130" y="448"/>
                  </a:lnTo>
                  <a:lnTo>
                    <a:pt x="1130" y="449"/>
                  </a:lnTo>
                  <a:lnTo>
                    <a:pt x="1129" y="450"/>
                  </a:lnTo>
                  <a:lnTo>
                    <a:pt x="1128" y="451"/>
                  </a:lnTo>
                  <a:lnTo>
                    <a:pt x="1128" y="451"/>
                  </a:lnTo>
                  <a:lnTo>
                    <a:pt x="1127" y="451"/>
                  </a:lnTo>
                  <a:lnTo>
                    <a:pt x="1126" y="451"/>
                  </a:lnTo>
                  <a:lnTo>
                    <a:pt x="1125" y="451"/>
                  </a:lnTo>
                  <a:lnTo>
                    <a:pt x="1125" y="451"/>
                  </a:lnTo>
                  <a:lnTo>
                    <a:pt x="1124" y="451"/>
                  </a:lnTo>
                  <a:lnTo>
                    <a:pt x="1123" y="451"/>
                  </a:lnTo>
                  <a:lnTo>
                    <a:pt x="1122" y="451"/>
                  </a:lnTo>
                  <a:lnTo>
                    <a:pt x="1122" y="452"/>
                  </a:lnTo>
                  <a:lnTo>
                    <a:pt x="1122" y="453"/>
                  </a:lnTo>
                  <a:lnTo>
                    <a:pt x="1121" y="453"/>
                  </a:lnTo>
                  <a:lnTo>
                    <a:pt x="1121" y="454"/>
                  </a:lnTo>
                  <a:lnTo>
                    <a:pt x="1120" y="454"/>
                  </a:lnTo>
                  <a:lnTo>
                    <a:pt x="1120" y="455"/>
                  </a:lnTo>
                  <a:lnTo>
                    <a:pt x="1120" y="456"/>
                  </a:lnTo>
                  <a:lnTo>
                    <a:pt x="1119" y="456"/>
                  </a:lnTo>
                  <a:lnTo>
                    <a:pt x="1119" y="457"/>
                  </a:lnTo>
                  <a:lnTo>
                    <a:pt x="1119" y="457"/>
                  </a:lnTo>
                  <a:lnTo>
                    <a:pt x="1118" y="457"/>
                  </a:lnTo>
                  <a:lnTo>
                    <a:pt x="1118" y="457"/>
                  </a:lnTo>
                  <a:lnTo>
                    <a:pt x="1118" y="458"/>
                  </a:lnTo>
                  <a:lnTo>
                    <a:pt x="1117" y="458"/>
                  </a:lnTo>
                  <a:lnTo>
                    <a:pt x="1117" y="459"/>
                  </a:lnTo>
                  <a:lnTo>
                    <a:pt x="1116" y="459"/>
                  </a:lnTo>
                  <a:lnTo>
                    <a:pt x="1116" y="460"/>
                  </a:lnTo>
                  <a:lnTo>
                    <a:pt x="1116" y="461"/>
                  </a:lnTo>
                  <a:lnTo>
                    <a:pt x="1115" y="461"/>
                  </a:lnTo>
                  <a:lnTo>
                    <a:pt x="1114" y="462"/>
                  </a:lnTo>
                  <a:lnTo>
                    <a:pt x="1115" y="462"/>
                  </a:lnTo>
                  <a:lnTo>
                    <a:pt x="1115" y="463"/>
                  </a:lnTo>
                  <a:lnTo>
                    <a:pt x="1115" y="464"/>
                  </a:lnTo>
                  <a:lnTo>
                    <a:pt x="1114" y="464"/>
                  </a:lnTo>
                  <a:lnTo>
                    <a:pt x="1114" y="464"/>
                  </a:lnTo>
                  <a:lnTo>
                    <a:pt x="1113" y="465"/>
                  </a:lnTo>
                  <a:lnTo>
                    <a:pt x="1113" y="466"/>
                  </a:lnTo>
                  <a:lnTo>
                    <a:pt x="1112" y="466"/>
                  </a:lnTo>
                  <a:lnTo>
                    <a:pt x="1112" y="467"/>
                  </a:lnTo>
                  <a:lnTo>
                    <a:pt x="1112" y="467"/>
                  </a:lnTo>
                  <a:lnTo>
                    <a:pt x="1112" y="468"/>
                  </a:lnTo>
                  <a:lnTo>
                    <a:pt x="1112" y="469"/>
                  </a:lnTo>
                  <a:lnTo>
                    <a:pt x="1111" y="469"/>
                  </a:lnTo>
                  <a:lnTo>
                    <a:pt x="1111" y="470"/>
                  </a:lnTo>
                  <a:lnTo>
                    <a:pt x="1110" y="470"/>
                  </a:lnTo>
                  <a:lnTo>
                    <a:pt x="1110" y="470"/>
                  </a:lnTo>
                  <a:lnTo>
                    <a:pt x="1109" y="470"/>
                  </a:lnTo>
                  <a:lnTo>
                    <a:pt x="1109" y="471"/>
                  </a:lnTo>
                  <a:lnTo>
                    <a:pt x="1109" y="472"/>
                  </a:lnTo>
                  <a:lnTo>
                    <a:pt x="1108" y="472"/>
                  </a:lnTo>
                  <a:lnTo>
                    <a:pt x="1108" y="473"/>
                  </a:lnTo>
                  <a:lnTo>
                    <a:pt x="1108" y="474"/>
                  </a:lnTo>
                  <a:lnTo>
                    <a:pt x="1107" y="474"/>
                  </a:lnTo>
                  <a:lnTo>
                    <a:pt x="1107" y="475"/>
                  </a:lnTo>
                  <a:lnTo>
                    <a:pt x="1107" y="476"/>
                  </a:lnTo>
                  <a:lnTo>
                    <a:pt x="1107" y="476"/>
                  </a:lnTo>
                  <a:lnTo>
                    <a:pt x="1107" y="477"/>
                  </a:lnTo>
                  <a:lnTo>
                    <a:pt x="1107" y="478"/>
                  </a:lnTo>
                  <a:lnTo>
                    <a:pt x="1107" y="479"/>
                  </a:lnTo>
                  <a:lnTo>
                    <a:pt x="1107" y="480"/>
                  </a:lnTo>
                  <a:lnTo>
                    <a:pt x="1107" y="481"/>
                  </a:lnTo>
                  <a:lnTo>
                    <a:pt x="1108" y="481"/>
                  </a:lnTo>
                  <a:lnTo>
                    <a:pt x="1108" y="482"/>
                  </a:lnTo>
                  <a:lnTo>
                    <a:pt x="1108" y="483"/>
                  </a:lnTo>
                  <a:lnTo>
                    <a:pt x="1109" y="483"/>
                  </a:lnTo>
                  <a:lnTo>
                    <a:pt x="1109" y="484"/>
                  </a:lnTo>
                  <a:lnTo>
                    <a:pt x="1109" y="485"/>
                  </a:lnTo>
                  <a:lnTo>
                    <a:pt x="1109" y="486"/>
                  </a:lnTo>
                  <a:lnTo>
                    <a:pt x="1110" y="487"/>
                  </a:lnTo>
                  <a:lnTo>
                    <a:pt x="1110" y="488"/>
                  </a:lnTo>
                  <a:lnTo>
                    <a:pt x="1110" y="489"/>
                  </a:lnTo>
                  <a:lnTo>
                    <a:pt x="1110" y="489"/>
                  </a:lnTo>
                  <a:lnTo>
                    <a:pt x="1110" y="490"/>
                  </a:lnTo>
                  <a:lnTo>
                    <a:pt x="1110" y="491"/>
                  </a:lnTo>
                  <a:lnTo>
                    <a:pt x="1110" y="492"/>
                  </a:lnTo>
                  <a:lnTo>
                    <a:pt x="1110" y="493"/>
                  </a:lnTo>
                  <a:lnTo>
                    <a:pt x="1109" y="494"/>
                  </a:lnTo>
                  <a:lnTo>
                    <a:pt x="1109" y="495"/>
                  </a:lnTo>
                  <a:lnTo>
                    <a:pt x="1108" y="496"/>
                  </a:lnTo>
                  <a:lnTo>
                    <a:pt x="1108" y="496"/>
                  </a:lnTo>
                  <a:lnTo>
                    <a:pt x="1108" y="497"/>
                  </a:lnTo>
                  <a:lnTo>
                    <a:pt x="1107" y="497"/>
                  </a:lnTo>
                  <a:lnTo>
                    <a:pt x="1107" y="498"/>
                  </a:lnTo>
                  <a:lnTo>
                    <a:pt x="1107" y="499"/>
                  </a:lnTo>
                  <a:lnTo>
                    <a:pt x="1106" y="499"/>
                  </a:lnTo>
                  <a:lnTo>
                    <a:pt x="1106" y="500"/>
                  </a:lnTo>
                  <a:lnTo>
                    <a:pt x="1105" y="501"/>
                  </a:lnTo>
                  <a:lnTo>
                    <a:pt x="1105" y="502"/>
                  </a:lnTo>
                  <a:lnTo>
                    <a:pt x="1103" y="502"/>
                  </a:lnTo>
                  <a:lnTo>
                    <a:pt x="1102" y="502"/>
                  </a:lnTo>
                  <a:lnTo>
                    <a:pt x="1101" y="502"/>
                  </a:lnTo>
                  <a:lnTo>
                    <a:pt x="1100" y="502"/>
                  </a:lnTo>
                  <a:lnTo>
                    <a:pt x="1099" y="502"/>
                  </a:lnTo>
                  <a:lnTo>
                    <a:pt x="1099" y="502"/>
                  </a:lnTo>
                  <a:lnTo>
                    <a:pt x="1099" y="503"/>
                  </a:lnTo>
                  <a:lnTo>
                    <a:pt x="1098" y="504"/>
                  </a:lnTo>
                  <a:lnTo>
                    <a:pt x="1098" y="505"/>
                  </a:lnTo>
                  <a:lnTo>
                    <a:pt x="1098" y="506"/>
                  </a:lnTo>
                  <a:lnTo>
                    <a:pt x="1097" y="506"/>
                  </a:lnTo>
                  <a:lnTo>
                    <a:pt x="1096" y="506"/>
                  </a:lnTo>
                  <a:lnTo>
                    <a:pt x="1096" y="507"/>
                  </a:lnTo>
                  <a:lnTo>
                    <a:pt x="1096" y="508"/>
                  </a:lnTo>
                  <a:lnTo>
                    <a:pt x="1095" y="508"/>
                  </a:lnTo>
                  <a:lnTo>
                    <a:pt x="1094" y="508"/>
                  </a:lnTo>
                  <a:lnTo>
                    <a:pt x="1093" y="508"/>
                  </a:lnTo>
                  <a:lnTo>
                    <a:pt x="1093" y="508"/>
                  </a:lnTo>
                  <a:lnTo>
                    <a:pt x="1092" y="508"/>
                  </a:lnTo>
                  <a:lnTo>
                    <a:pt x="1092" y="509"/>
                  </a:lnTo>
                  <a:lnTo>
                    <a:pt x="1091" y="509"/>
                  </a:lnTo>
                  <a:lnTo>
                    <a:pt x="1091" y="509"/>
                  </a:lnTo>
                  <a:lnTo>
                    <a:pt x="1091" y="510"/>
                  </a:lnTo>
                  <a:lnTo>
                    <a:pt x="1090" y="510"/>
                  </a:lnTo>
                  <a:lnTo>
                    <a:pt x="1090" y="511"/>
                  </a:lnTo>
                  <a:lnTo>
                    <a:pt x="1090" y="512"/>
                  </a:lnTo>
                  <a:lnTo>
                    <a:pt x="1090" y="513"/>
                  </a:lnTo>
                  <a:lnTo>
                    <a:pt x="1091" y="513"/>
                  </a:lnTo>
                  <a:lnTo>
                    <a:pt x="1091" y="514"/>
                  </a:lnTo>
                  <a:lnTo>
                    <a:pt x="1092" y="514"/>
                  </a:lnTo>
                  <a:lnTo>
                    <a:pt x="1092" y="515"/>
                  </a:lnTo>
                  <a:lnTo>
                    <a:pt x="1092" y="515"/>
                  </a:lnTo>
                  <a:lnTo>
                    <a:pt x="1092" y="516"/>
                  </a:lnTo>
                  <a:lnTo>
                    <a:pt x="1091" y="516"/>
                  </a:lnTo>
                  <a:lnTo>
                    <a:pt x="1090" y="516"/>
                  </a:lnTo>
                  <a:lnTo>
                    <a:pt x="1090" y="517"/>
                  </a:lnTo>
                  <a:lnTo>
                    <a:pt x="1090" y="518"/>
                  </a:lnTo>
                  <a:lnTo>
                    <a:pt x="1090" y="519"/>
                  </a:lnTo>
                  <a:lnTo>
                    <a:pt x="1091" y="519"/>
                  </a:lnTo>
                  <a:lnTo>
                    <a:pt x="1091" y="520"/>
                  </a:lnTo>
                  <a:lnTo>
                    <a:pt x="1092" y="520"/>
                  </a:lnTo>
                  <a:lnTo>
                    <a:pt x="1092" y="521"/>
                  </a:lnTo>
                  <a:lnTo>
                    <a:pt x="1092" y="521"/>
                  </a:lnTo>
                  <a:lnTo>
                    <a:pt x="1092" y="522"/>
                  </a:lnTo>
                  <a:lnTo>
                    <a:pt x="1093" y="522"/>
                  </a:lnTo>
                  <a:lnTo>
                    <a:pt x="1093" y="523"/>
                  </a:lnTo>
                  <a:lnTo>
                    <a:pt x="1093" y="524"/>
                  </a:lnTo>
                  <a:lnTo>
                    <a:pt x="1092" y="524"/>
                  </a:lnTo>
                  <a:lnTo>
                    <a:pt x="1093" y="524"/>
                  </a:lnTo>
                  <a:lnTo>
                    <a:pt x="1093" y="525"/>
                  </a:lnTo>
                  <a:lnTo>
                    <a:pt x="1093" y="526"/>
                  </a:lnTo>
                  <a:lnTo>
                    <a:pt x="1092" y="526"/>
                  </a:lnTo>
                  <a:lnTo>
                    <a:pt x="1092" y="527"/>
                  </a:lnTo>
                  <a:lnTo>
                    <a:pt x="1093" y="527"/>
                  </a:lnTo>
                  <a:lnTo>
                    <a:pt x="1093" y="528"/>
                  </a:lnTo>
                  <a:lnTo>
                    <a:pt x="1093" y="528"/>
                  </a:lnTo>
                  <a:lnTo>
                    <a:pt x="1094" y="528"/>
                  </a:lnTo>
                  <a:lnTo>
                    <a:pt x="1094" y="528"/>
                  </a:lnTo>
                  <a:lnTo>
                    <a:pt x="1094" y="528"/>
                  </a:lnTo>
                  <a:lnTo>
                    <a:pt x="1095" y="528"/>
                  </a:lnTo>
                  <a:lnTo>
                    <a:pt x="1094" y="528"/>
                  </a:lnTo>
                  <a:lnTo>
                    <a:pt x="1095" y="528"/>
                  </a:lnTo>
                  <a:lnTo>
                    <a:pt x="1096" y="528"/>
                  </a:lnTo>
                  <a:lnTo>
                    <a:pt x="1096" y="529"/>
                  </a:lnTo>
                  <a:lnTo>
                    <a:pt x="1097" y="529"/>
                  </a:lnTo>
                  <a:lnTo>
                    <a:pt x="1097" y="528"/>
                  </a:lnTo>
                  <a:lnTo>
                    <a:pt x="1098" y="528"/>
                  </a:lnTo>
                  <a:lnTo>
                    <a:pt x="1098" y="529"/>
                  </a:lnTo>
                  <a:lnTo>
                    <a:pt x="1099" y="529"/>
                  </a:lnTo>
                  <a:lnTo>
                    <a:pt x="1099" y="529"/>
                  </a:lnTo>
                  <a:lnTo>
                    <a:pt x="1099" y="530"/>
                  </a:lnTo>
                  <a:lnTo>
                    <a:pt x="1100" y="530"/>
                  </a:lnTo>
                  <a:lnTo>
                    <a:pt x="1100" y="531"/>
                  </a:lnTo>
                  <a:lnTo>
                    <a:pt x="1101" y="531"/>
                  </a:lnTo>
                  <a:lnTo>
                    <a:pt x="1101" y="532"/>
                  </a:lnTo>
                  <a:lnTo>
                    <a:pt x="1101" y="533"/>
                  </a:lnTo>
                  <a:lnTo>
                    <a:pt x="1100" y="533"/>
                  </a:lnTo>
                  <a:lnTo>
                    <a:pt x="1100" y="534"/>
                  </a:lnTo>
                  <a:lnTo>
                    <a:pt x="1099" y="534"/>
                  </a:lnTo>
                  <a:lnTo>
                    <a:pt x="1099" y="534"/>
                  </a:lnTo>
                  <a:lnTo>
                    <a:pt x="1099" y="534"/>
                  </a:lnTo>
                  <a:lnTo>
                    <a:pt x="1099" y="535"/>
                  </a:lnTo>
                  <a:lnTo>
                    <a:pt x="1099" y="536"/>
                  </a:lnTo>
                  <a:lnTo>
                    <a:pt x="1099" y="537"/>
                  </a:lnTo>
                  <a:lnTo>
                    <a:pt x="1100" y="537"/>
                  </a:lnTo>
                  <a:lnTo>
                    <a:pt x="1101" y="537"/>
                  </a:lnTo>
                  <a:lnTo>
                    <a:pt x="1102" y="537"/>
                  </a:lnTo>
                  <a:lnTo>
                    <a:pt x="1102" y="538"/>
                  </a:lnTo>
                  <a:lnTo>
                    <a:pt x="1103" y="538"/>
                  </a:lnTo>
                  <a:lnTo>
                    <a:pt x="1103" y="539"/>
                  </a:lnTo>
                  <a:lnTo>
                    <a:pt x="1103" y="540"/>
                  </a:lnTo>
                  <a:lnTo>
                    <a:pt x="1104" y="540"/>
                  </a:lnTo>
                  <a:lnTo>
                    <a:pt x="1104" y="541"/>
                  </a:lnTo>
                  <a:lnTo>
                    <a:pt x="1105" y="541"/>
                  </a:lnTo>
                  <a:lnTo>
                    <a:pt x="1105" y="541"/>
                  </a:lnTo>
                  <a:lnTo>
                    <a:pt x="1105" y="542"/>
                  </a:lnTo>
                  <a:lnTo>
                    <a:pt x="1105" y="543"/>
                  </a:lnTo>
                  <a:lnTo>
                    <a:pt x="1105" y="543"/>
                  </a:lnTo>
                  <a:lnTo>
                    <a:pt x="1105" y="544"/>
                  </a:lnTo>
                  <a:lnTo>
                    <a:pt x="1106" y="544"/>
                  </a:lnTo>
                  <a:lnTo>
                    <a:pt x="1107" y="544"/>
                  </a:lnTo>
                  <a:lnTo>
                    <a:pt x="1107" y="545"/>
                  </a:lnTo>
                  <a:lnTo>
                    <a:pt x="1108" y="545"/>
                  </a:lnTo>
                  <a:lnTo>
                    <a:pt x="1108" y="546"/>
                  </a:lnTo>
                  <a:lnTo>
                    <a:pt x="1108" y="545"/>
                  </a:lnTo>
                  <a:lnTo>
                    <a:pt x="1109" y="545"/>
                  </a:lnTo>
                  <a:lnTo>
                    <a:pt x="1109" y="546"/>
                  </a:lnTo>
                  <a:lnTo>
                    <a:pt x="1110" y="546"/>
                  </a:lnTo>
                  <a:lnTo>
                    <a:pt x="1110" y="547"/>
                  </a:lnTo>
                  <a:lnTo>
                    <a:pt x="1110" y="547"/>
                  </a:lnTo>
                  <a:lnTo>
                    <a:pt x="1110" y="548"/>
                  </a:lnTo>
                  <a:lnTo>
                    <a:pt x="1111" y="548"/>
                  </a:lnTo>
                  <a:lnTo>
                    <a:pt x="1111" y="549"/>
                  </a:lnTo>
                  <a:lnTo>
                    <a:pt x="1112" y="549"/>
                  </a:lnTo>
                  <a:lnTo>
                    <a:pt x="1112" y="550"/>
                  </a:lnTo>
                  <a:lnTo>
                    <a:pt x="1112" y="550"/>
                  </a:lnTo>
                  <a:lnTo>
                    <a:pt x="1113" y="550"/>
                  </a:lnTo>
                  <a:lnTo>
                    <a:pt x="1114" y="550"/>
                  </a:lnTo>
                  <a:lnTo>
                    <a:pt x="1114" y="551"/>
                  </a:lnTo>
                  <a:lnTo>
                    <a:pt x="1114" y="552"/>
                  </a:lnTo>
                  <a:lnTo>
                    <a:pt x="1115" y="552"/>
                  </a:lnTo>
                  <a:lnTo>
                    <a:pt x="1115" y="553"/>
                  </a:lnTo>
                  <a:lnTo>
                    <a:pt x="1116" y="553"/>
                  </a:lnTo>
                  <a:lnTo>
                    <a:pt x="1116" y="554"/>
                  </a:lnTo>
                  <a:lnTo>
                    <a:pt x="1115" y="554"/>
                  </a:lnTo>
                  <a:lnTo>
                    <a:pt x="1116" y="554"/>
                  </a:lnTo>
                  <a:lnTo>
                    <a:pt x="1115" y="554"/>
                  </a:lnTo>
                  <a:lnTo>
                    <a:pt x="1115" y="554"/>
                  </a:lnTo>
                  <a:lnTo>
                    <a:pt x="1116" y="554"/>
                  </a:lnTo>
                  <a:lnTo>
                    <a:pt x="1115" y="554"/>
                  </a:lnTo>
                  <a:lnTo>
                    <a:pt x="1115" y="555"/>
                  </a:lnTo>
                  <a:lnTo>
                    <a:pt x="1115" y="556"/>
                  </a:lnTo>
                  <a:lnTo>
                    <a:pt x="1116" y="556"/>
                  </a:lnTo>
                  <a:lnTo>
                    <a:pt x="1115" y="556"/>
                  </a:lnTo>
                  <a:lnTo>
                    <a:pt x="1115" y="557"/>
                  </a:lnTo>
                  <a:lnTo>
                    <a:pt x="1115" y="558"/>
                  </a:lnTo>
                  <a:lnTo>
                    <a:pt x="1114" y="558"/>
                  </a:lnTo>
                  <a:lnTo>
                    <a:pt x="1115" y="558"/>
                  </a:lnTo>
                  <a:lnTo>
                    <a:pt x="1114" y="558"/>
                  </a:lnTo>
                  <a:lnTo>
                    <a:pt x="1114" y="559"/>
                  </a:lnTo>
                  <a:lnTo>
                    <a:pt x="1113" y="559"/>
                  </a:lnTo>
                  <a:lnTo>
                    <a:pt x="1113" y="560"/>
                  </a:lnTo>
                  <a:lnTo>
                    <a:pt x="1114" y="560"/>
                  </a:lnTo>
                  <a:lnTo>
                    <a:pt x="1113" y="560"/>
                  </a:lnTo>
                  <a:lnTo>
                    <a:pt x="1113" y="560"/>
                  </a:lnTo>
                  <a:lnTo>
                    <a:pt x="1114" y="560"/>
                  </a:lnTo>
                  <a:lnTo>
                    <a:pt x="1113" y="561"/>
                  </a:lnTo>
                  <a:lnTo>
                    <a:pt x="1113" y="562"/>
                  </a:lnTo>
                  <a:lnTo>
                    <a:pt x="1114" y="562"/>
                  </a:lnTo>
                  <a:lnTo>
                    <a:pt x="1114" y="563"/>
                  </a:lnTo>
                  <a:lnTo>
                    <a:pt x="1113" y="563"/>
                  </a:lnTo>
                  <a:lnTo>
                    <a:pt x="1113" y="564"/>
                  </a:lnTo>
                  <a:lnTo>
                    <a:pt x="1113" y="565"/>
                  </a:lnTo>
                  <a:lnTo>
                    <a:pt x="1114" y="565"/>
                  </a:lnTo>
                  <a:lnTo>
                    <a:pt x="1113" y="565"/>
                  </a:lnTo>
                  <a:lnTo>
                    <a:pt x="1114" y="565"/>
                  </a:lnTo>
                  <a:lnTo>
                    <a:pt x="1114" y="566"/>
                  </a:lnTo>
                  <a:lnTo>
                    <a:pt x="1114" y="566"/>
                  </a:lnTo>
                  <a:lnTo>
                    <a:pt x="1114" y="567"/>
                  </a:lnTo>
                  <a:lnTo>
                    <a:pt x="1113" y="567"/>
                  </a:lnTo>
                  <a:lnTo>
                    <a:pt x="1113" y="568"/>
                  </a:lnTo>
                  <a:lnTo>
                    <a:pt x="1113" y="567"/>
                  </a:lnTo>
                  <a:lnTo>
                    <a:pt x="1113" y="568"/>
                  </a:lnTo>
                  <a:lnTo>
                    <a:pt x="1112" y="568"/>
                  </a:lnTo>
                  <a:lnTo>
                    <a:pt x="1112" y="569"/>
                  </a:lnTo>
                  <a:lnTo>
                    <a:pt x="1112" y="570"/>
                  </a:lnTo>
                  <a:lnTo>
                    <a:pt x="1113" y="570"/>
                  </a:lnTo>
                  <a:lnTo>
                    <a:pt x="1112" y="570"/>
                  </a:lnTo>
                  <a:lnTo>
                    <a:pt x="1113" y="570"/>
                  </a:lnTo>
                  <a:lnTo>
                    <a:pt x="1113" y="571"/>
                  </a:lnTo>
                  <a:lnTo>
                    <a:pt x="1112" y="571"/>
                  </a:lnTo>
                  <a:lnTo>
                    <a:pt x="1112" y="572"/>
                  </a:lnTo>
                  <a:lnTo>
                    <a:pt x="1112" y="573"/>
                  </a:lnTo>
                  <a:lnTo>
                    <a:pt x="1113" y="573"/>
                  </a:lnTo>
                  <a:lnTo>
                    <a:pt x="1113" y="574"/>
                  </a:lnTo>
                  <a:lnTo>
                    <a:pt x="1113" y="575"/>
                  </a:lnTo>
                  <a:lnTo>
                    <a:pt x="1113" y="576"/>
                  </a:lnTo>
                  <a:lnTo>
                    <a:pt x="1113" y="577"/>
                  </a:lnTo>
                  <a:lnTo>
                    <a:pt x="1113" y="578"/>
                  </a:lnTo>
                  <a:lnTo>
                    <a:pt x="1113" y="579"/>
                  </a:lnTo>
                  <a:lnTo>
                    <a:pt x="1114" y="579"/>
                  </a:lnTo>
                  <a:lnTo>
                    <a:pt x="1114" y="579"/>
                  </a:lnTo>
                  <a:lnTo>
                    <a:pt x="1114" y="580"/>
                  </a:lnTo>
                  <a:lnTo>
                    <a:pt x="1114" y="581"/>
                  </a:lnTo>
                  <a:lnTo>
                    <a:pt x="1114" y="582"/>
                  </a:lnTo>
                  <a:lnTo>
                    <a:pt x="1114" y="583"/>
                  </a:lnTo>
                  <a:lnTo>
                    <a:pt x="1114" y="586"/>
                  </a:lnTo>
                  <a:lnTo>
                    <a:pt x="1114" y="588"/>
                  </a:lnTo>
                  <a:lnTo>
                    <a:pt x="1115" y="591"/>
                  </a:lnTo>
                  <a:lnTo>
                    <a:pt x="1114" y="592"/>
                  </a:lnTo>
                  <a:lnTo>
                    <a:pt x="1114" y="593"/>
                  </a:lnTo>
                  <a:lnTo>
                    <a:pt x="1114" y="596"/>
                  </a:lnTo>
                  <a:lnTo>
                    <a:pt x="1114" y="597"/>
                  </a:lnTo>
                  <a:lnTo>
                    <a:pt x="1114" y="600"/>
                  </a:lnTo>
                  <a:lnTo>
                    <a:pt x="1114" y="601"/>
                  </a:lnTo>
                  <a:lnTo>
                    <a:pt x="1114" y="603"/>
                  </a:lnTo>
                  <a:lnTo>
                    <a:pt x="1114" y="604"/>
                  </a:lnTo>
                  <a:lnTo>
                    <a:pt x="1114" y="605"/>
                  </a:lnTo>
                  <a:lnTo>
                    <a:pt x="1115" y="605"/>
                  </a:lnTo>
                  <a:lnTo>
                    <a:pt x="1115" y="606"/>
                  </a:lnTo>
                  <a:lnTo>
                    <a:pt x="1115" y="607"/>
                  </a:lnTo>
                  <a:lnTo>
                    <a:pt x="1115" y="609"/>
                  </a:lnTo>
                  <a:lnTo>
                    <a:pt x="1116" y="610"/>
                  </a:lnTo>
                  <a:lnTo>
                    <a:pt x="1116" y="611"/>
                  </a:lnTo>
                  <a:lnTo>
                    <a:pt x="1117" y="612"/>
                  </a:lnTo>
                  <a:lnTo>
                    <a:pt x="1118" y="612"/>
                  </a:lnTo>
                  <a:lnTo>
                    <a:pt x="1118" y="613"/>
                  </a:lnTo>
                  <a:lnTo>
                    <a:pt x="1119" y="614"/>
                  </a:lnTo>
                  <a:lnTo>
                    <a:pt x="1120" y="615"/>
                  </a:lnTo>
                  <a:lnTo>
                    <a:pt x="1121" y="617"/>
                  </a:lnTo>
                  <a:lnTo>
                    <a:pt x="1122" y="618"/>
                  </a:lnTo>
                  <a:lnTo>
                    <a:pt x="1122" y="619"/>
                  </a:lnTo>
                  <a:lnTo>
                    <a:pt x="1123" y="620"/>
                  </a:lnTo>
                  <a:lnTo>
                    <a:pt x="1123" y="621"/>
                  </a:lnTo>
                  <a:lnTo>
                    <a:pt x="1123" y="622"/>
                  </a:lnTo>
                  <a:lnTo>
                    <a:pt x="1124" y="625"/>
                  </a:lnTo>
                  <a:lnTo>
                    <a:pt x="1124" y="627"/>
                  </a:lnTo>
                  <a:lnTo>
                    <a:pt x="1124" y="628"/>
                  </a:lnTo>
                  <a:lnTo>
                    <a:pt x="1124" y="633"/>
                  </a:lnTo>
                  <a:lnTo>
                    <a:pt x="1124" y="635"/>
                  </a:lnTo>
                  <a:lnTo>
                    <a:pt x="1124" y="637"/>
                  </a:lnTo>
                  <a:lnTo>
                    <a:pt x="1124" y="637"/>
                  </a:lnTo>
                  <a:lnTo>
                    <a:pt x="1125" y="639"/>
                  </a:lnTo>
                  <a:lnTo>
                    <a:pt x="1125" y="641"/>
                  </a:lnTo>
                  <a:lnTo>
                    <a:pt x="1125" y="643"/>
                  </a:lnTo>
                  <a:lnTo>
                    <a:pt x="1125" y="643"/>
                  </a:lnTo>
                  <a:lnTo>
                    <a:pt x="1125" y="645"/>
                  </a:lnTo>
                  <a:lnTo>
                    <a:pt x="1125" y="646"/>
                  </a:lnTo>
                  <a:lnTo>
                    <a:pt x="1125" y="647"/>
                  </a:lnTo>
                  <a:lnTo>
                    <a:pt x="1124" y="649"/>
                  </a:lnTo>
                  <a:lnTo>
                    <a:pt x="1124" y="650"/>
                  </a:lnTo>
                  <a:lnTo>
                    <a:pt x="1123" y="651"/>
                  </a:lnTo>
                  <a:lnTo>
                    <a:pt x="1122" y="653"/>
                  </a:lnTo>
                  <a:lnTo>
                    <a:pt x="1120" y="656"/>
                  </a:lnTo>
                  <a:lnTo>
                    <a:pt x="1120" y="659"/>
                  </a:lnTo>
                  <a:lnTo>
                    <a:pt x="1120" y="660"/>
                  </a:lnTo>
                  <a:lnTo>
                    <a:pt x="1120" y="663"/>
                  </a:lnTo>
                  <a:lnTo>
                    <a:pt x="1120" y="665"/>
                  </a:lnTo>
                  <a:lnTo>
                    <a:pt x="1120" y="667"/>
                  </a:lnTo>
                  <a:lnTo>
                    <a:pt x="1120" y="669"/>
                  </a:lnTo>
                  <a:lnTo>
                    <a:pt x="1121" y="670"/>
                  </a:lnTo>
                  <a:lnTo>
                    <a:pt x="1121" y="672"/>
                  </a:lnTo>
                  <a:lnTo>
                    <a:pt x="1122" y="676"/>
                  </a:lnTo>
                  <a:lnTo>
                    <a:pt x="1122" y="676"/>
                  </a:lnTo>
                  <a:lnTo>
                    <a:pt x="1123" y="680"/>
                  </a:lnTo>
                  <a:lnTo>
                    <a:pt x="1124" y="683"/>
                  </a:lnTo>
                  <a:lnTo>
                    <a:pt x="1125" y="684"/>
                  </a:lnTo>
                  <a:lnTo>
                    <a:pt x="1125" y="686"/>
                  </a:lnTo>
                  <a:lnTo>
                    <a:pt x="1125" y="688"/>
                  </a:lnTo>
                  <a:lnTo>
                    <a:pt x="1127" y="691"/>
                  </a:lnTo>
                  <a:lnTo>
                    <a:pt x="1127" y="693"/>
                  </a:lnTo>
                  <a:lnTo>
                    <a:pt x="1129" y="697"/>
                  </a:lnTo>
                  <a:lnTo>
                    <a:pt x="1130" y="699"/>
                  </a:lnTo>
                  <a:lnTo>
                    <a:pt x="1131" y="701"/>
                  </a:lnTo>
                  <a:lnTo>
                    <a:pt x="1131" y="702"/>
                  </a:lnTo>
                  <a:lnTo>
                    <a:pt x="1133" y="706"/>
                  </a:lnTo>
                  <a:lnTo>
                    <a:pt x="1133" y="707"/>
                  </a:lnTo>
                  <a:lnTo>
                    <a:pt x="1135" y="711"/>
                  </a:lnTo>
                  <a:lnTo>
                    <a:pt x="1135" y="713"/>
                  </a:lnTo>
                  <a:lnTo>
                    <a:pt x="1136" y="714"/>
                  </a:lnTo>
                  <a:lnTo>
                    <a:pt x="1136" y="714"/>
                  </a:lnTo>
                  <a:lnTo>
                    <a:pt x="1137" y="716"/>
                  </a:lnTo>
                  <a:lnTo>
                    <a:pt x="1137" y="720"/>
                  </a:lnTo>
                  <a:lnTo>
                    <a:pt x="1137" y="722"/>
                  </a:lnTo>
                  <a:lnTo>
                    <a:pt x="1137" y="723"/>
                  </a:lnTo>
                  <a:lnTo>
                    <a:pt x="1138" y="728"/>
                  </a:lnTo>
                  <a:lnTo>
                    <a:pt x="1138" y="730"/>
                  </a:lnTo>
                  <a:lnTo>
                    <a:pt x="1138" y="733"/>
                  </a:lnTo>
                  <a:lnTo>
                    <a:pt x="1137" y="735"/>
                  </a:lnTo>
                  <a:lnTo>
                    <a:pt x="1137" y="739"/>
                  </a:lnTo>
                  <a:lnTo>
                    <a:pt x="1137" y="741"/>
                  </a:lnTo>
                  <a:lnTo>
                    <a:pt x="1137" y="742"/>
                  </a:lnTo>
                  <a:lnTo>
                    <a:pt x="1137" y="745"/>
                  </a:lnTo>
                  <a:lnTo>
                    <a:pt x="1137" y="746"/>
                  </a:lnTo>
                  <a:lnTo>
                    <a:pt x="1137" y="746"/>
                  </a:lnTo>
                  <a:lnTo>
                    <a:pt x="1137" y="747"/>
                  </a:lnTo>
                  <a:lnTo>
                    <a:pt x="1137" y="749"/>
                  </a:lnTo>
                  <a:lnTo>
                    <a:pt x="1137" y="750"/>
                  </a:lnTo>
                  <a:lnTo>
                    <a:pt x="1137" y="751"/>
                  </a:lnTo>
                  <a:lnTo>
                    <a:pt x="1137" y="752"/>
                  </a:lnTo>
                  <a:lnTo>
                    <a:pt x="1137" y="753"/>
                  </a:lnTo>
                  <a:lnTo>
                    <a:pt x="1137" y="753"/>
                  </a:lnTo>
                  <a:lnTo>
                    <a:pt x="1137" y="754"/>
                  </a:lnTo>
                  <a:lnTo>
                    <a:pt x="1137" y="755"/>
                  </a:lnTo>
                  <a:lnTo>
                    <a:pt x="1137" y="756"/>
                  </a:lnTo>
                  <a:lnTo>
                    <a:pt x="1137" y="757"/>
                  </a:lnTo>
                  <a:lnTo>
                    <a:pt x="1137" y="758"/>
                  </a:lnTo>
                  <a:lnTo>
                    <a:pt x="1137" y="759"/>
                  </a:lnTo>
                  <a:lnTo>
                    <a:pt x="1137" y="759"/>
                  </a:lnTo>
                  <a:lnTo>
                    <a:pt x="1137" y="760"/>
                  </a:lnTo>
                  <a:lnTo>
                    <a:pt x="1137" y="761"/>
                  </a:lnTo>
                  <a:lnTo>
                    <a:pt x="1137" y="762"/>
                  </a:lnTo>
                  <a:lnTo>
                    <a:pt x="1137" y="763"/>
                  </a:lnTo>
                  <a:lnTo>
                    <a:pt x="1138" y="763"/>
                  </a:lnTo>
                  <a:lnTo>
                    <a:pt x="1138" y="764"/>
                  </a:lnTo>
                  <a:lnTo>
                    <a:pt x="1138" y="765"/>
                  </a:lnTo>
                  <a:lnTo>
                    <a:pt x="1139" y="766"/>
                  </a:lnTo>
                  <a:lnTo>
                    <a:pt x="1139" y="766"/>
                  </a:lnTo>
                  <a:lnTo>
                    <a:pt x="1139" y="767"/>
                  </a:lnTo>
                  <a:lnTo>
                    <a:pt x="1140" y="768"/>
                  </a:lnTo>
                  <a:lnTo>
                    <a:pt x="1140" y="769"/>
                  </a:lnTo>
                  <a:lnTo>
                    <a:pt x="1141" y="770"/>
                  </a:lnTo>
                  <a:lnTo>
                    <a:pt x="1141" y="771"/>
                  </a:lnTo>
                  <a:lnTo>
                    <a:pt x="1141" y="772"/>
                  </a:lnTo>
                  <a:lnTo>
                    <a:pt x="1142" y="772"/>
                  </a:lnTo>
                  <a:lnTo>
                    <a:pt x="1142" y="772"/>
                  </a:lnTo>
                  <a:lnTo>
                    <a:pt x="1142" y="773"/>
                  </a:lnTo>
                  <a:lnTo>
                    <a:pt x="1143" y="773"/>
                  </a:lnTo>
                  <a:lnTo>
                    <a:pt x="1143" y="774"/>
                  </a:lnTo>
                  <a:lnTo>
                    <a:pt x="1144" y="775"/>
                  </a:lnTo>
                  <a:lnTo>
                    <a:pt x="1144" y="776"/>
                  </a:lnTo>
                  <a:lnTo>
                    <a:pt x="1144" y="776"/>
                  </a:lnTo>
                  <a:lnTo>
                    <a:pt x="1144" y="777"/>
                  </a:lnTo>
                  <a:lnTo>
                    <a:pt x="1145" y="778"/>
                  </a:lnTo>
                  <a:lnTo>
                    <a:pt x="1145" y="778"/>
                  </a:lnTo>
                  <a:lnTo>
                    <a:pt x="1146" y="779"/>
                  </a:lnTo>
                  <a:lnTo>
                    <a:pt x="1147" y="780"/>
                  </a:lnTo>
                  <a:lnTo>
                    <a:pt x="1147" y="781"/>
                  </a:lnTo>
                  <a:lnTo>
                    <a:pt x="1148" y="782"/>
                  </a:lnTo>
                  <a:lnTo>
                    <a:pt x="1149" y="783"/>
                  </a:lnTo>
                  <a:lnTo>
                    <a:pt x="1150" y="784"/>
                  </a:lnTo>
                  <a:lnTo>
                    <a:pt x="1150" y="785"/>
                  </a:lnTo>
                  <a:lnTo>
                    <a:pt x="1151" y="785"/>
                  </a:lnTo>
                  <a:lnTo>
                    <a:pt x="1152" y="786"/>
                  </a:lnTo>
                  <a:lnTo>
                    <a:pt x="1152" y="787"/>
                  </a:lnTo>
                  <a:lnTo>
                    <a:pt x="1153" y="787"/>
                  </a:lnTo>
                  <a:lnTo>
                    <a:pt x="1153" y="788"/>
                  </a:lnTo>
                  <a:lnTo>
                    <a:pt x="1154" y="788"/>
                  </a:lnTo>
                  <a:lnTo>
                    <a:pt x="1155" y="788"/>
                  </a:lnTo>
                  <a:lnTo>
                    <a:pt x="1155" y="789"/>
                  </a:lnTo>
                  <a:lnTo>
                    <a:pt x="1156" y="789"/>
                  </a:lnTo>
                  <a:lnTo>
                    <a:pt x="1156" y="790"/>
                  </a:lnTo>
                  <a:lnTo>
                    <a:pt x="1157" y="790"/>
                  </a:lnTo>
                  <a:lnTo>
                    <a:pt x="1157" y="791"/>
                  </a:lnTo>
                  <a:lnTo>
                    <a:pt x="1157" y="791"/>
                  </a:lnTo>
                  <a:lnTo>
                    <a:pt x="1158" y="791"/>
                  </a:lnTo>
                  <a:lnTo>
                    <a:pt x="1159" y="792"/>
                  </a:lnTo>
                  <a:lnTo>
                    <a:pt x="1160" y="792"/>
                  </a:lnTo>
                  <a:lnTo>
                    <a:pt x="1160" y="793"/>
                  </a:lnTo>
                  <a:lnTo>
                    <a:pt x="1161" y="793"/>
                  </a:lnTo>
                  <a:lnTo>
                    <a:pt x="1161" y="794"/>
                  </a:lnTo>
                  <a:lnTo>
                    <a:pt x="1162" y="794"/>
                  </a:lnTo>
                  <a:lnTo>
                    <a:pt x="1163" y="794"/>
                  </a:lnTo>
                  <a:lnTo>
                    <a:pt x="1163" y="795"/>
                  </a:lnTo>
                  <a:lnTo>
                    <a:pt x="1163" y="795"/>
                  </a:lnTo>
                  <a:lnTo>
                    <a:pt x="1163" y="796"/>
                  </a:lnTo>
                  <a:close/>
                </a:path>
              </a:pathLst>
            </a:custGeom>
            <a:blipFill>
              <a:blip r:embed="rId2"/>
              <a:stretch>
                <a:fillRect/>
              </a:stretch>
            </a:blipFill>
            <a:ln w="3175">
              <a:solidFill>
                <a:schemeClr val="tx1"/>
              </a:solidFill>
            </a:ln>
          </p:spPr>
          <p:txBody>
            <a:bodyPr lIns="62168" tIns="31084" rIns="62168" bIns="31084"/>
            <a:lstStyle/>
            <a:p>
              <a:pPr>
                <a:defRPr/>
              </a:pPr>
              <a:endParaRPr lang="en-GB" sz="1224" dirty="0">
                <a:solidFill>
                  <a:srgbClr val="002060"/>
                </a:solidFill>
                <a:latin typeface="Arial" panose="020B0604020202020204" pitchFamily="34" charset="0"/>
                <a:cs typeface="Arial" panose="020B0604020202020204" pitchFamily="34" charset="0"/>
              </a:endParaRPr>
            </a:p>
          </p:txBody>
        </p:sp>
        <p:sp>
          <p:nvSpPr>
            <p:cNvPr id="19" name="Freeform 576">
              <a:extLst>
                <a:ext uri="{FF2B5EF4-FFF2-40B4-BE49-F238E27FC236}">
                  <a16:creationId xmlns:a16="http://schemas.microsoft.com/office/drawing/2014/main" id="{357E85F8-2677-106F-0A09-905DB430035C}"/>
                </a:ext>
              </a:extLst>
            </p:cNvPr>
            <p:cNvSpPr>
              <a:spLocks noEditPoints="1"/>
            </p:cNvSpPr>
            <p:nvPr/>
          </p:nvSpPr>
          <p:spPr bwMode="auto">
            <a:xfrm>
              <a:off x="4074090" y="3758071"/>
              <a:ext cx="713271" cy="811253"/>
            </a:xfrm>
            <a:custGeom>
              <a:avLst/>
              <a:gdLst>
                <a:gd name="T0" fmla="*/ 17 w 727"/>
                <a:gd name="T1" fmla="*/ 303 h 705"/>
                <a:gd name="T2" fmla="*/ 35 w 727"/>
                <a:gd name="T3" fmla="*/ 222 h 705"/>
                <a:gd name="T4" fmla="*/ 57 w 727"/>
                <a:gd name="T5" fmla="*/ 201 h 705"/>
                <a:gd name="T6" fmla="*/ 74 w 727"/>
                <a:gd name="T7" fmla="*/ 169 h 705"/>
                <a:gd name="T8" fmla="*/ 99 w 727"/>
                <a:gd name="T9" fmla="*/ 143 h 705"/>
                <a:gd name="T10" fmla="*/ 74 w 727"/>
                <a:gd name="T11" fmla="*/ 126 h 705"/>
                <a:gd name="T12" fmla="*/ 75 w 727"/>
                <a:gd name="T13" fmla="*/ 100 h 705"/>
                <a:gd name="T14" fmla="*/ 101 w 727"/>
                <a:gd name="T15" fmla="*/ 69 h 705"/>
                <a:gd name="T16" fmla="*/ 92 w 727"/>
                <a:gd name="T17" fmla="*/ 34 h 705"/>
                <a:gd name="T18" fmla="*/ 79 w 727"/>
                <a:gd name="T19" fmla="*/ 6 h 705"/>
                <a:gd name="T20" fmla="*/ 314 w 727"/>
                <a:gd name="T21" fmla="*/ 4 h 705"/>
                <a:gd name="T22" fmla="*/ 547 w 727"/>
                <a:gd name="T23" fmla="*/ 153 h 705"/>
                <a:gd name="T24" fmla="*/ 645 w 727"/>
                <a:gd name="T25" fmla="*/ 255 h 705"/>
                <a:gd name="T26" fmla="*/ 637 w 727"/>
                <a:gd name="T27" fmla="*/ 283 h 705"/>
                <a:gd name="T28" fmla="*/ 619 w 727"/>
                <a:gd name="T29" fmla="*/ 333 h 705"/>
                <a:gd name="T30" fmla="*/ 647 w 727"/>
                <a:gd name="T31" fmla="*/ 374 h 705"/>
                <a:gd name="T32" fmla="*/ 669 w 727"/>
                <a:gd name="T33" fmla="*/ 397 h 705"/>
                <a:gd name="T34" fmla="*/ 652 w 727"/>
                <a:gd name="T35" fmla="*/ 438 h 705"/>
                <a:gd name="T36" fmla="*/ 653 w 727"/>
                <a:gd name="T37" fmla="*/ 477 h 705"/>
                <a:gd name="T38" fmla="*/ 666 w 727"/>
                <a:gd name="T39" fmla="*/ 516 h 705"/>
                <a:gd name="T40" fmla="*/ 674 w 727"/>
                <a:gd name="T41" fmla="*/ 536 h 705"/>
                <a:gd name="T42" fmla="*/ 682 w 727"/>
                <a:gd name="T43" fmla="*/ 573 h 705"/>
                <a:gd name="T44" fmla="*/ 707 w 727"/>
                <a:gd name="T45" fmla="*/ 603 h 705"/>
                <a:gd name="T46" fmla="*/ 725 w 727"/>
                <a:gd name="T47" fmla="*/ 623 h 705"/>
                <a:gd name="T48" fmla="*/ 680 w 727"/>
                <a:gd name="T49" fmla="*/ 651 h 705"/>
                <a:gd name="T50" fmla="*/ 633 w 727"/>
                <a:gd name="T51" fmla="*/ 666 h 705"/>
                <a:gd name="T52" fmla="*/ 587 w 727"/>
                <a:gd name="T53" fmla="*/ 676 h 705"/>
                <a:gd name="T54" fmla="*/ 550 w 727"/>
                <a:gd name="T55" fmla="*/ 691 h 705"/>
                <a:gd name="T56" fmla="*/ 503 w 727"/>
                <a:gd name="T57" fmla="*/ 693 h 705"/>
                <a:gd name="T58" fmla="*/ 463 w 727"/>
                <a:gd name="T59" fmla="*/ 700 h 705"/>
                <a:gd name="T60" fmla="*/ 433 w 727"/>
                <a:gd name="T61" fmla="*/ 686 h 705"/>
                <a:gd name="T62" fmla="*/ 401 w 727"/>
                <a:gd name="T63" fmla="*/ 691 h 705"/>
                <a:gd name="T64" fmla="*/ 358 w 727"/>
                <a:gd name="T65" fmla="*/ 676 h 705"/>
                <a:gd name="T66" fmla="*/ 350 w 727"/>
                <a:gd name="T67" fmla="*/ 638 h 705"/>
                <a:gd name="T68" fmla="*/ 340 w 727"/>
                <a:gd name="T69" fmla="*/ 596 h 705"/>
                <a:gd name="T70" fmla="*/ 310 w 727"/>
                <a:gd name="T71" fmla="*/ 558 h 705"/>
                <a:gd name="T72" fmla="*/ 284 w 727"/>
                <a:gd name="T73" fmla="*/ 564 h 705"/>
                <a:gd name="T74" fmla="*/ 251 w 727"/>
                <a:gd name="T75" fmla="*/ 556 h 705"/>
                <a:gd name="T76" fmla="*/ 203 w 727"/>
                <a:gd name="T77" fmla="*/ 532 h 705"/>
                <a:gd name="T78" fmla="*/ 148 w 727"/>
                <a:gd name="T79" fmla="*/ 515 h 705"/>
                <a:gd name="T80" fmla="*/ 113 w 727"/>
                <a:gd name="T81" fmla="*/ 498 h 705"/>
                <a:gd name="T82" fmla="*/ 660 w 727"/>
                <a:gd name="T83" fmla="*/ 339 h 705"/>
                <a:gd name="T84" fmla="*/ 670 w 727"/>
                <a:gd name="T85" fmla="*/ 355 h 705"/>
                <a:gd name="T86" fmla="*/ 651 w 727"/>
                <a:gd name="T87" fmla="*/ 349 h 705"/>
                <a:gd name="T88" fmla="*/ 651 w 727"/>
                <a:gd name="T89" fmla="*/ 315 h 705"/>
                <a:gd name="T90" fmla="*/ 680 w 727"/>
                <a:gd name="T91" fmla="*/ 281 h 705"/>
                <a:gd name="T92" fmla="*/ 678 w 727"/>
                <a:gd name="T93" fmla="*/ 277 h 705"/>
                <a:gd name="T94" fmla="*/ 682 w 727"/>
                <a:gd name="T95" fmla="*/ 272 h 705"/>
                <a:gd name="T96" fmla="*/ 680 w 727"/>
                <a:gd name="T97" fmla="*/ 267 h 705"/>
                <a:gd name="T98" fmla="*/ 677 w 727"/>
                <a:gd name="T99" fmla="*/ 260 h 705"/>
                <a:gd name="T100" fmla="*/ 686 w 727"/>
                <a:gd name="T101" fmla="*/ 260 h 705"/>
                <a:gd name="T102" fmla="*/ 687 w 727"/>
                <a:gd name="T103" fmla="*/ 269 h 705"/>
                <a:gd name="T104" fmla="*/ 686 w 727"/>
                <a:gd name="T105" fmla="*/ 282 h 705"/>
                <a:gd name="T106" fmla="*/ 681 w 727"/>
                <a:gd name="T107" fmla="*/ 290 h 705"/>
                <a:gd name="T108" fmla="*/ 676 w 727"/>
                <a:gd name="T109" fmla="*/ 284 h 705"/>
                <a:gd name="T110" fmla="*/ 676 w 727"/>
                <a:gd name="T111" fmla="*/ 453 h 705"/>
                <a:gd name="T112" fmla="*/ 648 w 727"/>
                <a:gd name="T113" fmla="*/ 316 h 705"/>
                <a:gd name="T114" fmla="*/ 676 w 727"/>
                <a:gd name="T115" fmla="*/ 262 h 705"/>
                <a:gd name="T116" fmla="*/ 686 w 727"/>
                <a:gd name="T117" fmla="*/ 258 h 705"/>
                <a:gd name="T118" fmla="*/ 656 w 727"/>
                <a:gd name="T119" fmla="*/ 351 h 705"/>
                <a:gd name="T120" fmla="*/ 687 w 727"/>
                <a:gd name="T121" fmla="*/ 259 h 705"/>
                <a:gd name="T122" fmla="*/ 670 w 727"/>
                <a:gd name="T123" fmla="*/ 291 h 705"/>
                <a:gd name="T124" fmla="*/ 682 w 727"/>
                <a:gd name="T125" fmla="*/ 27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7" h="705">
                  <a:moveTo>
                    <a:pt x="43" y="378"/>
                  </a:moveTo>
                  <a:lnTo>
                    <a:pt x="43" y="378"/>
                  </a:lnTo>
                  <a:lnTo>
                    <a:pt x="43" y="377"/>
                  </a:lnTo>
                  <a:lnTo>
                    <a:pt x="42" y="377"/>
                  </a:lnTo>
                  <a:lnTo>
                    <a:pt x="41" y="377"/>
                  </a:lnTo>
                  <a:lnTo>
                    <a:pt x="41" y="376"/>
                  </a:lnTo>
                  <a:lnTo>
                    <a:pt x="40" y="376"/>
                  </a:lnTo>
                  <a:lnTo>
                    <a:pt x="40" y="375"/>
                  </a:lnTo>
                  <a:lnTo>
                    <a:pt x="39" y="375"/>
                  </a:lnTo>
                  <a:lnTo>
                    <a:pt x="38" y="374"/>
                  </a:lnTo>
                  <a:lnTo>
                    <a:pt x="37" y="374"/>
                  </a:lnTo>
                  <a:lnTo>
                    <a:pt x="37" y="374"/>
                  </a:lnTo>
                  <a:lnTo>
                    <a:pt x="37" y="373"/>
                  </a:lnTo>
                  <a:lnTo>
                    <a:pt x="36" y="373"/>
                  </a:lnTo>
                  <a:lnTo>
                    <a:pt x="36" y="372"/>
                  </a:lnTo>
                  <a:lnTo>
                    <a:pt x="35" y="372"/>
                  </a:lnTo>
                  <a:lnTo>
                    <a:pt x="35" y="371"/>
                  </a:lnTo>
                  <a:lnTo>
                    <a:pt x="34" y="371"/>
                  </a:lnTo>
                  <a:lnTo>
                    <a:pt x="33" y="371"/>
                  </a:lnTo>
                  <a:lnTo>
                    <a:pt x="33" y="370"/>
                  </a:lnTo>
                  <a:lnTo>
                    <a:pt x="32" y="370"/>
                  </a:lnTo>
                  <a:lnTo>
                    <a:pt x="32" y="369"/>
                  </a:lnTo>
                  <a:lnTo>
                    <a:pt x="31" y="368"/>
                  </a:lnTo>
                  <a:lnTo>
                    <a:pt x="30" y="368"/>
                  </a:lnTo>
                  <a:lnTo>
                    <a:pt x="30" y="367"/>
                  </a:lnTo>
                  <a:lnTo>
                    <a:pt x="29" y="366"/>
                  </a:lnTo>
                  <a:lnTo>
                    <a:pt x="28" y="365"/>
                  </a:lnTo>
                  <a:lnTo>
                    <a:pt x="27" y="364"/>
                  </a:lnTo>
                  <a:lnTo>
                    <a:pt x="27" y="363"/>
                  </a:lnTo>
                  <a:lnTo>
                    <a:pt x="26" y="362"/>
                  </a:lnTo>
                  <a:lnTo>
                    <a:pt x="25" y="361"/>
                  </a:lnTo>
                  <a:lnTo>
                    <a:pt x="25" y="361"/>
                  </a:lnTo>
                  <a:lnTo>
                    <a:pt x="24" y="360"/>
                  </a:lnTo>
                  <a:lnTo>
                    <a:pt x="24" y="359"/>
                  </a:lnTo>
                  <a:lnTo>
                    <a:pt x="24" y="359"/>
                  </a:lnTo>
                  <a:lnTo>
                    <a:pt x="24" y="358"/>
                  </a:lnTo>
                  <a:lnTo>
                    <a:pt x="23" y="357"/>
                  </a:lnTo>
                  <a:lnTo>
                    <a:pt x="23" y="356"/>
                  </a:lnTo>
                  <a:lnTo>
                    <a:pt x="22" y="356"/>
                  </a:lnTo>
                  <a:lnTo>
                    <a:pt x="22" y="355"/>
                  </a:lnTo>
                  <a:lnTo>
                    <a:pt x="22" y="355"/>
                  </a:lnTo>
                  <a:lnTo>
                    <a:pt x="21" y="355"/>
                  </a:lnTo>
                  <a:lnTo>
                    <a:pt x="21" y="354"/>
                  </a:lnTo>
                  <a:lnTo>
                    <a:pt x="21" y="353"/>
                  </a:lnTo>
                  <a:lnTo>
                    <a:pt x="20" y="352"/>
                  </a:lnTo>
                  <a:lnTo>
                    <a:pt x="20" y="351"/>
                  </a:lnTo>
                  <a:lnTo>
                    <a:pt x="19" y="350"/>
                  </a:lnTo>
                  <a:lnTo>
                    <a:pt x="19" y="349"/>
                  </a:lnTo>
                  <a:lnTo>
                    <a:pt x="19" y="349"/>
                  </a:lnTo>
                  <a:lnTo>
                    <a:pt x="18" y="348"/>
                  </a:lnTo>
                  <a:lnTo>
                    <a:pt x="18" y="347"/>
                  </a:lnTo>
                  <a:lnTo>
                    <a:pt x="18" y="346"/>
                  </a:lnTo>
                  <a:lnTo>
                    <a:pt x="17" y="346"/>
                  </a:lnTo>
                  <a:lnTo>
                    <a:pt x="17" y="345"/>
                  </a:lnTo>
                  <a:lnTo>
                    <a:pt x="17" y="344"/>
                  </a:lnTo>
                  <a:lnTo>
                    <a:pt x="17" y="343"/>
                  </a:lnTo>
                  <a:lnTo>
                    <a:pt x="17" y="342"/>
                  </a:lnTo>
                  <a:lnTo>
                    <a:pt x="17" y="342"/>
                  </a:lnTo>
                  <a:lnTo>
                    <a:pt x="17" y="341"/>
                  </a:lnTo>
                  <a:lnTo>
                    <a:pt x="17" y="340"/>
                  </a:lnTo>
                  <a:lnTo>
                    <a:pt x="17" y="339"/>
                  </a:lnTo>
                  <a:lnTo>
                    <a:pt x="17" y="338"/>
                  </a:lnTo>
                  <a:lnTo>
                    <a:pt x="17" y="337"/>
                  </a:lnTo>
                  <a:lnTo>
                    <a:pt x="17" y="336"/>
                  </a:lnTo>
                  <a:lnTo>
                    <a:pt x="17" y="336"/>
                  </a:lnTo>
                  <a:lnTo>
                    <a:pt x="17" y="335"/>
                  </a:lnTo>
                  <a:lnTo>
                    <a:pt x="17" y="334"/>
                  </a:lnTo>
                  <a:lnTo>
                    <a:pt x="17" y="333"/>
                  </a:lnTo>
                  <a:lnTo>
                    <a:pt x="17" y="332"/>
                  </a:lnTo>
                  <a:lnTo>
                    <a:pt x="17" y="330"/>
                  </a:lnTo>
                  <a:lnTo>
                    <a:pt x="17" y="329"/>
                  </a:lnTo>
                  <a:lnTo>
                    <a:pt x="17" y="329"/>
                  </a:lnTo>
                  <a:lnTo>
                    <a:pt x="17" y="328"/>
                  </a:lnTo>
                  <a:lnTo>
                    <a:pt x="17" y="325"/>
                  </a:lnTo>
                  <a:lnTo>
                    <a:pt x="17" y="324"/>
                  </a:lnTo>
                  <a:lnTo>
                    <a:pt x="17" y="322"/>
                  </a:lnTo>
                  <a:lnTo>
                    <a:pt x="17" y="318"/>
                  </a:lnTo>
                  <a:lnTo>
                    <a:pt x="18" y="316"/>
                  </a:lnTo>
                  <a:lnTo>
                    <a:pt x="18" y="313"/>
                  </a:lnTo>
                  <a:lnTo>
                    <a:pt x="18" y="311"/>
                  </a:lnTo>
                  <a:lnTo>
                    <a:pt x="17" y="306"/>
                  </a:lnTo>
                  <a:lnTo>
                    <a:pt x="17" y="305"/>
                  </a:lnTo>
                  <a:lnTo>
                    <a:pt x="17" y="303"/>
                  </a:lnTo>
                  <a:lnTo>
                    <a:pt x="17" y="299"/>
                  </a:lnTo>
                  <a:lnTo>
                    <a:pt x="16" y="297"/>
                  </a:lnTo>
                  <a:lnTo>
                    <a:pt x="16" y="297"/>
                  </a:lnTo>
                  <a:lnTo>
                    <a:pt x="15" y="296"/>
                  </a:lnTo>
                  <a:lnTo>
                    <a:pt x="15" y="294"/>
                  </a:lnTo>
                  <a:lnTo>
                    <a:pt x="13" y="290"/>
                  </a:lnTo>
                  <a:lnTo>
                    <a:pt x="13" y="289"/>
                  </a:lnTo>
                  <a:lnTo>
                    <a:pt x="11" y="285"/>
                  </a:lnTo>
                  <a:lnTo>
                    <a:pt x="11" y="284"/>
                  </a:lnTo>
                  <a:lnTo>
                    <a:pt x="10" y="282"/>
                  </a:lnTo>
                  <a:lnTo>
                    <a:pt x="9" y="280"/>
                  </a:lnTo>
                  <a:lnTo>
                    <a:pt x="7" y="276"/>
                  </a:lnTo>
                  <a:lnTo>
                    <a:pt x="7" y="274"/>
                  </a:lnTo>
                  <a:lnTo>
                    <a:pt x="5" y="271"/>
                  </a:lnTo>
                  <a:lnTo>
                    <a:pt x="5" y="269"/>
                  </a:lnTo>
                  <a:lnTo>
                    <a:pt x="5" y="267"/>
                  </a:lnTo>
                  <a:lnTo>
                    <a:pt x="4" y="266"/>
                  </a:lnTo>
                  <a:lnTo>
                    <a:pt x="3" y="263"/>
                  </a:lnTo>
                  <a:lnTo>
                    <a:pt x="2" y="259"/>
                  </a:lnTo>
                  <a:lnTo>
                    <a:pt x="2" y="259"/>
                  </a:lnTo>
                  <a:lnTo>
                    <a:pt x="1" y="255"/>
                  </a:lnTo>
                  <a:lnTo>
                    <a:pt x="1" y="253"/>
                  </a:lnTo>
                  <a:lnTo>
                    <a:pt x="0" y="252"/>
                  </a:lnTo>
                  <a:lnTo>
                    <a:pt x="0" y="250"/>
                  </a:lnTo>
                  <a:lnTo>
                    <a:pt x="0" y="248"/>
                  </a:lnTo>
                  <a:lnTo>
                    <a:pt x="0" y="246"/>
                  </a:lnTo>
                  <a:lnTo>
                    <a:pt x="0" y="243"/>
                  </a:lnTo>
                  <a:lnTo>
                    <a:pt x="0" y="242"/>
                  </a:lnTo>
                  <a:lnTo>
                    <a:pt x="0" y="239"/>
                  </a:lnTo>
                  <a:lnTo>
                    <a:pt x="2" y="236"/>
                  </a:lnTo>
                  <a:lnTo>
                    <a:pt x="3" y="234"/>
                  </a:lnTo>
                  <a:lnTo>
                    <a:pt x="4" y="233"/>
                  </a:lnTo>
                  <a:lnTo>
                    <a:pt x="4" y="232"/>
                  </a:lnTo>
                  <a:lnTo>
                    <a:pt x="5" y="230"/>
                  </a:lnTo>
                  <a:lnTo>
                    <a:pt x="5" y="229"/>
                  </a:lnTo>
                  <a:lnTo>
                    <a:pt x="5" y="228"/>
                  </a:lnTo>
                  <a:lnTo>
                    <a:pt x="5" y="226"/>
                  </a:lnTo>
                  <a:lnTo>
                    <a:pt x="10" y="226"/>
                  </a:lnTo>
                  <a:lnTo>
                    <a:pt x="11" y="226"/>
                  </a:lnTo>
                  <a:lnTo>
                    <a:pt x="12" y="226"/>
                  </a:lnTo>
                  <a:lnTo>
                    <a:pt x="13" y="226"/>
                  </a:lnTo>
                  <a:lnTo>
                    <a:pt x="14" y="226"/>
                  </a:lnTo>
                  <a:lnTo>
                    <a:pt x="16" y="226"/>
                  </a:lnTo>
                  <a:lnTo>
                    <a:pt x="17" y="226"/>
                  </a:lnTo>
                  <a:lnTo>
                    <a:pt x="17" y="226"/>
                  </a:lnTo>
                  <a:lnTo>
                    <a:pt x="19" y="226"/>
                  </a:lnTo>
                  <a:lnTo>
                    <a:pt x="20" y="226"/>
                  </a:lnTo>
                  <a:lnTo>
                    <a:pt x="21" y="226"/>
                  </a:lnTo>
                  <a:lnTo>
                    <a:pt x="22" y="226"/>
                  </a:lnTo>
                  <a:lnTo>
                    <a:pt x="23" y="226"/>
                  </a:lnTo>
                  <a:lnTo>
                    <a:pt x="24" y="226"/>
                  </a:lnTo>
                  <a:lnTo>
                    <a:pt x="24" y="226"/>
                  </a:lnTo>
                  <a:lnTo>
                    <a:pt x="24" y="227"/>
                  </a:lnTo>
                  <a:lnTo>
                    <a:pt x="25" y="227"/>
                  </a:lnTo>
                  <a:lnTo>
                    <a:pt x="25" y="226"/>
                  </a:lnTo>
                  <a:lnTo>
                    <a:pt x="25" y="227"/>
                  </a:lnTo>
                  <a:lnTo>
                    <a:pt x="26" y="227"/>
                  </a:lnTo>
                  <a:lnTo>
                    <a:pt x="26" y="226"/>
                  </a:lnTo>
                  <a:lnTo>
                    <a:pt x="27" y="226"/>
                  </a:lnTo>
                  <a:lnTo>
                    <a:pt x="27" y="227"/>
                  </a:lnTo>
                  <a:lnTo>
                    <a:pt x="28" y="227"/>
                  </a:lnTo>
                  <a:lnTo>
                    <a:pt x="28" y="228"/>
                  </a:lnTo>
                  <a:lnTo>
                    <a:pt x="28" y="227"/>
                  </a:lnTo>
                  <a:lnTo>
                    <a:pt x="29" y="227"/>
                  </a:lnTo>
                  <a:lnTo>
                    <a:pt x="29" y="226"/>
                  </a:lnTo>
                  <a:lnTo>
                    <a:pt x="29" y="226"/>
                  </a:lnTo>
                  <a:lnTo>
                    <a:pt x="29" y="225"/>
                  </a:lnTo>
                  <a:lnTo>
                    <a:pt x="30" y="225"/>
                  </a:lnTo>
                  <a:lnTo>
                    <a:pt x="30" y="224"/>
                  </a:lnTo>
                  <a:lnTo>
                    <a:pt x="30" y="224"/>
                  </a:lnTo>
                  <a:lnTo>
                    <a:pt x="30" y="223"/>
                  </a:lnTo>
                  <a:lnTo>
                    <a:pt x="31" y="223"/>
                  </a:lnTo>
                  <a:lnTo>
                    <a:pt x="31" y="222"/>
                  </a:lnTo>
                  <a:lnTo>
                    <a:pt x="31" y="221"/>
                  </a:lnTo>
                  <a:lnTo>
                    <a:pt x="32" y="221"/>
                  </a:lnTo>
                  <a:lnTo>
                    <a:pt x="32" y="220"/>
                  </a:lnTo>
                  <a:lnTo>
                    <a:pt x="32" y="221"/>
                  </a:lnTo>
                  <a:lnTo>
                    <a:pt x="32" y="220"/>
                  </a:lnTo>
                  <a:lnTo>
                    <a:pt x="33" y="220"/>
                  </a:lnTo>
                  <a:lnTo>
                    <a:pt x="33" y="221"/>
                  </a:lnTo>
                  <a:lnTo>
                    <a:pt x="34" y="221"/>
                  </a:lnTo>
                  <a:lnTo>
                    <a:pt x="34" y="222"/>
                  </a:lnTo>
                  <a:lnTo>
                    <a:pt x="35" y="222"/>
                  </a:lnTo>
                  <a:lnTo>
                    <a:pt x="36" y="222"/>
                  </a:lnTo>
                  <a:lnTo>
                    <a:pt x="36" y="221"/>
                  </a:lnTo>
                  <a:lnTo>
                    <a:pt x="37" y="221"/>
                  </a:lnTo>
                  <a:lnTo>
                    <a:pt x="37" y="220"/>
                  </a:lnTo>
                  <a:lnTo>
                    <a:pt x="37" y="220"/>
                  </a:lnTo>
                  <a:lnTo>
                    <a:pt x="37" y="220"/>
                  </a:lnTo>
                  <a:lnTo>
                    <a:pt x="37" y="220"/>
                  </a:lnTo>
                  <a:lnTo>
                    <a:pt x="38" y="220"/>
                  </a:lnTo>
                  <a:lnTo>
                    <a:pt x="38" y="220"/>
                  </a:lnTo>
                  <a:lnTo>
                    <a:pt x="39" y="220"/>
                  </a:lnTo>
                  <a:lnTo>
                    <a:pt x="40" y="220"/>
                  </a:lnTo>
                  <a:lnTo>
                    <a:pt x="40" y="219"/>
                  </a:lnTo>
                  <a:lnTo>
                    <a:pt x="41" y="219"/>
                  </a:lnTo>
                  <a:lnTo>
                    <a:pt x="42" y="219"/>
                  </a:lnTo>
                  <a:lnTo>
                    <a:pt x="42" y="218"/>
                  </a:lnTo>
                  <a:lnTo>
                    <a:pt x="42" y="217"/>
                  </a:lnTo>
                  <a:lnTo>
                    <a:pt x="43" y="217"/>
                  </a:lnTo>
                  <a:lnTo>
                    <a:pt x="43" y="216"/>
                  </a:lnTo>
                  <a:lnTo>
                    <a:pt x="43" y="216"/>
                  </a:lnTo>
                  <a:lnTo>
                    <a:pt x="43" y="217"/>
                  </a:lnTo>
                  <a:lnTo>
                    <a:pt x="43" y="216"/>
                  </a:lnTo>
                  <a:lnTo>
                    <a:pt x="43" y="217"/>
                  </a:lnTo>
                  <a:lnTo>
                    <a:pt x="44" y="217"/>
                  </a:lnTo>
                  <a:lnTo>
                    <a:pt x="44" y="216"/>
                  </a:lnTo>
                  <a:lnTo>
                    <a:pt x="44" y="215"/>
                  </a:lnTo>
                  <a:lnTo>
                    <a:pt x="45" y="215"/>
                  </a:lnTo>
                  <a:lnTo>
                    <a:pt x="45" y="216"/>
                  </a:lnTo>
                  <a:lnTo>
                    <a:pt x="45" y="215"/>
                  </a:lnTo>
                  <a:lnTo>
                    <a:pt x="46" y="215"/>
                  </a:lnTo>
                  <a:lnTo>
                    <a:pt x="45" y="215"/>
                  </a:lnTo>
                  <a:lnTo>
                    <a:pt x="46" y="215"/>
                  </a:lnTo>
                  <a:lnTo>
                    <a:pt x="47" y="215"/>
                  </a:lnTo>
                  <a:lnTo>
                    <a:pt x="47" y="214"/>
                  </a:lnTo>
                  <a:lnTo>
                    <a:pt x="47" y="214"/>
                  </a:lnTo>
                  <a:lnTo>
                    <a:pt x="47" y="214"/>
                  </a:lnTo>
                  <a:lnTo>
                    <a:pt x="48" y="214"/>
                  </a:lnTo>
                  <a:lnTo>
                    <a:pt x="48" y="214"/>
                  </a:lnTo>
                  <a:lnTo>
                    <a:pt x="47" y="214"/>
                  </a:lnTo>
                  <a:lnTo>
                    <a:pt x="48" y="214"/>
                  </a:lnTo>
                  <a:lnTo>
                    <a:pt x="48" y="213"/>
                  </a:lnTo>
                  <a:lnTo>
                    <a:pt x="47" y="213"/>
                  </a:lnTo>
                  <a:lnTo>
                    <a:pt x="48" y="213"/>
                  </a:lnTo>
                  <a:lnTo>
                    <a:pt x="48" y="212"/>
                  </a:lnTo>
                  <a:lnTo>
                    <a:pt x="48" y="211"/>
                  </a:lnTo>
                  <a:lnTo>
                    <a:pt x="48" y="210"/>
                  </a:lnTo>
                  <a:lnTo>
                    <a:pt x="49" y="210"/>
                  </a:lnTo>
                  <a:lnTo>
                    <a:pt x="49" y="209"/>
                  </a:lnTo>
                  <a:lnTo>
                    <a:pt x="49" y="208"/>
                  </a:lnTo>
                  <a:lnTo>
                    <a:pt x="49" y="208"/>
                  </a:lnTo>
                  <a:lnTo>
                    <a:pt x="49" y="208"/>
                  </a:lnTo>
                  <a:lnTo>
                    <a:pt x="49" y="208"/>
                  </a:lnTo>
                  <a:lnTo>
                    <a:pt x="49" y="207"/>
                  </a:lnTo>
                  <a:lnTo>
                    <a:pt x="50" y="207"/>
                  </a:lnTo>
                  <a:lnTo>
                    <a:pt x="50" y="207"/>
                  </a:lnTo>
                  <a:lnTo>
                    <a:pt x="51" y="207"/>
                  </a:lnTo>
                  <a:lnTo>
                    <a:pt x="51" y="207"/>
                  </a:lnTo>
                  <a:lnTo>
                    <a:pt x="51" y="207"/>
                  </a:lnTo>
                  <a:lnTo>
                    <a:pt x="52" y="207"/>
                  </a:lnTo>
                  <a:lnTo>
                    <a:pt x="52" y="206"/>
                  </a:lnTo>
                  <a:lnTo>
                    <a:pt x="52" y="207"/>
                  </a:lnTo>
                  <a:lnTo>
                    <a:pt x="52" y="206"/>
                  </a:lnTo>
                  <a:lnTo>
                    <a:pt x="53" y="206"/>
                  </a:lnTo>
                  <a:lnTo>
                    <a:pt x="52" y="206"/>
                  </a:lnTo>
                  <a:lnTo>
                    <a:pt x="53" y="206"/>
                  </a:lnTo>
                  <a:lnTo>
                    <a:pt x="53" y="205"/>
                  </a:lnTo>
                  <a:lnTo>
                    <a:pt x="53" y="206"/>
                  </a:lnTo>
                  <a:lnTo>
                    <a:pt x="53" y="205"/>
                  </a:lnTo>
                  <a:lnTo>
                    <a:pt x="54" y="205"/>
                  </a:lnTo>
                  <a:lnTo>
                    <a:pt x="55" y="205"/>
                  </a:lnTo>
                  <a:lnTo>
                    <a:pt x="55" y="204"/>
                  </a:lnTo>
                  <a:lnTo>
                    <a:pt x="55" y="203"/>
                  </a:lnTo>
                  <a:lnTo>
                    <a:pt x="56" y="203"/>
                  </a:lnTo>
                  <a:lnTo>
                    <a:pt x="55" y="203"/>
                  </a:lnTo>
                  <a:lnTo>
                    <a:pt x="56" y="203"/>
                  </a:lnTo>
                  <a:lnTo>
                    <a:pt x="56" y="202"/>
                  </a:lnTo>
                  <a:lnTo>
                    <a:pt x="56" y="202"/>
                  </a:lnTo>
                  <a:lnTo>
                    <a:pt x="56" y="201"/>
                  </a:lnTo>
                  <a:lnTo>
                    <a:pt x="56" y="201"/>
                  </a:lnTo>
                  <a:lnTo>
                    <a:pt x="56" y="200"/>
                  </a:lnTo>
                  <a:lnTo>
                    <a:pt x="57" y="200"/>
                  </a:lnTo>
                  <a:lnTo>
                    <a:pt x="57" y="201"/>
                  </a:lnTo>
                  <a:lnTo>
                    <a:pt x="57" y="200"/>
                  </a:lnTo>
                  <a:lnTo>
                    <a:pt x="57" y="201"/>
                  </a:lnTo>
                  <a:lnTo>
                    <a:pt x="57" y="200"/>
                  </a:lnTo>
                  <a:lnTo>
                    <a:pt x="58" y="200"/>
                  </a:lnTo>
                  <a:lnTo>
                    <a:pt x="58" y="199"/>
                  </a:lnTo>
                  <a:lnTo>
                    <a:pt x="59" y="199"/>
                  </a:lnTo>
                  <a:lnTo>
                    <a:pt x="59" y="198"/>
                  </a:lnTo>
                  <a:lnTo>
                    <a:pt x="58" y="198"/>
                  </a:lnTo>
                  <a:lnTo>
                    <a:pt x="58" y="197"/>
                  </a:lnTo>
                  <a:lnTo>
                    <a:pt x="58" y="196"/>
                  </a:lnTo>
                  <a:lnTo>
                    <a:pt x="59" y="196"/>
                  </a:lnTo>
                  <a:lnTo>
                    <a:pt x="59" y="195"/>
                  </a:lnTo>
                  <a:lnTo>
                    <a:pt x="59" y="194"/>
                  </a:lnTo>
                  <a:lnTo>
                    <a:pt x="59" y="194"/>
                  </a:lnTo>
                  <a:lnTo>
                    <a:pt x="59" y="193"/>
                  </a:lnTo>
                  <a:lnTo>
                    <a:pt x="60" y="193"/>
                  </a:lnTo>
                  <a:lnTo>
                    <a:pt x="60" y="192"/>
                  </a:lnTo>
                  <a:lnTo>
                    <a:pt x="61" y="192"/>
                  </a:lnTo>
                  <a:lnTo>
                    <a:pt x="61" y="191"/>
                  </a:lnTo>
                  <a:lnTo>
                    <a:pt x="61" y="190"/>
                  </a:lnTo>
                  <a:lnTo>
                    <a:pt x="61" y="189"/>
                  </a:lnTo>
                  <a:lnTo>
                    <a:pt x="62" y="189"/>
                  </a:lnTo>
                  <a:lnTo>
                    <a:pt x="62" y="188"/>
                  </a:lnTo>
                  <a:lnTo>
                    <a:pt x="62" y="189"/>
                  </a:lnTo>
                  <a:lnTo>
                    <a:pt x="62" y="188"/>
                  </a:lnTo>
                  <a:lnTo>
                    <a:pt x="62" y="188"/>
                  </a:lnTo>
                  <a:lnTo>
                    <a:pt x="63" y="188"/>
                  </a:lnTo>
                  <a:lnTo>
                    <a:pt x="63" y="188"/>
                  </a:lnTo>
                  <a:lnTo>
                    <a:pt x="62" y="188"/>
                  </a:lnTo>
                  <a:lnTo>
                    <a:pt x="63" y="188"/>
                  </a:lnTo>
                  <a:lnTo>
                    <a:pt x="63" y="188"/>
                  </a:lnTo>
                  <a:lnTo>
                    <a:pt x="63" y="188"/>
                  </a:lnTo>
                  <a:lnTo>
                    <a:pt x="64" y="188"/>
                  </a:lnTo>
                  <a:lnTo>
                    <a:pt x="63" y="187"/>
                  </a:lnTo>
                  <a:lnTo>
                    <a:pt x="64" y="187"/>
                  </a:lnTo>
                  <a:lnTo>
                    <a:pt x="64" y="188"/>
                  </a:lnTo>
                  <a:lnTo>
                    <a:pt x="64" y="187"/>
                  </a:lnTo>
                  <a:lnTo>
                    <a:pt x="64" y="186"/>
                  </a:lnTo>
                  <a:lnTo>
                    <a:pt x="65" y="186"/>
                  </a:lnTo>
                  <a:lnTo>
                    <a:pt x="64" y="186"/>
                  </a:lnTo>
                  <a:lnTo>
                    <a:pt x="65" y="186"/>
                  </a:lnTo>
                  <a:lnTo>
                    <a:pt x="65" y="185"/>
                  </a:lnTo>
                  <a:lnTo>
                    <a:pt x="65" y="184"/>
                  </a:lnTo>
                  <a:lnTo>
                    <a:pt x="65" y="183"/>
                  </a:lnTo>
                  <a:lnTo>
                    <a:pt x="66" y="183"/>
                  </a:lnTo>
                  <a:lnTo>
                    <a:pt x="66" y="182"/>
                  </a:lnTo>
                  <a:lnTo>
                    <a:pt x="67" y="182"/>
                  </a:lnTo>
                  <a:lnTo>
                    <a:pt x="68" y="182"/>
                  </a:lnTo>
                  <a:lnTo>
                    <a:pt x="69" y="182"/>
                  </a:lnTo>
                  <a:lnTo>
                    <a:pt x="69" y="182"/>
                  </a:lnTo>
                  <a:lnTo>
                    <a:pt x="69" y="183"/>
                  </a:lnTo>
                  <a:lnTo>
                    <a:pt x="70" y="183"/>
                  </a:lnTo>
                  <a:lnTo>
                    <a:pt x="70" y="184"/>
                  </a:lnTo>
                  <a:lnTo>
                    <a:pt x="70" y="183"/>
                  </a:lnTo>
                  <a:lnTo>
                    <a:pt x="70" y="184"/>
                  </a:lnTo>
                  <a:lnTo>
                    <a:pt x="70" y="183"/>
                  </a:lnTo>
                  <a:lnTo>
                    <a:pt x="71" y="183"/>
                  </a:lnTo>
                  <a:lnTo>
                    <a:pt x="71" y="182"/>
                  </a:lnTo>
                  <a:lnTo>
                    <a:pt x="71" y="182"/>
                  </a:lnTo>
                  <a:lnTo>
                    <a:pt x="70" y="182"/>
                  </a:lnTo>
                  <a:lnTo>
                    <a:pt x="70" y="181"/>
                  </a:lnTo>
                  <a:lnTo>
                    <a:pt x="70" y="180"/>
                  </a:lnTo>
                  <a:lnTo>
                    <a:pt x="69" y="180"/>
                  </a:lnTo>
                  <a:lnTo>
                    <a:pt x="69" y="179"/>
                  </a:lnTo>
                  <a:lnTo>
                    <a:pt x="69" y="178"/>
                  </a:lnTo>
                  <a:lnTo>
                    <a:pt x="70" y="178"/>
                  </a:lnTo>
                  <a:lnTo>
                    <a:pt x="70" y="177"/>
                  </a:lnTo>
                  <a:lnTo>
                    <a:pt x="70" y="176"/>
                  </a:lnTo>
                  <a:lnTo>
                    <a:pt x="71" y="176"/>
                  </a:lnTo>
                  <a:lnTo>
                    <a:pt x="70" y="176"/>
                  </a:lnTo>
                  <a:lnTo>
                    <a:pt x="71" y="176"/>
                  </a:lnTo>
                  <a:lnTo>
                    <a:pt x="71" y="175"/>
                  </a:lnTo>
                  <a:lnTo>
                    <a:pt x="71" y="175"/>
                  </a:lnTo>
                  <a:lnTo>
                    <a:pt x="71" y="174"/>
                  </a:lnTo>
                  <a:lnTo>
                    <a:pt x="72" y="174"/>
                  </a:lnTo>
                  <a:lnTo>
                    <a:pt x="72" y="173"/>
                  </a:lnTo>
                  <a:lnTo>
                    <a:pt x="72" y="172"/>
                  </a:lnTo>
                  <a:lnTo>
                    <a:pt x="73" y="172"/>
                  </a:lnTo>
                  <a:lnTo>
                    <a:pt x="74" y="172"/>
                  </a:lnTo>
                  <a:lnTo>
                    <a:pt x="74" y="171"/>
                  </a:lnTo>
                  <a:lnTo>
                    <a:pt x="74" y="170"/>
                  </a:lnTo>
                  <a:lnTo>
                    <a:pt x="74" y="169"/>
                  </a:lnTo>
                  <a:lnTo>
                    <a:pt x="73" y="169"/>
                  </a:lnTo>
                  <a:lnTo>
                    <a:pt x="73" y="169"/>
                  </a:lnTo>
                  <a:lnTo>
                    <a:pt x="74" y="169"/>
                  </a:lnTo>
                  <a:lnTo>
                    <a:pt x="74" y="168"/>
                  </a:lnTo>
                  <a:lnTo>
                    <a:pt x="75" y="168"/>
                  </a:lnTo>
                  <a:lnTo>
                    <a:pt x="74" y="168"/>
                  </a:lnTo>
                  <a:lnTo>
                    <a:pt x="75" y="168"/>
                  </a:lnTo>
                  <a:lnTo>
                    <a:pt x="75" y="167"/>
                  </a:lnTo>
                  <a:lnTo>
                    <a:pt x="75" y="167"/>
                  </a:lnTo>
                  <a:lnTo>
                    <a:pt x="75" y="166"/>
                  </a:lnTo>
                  <a:lnTo>
                    <a:pt x="76" y="166"/>
                  </a:lnTo>
                  <a:lnTo>
                    <a:pt x="76" y="165"/>
                  </a:lnTo>
                  <a:lnTo>
                    <a:pt x="77" y="165"/>
                  </a:lnTo>
                  <a:lnTo>
                    <a:pt x="77" y="166"/>
                  </a:lnTo>
                  <a:lnTo>
                    <a:pt x="78" y="166"/>
                  </a:lnTo>
                  <a:lnTo>
                    <a:pt x="78" y="165"/>
                  </a:lnTo>
                  <a:lnTo>
                    <a:pt x="79" y="165"/>
                  </a:lnTo>
                  <a:lnTo>
                    <a:pt x="79" y="164"/>
                  </a:lnTo>
                  <a:lnTo>
                    <a:pt x="80" y="164"/>
                  </a:lnTo>
                  <a:lnTo>
                    <a:pt x="81" y="164"/>
                  </a:lnTo>
                  <a:lnTo>
                    <a:pt x="81" y="164"/>
                  </a:lnTo>
                  <a:lnTo>
                    <a:pt x="81" y="163"/>
                  </a:lnTo>
                  <a:lnTo>
                    <a:pt x="82" y="163"/>
                  </a:lnTo>
                  <a:lnTo>
                    <a:pt x="83" y="162"/>
                  </a:lnTo>
                  <a:lnTo>
                    <a:pt x="84" y="162"/>
                  </a:lnTo>
                  <a:lnTo>
                    <a:pt x="85" y="162"/>
                  </a:lnTo>
                  <a:lnTo>
                    <a:pt x="85" y="162"/>
                  </a:lnTo>
                  <a:lnTo>
                    <a:pt x="86" y="162"/>
                  </a:lnTo>
                  <a:lnTo>
                    <a:pt x="86" y="161"/>
                  </a:lnTo>
                  <a:lnTo>
                    <a:pt x="87" y="161"/>
                  </a:lnTo>
                  <a:lnTo>
                    <a:pt x="87" y="160"/>
                  </a:lnTo>
                  <a:lnTo>
                    <a:pt x="88" y="160"/>
                  </a:lnTo>
                  <a:lnTo>
                    <a:pt x="88" y="159"/>
                  </a:lnTo>
                  <a:lnTo>
                    <a:pt x="88" y="159"/>
                  </a:lnTo>
                  <a:lnTo>
                    <a:pt x="88" y="158"/>
                  </a:lnTo>
                  <a:lnTo>
                    <a:pt x="88" y="158"/>
                  </a:lnTo>
                  <a:lnTo>
                    <a:pt x="88" y="158"/>
                  </a:lnTo>
                  <a:lnTo>
                    <a:pt x="88" y="157"/>
                  </a:lnTo>
                  <a:lnTo>
                    <a:pt x="88" y="157"/>
                  </a:lnTo>
                  <a:lnTo>
                    <a:pt x="87" y="157"/>
                  </a:lnTo>
                  <a:lnTo>
                    <a:pt x="87" y="156"/>
                  </a:lnTo>
                  <a:lnTo>
                    <a:pt x="87" y="157"/>
                  </a:lnTo>
                  <a:lnTo>
                    <a:pt x="87" y="156"/>
                  </a:lnTo>
                  <a:lnTo>
                    <a:pt x="86" y="156"/>
                  </a:lnTo>
                  <a:lnTo>
                    <a:pt x="87" y="156"/>
                  </a:lnTo>
                  <a:lnTo>
                    <a:pt x="86" y="156"/>
                  </a:lnTo>
                  <a:lnTo>
                    <a:pt x="86" y="156"/>
                  </a:lnTo>
                  <a:lnTo>
                    <a:pt x="86" y="155"/>
                  </a:lnTo>
                  <a:lnTo>
                    <a:pt x="87" y="155"/>
                  </a:lnTo>
                  <a:lnTo>
                    <a:pt x="87" y="154"/>
                  </a:lnTo>
                  <a:lnTo>
                    <a:pt x="88" y="154"/>
                  </a:lnTo>
                  <a:lnTo>
                    <a:pt x="88" y="153"/>
                  </a:lnTo>
                  <a:lnTo>
                    <a:pt x="88" y="153"/>
                  </a:lnTo>
                  <a:lnTo>
                    <a:pt x="88" y="152"/>
                  </a:lnTo>
                  <a:lnTo>
                    <a:pt x="89" y="152"/>
                  </a:lnTo>
                  <a:lnTo>
                    <a:pt x="90" y="152"/>
                  </a:lnTo>
                  <a:lnTo>
                    <a:pt x="90" y="151"/>
                  </a:lnTo>
                  <a:lnTo>
                    <a:pt x="91" y="151"/>
                  </a:lnTo>
                  <a:lnTo>
                    <a:pt x="92" y="150"/>
                  </a:lnTo>
                  <a:lnTo>
                    <a:pt x="92" y="149"/>
                  </a:lnTo>
                  <a:lnTo>
                    <a:pt x="93" y="149"/>
                  </a:lnTo>
                  <a:lnTo>
                    <a:pt x="93" y="150"/>
                  </a:lnTo>
                  <a:lnTo>
                    <a:pt x="94" y="150"/>
                  </a:lnTo>
                  <a:lnTo>
                    <a:pt x="94" y="150"/>
                  </a:lnTo>
                  <a:lnTo>
                    <a:pt x="95" y="150"/>
                  </a:lnTo>
                  <a:lnTo>
                    <a:pt x="96" y="150"/>
                  </a:lnTo>
                  <a:lnTo>
                    <a:pt x="96" y="149"/>
                  </a:lnTo>
                  <a:lnTo>
                    <a:pt x="97" y="149"/>
                  </a:lnTo>
                  <a:lnTo>
                    <a:pt x="98" y="149"/>
                  </a:lnTo>
                  <a:lnTo>
                    <a:pt x="98" y="149"/>
                  </a:lnTo>
                  <a:lnTo>
                    <a:pt x="99" y="149"/>
                  </a:lnTo>
                  <a:lnTo>
                    <a:pt x="99" y="148"/>
                  </a:lnTo>
                  <a:lnTo>
                    <a:pt x="98" y="148"/>
                  </a:lnTo>
                  <a:lnTo>
                    <a:pt x="98" y="147"/>
                  </a:lnTo>
                  <a:lnTo>
                    <a:pt x="97" y="147"/>
                  </a:lnTo>
                  <a:lnTo>
                    <a:pt x="97" y="146"/>
                  </a:lnTo>
                  <a:lnTo>
                    <a:pt x="98" y="146"/>
                  </a:lnTo>
                  <a:lnTo>
                    <a:pt x="98" y="145"/>
                  </a:lnTo>
                  <a:lnTo>
                    <a:pt x="99" y="145"/>
                  </a:lnTo>
                  <a:lnTo>
                    <a:pt x="100" y="145"/>
                  </a:lnTo>
                  <a:lnTo>
                    <a:pt x="99" y="145"/>
                  </a:lnTo>
                  <a:lnTo>
                    <a:pt x="99" y="144"/>
                  </a:lnTo>
                  <a:lnTo>
                    <a:pt x="99" y="143"/>
                  </a:lnTo>
                  <a:lnTo>
                    <a:pt x="99" y="143"/>
                  </a:lnTo>
                  <a:lnTo>
                    <a:pt x="100" y="143"/>
                  </a:lnTo>
                  <a:lnTo>
                    <a:pt x="99" y="143"/>
                  </a:lnTo>
                  <a:lnTo>
                    <a:pt x="99" y="142"/>
                  </a:lnTo>
                  <a:lnTo>
                    <a:pt x="99" y="141"/>
                  </a:lnTo>
                  <a:lnTo>
                    <a:pt x="98" y="141"/>
                  </a:lnTo>
                  <a:lnTo>
                    <a:pt x="98" y="142"/>
                  </a:lnTo>
                  <a:lnTo>
                    <a:pt x="97" y="142"/>
                  </a:lnTo>
                  <a:lnTo>
                    <a:pt x="97" y="141"/>
                  </a:lnTo>
                  <a:lnTo>
                    <a:pt x="98" y="141"/>
                  </a:lnTo>
                  <a:lnTo>
                    <a:pt x="98" y="140"/>
                  </a:lnTo>
                  <a:lnTo>
                    <a:pt x="99" y="140"/>
                  </a:lnTo>
                  <a:lnTo>
                    <a:pt x="98" y="139"/>
                  </a:lnTo>
                  <a:lnTo>
                    <a:pt x="99" y="139"/>
                  </a:lnTo>
                  <a:lnTo>
                    <a:pt x="99" y="138"/>
                  </a:lnTo>
                  <a:lnTo>
                    <a:pt x="99" y="137"/>
                  </a:lnTo>
                  <a:lnTo>
                    <a:pt x="98" y="137"/>
                  </a:lnTo>
                  <a:lnTo>
                    <a:pt x="97" y="137"/>
                  </a:lnTo>
                  <a:lnTo>
                    <a:pt x="97" y="137"/>
                  </a:lnTo>
                  <a:lnTo>
                    <a:pt x="96" y="137"/>
                  </a:lnTo>
                  <a:lnTo>
                    <a:pt x="96" y="136"/>
                  </a:lnTo>
                  <a:lnTo>
                    <a:pt x="96" y="135"/>
                  </a:lnTo>
                  <a:lnTo>
                    <a:pt x="97" y="135"/>
                  </a:lnTo>
                  <a:lnTo>
                    <a:pt x="97" y="134"/>
                  </a:lnTo>
                  <a:lnTo>
                    <a:pt x="97" y="133"/>
                  </a:lnTo>
                  <a:lnTo>
                    <a:pt x="98" y="133"/>
                  </a:lnTo>
                  <a:lnTo>
                    <a:pt x="98" y="132"/>
                  </a:lnTo>
                  <a:lnTo>
                    <a:pt x="99" y="132"/>
                  </a:lnTo>
                  <a:lnTo>
                    <a:pt x="99" y="131"/>
                  </a:lnTo>
                  <a:lnTo>
                    <a:pt x="99" y="130"/>
                  </a:lnTo>
                  <a:lnTo>
                    <a:pt x="100" y="130"/>
                  </a:lnTo>
                  <a:lnTo>
                    <a:pt x="99" y="130"/>
                  </a:lnTo>
                  <a:lnTo>
                    <a:pt x="98" y="130"/>
                  </a:lnTo>
                  <a:lnTo>
                    <a:pt x="97" y="130"/>
                  </a:lnTo>
                  <a:lnTo>
                    <a:pt x="97" y="131"/>
                  </a:lnTo>
                  <a:lnTo>
                    <a:pt x="96" y="131"/>
                  </a:lnTo>
                  <a:lnTo>
                    <a:pt x="95" y="131"/>
                  </a:lnTo>
                  <a:lnTo>
                    <a:pt x="94" y="131"/>
                  </a:lnTo>
                  <a:lnTo>
                    <a:pt x="94" y="131"/>
                  </a:lnTo>
                  <a:lnTo>
                    <a:pt x="93" y="131"/>
                  </a:lnTo>
                  <a:lnTo>
                    <a:pt x="92" y="131"/>
                  </a:lnTo>
                  <a:lnTo>
                    <a:pt x="91" y="131"/>
                  </a:lnTo>
                  <a:lnTo>
                    <a:pt x="91" y="130"/>
                  </a:lnTo>
                  <a:lnTo>
                    <a:pt x="90" y="130"/>
                  </a:lnTo>
                  <a:lnTo>
                    <a:pt x="90" y="130"/>
                  </a:lnTo>
                  <a:lnTo>
                    <a:pt x="89" y="130"/>
                  </a:lnTo>
                  <a:lnTo>
                    <a:pt x="89" y="130"/>
                  </a:lnTo>
                  <a:lnTo>
                    <a:pt x="88" y="130"/>
                  </a:lnTo>
                  <a:lnTo>
                    <a:pt x="88" y="131"/>
                  </a:lnTo>
                  <a:lnTo>
                    <a:pt x="88" y="131"/>
                  </a:lnTo>
                  <a:lnTo>
                    <a:pt x="88" y="130"/>
                  </a:lnTo>
                  <a:lnTo>
                    <a:pt x="87" y="130"/>
                  </a:lnTo>
                  <a:lnTo>
                    <a:pt x="87" y="130"/>
                  </a:lnTo>
                  <a:lnTo>
                    <a:pt x="86" y="130"/>
                  </a:lnTo>
                  <a:lnTo>
                    <a:pt x="87" y="130"/>
                  </a:lnTo>
                  <a:lnTo>
                    <a:pt x="87" y="129"/>
                  </a:lnTo>
                  <a:lnTo>
                    <a:pt x="86" y="129"/>
                  </a:lnTo>
                  <a:lnTo>
                    <a:pt x="86" y="128"/>
                  </a:lnTo>
                  <a:lnTo>
                    <a:pt x="85" y="128"/>
                  </a:lnTo>
                  <a:lnTo>
                    <a:pt x="85" y="127"/>
                  </a:lnTo>
                  <a:lnTo>
                    <a:pt x="84" y="127"/>
                  </a:lnTo>
                  <a:lnTo>
                    <a:pt x="83" y="126"/>
                  </a:lnTo>
                  <a:lnTo>
                    <a:pt x="83" y="127"/>
                  </a:lnTo>
                  <a:lnTo>
                    <a:pt x="83" y="126"/>
                  </a:lnTo>
                  <a:lnTo>
                    <a:pt x="82" y="126"/>
                  </a:lnTo>
                  <a:lnTo>
                    <a:pt x="82" y="125"/>
                  </a:lnTo>
                  <a:lnTo>
                    <a:pt x="81" y="125"/>
                  </a:lnTo>
                  <a:lnTo>
                    <a:pt x="81" y="124"/>
                  </a:lnTo>
                  <a:lnTo>
                    <a:pt x="81" y="124"/>
                  </a:lnTo>
                  <a:lnTo>
                    <a:pt x="81" y="125"/>
                  </a:lnTo>
                  <a:lnTo>
                    <a:pt x="81" y="126"/>
                  </a:lnTo>
                  <a:lnTo>
                    <a:pt x="80" y="126"/>
                  </a:lnTo>
                  <a:lnTo>
                    <a:pt x="80" y="127"/>
                  </a:lnTo>
                  <a:lnTo>
                    <a:pt x="79" y="127"/>
                  </a:lnTo>
                  <a:lnTo>
                    <a:pt x="79" y="128"/>
                  </a:lnTo>
                  <a:lnTo>
                    <a:pt x="78" y="128"/>
                  </a:lnTo>
                  <a:lnTo>
                    <a:pt x="77" y="129"/>
                  </a:lnTo>
                  <a:lnTo>
                    <a:pt x="76" y="129"/>
                  </a:lnTo>
                  <a:lnTo>
                    <a:pt x="76" y="128"/>
                  </a:lnTo>
                  <a:lnTo>
                    <a:pt x="76" y="129"/>
                  </a:lnTo>
                  <a:lnTo>
                    <a:pt x="75" y="129"/>
                  </a:lnTo>
                  <a:lnTo>
                    <a:pt x="75" y="128"/>
                  </a:lnTo>
                  <a:lnTo>
                    <a:pt x="75" y="127"/>
                  </a:lnTo>
                  <a:lnTo>
                    <a:pt x="75" y="127"/>
                  </a:lnTo>
                  <a:lnTo>
                    <a:pt x="74" y="127"/>
                  </a:lnTo>
                  <a:lnTo>
                    <a:pt x="74" y="126"/>
                  </a:lnTo>
                  <a:lnTo>
                    <a:pt x="75" y="126"/>
                  </a:lnTo>
                  <a:lnTo>
                    <a:pt x="74" y="126"/>
                  </a:lnTo>
                  <a:lnTo>
                    <a:pt x="73" y="126"/>
                  </a:lnTo>
                  <a:lnTo>
                    <a:pt x="73" y="125"/>
                  </a:lnTo>
                  <a:lnTo>
                    <a:pt x="73" y="124"/>
                  </a:lnTo>
                  <a:lnTo>
                    <a:pt x="72" y="124"/>
                  </a:lnTo>
                  <a:lnTo>
                    <a:pt x="72" y="124"/>
                  </a:lnTo>
                  <a:lnTo>
                    <a:pt x="73" y="124"/>
                  </a:lnTo>
                  <a:lnTo>
                    <a:pt x="72" y="124"/>
                  </a:lnTo>
                  <a:lnTo>
                    <a:pt x="71" y="124"/>
                  </a:lnTo>
                  <a:lnTo>
                    <a:pt x="71" y="123"/>
                  </a:lnTo>
                  <a:lnTo>
                    <a:pt x="70" y="123"/>
                  </a:lnTo>
                  <a:lnTo>
                    <a:pt x="71" y="123"/>
                  </a:lnTo>
                  <a:lnTo>
                    <a:pt x="71" y="122"/>
                  </a:lnTo>
                  <a:lnTo>
                    <a:pt x="71" y="121"/>
                  </a:lnTo>
                  <a:lnTo>
                    <a:pt x="72" y="121"/>
                  </a:lnTo>
                  <a:lnTo>
                    <a:pt x="71" y="121"/>
                  </a:lnTo>
                  <a:lnTo>
                    <a:pt x="72" y="121"/>
                  </a:lnTo>
                  <a:lnTo>
                    <a:pt x="71" y="121"/>
                  </a:lnTo>
                  <a:lnTo>
                    <a:pt x="72" y="121"/>
                  </a:lnTo>
                  <a:lnTo>
                    <a:pt x="72" y="120"/>
                  </a:lnTo>
                  <a:lnTo>
                    <a:pt x="72" y="119"/>
                  </a:lnTo>
                  <a:lnTo>
                    <a:pt x="73" y="119"/>
                  </a:lnTo>
                  <a:lnTo>
                    <a:pt x="72" y="119"/>
                  </a:lnTo>
                  <a:lnTo>
                    <a:pt x="73" y="119"/>
                  </a:lnTo>
                  <a:lnTo>
                    <a:pt x="73" y="118"/>
                  </a:lnTo>
                  <a:lnTo>
                    <a:pt x="72" y="118"/>
                  </a:lnTo>
                  <a:lnTo>
                    <a:pt x="73" y="118"/>
                  </a:lnTo>
                  <a:lnTo>
                    <a:pt x="73" y="119"/>
                  </a:lnTo>
                  <a:lnTo>
                    <a:pt x="73" y="118"/>
                  </a:lnTo>
                  <a:lnTo>
                    <a:pt x="73" y="117"/>
                  </a:lnTo>
                  <a:lnTo>
                    <a:pt x="73" y="117"/>
                  </a:lnTo>
                  <a:lnTo>
                    <a:pt x="73" y="116"/>
                  </a:lnTo>
                  <a:lnTo>
                    <a:pt x="73" y="115"/>
                  </a:lnTo>
                  <a:lnTo>
                    <a:pt x="74" y="115"/>
                  </a:lnTo>
                  <a:lnTo>
                    <a:pt x="75" y="115"/>
                  </a:lnTo>
                  <a:lnTo>
                    <a:pt x="75" y="114"/>
                  </a:lnTo>
                  <a:lnTo>
                    <a:pt x="75" y="113"/>
                  </a:lnTo>
                  <a:lnTo>
                    <a:pt x="75" y="114"/>
                  </a:lnTo>
                  <a:lnTo>
                    <a:pt x="75" y="113"/>
                  </a:lnTo>
                  <a:lnTo>
                    <a:pt x="75" y="113"/>
                  </a:lnTo>
                  <a:lnTo>
                    <a:pt x="76" y="113"/>
                  </a:lnTo>
                  <a:lnTo>
                    <a:pt x="76" y="112"/>
                  </a:lnTo>
                  <a:lnTo>
                    <a:pt x="77" y="112"/>
                  </a:lnTo>
                  <a:lnTo>
                    <a:pt x="77" y="111"/>
                  </a:lnTo>
                  <a:lnTo>
                    <a:pt x="78" y="111"/>
                  </a:lnTo>
                  <a:lnTo>
                    <a:pt x="78" y="111"/>
                  </a:lnTo>
                  <a:lnTo>
                    <a:pt x="79" y="111"/>
                  </a:lnTo>
                  <a:lnTo>
                    <a:pt x="79" y="110"/>
                  </a:lnTo>
                  <a:lnTo>
                    <a:pt x="78" y="110"/>
                  </a:lnTo>
                  <a:lnTo>
                    <a:pt x="79" y="110"/>
                  </a:lnTo>
                  <a:lnTo>
                    <a:pt x="79" y="109"/>
                  </a:lnTo>
                  <a:lnTo>
                    <a:pt x="78" y="109"/>
                  </a:lnTo>
                  <a:lnTo>
                    <a:pt x="79" y="109"/>
                  </a:lnTo>
                  <a:lnTo>
                    <a:pt x="78" y="109"/>
                  </a:lnTo>
                  <a:lnTo>
                    <a:pt x="77" y="109"/>
                  </a:lnTo>
                  <a:lnTo>
                    <a:pt x="77" y="110"/>
                  </a:lnTo>
                  <a:lnTo>
                    <a:pt x="76" y="110"/>
                  </a:lnTo>
                  <a:lnTo>
                    <a:pt x="76" y="111"/>
                  </a:lnTo>
                  <a:lnTo>
                    <a:pt x="75" y="111"/>
                  </a:lnTo>
                  <a:lnTo>
                    <a:pt x="75" y="111"/>
                  </a:lnTo>
                  <a:lnTo>
                    <a:pt x="75" y="111"/>
                  </a:lnTo>
                  <a:lnTo>
                    <a:pt x="74" y="111"/>
                  </a:lnTo>
                  <a:lnTo>
                    <a:pt x="73" y="111"/>
                  </a:lnTo>
                  <a:lnTo>
                    <a:pt x="72" y="111"/>
                  </a:lnTo>
                  <a:lnTo>
                    <a:pt x="72" y="110"/>
                  </a:lnTo>
                  <a:lnTo>
                    <a:pt x="71" y="110"/>
                  </a:lnTo>
                  <a:lnTo>
                    <a:pt x="72" y="110"/>
                  </a:lnTo>
                  <a:lnTo>
                    <a:pt x="72" y="109"/>
                  </a:lnTo>
                  <a:lnTo>
                    <a:pt x="72" y="108"/>
                  </a:lnTo>
                  <a:lnTo>
                    <a:pt x="73" y="108"/>
                  </a:lnTo>
                  <a:lnTo>
                    <a:pt x="73" y="107"/>
                  </a:lnTo>
                  <a:lnTo>
                    <a:pt x="73" y="106"/>
                  </a:lnTo>
                  <a:lnTo>
                    <a:pt x="74" y="106"/>
                  </a:lnTo>
                  <a:lnTo>
                    <a:pt x="74" y="105"/>
                  </a:lnTo>
                  <a:lnTo>
                    <a:pt x="75" y="105"/>
                  </a:lnTo>
                  <a:lnTo>
                    <a:pt x="75" y="104"/>
                  </a:lnTo>
                  <a:lnTo>
                    <a:pt x="75" y="104"/>
                  </a:lnTo>
                  <a:lnTo>
                    <a:pt x="75" y="104"/>
                  </a:lnTo>
                  <a:lnTo>
                    <a:pt x="75" y="103"/>
                  </a:lnTo>
                  <a:lnTo>
                    <a:pt x="75" y="102"/>
                  </a:lnTo>
                  <a:lnTo>
                    <a:pt x="75" y="101"/>
                  </a:lnTo>
                  <a:lnTo>
                    <a:pt x="75" y="100"/>
                  </a:lnTo>
                  <a:lnTo>
                    <a:pt x="76" y="100"/>
                  </a:lnTo>
                  <a:lnTo>
                    <a:pt x="77" y="99"/>
                  </a:lnTo>
                  <a:lnTo>
                    <a:pt x="77" y="98"/>
                  </a:lnTo>
                  <a:lnTo>
                    <a:pt x="77" y="98"/>
                  </a:lnTo>
                  <a:lnTo>
                    <a:pt x="78" y="98"/>
                  </a:lnTo>
                  <a:lnTo>
                    <a:pt x="78" y="97"/>
                  </a:lnTo>
                  <a:lnTo>
                    <a:pt x="78" y="96"/>
                  </a:lnTo>
                  <a:lnTo>
                    <a:pt x="79" y="95"/>
                  </a:lnTo>
                  <a:lnTo>
                    <a:pt x="79" y="94"/>
                  </a:lnTo>
                  <a:lnTo>
                    <a:pt x="80" y="93"/>
                  </a:lnTo>
                  <a:lnTo>
                    <a:pt x="81" y="93"/>
                  </a:lnTo>
                  <a:lnTo>
                    <a:pt x="81" y="93"/>
                  </a:lnTo>
                  <a:lnTo>
                    <a:pt x="81" y="94"/>
                  </a:lnTo>
                  <a:lnTo>
                    <a:pt x="81" y="93"/>
                  </a:lnTo>
                  <a:lnTo>
                    <a:pt x="82" y="93"/>
                  </a:lnTo>
                  <a:lnTo>
                    <a:pt x="82" y="92"/>
                  </a:lnTo>
                  <a:lnTo>
                    <a:pt x="83" y="92"/>
                  </a:lnTo>
                  <a:lnTo>
                    <a:pt x="84" y="92"/>
                  </a:lnTo>
                  <a:lnTo>
                    <a:pt x="85" y="92"/>
                  </a:lnTo>
                  <a:lnTo>
                    <a:pt x="86" y="92"/>
                  </a:lnTo>
                  <a:lnTo>
                    <a:pt x="86" y="93"/>
                  </a:lnTo>
                  <a:lnTo>
                    <a:pt x="87" y="93"/>
                  </a:lnTo>
                  <a:lnTo>
                    <a:pt x="88" y="93"/>
                  </a:lnTo>
                  <a:lnTo>
                    <a:pt x="88" y="92"/>
                  </a:lnTo>
                  <a:lnTo>
                    <a:pt x="88" y="92"/>
                  </a:lnTo>
                  <a:lnTo>
                    <a:pt x="88" y="92"/>
                  </a:lnTo>
                  <a:lnTo>
                    <a:pt x="89" y="92"/>
                  </a:lnTo>
                  <a:lnTo>
                    <a:pt x="89" y="91"/>
                  </a:lnTo>
                  <a:lnTo>
                    <a:pt x="89" y="90"/>
                  </a:lnTo>
                  <a:lnTo>
                    <a:pt x="90" y="90"/>
                  </a:lnTo>
                  <a:lnTo>
                    <a:pt x="91" y="90"/>
                  </a:lnTo>
                  <a:lnTo>
                    <a:pt x="92" y="90"/>
                  </a:lnTo>
                  <a:lnTo>
                    <a:pt x="92" y="91"/>
                  </a:lnTo>
                  <a:lnTo>
                    <a:pt x="93" y="91"/>
                  </a:lnTo>
                  <a:lnTo>
                    <a:pt x="93" y="92"/>
                  </a:lnTo>
                  <a:lnTo>
                    <a:pt x="94" y="92"/>
                  </a:lnTo>
                  <a:lnTo>
                    <a:pt x="94" y="92"/>
                  </a:lnTo>
                  <a:lnTo>
                    <a:pt x="95" y="92"/>
                  </a:lnTo>
                  <a:lnTo>
                    <a:pt x="95" y="91"/>
                  </a:lnTo>
                  <a:lnTo>
                    <a:pt x="96" y="91"/>
                  </a:lnTo>
                  <a:lnTo>
                    <a:pt x="96" y="90"/>
                  </a:lnTo>
                  <a:lnTo>
                    <a:pt x="97" y="90"/>
                  </a:lnTo>
                  <a:lnTo>
                    <a:pt x="97" y="91"/>
                  </a:lnTo>
                  <a:lnTo>
                    <a:pt x="97" y="90"/>
                  </a:lnTo>
                  <a:lnTo>
                    <a:pt x="98" y="90"/>
                  </a:lnTo>
                  <a:lnTo>
                    <a:pt x="98" y="89"/>
                  </a:lnTo>
                  <a:lnTo>
                    <a:pt x="99" y="89"/>
                  </a:lnTo>
                  <a:lnTo>
                    <a:pt x="99" y="88"/>
                  </a:lnTo>
                  <a:lnTo>
                    <a:pt x="99" y="87"/>
                  </a:lnTo>
                  <a:lnTo>
                    <a:pt x="100" y="87"/>
                  </a:lnTo>
                  <a:lnTo>
                    <a:pt x="100" y="86"/>
                  </a:lnTo>
                  <a:lnTo>
                    <a:pt x="100" y="87"/>
                  </a:lnTo>
                  <a:lnTo>
                    <a:pt x="100" y="86"/>
                  </a:lnTo>
                  <a:lnTo>
                    <a:pt x="100" y="85"/>
                  </a:lnTo>
                  <a:lnTo>
                    <a:pt x="100" y="85"/>
                  </a:lnTo>
                  <a:lnTo>
                    <a:pt x="100" y="84"/>
                  </a:lnTo>
                  <a:lnTo>
                    <a:pt x="100" y="83"/>
                  </a:lnTo>
                  <a:lnTo>
                    <a:pt x="99" y="82"/>
                  </a:lnTo>
                  <a:lnTo>
                    <a:pt x="99" y="81"/>
                  </a:lnTo>
                  <a:lnTo>
                    <a:pt x="100" y="81"/>
                  </a:lnTo>
                  <a:lnTo>
                    <a:pt x="100" y="80"/>
                  </a:lnTo>
                  <a:lnTo>
                    <a:pt x="99" y="80"/>
                  </a:lnTo>
                  <a:lnTo>
                    <a:pt x="100" y="80"/>
                  </a:lnTo>
                  <a:lnTo>
                    <a:pt x="99" y="80"/>
                  </a:lnTo>
                  <a:lnTo>
                    <a:pt x="99" y="79"/>
                  </a:lnTo>
                  <a:lnTo>
                    <a:pt x="100" y="79"/>
                  </a:lnTo>
                  <a:lnTo>
                    <a:pt x="100" y="79"/>
                  </a:lnTo>
                  <a:lnTo>
                    <a:pt x="101" y="78"/>
                  </a:lnTo>
                  <a:lnTo>
                    <a:pt x="101" y="77"/>
                  </a:lnTo>
                  <a:lnTo>
                    <a:pt x="101" y="76"/>
                  </a:lnTo>
                  <a:lnTo>
                    <a:pt x="101" y="75"/>
                  </a:lnTo>
                  <a:lnTo>
                    <a:pt x="101" y="75"/>
                  </a:lnTo>
                  <a:lnTo>
                    <a:pt x="101" y="74"/>
                  </a:lnTo>
                  <a:lnTo>
                    <a:pt x="101" y="73"/>
                  </a:lnTo>
                  <a:lnTo>
                    <a:pt x="102" y="73"/>
                  </a:lnTo>
                  <a:lnTo>
                    <a:pt x="102" y="72"/>
                  </a:lnTo>
                  <a:lnTo>
                    <a:pt x="102" y="72"/>
                  </a:lnTo>
                  <a:lnTo>
                    <a:pt x="103" y="72"/>
                  </a:lnTo>
                  <a:lnTo>
                    <a:pt x="103" y="71"/>
                  </a:lnTo>
                  <a:lnTo>
                    <a:pt x="102" y="71"/>
                  </a:lnTo>
                  <a:lnTo>
                    <a:pt x="102" y="70"/>
                  </a:lnTo>
                  <a:lnTo>
                    <a:pt x="101" y="70"/>
                  </a:lnTo>
                  <a:lnTo>
                    <a:pt x="101" y="69"/>
                  </a:lnTo>
                  <a:lnTo>
                    <a:pt x="101" y="69"/>
                  </a:lnTo>
                  <a:lnTo>
                    <a:pt x="101" y="68"/>
                  </a:lnTo>
                  <a:lnTo>
                    <a:pt x="100" y="68"/>
                  </a:lnTo>
                  <a:lnTo>
                    <a:pt x="100" y="67"/>
                  </a:lnTo>
                  <a:lnTo>
                    <a:pt x="99" y="67"/>
                  </a:lnTo>
                  <a:lnTo>
                    <a:pt x="99" y="66"/>
                  </a:lnTo>
                  <a:lnTo>
                    <a:pt x="99" y="67"/>
                  </a:lnTo>
                  <a:lnTo>
                    <a:pt x="98" y="67"/>
                  </a:lnTo>
                  <a:lnTo>
                    <a:pt x="98" y="68"/>
                  </a:lnTo>
                  <a:lnTo>
                    <a:pt x="97" y="68"/>
                  </a:lnTo>
                  <a:lnTo>
                    <a:pt x="97" y="67"/>
                  </a:lnTo>
                  <a:lnTo>
                    <a:pt x="97" y="66"/>
                  </a:lnTo>
                  <a:lnTo>
                    <a:pt x="97" y="66"/>
                  </a:lnTo>
                  <a:lnTo>
                    <a:pt x="97" y="65"/>
                  </a:lnTo>
                  <a:lnTo>
                    <a:pt x="98" y="65"/>
                  </a:lnTo>
                  <a:lnTo>
                    <a:pt x="98" y="64"/>
                  </a:lnTo>
                  <a:lnTo>
                    <a:pt x="98" y="63"/>
                  </a:lnTo>
                  <a:lnTo>
                    <a:pt x="97" y="63"/>
                  </a:lnTo>
                  <a:lnTo>
                    <a:pt x="98" y="63"/>
                  </a:lnTo>
                  <a:lnTo>
                    <a:pt x="97" y="63"/>
                  </a:lnTo>
                  <a:lnTo>
                    <a:pt x="97" y="62"/>
                  </a:lnTo>
                  <a:lnTo>
                    <a:pt x="96" y="62"/>
                  </a:lnTo>
                  <a:lnTo>
                    <a:pt x="96" y="63"/>
                  </a:lnTo>
                  <a:lnTo>
                    <a:pt x="95" y="63"/>
                  </a:lnTo>
                  <a:lnTo>
                    <a:pt x="95" y="62"/>
                  </a:lnTo>
                  <a:lnTo>
                    <a:pt x="96" y="62"/>
                  </a:lnTo>
                  <a:lnTo>
                    <a:pt x="96" y="61"/>
                  </a:lnTo>
                  <a:lnTo>
                    <a:pt x="97" y="61"/>
                  </a:lnTo>
                  <a:lnTo>
                    <a:pt x="97" y="60"/>
                  </a:lnTo>
                  <a:lnTo>
                    <a:pt x="97" y="59"/>
                  </a:lnTo>
                  <a:lnTo>
                    <a:pt x="98" y="59"/>
                  </a:lnTo>
                  <a:lnTo>
                    <a:pt x="97" y="59"/>
                  </a:lnTo>
                  <a:lnTo>
                    <a:pt x="97" y="59"/>
                  </a:lnTo>
                  <a:lnTo>
                    <a:pt x="98" y="59"/>
                  </a:lnTo>
                  <a:lnTo>
                    <a:pt x="98" y="58"/>
                  </a:lnTo>
                  <a:lnTo>
                    <a:pt x="98" y="57"/>
                  </a:lnTo>
                  <a:lnTo>
                    <a:pt x="99" y="57"/>
                  </a:lnTo>
                  <a:lnTo>
                    <a:pt x="98" y="57"/>
                  </a:lnTo>
                  <a:lnTo>
                    <a:pt x="98" y="56"/>
                  </a:lnTo>
                  <a:lnTo>
                    <a:pt x="99" y="56"/>
                  </a:lnTo>
                  <a:lnTo>
                    <a:pt x="98" y="56"/>
                  </a:lnTo>
                  <a:lnTo>
                    <a:pt x="97" y="56"/>
                  </a:lnTo>
                  <a:lnTo>
                    <a:pt x="97" y="55"/>
                  </a:lnTo>
                  <a:lnTo>
                    <a:pt x="98" y="55"/>
                  </a:lnTo>
                  <a:lnTo>
                    <a:pt x="98" y="54"/>
                  </a:lnTo>
                  <a:lnTo>
                    <a:pt x="98" y="53"/>
                  </a:lnTo>
                  <a:lnTo>
                    <a:pt x="98" y="53"/>
                  </a:lnTo>
                  <a:lnTo>
                    <a:pt x="98" y="52"/>
                  </a:lnTo>
                  <a:lnTo>
                    <a:pt x="98" y="51"/>
                  </a:lnTo>
                  <a:lnTo>
                    <a:pt x="98" y="50"/>
                  </a:lnTo>
                  <a:lnTo>
                    <a:pt x="98" y="49"/>
                  </a:lnTo>
                  <a:lnTo>
                    <a:pt x="97" y="49"/>
                  </a:lnTo>
                  <a:lnTo>
                    <a:pt x="97" y="48"/>
                  </a:lnTo>
                  <a:lnTo>
                    <a:pt x="98" y="48"/>
                  </a:lnTo>
                  <a:lnTo>
                    <a:pt x="98" y="47"/>
                  </a:lnTo>
                  <a:lnTo>
                    <a:pt x="98" y="47"/>
                  </a:lnTo>
                  <a:lnTo>
                    <a:pt x="98" y="46"/>
                  </a:lnTo>
                  <a:lnTo>
                    <a:pt x="98" y="45"/>
                  </a:lnTo>
                  <a:lnTo>
                    <a:pt x="99" y="45"/>
                  </a:lnTo>
                  <a:lnTo>
                    <a:pt x="99" y="44"/>
                  </a:lnTo>
                  <a:lnTo>
                    <a:pt x="99" y="43"/>
                  </a:lnTo>
                  <a:lnTo>
                    <a:pt x="100" y="43"/>
                  </a:lnTo>
                  <a:lnTo>
                    <a:pt x="100" y="42"/>
                  </a:lnTo>
                  <a:lnTo>
                    <a:pt x="99" y="42"/>
                  </a:lnTo>
                  <a:lnTo>
                    <a:pt x="99" y="41"/>
                  </a:lnTo>
                  <a:lnTo>
                    <a:pt x="98" y="41"/>
                  </a:lnTo>
                  <a:lnTo>
                    <a:pt x="97" y="41"/>
                  </a:lnTo>
                  <a:lnTo>
                    <a:pt x="97" y="40"/>
                  </a:lnTo>
                  <a:lnTo>
                    <a:pt x="96" y="40"/>
                  </a:lnTo>
                  <a:lnTo>
                    <a:pt x="96" y="40"/>
                  </a:lnTo>
                  <a:lnTo>
                    <a:pt x="95" y="40"/>
                  </a:lnTo>
                  <a:lnTo>
                    <a:pt x="94" y="40"/>
                  </a:lnTo>
                  <a:lnTo>
                    <a:pt x="94" y="39"/>
                  </a:lnTo>
                  <a:lnTo>
                    <a:pt x="95" y="39"/>
                  </a:lnTo>
                  <a:lnTo>
                    <a:pt x="95" y="38"/>
                  </a:lnTo>
                  <a:lnTo>
                    <a:pt x="94" y="38"/>
                  </a:lnTo>
                  <a:lnTo>
                    <a:pt x="94" y="37"/>
                  </a:lnTo>
                  <a:lnTo>
                    <a:pt x="94" y="36"/>
                  </a:lnTo>
                  <a:lnTo>
                    <a:pt x="94" y="35"/>
                  </a:lnTo>
                  <a:lnTo>
                    <a:pt x="94" y="35"/>
                  </a:lnTo>
                  <a:lnTo>
                    <a:pt x="94" y="34"/>
                  </a:lnTo>
                  <a:lnTo>
                    <a:pt x="93" y="34"/>
                  </a:lnTo>
                  <a:lnTo>
                    <a:pt x="92" y="34"/>
                  </a:lnTo>
                  <a:lnTo>
                    <a:pt x="92" y="34"/>
                  </a:lnTo>
                  <a:lnTo>
                    <a:pt x="91" y="34"/>
                  </a:lnTo>
                  <a:lnTo>
                    <a:pt x="92" y="34"/>
                  </a:lnTo>
                  <a:lnTo>
                    <a:pt x="92" y="33"/>
                  </a:lnTo>
                  <a:lnTo>
                    <a:pt x="93" y="32"/>
                  </a:lnTo>
                  <a:lnTo>
                    <a:pt x="92" y="32"/>
                  </a:lnTo>
                  <a:lnTo>
                    <a:pt x="93" y="32"/>
                  </a:lnTo>
                  <a:lnTo>
                    <a:pt x="93" y="31"/>
                  </a:lnTo>
                  <a:lnTo>
                    <a:pt x="93" y="30"/>
                  </a:lnTo>
                  <a:lnTo>
                    <a:pt x="92" y="30"/>
                  </a:lnTo>
                  <a:lnTo>
                    <a:pt x="93" y="30"/>
                  </a:lnTo>
                  <a:lnTo>
                    <a:pt x="93" y="29"/>
                  </a:lnTo>
                  <a:lnTo>
                    <a:pt x="93" y="28"/>
                  </a:lnTo>
                  <a:lnTo>
                    <a:pt x="92" y="28"/>
                  </a:lnTo>
                  <a:lnTo>
                    <a:pt x="93" y="28"/>
                  </a:lnTo>
                  <a:lnTo>
                    <a:pt x="93" y="27"/>
                  </a:lnTo>
                  <a:lnTo>
                    <a:pt x="93" y="27"/>
                  </a:lnTo>
                  <a:lnTo>
                    <a:pt x="93" y="27"/>
                  </a:lnTo>
                  <a:lnTo>
                    <a:pt x="92" y="27"/>
                  </a:lnTo>
                  <a:lnTo>
                    <a:pt x="91" y="27"/>
                  </a:lnTo>
                  <a:lnTo>
                    <a:pt x="91" y="27"/>
                  </a:lnTo>
                  <a:lnTo>
                    <a:pt x="91" y="27"/>
                  </a:lnTo>
                  <a:lnTo>
                    <a:pt x="90" y="27"/>
                  </a:lnTo>
                  <a:lnTo>
                    <a:pt x="89" y="27"/>
                  </a:lnTo>
                  <a:lnTo>
                    <a:pt x="89" y="27"/>
                  </a:lnTo>
                  <a:lnTo>
                    <a:pt x="89" y="27"/>
                  </a:lnTo>
                  <a:lnTo>
                    <a:pt x="88" y="27"/>
                  </a:lnTo>
                  <a:lnTo>
                    <a:pt x="88" y="27"/>
                  </a:lnTo>
                  <a:lnTo>
                    <a:pt x="88" y="27"/>
                  </a:lnTo>
                  <a:lnTo>
                    <a:pt x="88" y="26"/>
                  </a:lnTo>
                  <a:lnTo>
                    <a:pt x="87" y="26"/>
                  </a:lnTo>
                  <a:lnTo>
                    <a:pt x="86" y="26"/>
                  </a:lnTo>
                  <a:lnTo>
                    <a:pt x="85" y="26"/>
                  </a:lnTo>
                  <a:lnTo>
                    <a:pt x="84" y="26"/>
                  </a:lnTo>
                  <a:lnTo>
                    <a:pt x="84" y="25"/>
                  </a:lnTo>
                  <a:lnTo>
                    <a:pt x="85" y="25"/>
                  </a:lnTo>
                  <a:lnTo>
                    <a:pt x="84" y="25"/>
                  </a:lnTo>
                  <a:lnTo>
                    <a:pt x="84" y="24"/>
                  </a:lnTo>
                  <a:lnTo>
                    <a:pt x="84" y="23"/>
                  </a:lnTo>
                  <a:lnTo>
                    <a:pt x="83" y="23"/>
                  </a:lnTo>
                  <a:lnTo>
                    <a:pt x="83" y="24"/>
                  </a:lnTo>
                  <a:lnTo>
                    <a:pt x="82" y="24"/>
                  </a:lnTo>
                  <a:lnTo>
                    <a:pt x="82" y="23"/>
                  </a:lnTo>
                  <a:lnTo>
                    <a:pt x="81" y="23"/>
                  </a:lnTo>
                  <a:lnTo>
                    <a:pt x="81" y="22"/>
                  </a:lnTo>
                  <a:lnTo>
                    <a:pt x="81" y="22"/>
                  </a:lnTo>
                  <a:lnTo>
                    <a:pt x="81" y="21"/>
                  </a:lnTo>
                  <a:lnTo>
                    <a:pt x="81" y="21"/>
                  </a:lnTo>
                  <a:lnTo>
                    <a:pt x="81" y="20"/>
                  </a:lnTo>
                  <a:lnTo>
                    <a:pt x="81" y="19"/>
                  </a:lnTo>
                  <a:lnTo>
                    <a:pt x="80" y="19"/>
                  </a:lnTo>
                  <a:lnTo>
                    <a:pt x="80" y="18"/>
                  </a:lnTo>
                  <a:lnTo>
                    <a:pt x="80" y="17"/>
                  </a:lnTo>
                  <a:lnTo>
                    <a:pt x="80" y="16"/>
                  </a:lnTo>
                  <a:lnTo>
                    <a:pt x="79" y="16"/>
                  </a:lnTo>
                  <a:lnTo>
                    <a:pt x="79" y="15"/>
                  </a:lnTo>
                  <a:lnTo>
                    <a:pt x="78" y="15"/>
                  </a:lnTo>
                  <a:lnTo>
                    <a:pt x="78" y="14"/>
                  </a:lnTo>
                  <a:lnTo>
                    <a:pt x="78" y="14"/>
                  </a:lnTo>
                  <a:lnTo>
                    <a:pt x="77" y="14"/>
                  </a:lnTo>
                  <a:lnTo>
                    <a:pt x="77" y="13"/>
                  </a:lnTo>
                  <a:lnTo>
                    <a:pt x="77" y="12"/>
                  </a:lnTo>
                  <a:lnTo>
                    <a:pt x="76" y="12"/>
                  </a:lnTo>
                  <a:lnTo>
                    <a:pt x="76" y="11"/>
                  </a:lnTo>
                  <a:lnTo>
                    <a:pt x="75" y="11"/>
                  </a:lnTo>
                  <a:lnTo>
                    <a:pt x="75" y="11"/>
                  </a:lnTo>
                  <a:lnTo>
                    <a:pt x="75" y="10"/>
                  </a:lnTo>
                  <a:lnTo>
                    <a:pt x="75" y="9"/>
                  </a:lnTo>
                  <a:lnTo>
                    <a:pt x="75" y="9"/>
                  </a:lnTo>
                  <a:lnTo>
                    <a:pt x="75" y="8"/>
                  </a:lnTo>
                  <a:lnTo>
                    <a:pt x="75" y="8"/>
                  </a:lnTo>
                  <a:lnTo>
                    <a:pt x="74" y="8"/>
                  </a:lnTo>
                  <a:lnTo>
                    <a:pt x="74" y="8"/>
                  </a:lnTo>
                  <a:lnTo>
                    <a:pt x="74" y="7"/>
                  </a:lnTo>
                  <a:lnTo>
                    <a:pt x="74" y="6"/>
                  </a:lnTo>
                  <a:lnTo>
                    <a:pt x="75" y="6"/>
                  </a:lnTo>
                  <a:lnTo>
                    <a:pt x="75" y="5"/>
                  </a:lnTo>
                  <a:lnTo>
                    <a:pt x="75" y="5"/>
                  </a:lnTo>
                  <a:lnTo>
                    <a:pt x="76" y="5"/>
                  </a:lnTo>
                  <a:lnTo>
                    <a:pt x="77" y="5"/>
                  </a:lnTo>
                  <a:lnTo>
                    <a:pt x="77" y="6"/>
                  </a:lnTo>
                  <a:lnTo>
                    <a:pt x="78" y="6"/>
                  </a:lnTo>
                  <a:lnTo>
                    <a:pt x="79" y="6"/>
                  </a:lnTo>
                  <a:lnTo>
                    <a:pt x="80" y="6"/>
                  </a:lnTo>
                  <a:lnTo>
                    <a:pt x="80" y="5"/>
                  </a:lnTo>
                  <a:lnTo>
                    <a:pt x="81" y="5"/>
                  </a:lnTo>
                  <a:lnTo>
                    <a:pt x="81" y="5"/>
                  </a:lnTo>
                  <a:lnTo>
                    <a:pt x="82" y="5"/>
                  </a:lnTo>
                  <a:lnTo>
                    <a:pt x="83" y="5"/>
                  </a:lnTo>
                  <a:lnTo>
                    <a:pt x="84" y="5"/>
                  </a:lnTo>
                  <a:lnTo>
                    <a:pt x="85" y="5"/>
                  </a:lnTo>
                  <a:lnTo>
                    <a:pt x="85" y="6"/>
                  </a:lnTo>
                  <a:lnTo>
                    <a:pt x="86" y="6"/>
                  </a:lnTo>
                  <a:lnTo>
                    <a:pt x="86" y="5"/>
                  </a:lnTo>
                  <a:lnTo>
                    <a:pt x="85" y="5"/>
                  </a:lnTo>
                  <a:lnTo>
                    <a:pt x="86" y="5"/>
                  </a:lnTo>
                  <a:lnTo>
                    <a:pt x="87" y="5"/>
                  </a:lnTo>
                  <a:lnTo>
                    <a:pt x="88" y="5"/>
                  </a:lnTo>
                  <a:lnTo>
                    <a:pt x="88" y="4"/>
                  </a:lnTo>
                  <a:lnTo>
                    <a:pt x="88" y="3"/>
                  </a:lnTo>
                  <a:lnTo>
                    <a:pt x="88" y="3"/>
                  </a:lnTo>
                  <a:lnTo>
                    <a:pt x="88" y="2"/>
                  </a:lnTo>
                  <a:lnTo>
                    <a:pt x="89" y="2"/>
                  </a:lnTo>
                  <a:lnTo>
                    <a:pt x="89" y="2"/>
                  </a:lnTo>
                  <a:lnTo>
                    <a:pt x="90" y="2"/>
                  </a:lnTo>
                  <a:lnTo>
                    <a:pt x="91" y="2"/>
                  </a:lnTo>
                  <a:lnTo>
                    <a:pt x="92" y="2"/>
                  </a:lnTo>
                  <a:lnTo>
                    <a:pt x="93" y="2"/>
                  </a:lnTo>
                  <a:lnTo>
                    <a:pt x="93" y="1"/>
                  </a:lnTo>
                  <a:lnTo>
                    <a:pt x="94" y="1"/>
                  </a:lnTo>
                  <a:lnTo>
                    <a:pt x="94" y="0"/>
                  </a:lnTo>
                  <a:lnTo>
                    <a:pt x="94" y="0"/>
                  </a:lnTo>
                  <a:lnTo>
                    <a:pt x="95" y="0"/>
                  </a:lnTo>
                  <a:lnTo>
                    <a:pt x="95" y="1"/>
                  </a:lnTo>
                  <a:lnTo>
                    <a:pt x="96" y="1"/>
                  </a:lnTo>
                  <a:lnTo>
                    <a:pt x="97" y="1"/>
                  </a:lnTo>
                  <a:lnTo>
                    <a:pt x="100" y="1"/>
                  </a:lnTo>
                  <a:lnTo>
                    <a:pt x="101" y="1"/>
                  </a:lnTo>
                  <a:lnTo>
                    <a:pt x="109" y="1"/>
                  </a:lnTo>
                  <a:lnTo>
                    <a:pt x="112" y="1"/>
                  </a:lnTo>
                  <a:lnTo>
                    <a:pt x="113" y="1"/>
                  </a:lnTo>
                  <a:lnTo>
                    <a:pt x="113" y="1"/>
                  </a:lnTo>
                  <a:lnTo>
                    <a:pt x="126" y="1"/>
                  </a:lnTo>
                  <a:lnTo>
                    <a:pt x="127" y="1"/>
                  </a:lnTo>
                  <a:lnTo>
                    <a:pt x="137" y="1"/>
                  </a:lnTo>
                  <a:lnTo>
                    <a:pt x="139" y="1"/>
                  </a:lnTo>
                  <a:lnTo>
                    <a:pt x="139" y="1"/>
                  </a:lnTo>
                  <a:lnTo>
                    <a:pt x="140" y="1"/>
                  </a:lnTo>
                  <a:lnTo>
                    <a:pt x="142" y="1"/>
                  </a:lnTo>
                  <a:lnTo>
                    <a:pt x="152" y="1"/>
                  </a:lnTo>
                  <a:lnTo>
                    <a:pt x="153" y="1"/>
                  </a:lnTo>
                  <a:lnTo>
                    <a:pt x="154" y="1"/>
                  </a:lnTo>
                  <a:lnTo>
                    <a:pt x="156" y="1"/>
                  </a:lnTo>
                  <a:lnTo>
                    <a:pt x="157" y="1"/>
                  </a:lnTo>
                  <a:lnTo>
                    <a:pt x="158" y="1"/>
                  </a:lnTo>
                  <a:lnTo>
                    <a:pt x="161" y="1"/>
                  </a:lnTo>
                  <a:lnTo>
                    <a:pt x="171" y="1"/>
                  </a:lnTo>
                  <a:lnTo>
                    <a:pt x="173" y="1"/>
                  </a:lnTo>
                  <a:lnTo>
                    <a:pt x="175" y="1"/>
                  </a:lnTo>
                  <a:lnTo>
                    <a:pt x="176" y="1"/>
                  </a:lnTo>
                  <a:lnTo>
                    <a:pt x="191" y="1"/>
                  </a:lnTo>
                  <a:lnTo>
                    <a:pt x="208" y="1"/>
                  </a:lnTo>
                  <a:lnTo>
                    <a:pt x="222" y="1"/>
                  </a:lnTo>
                  <a:lnTo>
                    <a:pt x="224" y="1"/>
                  </a:lnTo>
                  <a:lnTo>
                    <a:pt x="232" y="1"/>
                  </a:lnTo>
                  <a:lnTo>
                    <a:pt x="240" y="1"/>
                  </a:lnTo>
                  <a:lnTo>
                    <a:pt x="256" y="1"/>
                  </a:lnTo>
                  <a:lnTo>
                    <a:pt x="268" y="1"/>
                  </a:lnTo>
                  <a:lnTo>
                    <a:pt x="271" y="1"/>
                  </a:lnTo>
                  <a:lnTo>
                    <a:pt x="273" y="1"/>
                  </a:lnTo>
                  <a:lnTo>
                    <a:pt x="274" y="1"/>
                  </a:lnTo>
                  <a:lnTo>
                    <a:pt x="282" y="1"/>
                  </a:lnTo>
                  <a:lnTo>
                    <a:pt x="289" y="1"/>
                  </a:lnTo>
                  <a:lnTo>
                    <a:pt x="300" y="1"/>
                  </a:lnTo>
                  <a:lnTo>
                    <a:pt x="305" y="1"/>
                  </a:lnTo>
                  <a:lnTo>
                    <a:pt x="307" y="1"/>
                  </a:lnTo>
                  <a:lnTo>
                    <a:pt x="307" y="2"/>
                  </a:lnTo>
                  <a:lnTo>
                    <a:pt x="308" y="2"/>
                  </a:lnTo>
                  <a:lnTo>
                    <a:pt x="308" y="2"/>
                  </a:lnTo>
                  <a:lnTo>
                    <a:pt x="308" y="3"/>
                  </a:lnTo>
                  <a:lnTo>
                    <a:pt x="309" y="3"/>
                  </a:lnTo>
                  <a:lnTo>
                    <a:pt x="310" y="3"/>
                  </a:lnTo>
                  <a:lnTo>
                    <a:pt x="311" y="2"/>
                  </a:lnTo>
                  <a:lnTo>
                    <a:pt x="312" y="2"/>
                  </a:lnTo>
                  <a:lnTo>
                    <a:pt x="312" y="3"/>
                  </a:lnTo>
                  <a:lnTo>
                    <a:pt x="314" y="4"/>
                  </a:lnTo>
                  <a:lnTo>
                    <a:pt x="327" y="12"/>
                  </a:lnTo>
                  <a:lnTo>
                    <a:pt x="333" y="14"/>
                  </a:lnTo>
                  <a:lnTo>
                    <a:pt x="337" y="16"/>
                  </a:lnTo>
                  <a:lnTo>
                    <a:pt x="337" y="17"/>
                  </a:lnTo>
                  <a:lnTo>
                    <a:pt x="349" y="23"/>
                  </a:lnTo>
                  <a:lnTo>
                    <a:pt x="353" y="26"/>
                  </a:lnTo>
                  <a:lnTo>
                    <a:pt x="356" y="28"/>
                  </a:lnTo>
                  <a:lnTo>
                    <a:pt x="357" y="28"/>
                  </a:lnTo>
                  <a:lnTo>
                    <a:pt x="362" y="31"/>
                  </a:lnTo>
                  <a:lnTo>
                    <a:pt x="368" y="34"/>
                  </a:lnTo>
                  <a:lnTo>
                    <a:pt x="372" y="37"/>
                  </a:lnTo>
                  <a:lnTo>
                    <a:pt x="373" y="37"/>
                  </a:lnTo>
                  <a:lnTo>
                    <a:pt x="373" y="38"/>
                  </a:lnTo>
                  <a:lnTo>
                    <a:pt x="374" y="38"/>
                  </a:lnTo>
                  <a:lnTo>
                    <a:pt x="378" y="40"/>
                  </a:lnTo>
                  <a:lnTo>
                    <a:pt x="380" y="41"/>
                  </a:lnTo>
                  <a:lnTo>
                    <a:pt x="382" y="43"/>
                  </a:lnTo>
                  <a:lnTo>
                    <a:pt x="383" y="43"/>
                  </a:lnTo>
                  <a:lnTo>
                    <a:pt x="384" y="44"/>
                  </a:lnTo>
                  <a:lnTo>
                    <a:pt x="386" y="45"/>
                  </a:lnTo>
                  <a:lnTo>
                    <a:pt x="389" y="47"/>
                  </a:lnTo>
                  <a:lnTo>
                    <a:pt x="392" y="48"/>
                  </a:lnTo>
                  <a:lnTo>
                    <a:pt x="393" y="49"/>
                  </a:lnTo>
                  <a:lnTo>
                    <a:pt x="395" y="50"/>
                  </a:lnTo>
                  <a:lnTo>
                    <a:pt x="408" y="58"/>
                  </a:lnTo>
                  <a:lnTo>
                    <a:pt x="410" y="59"/>
                  </a:lnTo>
                  <a:lnTo>
                    <a:pt x="414" y="61"/>
                  </a:lnTo>
                  <a:lnTo>
                    <a:pt x="416" y="62"/>
                  </a:lnTo>
                  <a:lnTo>
                    <a:pt x="417" y="63"/>
                  </a:lnTo>
                  <a:lnTo>
                    <a:pt x="426" y="67"/>
                  </a:lnTo>
                  <a:lnTo>
                    <a:pt x="427" y="68"/>
                  </a:lnTo>
                  <a:lnTo>
                    <a:pt x="433" y="72"/>
                  </a:lnTo>
                  <a:lnTo>
                    <a:pt x="435" y="72"/>
                  </a:lnTo>
                  <a:lnTo>
                    <a:pt x="437" y="74"/>
                  </a:lnTo>
                  <a:lnTo>
                    <a:pt x="438" y="74"/>
                  </a:lnTo>
                  <a:lnTo>
                    <a:pt x="439" y="75"/>
                  </a:lnTo>
                  <a:lnTo>
                    <a:pt x="440" y="75"/>
                  </a:lnTo>
                  <a:lnTo>
                    <a:pt x="440" y="76"/>
                  </a:lnTo>
                  <a:lnTo>
                    <a:pt x="443" y="77"/>
                  </a:lnTo>
                  <a:lnTo>
                    <a:pt x="453" y="83"/>
                  </a:lnTo>
                  <a:lnTo>
                    <a:pt x="467" y="91"/>
                  </a:lnTo>
                  <a:lnTo>
                    <a:pt x="479" y="98"/>
                  </a:lnTo>
                  <a:lnTo>
                    <a:pt x="488" y="102"/>
                  </a:lnTo>
                  <a:lnTo>
                    <a:pt x="504" y="111"/>
                  </a:lnTo>
                  <a:lnTo>
                    <a:pt x="504" y="111"/>
                  </a:lnTo>
                  <a:lnTo>
                    <a:pt x="505" y="112"/>
                  </a:lnTo>
                  <a:lnTo>
                    <a:pt x="507" y="113"/>
                  </a:lnTo>
                  <a:lnTo>
                    <a:pt x="516" y="118"/>
                  </a:lnTo>
                  <a:lnTo>
                    <a:pt x="519" y="120"/>
                  </a:lnTo>
                  <a:lnTo>
                    <a:pt x="520" y="120"/>
                  </a:lnTo>
                  <a:lnTo>
                    <a:pt x="521" y="121"/>
                  </a:lnTo>
                  <a:lnTo>
                    <a:pt x="522" y="121"/>
                  </a:lnTo>
                  <a:lnTo>
                    <a:pt x="523" y="122"/>
                  </a:lnTo>
                  <a:lnTo>
                    <a:pt x="524" y="123"/>
                  </a:lnTo>
                  <a:lnTo>
                    <a:pt x="525" y="124"/>
                  </a:lnTo>
                  <a:lnTo>
                    <a:pt x="526" y="124"/>
                  </a:lnTo>
                  <a:lnTo>
                    <a:pt x="528" y="124"/>
                  </a:lnTo>
                  <a:lnTo>
                    <a:pt x="532" y="127"/>
                  </a:lnTo>
                  <a:lnTo>
                    <a:pt x="534" y="128"/>
                  </a:lnTo>
                  <a:lnTo>
                    <a:pt x="535" y="128"/>
                  </a:lnTo>
                  <a:lnTo>
                    <a:pt x="535" y="129"/>
                  </a:lnTo>
                  <a:lnTo>
                    <a:pt x="536" y="129"/>
                  </a:lnTo>
                  <a:lnTo>
                    <a:pt x="538" y="130"/>
                  </a:lnTo>
                  <a:lnTo>
                    <a:pt x="539" y="131"/>
                  </a:lnTo>
                  <a:lnTo>
                    <a:pt x="540" y="131"/>
                  </a:lnTo>
                  <a:lnTo>
                    <a:pt x="540" y="132"/>
                  </a:lnTo>
                  <a:lnTo>
                    <a:pt x="542" y="133"/>
                  </a:lnTo>
                  <a:lnTo>
                    <a:pt x="542" y="134"/>
                  </a:lnTo>
                  <a:lnTo>
                    <a:pt x="544" y="135"/>
                  </a:lnTo>
                  <a:lnTo>
                    <a:pt x="545" y="136"/>
                  </a:lnTo>
                  <a:lnTo>
                    <a:pt x="546" y="136"/>
                  </a:lnTo>
                  <a:lnTo>
                    <a:pt x="546" y="137"/>
                  </a:lnTo>
                  <a:lnTo>
                    <a:pt x="546" y="139"/>
                  </a:lnTo>
                  <a:lnTo>
                    <a:pt x="546" y="140"/>
                  </a:lnTo>
                  <a:lnTo>
                    <a:pt x="547" y="142"/>
                  </a:lnTo>
                  <a:lnTo>
                    <a:pt x="547" y="143"/>
                  </a:lnTo>
                  <a:lnTo>
                    <a:pt x="547" y="143"/>
                  </a:lnTo>
                  <a:lnTo>
                    <a:pt x="547" y="144"/>
                  </a:lnTo>
                  <a:lnTo>
                    <a:pt x="547" y="145"/>
                  </a:lnTo>
                  <a:lnTo>
                    <a:pt x="548" y="148"/>
                  </a:lnTo>
                  <a:lnTo>
                    <a:pt x="548" y="152"/>
                  </a:lnTo>
                  <a:lnTo>
                    <a:pt x="548" y="152"/>
                  </a:lnTo>
                  <a:lnTo>
                    <a:pt x="547" y="153"/>
                  </a:lnTo>
                  <a:lnTo>
                    <a:pt x="546" y="154"/>
                  </a:lnTo>
                  <a:lnTo>
                    <a:pt x="546" y="155"/>
                  </a:lnTo>
                  <a:lnTo>
                    <a:pt x="545" y="156"/>
                  </a:lnTo>
                  <a:lnTo>
                    <a:pt x="544" y="156"/>
                  </a:lnTo>
                  <a:lnTo>
                    <a:pt x="544" y="156"/>
                  </a:lnTo>
                  <a:lnTo>
                    <a:pt x="543" y="156"/>
                  </a:lnTo>
                  <a:lnTo>
                    <a:pt x="543" y="157"/>
                  </a:lnTo>
                  <a:lnTo>
                    <a:pt x="542" y="157"/>
                  </a:lnTo>
                  <a:lnTo>
                    <a:pt x="542" y="158"/>
                  </a:lnTo>
                  <a:lnTo>
                    <a:pt x="542" y="158"/>
                  </a:lnTo>
                  <a:lnTo>
                    <a:pt x="542" y="159"/>
                  </a:lnTo>
                  <a:lnTo>
                    <a:pt x="541" y="159"/>
                  </a:lnTo>
                  <a:lnTo>
                    <a:pt x="541" y="160"/>
                  </a:lnTo>
                  <a:lnTo>
                    <a:pt x="540" y="160"/>
                  </a:lnTo>
                  <a:lnTo>
                    <a:pt x="540" y="161"/>
                  </a:lnTo>
                  <a:lnTo>
                    <a:pt x="540" y="162"/>
                  </a:lnTo>
                  <a:lnTo>
                    <a:pt x="541" y="162"/>
                  </a:lnTo>
                  <a:lnTo>
                    <a:pt x="542" y="162"/>
                  </a:lnTo>
                  <a:lnTo>
                    <a:pt x="542" y="162"/>
                  </a:lnTo>
                  <a:lnTo>
                    <a:pt x="542" y="163"/>
                  </a:lnTo>
                  <a:lnTo>
                    <a:pt x="542" y="164"/>
                  </a:lnTo>
                  <a:lnTo>
                    <a:pt x="542" y="165"/>
                  </a:lnTo>
                  <a:lnTo>
                    <a:pt x="542" y="166"/>
                  </a:lnTo>
                  <a:lnTo>
                    <a:pt x="542" y="166"/>
                  </a:lnTo>
                  <a:lnTo>
                    <a:pt x="543" y="166"/>
                  </a:lnTo>
                  <a:lnTo>
                    <a:pt x="544" y="166"/>
                  </a:lnTo>
                  <a:lnTo>
                    <a:pt x="544" y="165"/>
                  </a:lnTo>
                  <a:lnTo>
                    <a:pt x="545" y="165"/>
                  </a:lnTo>
                  <a:lnTo>
                    <a:pt x="546" y="165"/>
                  </a:lnTo>
                  <a:lnTo>
                    <a:pt x="547" y="166"/>
                  </a:lnTo>
                  <a:lnTo>
                    <a:pt x="548" y="166"/>
                  </a:lnTo>
                  <a:lnTo>
                    <a:pt x="548" y="166"/>
                  </a:lnTo>
                  <a:lnTo>
                    <a:pt x="548" y="167"/>
                  </a:lnTo>
                  <a:lnTo>
                    <a:pt x="549" y="167"/>
                  </a:lnTo>
                  <a:lnTo>
                    <a:pt x="550" y="167"/>
                  </a:lnTo>
                  <a:lnTo>
                    <a:pt x="550" y="168"/>
                  </a:lnTo>
                  <a:lnTo>
                    <a:pt x="550" y="169"/>
                  </a:lnTo>
                  <a:lnTo>
                    <a:pt x="551" y="169"/>
                  </a:lnTo>
                  <a:lnTo>
                    <a:pt x="551" y="170"/>
                  </a:lnTo>
                  <a:lnTo>
                    <a:pt x="551" y="171"/>
                  </a:lnTo>
                  <a:lnTo>
                    <a:pt x="552" y="173"/>
                  </a:lnTo>
                  <a:lnTo>
                    <a:pt x="552" y="175"/>
                  </a:lnTo>
                  <a:lnTo>
                    <a:pt x="553" y="175"/>
                  </a:lnTo>
                  <a:lnTo>
                    <a:pt x="553" y="175"/>
                  </a:lnTo>
                  <a:lnTo>
                    <a:pt x="553" y="176"/>
                  </a:lnTo>
                  <a:lnTo>
                    <a:pt x="555" y="177"/>
                  </a:lnTo>
                  <a:lnTo>
                    <a:pt x="556" y="178"/>
                  </a:lnTo>
                  <a:lnTo>
                    <a:pt x="561" y="182"/>
                  </a:lnTo>
                  <a:lnTo>
                    <a:pt x="562" y="183"/>
                  </a:lnTo>
                  <a:lnTo>
                    <a:pt x="563" y="184"/>
                  </a:lnTo>
                  <a:lnTo>
                    <a:pt x="568" y="187"/>
                  </a:lnTo>
                  <a:lnTo>
                    <a:pt x="574" y="192"/>
                  </a:lnTo>
                  <a:lnTo>
                    <a:pt x="580" y="195"/>
                  </a:lnTo>
                  <a:lnTo>
                    <a:pt x="581" y="196"/>
                  </a:lnTo>
                  <a:lnTo>
                    <a:pt x="587" y="200"/>
                  </a:lnTo>
                  <a:lnTo>
                    <a:pt x="594" y="205"/>
                  </a:lnTo>
                  <a:lnTo>
                    <a:pt x="596" y="207"/>
                  </a:lnTo>
                  <a:lnTo>
                    <a:pt x="616" y="220"/>
                  </a:lnTo>
                  <a:lnTo>
                    <a:pt x="619" y="222"/>
                  </a:lnTo>
                  <a:lnTo>
                    <a:pt x="625" y="227"/>
                  </a:lnTo>
                  <a:lnTo>
                    <a:pt x="636" y="234"/>
                  </a:lnTo>
                  <a:lnTo>
                    <a:pt x="638" y="236"/>
                  </a:lnTo>
                  <a:lnTo>
                    <a:pt x="639" y="237"/>
                  </a:lnTo>
                  <a:lnTo>
                    <a:pt x="645" y="241"/>
                  </a:lnTo>
                  <a:lnTo>
                    <a:pt x="646" y="241"/>
                  </a:lnTo>
                  <a:lnTo>
                    <a:pt x="646" y="242"/>
                  </a:lnTo>
                  <a:lnTo>
                    <a:pt x="646" y="243"/>
                  </a:lnTo>
                  <a:lnTo>
                    <a:pt x="646" y="244"/>
                  </a:lnTo>
                  <a:lnTo>
                    <a:pt x="646" y="245"/>
                  </a:lnTo>
                  <a:lnTo>
                    <a:pt x="646" y="246"/>
                  </a:lnTo>
                  <a:lnTo>
                    <a:pt x="646" y="246"/>
                  </a:lnTo>
                  <a:lnTo>
                    <a:pt x="646" y="247"/>
                  </a:lnTo>
                  <a:lnTo>
                    <a:pt x="646" y="249"/>
                  </a:lnTo>
                  <a:lnTo>
                    <a:pt x="646" y="250"/>
                  </a:lnTo>
                  <a:lnTo>
                    <a:pt x="647" y="250"/>
                  </a:lnTo>
                  <a:lnTo>
                    <a:pt x="647" y="251"/>
                  </a:lnTo>
                  <a:lnTo>
                    <a:pt x="646" y="251"/>
                  </a:lnTo>
                  <a:lnTo>
                    <a:pt x="646" y="252"/>
                  </a:lnTo>
                  <a:lnTo>
                    <a:pt x="646" y="252"/>
                  </a:lnTo>
                  <a:lnTo>
                    <a:pt x="646" y="253"/>
                  </a:lnTo>
                  <a:lnTo>
                    <a:pt x="646" y="254"/>
                  </a:lnTo>
                  <a:lnTo>
                    <a:pt x="645" y="254"/>
                  </a:lnTo>
                  <a:lnTo>
                    <a:pt x="645" y="255"/>
                  </a:lnTo>
                  <a:lnTo>
                    <a:pt x="645" y="256"/>
                  </a:lnTo>
                  <a:lnTo>
                    <a:pt x="644" y="256"/>
                  </a:lnTo>
                  <a:lnTo>
                    <a:pt x="644" y="257"/>
                  </a:lnTo>
                  <a:lnTo>
                    <a:pt x="644" y="258"/>
                  </a:lnTo>
                  <a:lnTo>
                    <a:pt x="644" y="258"/>
                  </a:lnTo>
                  <a:lnTo>
                    <a:pt x="644" y="259"/>
                  </a:lnTo>
                  <a:lnTo>
                    <a:pt x="644" y="258"/>
                  </a:lnTo>
                  <a:lnTo>
                    <a:pt x="643" y="258"/>
                  </a:lnTo>
                  <a:lnTo>
                    <a:pt x="643" y="257"/>
                  </a:lnTo>
                  <a:lnTo>
                    <a:pt x="642" y="257"/>
                  </a:lnTo>
                  <a:lnTo>
                    <a:pt x="641" y="257"/>
                  </a:lnTo>
                  <a:lnTo>
                    <a:pt x="641" y="258"/>
                  </a:lnTo>
                  <a:lnTo>
                    <a:pt x="641" y="259"/>
                  </a:lnTo>
                  <a:lnTo>
                    <a:pt x="641" y="259"/>
                  </a:lnTo>
                  <a:lnTo>
                    <a:pt x="642" y="259"/>
                  </a:lnTo>
                  <a:lnTo>
                    <a:pt x="641" y="259"/>
                  </a:lnTo>
                  <a:lnTo>
                    <a:pt x="642" y="259"/>
                  </a:lnTo>
                  <a:lnTo>
                    <a:pt x="642" y="260"/>
                  </a:lnTo>
                  <a:lnTo>
                    <a:pt x="642" y="261"/>
                  </a:lnTo>
                  <a:lnTo>
                    <a:pt x="641" y="261"/>
                  </a:lnTo>
                  <a:lnTo>
                    <a:pt x="641" y="262"/>
                  </a:lnTo>
                  <a:lnTo>
                    <a:pt x="641" y="263"/>
                  </a:lnTo>
                  <a:lnTo>
                    <a:pt x="641" y="262"/>
                  </a:lnTo>
                  <a:lnTo>
                    <a:pt x="642" y="262"/>
                  </a:lnTo>
                  <a:lnTo>
                    <a:pt x="642" y="263"/>
                  </a:lnTo>
                  <a:lnTo>
                    <a:pt x="643" y="263"/>
                  </a:lnTo>
                  <a:lnTo>
                    <a:pt x="642" y="263"/>
                  </a:lnTo>
                  <a:lnTo>
                    <a:pt x="641" y="264"/>
                  </a:lnTo>
                  <a:lnTo>
                    <a:pt x="641" y="265"/>
                  </a:lnTo>
                  <a:lnTo>
                    <a:pt x="640" y="265"/>
                  </a:lnTo>
                  <a:lnTo>
                    <a:pt x="640" y="264"/>
                  </a:lnTo>
                  <a:lnTo>
                    <a:pt x="639" y="264"/>
                  </a:lnTo>
                  <a:lnTo>
                    <a:pt x="639" y="265"/>
                  </a:lnTo>
                  <a:lnTo>
                    <a:pt x="638" y="265"/>
                  </a:lnTo>
                  <a:lnTo>
                    <a:pt x="639" y="265"/>
                  </a:lnTo>
                  <a:lnTo>
                    <a:pt x="638" y="265"/>
                  </a:lnTo>
                  <a:lnTo>
                    <a:pt x="639" y="265"/>
                  </a:lnTo>
                  <a:lnTo>
                    <a:pt x="639" y="265"/>
                  </a:lnTo>
                  <a:lnTo>
                    <a:pt x="638" y="265"/>
                  </a:lnTo>
                  <a:lnTo>
                    <a:pt x="638" y="266"/>
                  </a:lnTo>
                  <a:lnTo>
                    <a:pt x="638" y="266"/>
                  </a:lnTo>
                  <a:lnTo>
                    <a:pt x="638" y="266"/>
                  </a:lnTo>
                  <a:lnTo>
                    <a:pt x="638" y="267"/>
                  </a:lnTo>
                  <a:lnTo>
                    <a:pt x="639" y="267"/>
                  </a:lnTo>
                  <a:lnTo>
                    <a:pt x="639" y="266"/>
                  </a:lnTo>
                  <a:lnTo>
                    <a:pt x="640" y="266"/>
                  </a:lnTo>
                  <a:lnTo>
                    <a:pt x="641" y="266"/>
                  </a:lnTo>
                  <a:lnTo>
                    <a:pt x="640" y="266"/>
                  </a:lnTo>
                  <a:lnTo>
                    <a:pt x="641" y="266"/>
                  </a:lnTo>
                  <a:lnTo>
                    <a:pt x="640" y="266"/>
                  </a:lnTo>
                  <a:lnTo>
                    <a:pt x="641" y="266"/>
                  </a:lnTo>
                  <a:lnTo>
                    <a:pt x="640" y="266"/>
                  </a:lnTo>
                  <a:lnTo>
                    <a:pt x="640" y="267"/>
                  </a:lnTo>
                  <a:lnTo>
                    <a:pt x="640" y="268"/>
                  </a:lnTo>
                  <a:lnTo>
                    <a:pt x="641" y="268"/>
                  </a:lnTo>
                  <a:lnTo>
                    <a:pt x="640" y="268"/>
                  </a:lnTo>
                  <a:lnTo>
                    <a:pt x="641" y="268"/>
                  </a:lnTo>
                  <a:lnTo>
                    <a:pt x="640" y="268"/>
                  </a:lnTo>
                  <a:lnTo>
                    <a:pt x="641" y="268"/>
                  </a:lnTo>
                  <a:lnTo>
                    <a:pt x="641" y="269"/>
                  </a:lnTo>
                  <a:lnTo>
                    <a:pt x="641" y="270"/>
                  </a:lnTo>
                  <a:lnTo>
                    <a:pt x="641" y="271"/>
                  </a:lnTo>
                  <a:lnTo>
                    <a:pt x="640" y="271"/>
                  </a:lnTo>
                  <a:lnTo>
                    <a:pt x="639" y="271"/>
                  </a:lnTo>
                  <a:lnTo>
                    <a:pt x="639" y="271"/>
                  </a:lnTo>
                  <a:lnTo>
                    <a:pt x="639" y="272"/>
                  </a:lnTo>
                  <a:lnTo>
                    <a:pt x="639" y="273"/>
                  </a:lnTo>
                  <a:lnTo>
                    <a:pt x="639" y="274"/>
                  </a:lnTo>
                  <a:lnTo>
                    <a:pt x="639" y="273"/>
                  </a:lnTo>
                  <a:lnTo>
                    <a:pt x="639" y="274"/>
                  </a:lnTo>
                  <a:lnTo>
                    <a:pt x="638" y="274"/>
                  </a:lnTo>
                  <a:lnTo>
                    <a:pt x="638" y="275"/>
                  </a:lnTo>
                  <a:lnTo>
                    <a:pt x="638" y="276"/>
                  </a:lnTo>
                  <a:lnTo>
                    <a:pt x="638" y="278"/>
                  </a:lnTo>
                  <a:lnTo>
                    <a:pt x="638" y="278"/>
                  </a:lnTo>
                  <a:lnTo>
                    <a:pt x="638" y="278"/>
                  </a:lnTo>
                  <a:lnTo>
                    <a:pt x="638" y="278"/>
                  </a:lnTo>
                  <a:lnTo>
                    <a:pt x="638" y="279"/>
                  </a:lnTo>
                  <a:lnTo>
                    <a:pt x="637" y="279"/>
                  </a:lnTo>
                  <a:lnTo>
                    <a:pt x="637" y="280"/>
                  </a:lnTo>
                  <a:lnTo>
                    <a:pt x="637" y="281"/>
                  </a:lnTo>
                  <a:lnTo>
                    <a:pt x="637" y="282"/>
                  </a:lnTo>
                  <a:lnTo>
                    <a:pt x="637" y="283"/>
                  </a:lnTo>
                  <a:lnTo>
                    <a:pt x="636" y="283"/>
                  </a:lnTo>
                  <a:lnTo>
                    <a:pt x="636" y="284"/>
                  </a:lnTo>
                  <a:lnTo>
                    <a:pt x="636" y="284"/>
                  </a:lnTo>
                  <a:lnTo>
                    <a:pt x="635" y="284"/>
                  </a:lnTo>
                  <a:lnTo>
                    <a:pt x="635" y="285"/>
                  </a:lnTo>
                  <a:lnTo>
                    <a:pt x="635" y="286"/>
                  </a:lnTo>
                  <a:lnTo>
                    <a:pt x="635" y="287"/>
                  </a:lnTo>
                  <a:lnTo>
                    <a:pt x="634" y="287"/>
                  </a:lnTo>
                  <a:lnTo>
                    <a:pt x="634" y="288"/>
                  </a:lnTo>
                  <a:lnTo>
                    <a:pt x="634" y="289"/>
                  </a:lnTo>
                  <a:lnTo>
                    <a:pt x="633" y="289"/>
                  </a:lnTo>
                  <a:lnTo>
                    <a:pt x="633" y="290"/>
                  </a:lnTo>
                  <a:lnTo>
                    <a:pt x="633" y="289"/>
                  </a:lnTo>
                  <a:lnTo>
                    <a:pt x="632" y="289"/>
                  </a:lnTo>
                  <a:lnTo>
                    <a:pt x="632" y="290"/>
                  </a:lnTo>
                  <a:lnTo>
                    <a:pt x="631" y="290"/>
                  </a:lnTo>
                  <a:lnTo>
                    <a:pt x="631" y="291"/>
                  </a:lnTo>
                  <a:lnTo>
                    <a:pt x="631" y="291"/>
                  </a:lnTo>
                  <a:lnTo>
                    <a:pt x="631" y="292"/>
                  </a:lnTo>
                  <a:lnTo>
                    <a:pt x="632" y="292"/>
                  </a:lnTo>
                  <a:lnTo>
                    <a:pt x="632" y="291"/>
                  </a:lnTo>
                  <a:lnTo>
                    <a:pt x="632" y="292"/>
                  </a:lnTo>
                  <a:lnTo>
                    <a:pt x="632" y="293"/>
                  </a:lnTo>
                  <a:lnTo>
                    <a:pt x="632" y="294"/>
                  </a:lnTo>
                  <a:lnTo>
                    <a:pt x="631" y="294"/>
                  </a:lnTo>
                  <a:lnTo>
                    <a:pt x="631" y="295"/>
                  </a:lnTo>
                  <a:lnTo>
                    <a:pt x="631" y="296"/>
                  </a:lnTo>
                  <a:lnTo>
                    <a:pt x="631" y="296"/>
                  </a:lnTo>
                  <a:lnTo>
                    <a:pt x="631" y="297"/>
                  </a:lnTo>
                  <a:lnTo>
                    <a:pt x="631" y="297"/>
                  </a:lnTo>
                  <a:lnTo>
                    <a:pt x="631" y="298"/>
                  </a:lnTo>
                  <a:lnTo>
                    <a:pt x="630" y="298"/>
                  </a:lnTo>
                  <a:lnTo>
                    <a:pt x="630" y="299"/>
                  </a:lnTo>
                  <a:lnTo>
                    <a:pt x="629" y="299"/>
                  </a:lnTo>
                  <a:lnTo>
                    <a:pt x="629" y="300"/>
                  </a:lnTo>
                  <a:lnTo>
                    <a:pt x="629" y="301"/>
                  </a:lnTo>
                  <a:lnTo>
                    <a:pt x="628" y="301"/>
                  </a:lnTo>
                  <a:lnTo>
                    <a:pt x="628" y="302"/>
                  </a:lnTo>
                  <a:lnTo>
                    <a:pt x="628" y="303"/>
                  </a:lnTo>
                  <a:lnTo>
                    <a:pt x="627" y="304"/>
                  </a:lnTo>
                  <a:lnTo>
                    <a:pt x="626" y="304"/>
                  </a:lnTo>
                  <a:lnTo>
                    <a:pt x="626" y="304"/>
                  </a:lnTo>
                  <a:lnTo>
                    <a:pt x="626" y="305"/>
                  </a:lnTo>
                  <a:lnTo>
                    <a:pt x="625" y="306"/>
                  </a:lnTo>
                  <a:lnTo>
                    <a:pt x="625" y="307"/>
                  </a:lnTo>
                  <a:lnTo>
                    <a:pt x="625" y="308"/>
                  </a:lnTo>
                  <a:lnTo>
                    <a:pt x="625" y="309"/>
                  </a:lnTo>
                  <a:lnTo>
                    <a:pt x="625" y="310"/>
                  </a:lnTo>
                  <a:lnTo>
                    <a:pt x="625" y="310"/>
                  </a:lnTo>
                  <a:lnTo>
                    <a:pt x="625" y="310"/>
                  </a:lnTo>
                  <a:lnTo>
                    <a:pt x="625" y="311"/>
                  </a:lnTo>
                  <a:lnTo>
                    <a:pt x="624" y="311"/>
                  </a:lnTo>
                  <a:lnTo>
                    <a:pt x="624" y="312"/>
                  </a:lnTo>
                  <a:lnTo>
                    <a:pt x="624" y="313"/>
                  </a:lnTo>
                  <a:lnTo>
                    <a:pt x="623" y="313"/>
                  </a:lnTo>
                  <a:lnTo>
                    <a:pt x="623" y="314"/>
                  </a:lnTo>
                  <a:lnTo>
                    <a:pt x="622" y="315"/>
                  </a:lnTo>
                  <a:lnTo>
                    <a:pt x="622" y="316"/>
                  </a:lnTo>
                  <a:lnTo>
                    <a:pt x="621" y="316"/>
                  </a:lnTo>
                  <a:lnTo>
                    <a:pt x="621" y="317"/>
                  </a:lnTo>
                  <a:lnTo>
                    <a:pt x="621" y="318"/>
                  </a:lnTo>
                  <a:lnTo>
                    <a:pt x="620" y="318"/>
                  </a:lnTo>
                  <a:lnTo>
                    <a:pt x="620" y="319"/>
                  </a:lnTo>
                  <a:lnTo>
                    <a:pt x="620" y="320"/>
                  </a:lnTo>
                  <a:lnTo>
                    <a:pt x="620" y="321"/>
                  </a:lnTo>
                  <a:lnTo>
                    <a:pt x="620" y="322"/>
                  </a:lnTo>
                  <a:lnTo>
                    <a:pt x="620" y="323"/>
                  </a:lnTo>
                  <a:lnTo>
                    <a:pt x="620" y="323"/>
                  </a:lnTo>
                  <a:lnTo>
                    <a:pt x="620" y="324"/>
                  </a:lnTo>
                  <a:lnTo>
                    <a:pt x="619" y="324"/>
                  </a:lnTo>
                  <a:lnTo>
                    <a:pt x="619" y="325"/>
                  </a:lnTo>
                  <a:lnTo>
                    <a:pt x="619" y="326"/>
                  </a:lnTo>
                  <a:lnTo>
                    <a:pt x="619" y="327"/>
                  </a:lnTo>
                  <a:lnTo>
                    <a:pt x="619" y="327"/>
                  </a:lnTo>
                  <a:lnTo>
                    <a:pt x="619" y="328"/>
                  </a:lnTo>
                  <a:lnTo>
                    <a:pt x="619" y="329"/>
                  </a:lnTo>
                  <a:lnTo>
                    <a:pt x="618" y="329"/>
                  </a:lnTo>
                  <a:lnTo>
                    <a:pt x="618" y="329"/>
                  </a:lnTo>
                  <a:lnTo>
                    <a:pt x="618" y="330"/>
                  </a:lnTo>
                  <a:lnTo>
                    <a:pt x="618" y="331"/>
                  </a:lnTo>
                  <a:lnTo>
                    <a:pt x="618" y="332"/>
                  </a:lnTo>
                  <a:lnTo>
                    <a:pt x="619" y="332"/>
                  </a:lnTo>
                  <a:lnTo>
                    <a:pt x="619" y="333"/>
                  </a:lnTo>
                  <a:lnTo>
                    <a:pt x="619" y="334"/>
                  </a:lnTo>
                  <a:lnTo>
                    <a:pt x="619" y="334"/>
                  </a:lnTo>
                  <a:lnTo>
                    <a:pt x="619" y="335"/>
                  </a:lnTo>
                  <a:lnTo>
                    <a:pt x="620" y="335"/>
                  </a:lnTo>
                  <a:lnTo>
                    <a:pt x="620" y="336"/>
                  </a:lnTo>
                  <a:lnTo>
                    <a:pt x="621" y="336"/>
                  </a:lnTo>
                  <a:lnTo>
                    <a:pt x="621" y="336"/>
                  </a:lnTo>
                  <a:lnTo>
                    <a:pt x="621" y="337"/>
                  </a:lnTo>
                  <a:lnTo>
                    <a:pt x="622" y="337"/>
                  </a:lnTo>
                  <a:lnTo>
                    <a:pt x="622" y="338"/>
                  </a:lnTo>
                  <a:lnTo>
                    <a:pt x="623" y="338"/>
                  </a:lnTo>
                  <a:lnTo>
                    <a:pt x="623" y="339"/>
                  </a:lnTo>
                  <a:lnTo>
                    <a:pt x="624" y="339"/>
                  </a:lnTo>
                  <a:lnTo>
                    <a:pt x="624" y="340"/>
                  </a:lnTo>
                  <a:lnTo>
                    <a:pt x="623" y="340"/>
                  </a:lnTo>
                  <a:lnTo>
                    <a:pt x="624" y="340"/>
                  </a:lnTo>
                  <a:lnTo>
                    <a:pt x="624" y="341"/>
                  </a:lnTo>
                  <a:lnTo>
                    <a:pt x="624" y="342"/>
                  </a:lnTo>
                  <a:lnTo>
                    <a:pt x="624" y="342"/>
                  </a:lnTo>
                  <a:lnTo>
                    <a:pt x="623" y="343"/>
                  </a:lnTo>
                  <a:lnTo>
                    <a:pt x="623" y="344"/>
                  </a:lnTo>
                  <a:lnTo>
                    <a:pt x="623" y="345"/>
                  </a:lnTo>
                  <a:lnTo>
                    <a:pt x="622" y="347"/>
                  </a:lnTo>
                  <a:lnTo>
                    <a:pt x="622" y="348"/>
                  </a:lnTo>
                  <a:lnTo>
                    <a:pt x="622" y="349"/>
                  </a:lnTo>
                  <a:lnTo>
                    <a:pt x="622" y="349"/>
                  </a:lnTo>
                  <a:lnTo>
                    <a:pt x="622" y="350"/>
                  </a:lnTo>
                  <a:lnTo>
                    <a:pt x="622" y="351"/>
                  </a:lnTo>
                  <a:lnTo>
                    <a:pt x="623" y="351"/>
                  </a:lnTo>
                  <a:lnTo>
                    <a:pt x="623" y="352"/>
                  </a:lnTo>
                  <a:lnTo>
                    <a:pt x="624" y="352"/>
                  </a:lnTo>
                  <a:lnTo>
                    <a:pt x="624" y="353"/>
                  </a:lnTo>
                  <a:lnTo>
                    <a:pt x="624" y="354"/>
                  </a:lnTo>
                  <a:lnTo>
                    <a:pt x="625" y="354"/>
                  </a:lnTo>
                  <a:lnTo>
                    <a:pt x="625" y="355"/>
                  </a:lnTo>
                  <a:lnTo>
                    <a:pt x="625" y="355"/>
                  </a:lnTo>
                  <a:lnTo>
                    <a:pt x="625" y="355"/>
                  </a:lnTo>
                  <a:lnTo>
                    <a:pt x="626" y="355"/>
                  </a:lnTo>
                  <a:lnTo>
                    <a:pt x="626" y="356"/>
                  </a:lnTo>
                  <a:lnTo>
                    <a:pt x="626" y="357"/>
                  </a:lnTo>
                  <a:lnTo>
                    <a:pt x="627" y="357"/>
                  </a:lnTo>
                  <a:lnTo>
                    <a:pt x="627" y="358"/>
                  </a:lnTo>
                  <a:lnTo>
                    <a:pt x="628" y="358"/>
                  </a:lnTo>
                  <a:lnTo>
                    <a:pt x="629" y="358"/>
                  </a:lnTo>
                  <a:lnTo>
                    <a:pt x="630" y="357"/>
                  </a:lnTo>
                  <a:lnTo>
                    <a:pt x="630" y="358"/>
                  </a:lnTo>
                  <a:lnTo>
                    <a:pt x="631" y="358"/>
                  </a:lnTo>
                  <a:lnTo>
                    <a:pt x="631" y="358"/>
                  </a:lnTo>
                  <a:lnTo>
                    <a:pt x="632" y="358"/>
                  </a:lnTo>
                  <a:lnTo>
                    <a:pt x="633" y="358"/>
                  </a:lnTo>
                  <a:lnTo>
                    <a:pt x="634" y="358"/>
                  </a:lnTo>
                  <a:lnTo>
                    <a:pt x="634" y="359"/>
                  </a:lnTo>
                  <a:lnTo>
                    <a:pt x="635" y="359"/>
                  </a:lnTo>
                  <a:lnTo>
                    <a:pt x="636" y="359"/>
                  </a:lnTo>
                  <a:lnTo>
                    <a:pt x="636" y="360"/>
                  </a:lnTo>
                  <a:lnTo>
                    <a:pt x="637" y="361"/>
                  </a:lnTo>
                  <a:lnTo>
                    <a:pt x="638" y="361"/>
                  </a:lnTo>
                  <a:lnTo>
                    <a:pt x="638" y="361"/>
                  </a:lnTo>
                  <a:lnTo>
                    <a:pt x="638" y="362"/>
                  </a:lnTo>
                  <a:lnTo>
                    <a:pt x="638" y="362"/>
                  </a:lnTo>
                  <a:lnTo>
                    <a:pt x="638" y="363"/>
                  </a:lnTo>
                  <a:lnTo>
                    <a:pt x="639" y="363"/>
                  </a:lnTo>
                  <a:lnTo>
                    <a:pt x="639" y="364"/>
                  </a:lnTo>
                  <a:lnTo>
                    <a:pt x="639" y="365"/>
                  </a:lnTo>
                  <a:lnTo>
                    <a:pt x="640" y="365"/>
                  </a:lnTo>
                  <a:lnTo>
                    <a:pt x="641" y="365"/>
                  </a:lnTo>
                  <a:lnTo>
                    <a:pt x="641" y="366"/>
                  </a:lnTo>
                  <a:lnTo>
                    <a:pt x="642" y="366"/>
                  </a:lnTo>
                  <a:lnTo>
                    <a:pt x="641" y="366"/>
                  </a:lnTo>
                  <a:lnTo>
                    <a:pt x="642" y="366"/>
                  </a:lnTo>
                  <a:lnTo>
                    <a:pt x="643" y="367"/>
                  </a:lnTo>
                  <a:lnTo>
                    <a:pt x="643" y="368"/>
                  </a:lnTo>
                  <a:lnTo>
                    <a:pt x="644" y="368"/>
                  </a:lnTo>
                  <a:lnTo>
                    <a:pt x="644" y="368"/>
                  </a:lnTo>
                  <a:lnTo>
                    <a:pt x="644" y="369"/>
                  </a:lnTo>
                  <a:lnTo>
                    <a:pt x="644" y="369"/>
                  </a:lnTo>
                  <a:lnTo>
                    <a:pt x="645" y="369"/>
                  </a:lnTo>
                  <a:lnTo>
                    <a:pt x="645" y="370"/>
                  </a:lnTo>
                  <a:lnTo>
                    <a:pt x="646" y="370"/>
                  </a:lnTo>
                  <a:lnTo>
                    <a:pt x="646" y="371"/>
                  </a:lnTo>
                  <a:lnTo>
                    <a:pt x="647" y="372"/>
                  </a:lnTo>
                  <a:lnTo>
                    <a:pt x="647" y="373"/>
                  </a:lnTo>
                  <a:lnTo>
                    <a:pt x="647" y="374"/>
                  </a:lnTo>
                  <a:lnTo>
                    <a:pt x="647" y="374"/>
                  </a:lnTo>
                  <a:lnTo>
                    <a:pt x="648" y="374"/>
                  </a:lnTo>
                  <a:lnTo>
                    <a:pt x="648" y="375"/>
                  </a:lnTo>
                  <a:lnTo>
                    <a:pt x="648" y="376"/>
                  </a:lnTo>
                  <a:lnTo>
                    <a:pt x="648" y="377"/>
                  </a:lnTo>
                  <a:lnTo>
                    <a:pt x="649" y="377"/>
                  </a:lnTo>
                  <a:lnTo>
                    <a:pt x="649" y="378"/>
                  </a:lnTo>
                  <a:lnTo>
                    <a:pt x="650" y="378"/>
                  </a:lnTo>
                  <a:lnTo>
                    <a:pt x="650" y="377"/>
                  </a:lnTo>
                  <a:lnTo>
                    <a:pt x="651" y="377"/>
                  </a:lnTo>
                  <a:lnTo>
                    <a:pt x="650" y="377"/>
                  </a:lnTo>
                  <a:lnTo>
                    <a:pt x="651" y="377"/>
                  </a:lnTo>
                  <a:lnTo>
                    <a:pt x="651" y="376"/>
                  </a:lnTo>
                  <a:lnTo>
                    <a:pt x="651" y="376"/>
                  </a:lnTo>
                  <a:lnTo>
                    <a:pt x="651" y="376"/>
                  </a:lnTo>
                  <a:lnTo>
                    <a:pt x="651" y="376"/>
                  </a:lnTo>
                  <a:lnTo>
                    <a:pt x="651" y="377"/>
                  </a:lnTo>
                  <a:lnTo>
                    <a:pt x="651" y="378"/>
                  </a:lnTo>
                  <a:lnTo>
                    <a:pt x="651" y="378"/>
                  </a:lnTo>
                  <a:lnTo>
                    <a:pt x="651" y="379"/>
                  </a:lnTo>
                  <a:lnTo>
                    <a:pt x="651" y="379"/>
                  </a:lnTo>
                  <a:lnTo>
                    <a:pt x="651" y="379"/>
                  </a:lnTo>
                  <a:lnTo>
                    <a:pt x="651" y="379"/>
                  </a:lnTo>
                  <a:lnTo>
                    <a:pt x="651" y="380"/>
                  </a:lnTo>
                  <a:lnTo>
                    <a:pt x="651" y="380"/>
                  </a:lnTo>
                  <a:lnTo>
                    <a:pt x="651" y="380"/>
                  </a:lnTo>
                  <a:lnTo>
                    <a:pt x="651" y="381"/>
                  </a:lnTo>
                  <a:lnTo>
                    <a:pt x="652" y="381"/>
                  </a:lnTo>
                  <a:lnTo>
                    <a:pt x="653" y="381"/>
                  </a:lnTo>
                  <a:lnTo>
                    <a:pt x="654" y="381"/>
                  </a:lnTo>
                  <a:lnTo>
                    <a:pt x="654" y="382"/>
                  </a:lnTo>
                  <a:lnTo>
                    <a:pt x="655" y="382"/>
                  </a:lnTo>
                  <a:lnTo>
                    <a:pt x="656" y="382"/>
                  </a:lnTo>
                  <a:lnTo>
                    <a:pt x="656" y="383"/>
                  </a:lnTo>
                  <a:lnTo>
                    <a:pt x="656" y="384"/>
                  </a:lnTo>
                  <a:lnTo>
                    <a:pt x="657" y="384"/>
                  </a:lnTo>
                  <a:lnTo>
                    <a:pt x="657" y="384"/>
                  </a:lnTo>
                  <a:lnTo>
                    <a:pt x="658" y="384"/>
                  </a:lnTo>
                  <a:lnTo>
                    <a:pt x="657" y="384"/>
                  </a:lnTo>
                  <a:lnTo>
                    <a:pt x="658" y="384"/>
                  </a:lnTo>
                  <a:lnTo>
                    <a:pt x="657" y="384"/>
                  </a:lnTo>
                  <a:lnTo>
                    <a:pt x="658" y="384"/>
                  </a:lnTo>
                  <a:lnTo>
                    <a:pt x="657" y="384"/>
                  </a:lnTo>
                  <a:lnTo>
                    <a:pt x="657" y="383"/>
                  </a:lnTo>
                  <a:lnTo>
                    <a:pt x="658" y="383"/>
                  </a:lnTo>
                  <a:lnTo>
                    <a:pt x="658" y="384"/>
                  </a:lnTo>
                  <a:lnTo>
                    <a:pt x="659" y="384"/>
                  </a:lnTo>
                  <a:lnTo>
                    <a:pt x="659" y="385"/>
                  </a:lnTo>
                  <a:lnTo>
                    <a:pt x="660" y="385"/>
                  </a:lnTo>
                  <a:lnTo>
                    <a:pt x="661" y="385"/>
                  </a:lnTo>
                  <a:lnTo>
                    <a:pt x="660" y="385"/>
                  </a:lnTo>
                  <a:lnTo>
                    <a:pt x="660" y="386"/>
                  </a:lnTo>
                  <a:lnTo>
                    <a:pt x="660" y="385"/>
                  </a:lnTo>
                  <a:lnTo>
                    <a:pt x="661" y="385"/>
                  </a:lnTo>
                  <a:lnTo>
                    <a:pt x="662" y="385"/>
                  </a:lnTo>
                  <a:lnTo>
                    <a:pt x="663" y="385"/>
                  </a:lnTo>
                  <a:lnTo>
                    <a:pt x="663" y="385"/>
                  </a:lnTo>
                  <a:lnTo>
                    <a:pt x="663" y="386"/>
                  </a:lnTo>
                  <a:lnTo>
                    <a:pt x="664" y="386"/>
                  </a:lnTo>
                  <a:lnTo>
                    <a:pt x="664" y="387"/>
                  </a:lnTo>
                  <a:lnTo>
                    <a:pt x="664" y="387"/>
                  </a:lnTo>
                  <a:lnTo>
                    <a:pt x="665" y="387"/>
                  </a:lnTo>
                  <a:lnTo>
                    <a:pt x="664" y="387"/>
                  </a:lnTo>
                  <a:lnTo>
                    <a:pt x="665" y="387"/>
                  </a:lnTo>
                  <a:lnTo>
                    <a:pt x="665" y="388"/>
                  </a:lnTo>
                  <a:lnTo>
                    <a:pt x="665" y="389"/>
                  </a:lnTo>
                  <a:lnTo>
                    <a:pt x="665" y="390"/>
                  </a:lnTo>
                  <a:lnTo>
                    <a:pt x="666" y="390"/>
                  </a:lnTo>
                  <a:lnTo>
                    <a:pt x="666" y="391"/>
                  </a:lnTo>
                  <a:lnTo>
                    <a:pt x="666" y="390"/>
                  </a:lnTo>
                  <a:lnTo>
                    <a:pt x="666" y="391"/>
                  </a:lnTo>
                  <a:lnTo>
                    <a:pt x="666" y="392"/>
                  </a:lnTo>
                  <a:lnTo>
                    <a:pt x="667" y="392"/>
                  </a:lnTo>
                  <a:lnTo>
                    <a:pt x="667" y="393"/>
                  </a:lnTo>
                  <a:lnTo>
                    <a:pt x="668" y="393"/>
                  </a:lnTo>
                  <a:lnTo>
                    <a:pt x="668" y="394"/>
                  </a:lnTo>
                  <a:lnTo>
                    <a:pt x="668" y="394"/>
                  </a:lnTo>
                  <a:lnTo>
                    <a:pt x="669" y="394"/>
                  </a:lnTo>
                  <a:lnTo>
                    <a:pt x="668" y="394"/>
                  </a:lnTo>
                  <a:lnTo>
                    <a:pt x="668" y="395"/>
                  </a:lnTo>
                  <a:lnTo>
                    <a:pt x="668" y="396"/>
                  </a:lnTo>
                  <a:lnTo>
                    <a:pt x="668" y="397"/>
                  </a:lnTo>
                  <a:lnTo>
                    <a:pt x="669" y="397"/>
                  </a:lnTo>
                  <a:lnTo>
                    <a:pt x="668" y="397"/>
                  </a:lnTo>
                  <a:lnTo>
                    <a:pt x="668" y="398"/>
                  </a:lnTo>
                  <a:lnTo>
                    <a:pt x="668" y="399"/>
                  </a:lnTo>
                  <a:lnTo>
                    <a:pt x="668" y="400"/>
                  </a:lnTo>
                  <a:lnTo>
                    <a:pt x="668" y="400"/>
                  </a:lnTo>
                  <a:lnTo>
                    <a:pt x="669" y="400"/>
                  </a:lnTo>
                  <a:lnTo>
                    <a:pt x="669" y="401"/>
                  </a:lnTo>
                  <a:lnTo>
                    <a:pt x="669" y="402"/>
                  </a:lnTo>
                  <a:lnTo>
                    <a:pt x="668" y="402"/>
                  </a:lnTo>
                  <a:lnTo>
                    <a:pt x="668" y="401"/>
                  </a:lnTo>
                  <a:lnTo>
                    <a:pt x="667" y="401"/>
                  </a:lnTo>
                  <a:lnTo>
                    <a:pt x="667" y="402"/>
                  </a:lnTo>
                  <a:lnTo>
                    <a:pt x="666" y="402"/>
                  </a:lnTo>
                  <a:lnTo>
                    <a:pt x="667" y="402"/>
                  </a:lnTo>
                  <a:lnTo>
                    <a:pt x="666" y="403"/>
                  </a:lnTo>
                  <a:lnTo>
                    <a:pt x="666" y="404"/>
                  </a:lnTo>
                  <a:lnTo>
                    <a:pt x="666" y="405"/>
                  </a:lnTo>
                  <a:lnTo>
                    <a:pt x="666" y="406"/>
                  </a:lnTo>
                  <a:lnTo>
                    <a:pt x="665" y="406"/>
                  </a:lnTo>
                  <a:lnTo>
                    <a:pt x="664" y="406"/>
                  </a:lnTo>
                  <a:lnTo>
                    <a:pt x="665" y="406"/>
                  </a:lnTo>
                  <a:lnTo>
                    <a:pt x="664" y="406"/>
                  </a:lnTo>
                  <a:lnTo>
                    <a:pt x="664" y="405"/>
                  </a:lnTo>
                  <a:lnTo>
                    <a:pt x="664" y="404"/>
                  </a:lnTo>
                  <a:lnTo>
                    <a:pt x="663" y="404"/>
                  </a:lnTo>
                  <a:lnTo>
                    <a:pt x="663" y="404"/>
                  </a:lnTo>
                  <a:lnTo>
                    <a:pt x="663" y="405"/>
                  </a:lnTo>
                  <a:lnTo>
                    <a:pt x="662" y="405"/>
                  </a:lnTo>
                  <a:lnTo>
                    <a:pt x="662" y="406"/>
                  </a:lnTo>
                  <a:lnTo>
                    <a:pt x="661" y="406"/>
                  </a:lnTo>
                  <a:lnTo>
                    <a:pt x="661" y="406"/>
                  </a:lnTo>
                  <a:lnTo>
                    <a:pt x="661" y="407"/>
                  </a:lnTo>
                  <a:lnTo>
                    <a:pt x="660" y="407"/>
                  </a:lnTo>
                  <a:lnTo>
                    <a:pt x="660" y="408"/>
                  </a:lnTo>
                  <a:lnTo>
                    <a:pt x="660" y="409"/>
                  </a:lnTo>
                  <a:lnTo>
                    <a:pt x="660" y="410"/>
                  </a:lnTo>
                  <a:lnTo>
                    <a:pt x="659" y="410"/>
                  </a:lnTo>
                  <a:lnTo>
                    <a:pt x="658" y="410"/>
                  </a:lnTo>
                  <a:lnTo>
                    <a:pt x="658" y="411"/>
                  </a:lnTo>
                  <a:lnTo>
                    <a:pt x="658" y="412"/>
                  </a:lnTo>
                  <a:lnTo>
                    <a:pt x="657" y="412"/>
                  </a:lnTo>
                  <a:lnTo>
                    <a:pt x="657" y="412"/>
                  </a:lnTo>
                  <a:lnTo>
                    <a:pt x="657" y="413"/>
                  </a:lnTo>
                  <a:lnTo>
                    <a:pt x="657" y="413"/>
                  </a:lnTo>
                  <a:lnTo>
                    <a:pt x="657" y="413"/>
                  </a:lnTo>
                  <a:lnTo>
                    <a:pt x="657" y="413"/>
                  </a:lnTo>
                  <a:lnTo>
                    <a:pt x="657" y="414"/>
                  </a:lnTo>
                  <a:lnTo>
                    <a:pt x="656" y="415"/>
                  </a:lnTo>
                  <a:lnTo>
                    <a:pt x="656" y="416"/>
                  </a:lnTo>
                  <a:lnTo>
                    <a:pt x="656" y="417"/>
                  </a:lnTo>
                  <a:lnTo>
                    <a:pt x="655" y="417"/>
                  </a:lnTo>
                  <a:lnTo>
                    <a:pt x="655" y="418"/>
                  </a:lnTo>
                  <a:lnTo>
                    <a:pt x="655" y="419"/>
                  </a:lnTo>
                  <a:lnTo>
                    <a:pt x="656" y="419"/>
                  </a:lnTo>
                  <a:lnTo>
                    <a:pt x="656" y="419"/>
                  </a:lnTo>
                  <a:lnTo>
                    <a:pt x="655" y="419"/>
                  </a:lnTo>
                  <a:lnTo>
                    <a:pt x="655" y="420"/>
                  </a:lnTo>
                  <a:lnTo>
                    <a:pt x="654" y="420"/>
                  </a:lnTo>
                  <a:lnTo>
                    <a:pt x="654" y="421"/>
                  </a:lnTo>
                  <a:lnTo>
                    <a:pt x="653" y="421"/>
                  </a:lnTo>
                  <a:lnTo>
                    <a:pt x="653" y="422"/>
                  </a:lnTo>
                  <a:lnTo>
                    <a:pt x="652" y="423"/>
                  </a:lnTo>
                  <a:lnTo>
                    <a:pt x="652" y="424"/>
                  </a:lnTo>
                  <a:lnTo>
                    <a:pt x="652" y="425"/>
                  </a:lnTo>
                  <a:lnTo>
                    <a:pt x="652" y="426"/>
                  </a:lnTo>
                  <a:lnTo>
                    <a:pt x="652" y="426"/>
                  </a:lnTo>
                  <a:lnTo>
                    <a:pt x="651" y="426"/>
                  </a:lnTo>
                  <a:lnTo>
                    <a:pt x="651" y="427"/>
                  </a:lnTo>
                  <a:lnTo>
                    <a:pt x="651" y="428"/>
                  </a:lnTo>
                  <a:lnTo>
                    <a:pt x="651" y="429"/>
                  </a:lnTo>
                  <a:lnTo>
                    <a:pt x="651" y="430"/>
                  </a:lnTo>
                  <a:lnTo>
                    <a:pt x="651" y="430"/>
                  </a:lnTo>
                  <a:lnTo>
                    <a:pt x="651" y="431"/>
                  </a:lnTo>
                  <a:lnTo>
                    <a:pt x="651" y="432"/>
                  </a:lnTo>
                  <a:lnTo>
                    <a:pt x="651" y="432"/>
                  </a:lnTo>
                  <a:lnTo>
                    <a:pt x="651" y="433"/>
                  </a:lnTo>
                  <a:lnTo>
                    <a:pt x="651" y="434"/>
                  </a:lnTo>
                  <a:lnTo>
                    <a:pt x="651" y="435"/>
                  </a:lnTo>
                  <a:lnTo>
                    <a:pt x="651" y="436"/>
                  </a:lnTo>
                  <a:lnTo>
                    <a:pt x="651" y="436"/>
                  </a:lnTo>
                  <a:lnTo>
                    <a:pt x="651" y="437"/>
                  </a:lnTo>
                  <a:lnTo>
                    <a:pt x="652" y="437"/>
                  </a:lnTo>
                  <a:lnTo>
                    <a:pt x="652" y="438"/>
                  </a:lnTo>
                  <a:lnTo>
                    <a:pt x="652" y="438"/>
                  </a:lnTo>
                  <a:lnTo>
                    <a:pt x="651" y="438"/>
                  </a:lnTo>
                  <a:lnTo>
                    <a:pt x="651" y="439"/>
                  </a:lnTo>
                  <a:lnTo>
                    <a:pt x="651" y="440"/>
                  </a:lnTo>
                  <a:lnTo>
                    <a:pt x="651" y="441"/>
                  </a:lnTo>
                  <a:lnTo>
                    <a:pt x="652" y="441"/>
                  </a:lnTo>
                  <a:lnTo>
                    <a:pt x="652" y="442"/>
                  </a:lnTo>
                  <a:lnTo>
                    <a:pt x="652" y="443"/>
                  </a:lnTo>
                  <a:lnTo>
                    <a:pt x="653" y="442"/>
                  </a:lnTo>
                  <a:lnTo>
                    <a:pt x="653" y="441"/>
                  </a:lnTo>
                  <a:lnTo>
                    <a:pt x="654" y="441"/>
                  </a:lnTo>
                  <a:lnTo>
                    <a:pt x="655" y="442"/>
                  </a:lnTo>
                  <a:lnTo>
                    <a:pt x="655" y="443"/>
                  </a:lnTo>
                  <a:lnTo>
                    <a:pt x="656" y="443"/>
                  </a:lnTo>
                  <a:lnTo>
                    <a:pt x="656" y="444"/>
                  </a:lnTo>
                  <a:lnTo>
                    <a:pt x="657" y="444"/>
                  </a:lnTo>
                  <a:lnTo>
                    <a:pt x="657" y="444"/>
                  </a:lnTo>
                  <a:lnTo>
                    <a:pt x="657" y="445"/>
                  </a:lnTo>
                  <a:lnTo>
                    <a:pt x="658" y="445"/>
                  </a:lnTo>
                  <a:lnTo>
                    <a:pt x="659" y="445"/>
                  </a:lnTo>
                  <a:lnTo>
                    <a:pt x="660" y="445"/>
                  </a:lnTo>
                  <a:lnTo>
                    <a:pt x="660" y="446"/>
                  </a:lnTo>
                  <a:lnTo>
                    <a:pt x="661" y="446"/>
                  </a:lnTo>
                  <a:lnTo>
                    <a:pt x="661" y="447"/>
                  </a:lnTo>
                  <a:lnTo>
                    <a:pt x="661" y="446"/>
                  </a:lnTo>
                  <a:lnTo>
                    <a:pt x="662" y="446"/>
                  </a:lnTo>
                  <a:lnTo>
                    <a:pt x="662" y="447"/>
                  </a:lnTo>
                  <a:lnTo>
                    <a:pt x="662" y="448"/>
                  </a:lnTo>
                  <a:lnTo>
                    <a:pt x="661" y="448"/>
                  </a:lnTo>
                  <a:lnTo>
                    <a:pt x="661" y="449"/>
                  </a:lnTo>
                  <a:lnTo>
                    <a:pt x="661" y="450"/>
                  </a:lnTo>
                  <a:lnTo>
                    <a:pt x="661" y="451"/>
                  </a:lnTo>
                  <a:lnTo>
                    <a:pt x="660" y="451"/>
                  </a:lnTo>
                  <a:lnTo>
                    <a:pt x="660" y="452"/>
                  </a:lnTo>
                  <a:lnTo>
                    <a:pt x="659" y="452"/>
                  </a:lnTo>
                  <a:lnTo>
                    <a:pt x="659" y="453"/>
                  </a:lnTo>
                  <a:lnTo>
                    <a:pt x="660" y="453"/>
                  </a:lnTo>
                  <a:lnTo>
                    <a:pt x="660" y="454"/>
                  </a:lnTo>
                  <a:lnTo>
                    <a:pt x="660" y="455"/>
                  </a:lnTo>
                  <a:lnTo>
                    <a:pt x="660" y="456"/>
                  </a:lnTo>
                  <a:lnTo>
                    <a:pt x="660" y="457"/>
                  </a:lnTo>
                  <a:lnTo>
                    <a:pt x="661" y="457"/>
                  </a:lnTo>
                  <a:lnTo>
                    <a:pt x="661" y="458"/>
                  </a:lnTo>
                  <a:lnTo>
                    <a:pt x="662" y="458"/>
                  </a:lnTo>
                  <a:lnTo>
                    <a:pt x="662" y="458"/>
                  </a:lnTo>
                  <a:lnTo>
                    <a:pt x="662" y="459"/>
                  </a:lnTo>
                  <a:lnTo>
                    <a:pt x="661" y="460"/>
                  </a:lnTo>
                  <a:lnTo>
                    <a:pt x="661" y="461"/>
                  </a:lnTo>
                  <a:lnTo>
                    <a:pt x="661" y="462"/>
                  </a:lnTo>
                  <a:lnTo>
                    <a:pt x="660" y="462"/>
                  </a:lnTo>
                  <a:lnTo>
                    <a:pt x="660" y="463"/>
                  </a:lnTo>
                  <a:lnTo>
                    <a:pt x="660" y="464"/>
                  </a:lnTo>
                  <a:lnTo>
                    <a:pt x="660" y="464"/>
                  </a:lnTo>
                  <a:lnTo>
                    <a:pt x="659" y="464"/>
                  </a:lnTo>
                  <a:lnTo>
                    <a:pt x="659" y="465"/>
                  </a:lnTo>
                  <a:lnTo>
                    <a:pt x="658" y="466"/>
                  </a:lnTo>
                  <a:lnTo>
                    <a:pt x="658" y="467"/>
                  </a:lnTo>
                  <a:lnTo>
                    <a:pt x="657" y="467"/>
                  </a:lnTo>
                  <a:lnTo>
                    <a:pt x="657" y="468"/>
                  </a:lnTo>
                  <a:lnTo>
                    <a:pt x="657" y="468"/>
                  </a:lnTo>
                  <a:lnTo>
                    <a:pt x="657" y="469"/>
                  </a:lnTo>
                  <a:lnTo>
                    <a:pt x="657" y="470"/>
                  </a:lnTo>
                  <a:lnTo>
                    <a:pt x="657" y="471"/>
                  </a:lnTo>
                  <a:lnTo>
                    <a:pt x="657" y="471"/>
                  </a:lnTo>
                  <a:lnTo>
                    <a:pt x="656" y="471"/>
                  </a:lnTo>
                  <a:lnTo>
                    <a:pt x="656" y="472"/>
                  </a:lnTo>
                  <a:lnTo>
                    <a:pt x="656" y="473"/>
                  </a:lnTo>
                  <a:lnTo>
                    <a:pt x="655" y="473"/>
                  </a:lnTo>
                  <a:lnTo>
                    <a:pt x="655" y="474"/>
                  </a:lnTo>
                  <a:lnTo>
                    <a:pt x="655" y="475"/>
                  </a:lnTo>
                  <a:lnTo>
                    <a:pt x="654" y="475"/>
                  </a:lnTo>
                  <a:lnTo>
                    <a:pt x="654" y="476"/>
                  </a:lnTo>
                  <a:lnTo>
                    <a:pt x="655" y="476"/>
                  </a:lnTo>
                  <a:lnTo>
                    <a:pt x="655" y="477"/>
                  </a:lnTo>
                  <a:lnTo>
                    <a:pt x="655" y="477"/>
                  </a:lnTo>
                  <a:lnTo>
                    <a:pt x="655" y="478"/>
                  </a:lnTo>
                  <a:lnTo>
                    <a:pt x="654" y="478"/>
                  </a:lnTo>
                  <a:lnTo>
                    <a:pt x="654" y="477"/>
                  </a:lnTo>
                  <a:lnTo>
                    <a:pt x="654" y="478"/>
                  </a:lnTo>
                  <a:lnTo>
                    <a:pt x="654" y="477"/>
                  </a:lnTo>
                  <a:lnTo>
                    <a:pt x="653" y="477"/>
                  </a:lnTo>
                  <a:lnTo>
                    <a:pt x="653" y="478"/>
                  </a:lnTo>
                  <a:lnTo>
                    <a:pt x="653" y="477"/>
                  </a:lnTo>
                  <a:lnTo>
                    <a:pt x="652" y="477"/>
                  </a:lnTo>
                  <a:lnTo>
                    <a:pt x="652" y="478"/>
                  </a:lnTo>
                  <a:lnTo>
                    <a:pt x="651" y="478"/>
                  </a:lnTo>
                  <a:lnTo>
                    <a:pt x="651" y="479"/>
                  </a:lnTo>
                  <a:lnTo>
                    <a:pt x="651" y="479"/>
                  </a:lnTo>
                  <a:lnTo>
                    <a:pt x="650" y="479"/>
                  </a:lnTo>
                  <a:lnTo>
                    <a:pt x="650" y="480"/>
                  </a:lnTo>
                  <a:lnTo>
                    <a:pt x="651" y="481"/>
                  </a:lnTo>
                  <a:lnTo>
                    <a:pt x="651" y="482"/>
                  </a:lnTo>
                  <a:lnTo>
                    <a:pt x="651" y="482"/>
                  </a:lnTo>
                  <a:lnTo>
                    <a:pt x="651" y="483"/>
                  </a:lnTo>
                  <a:lnTo>
                    <a:pt x="652" y="483"/>
                  </a:lnTo>
                  <a:lnTo>
                    <a:pt x="652" y="483"/>
                  </a:lnTo>
                  <a:lnTo>
                    <a:pt x="652" y="484"/>
                  </a:lnTo>
                  <a:lnTo>
                    <a:pt x="651" y="484"/>
                  </a:lnTo>
                  <a:lnTo>
                    <a:pt x="651" y="485"/>
                  </a:lnTo>
                  <a:lnTo>
                    <a:pt x="652" y="485"/>
                  </a:lnTo>
                  <a:lnTo>
                    <a:pt x="652" y="486"/>
                  </a:lnTo>
                  <a:lnTo>
                    <a:pt x="652" y="487"/>
                  </a:lnTo>
                  <a:lnTo>
                    <a:pt x="651" y="487"/>
                  </a:lnTo>
                  <a:lnTo>
                    <a:pt x="651" y="488"/>
                  </a:lnTo>
                  <a:lnTo>
                    <a:pt x="651" y="489"/>
                  </a:lnTo>
                  <a:lnTo>
                    <a:pt x="651" y="490"/>
                  </a:lnTo>
                  <a:lnTo>
                    <a:pt x="651" y="490"/>
                  </a:lnTo>
                  <a:lnTo>
                    <a:pt x="652" y="490"/>
                  </a:lnTo>
                  <a:lnTo>
                    <a:pt x="652" y="491"/>
                  </a:lnTo>
                  <a:lnTo>
                    <a:pt x="651" y="491"/>
                  </a:lnTo>
                  <a:lnTo>
                    <a:pt x="651" y="492"/>
                  </a:lnTo>
                  <a:lnTo>
                    <a:pt x="652" y="492"/>
                  </a:lnTo>
                  <a:lnTo>
                    <a:pt x="652" y="493"/>
                  </a:lnTo>
                  <a:lnTo>
                    <a:pt x="653" y="493"/>
                  </a:lnTo>
                  <a:lnTo>
                    <a:pt x="653" y="494"/>
                  </a:lnTo>
                  <a:lnTo>
                    <a:pt x="653" y="495"/>
                  </a:lnTo>
                  <a:lnTo>
                    <a:pt x="654" y="495"/>
                  </a:lnTo>
                  <a:lnTo>
                    <a:pt x="654" y="494"/>
                  </a:lnTo>
                  <a:lnTo>
                    <a:pt x="654" y="495"/>
                  </a:lnTo>
                  <a:lnTo>
                    <a:pt x="655" y="495"/>
                  </a:lnTo>
                  <a:lnTo>
                    <a:pt x="654" y="495"/>
                  </a:lnTo>
                  <a:lnTo>
                    <a:pt x="654" y="496"/>
                  </a:lnTo>
                  <a:lnTo>
                    <a:pt x="655" y="496"/>
                  </a:lnTo>
                  <a:lnTo>
                    <a:pt x="655" y="496"/>
                  </a:lnTo>
                  <a:lnTo>
                    <a:pt x="655" y="497"/>
                  </a:lnTo>
                  <a:lnTo>
                    <a:pt x="656" y="497"/>
                  </a:lnTo>
                  <a:lnTo>
                    <a:pt x="656" y="498"/>
                  </a:lnTo>
                  <a:lnTo>
                    <a:pt x="656" y="499"/>
                  </a:lnTo>
                  <a:lnTo>
                    <a:pt x="657" y="499"/>
                  </a:lnTo>
                  <a:lnTo>
                    <a:pt x="657" y="500"/>
                  </a:lnTo>
                  <a:lnTo>
                    <a:pt x="656" y="500"/>
                  </a:lnTo>
                  <a:lnTo>
                    <a:pt x="656" y="501"/>
                  </a:lnTo>
                  <a:lnTo>
                    <a:pt x="656" y="502"/>
                  </a:lnTo>
                  <a:lnTo>
                    <a:pt x="656" y="503"/>
                  </a:lnTo>
                  <a:lnTo>
                    <a:pt x="656" y="503"/>
                  </a:lnTo>
                  <a:lnTo>
                    <a:pt x="656" y="504"/>
                  </a:lnTo>
                  <a:lnTo>
                    <a:pt x="657" y="504"/>
                  </a:lnTo>
                  <a:lnTo>
                    <a:pt x="657" y="505"/>
                  </a:lnTo>
                  <a:lnTo>
                    <a:pt x="657" y="505"/>
                  </a:lnTo>
                  <a:lnTo>
                    <a:pt x="657" y="506"/>
                  </a:lnTo>
                  <a:lnTo>
                    <a:pt x="658" y="506"/>
                  </a:lnTo>
                  <a:lnTo>
                    <a:pt x="658" y="507"/>
                  </a:lnTo>
                  <a:lnTo>
                    <a:pt x="659" y="507"/>
                  </a:lnTo>
                  <a:lnTo>
                    <a:pt x="659" y="508"/>
                  </a:lnTo>
                  <a:lnTo>
                    <a:pt x="660" y="507"/>
                  </a:lnTo>
                  <a:lnTo>
                    <a:pt x="661" y="507"/>
                  </a:lnTo>
                  <a:lnTo>
                    <a:pt x="661" y="508"/>
                  </a:lnTo>
                  <a:lnTo>
                    <a:pt x="661" y="509"/>
                  </a:lnTo>
                  <a:lnTo>
                    <a:pt x="662" y="509"/>
                  </a:lnTo>
                  <a:lnTo>
                    <a:pt x="662" y="509"/>
                  </a:lnTo>
                  <a:lnTo>
                    <a:pt x="662" y="510"/>
                  </a:lnTo>
                  <a:lnTo>
                    <a:pt x="662" y="511"/>
                  </a:lnTo>
                  <a:lnTo>
                    <a:pt x="663" y="511"/>
                  </a:lnTo>
                  <a:lnTo>
                    <a:pt x="663" y="512"/>
                  </a:lnTo>
                  <a:lnTo>
                    <a:pt x="663" y="512"/>
                  </a:lnTo>
                  <a:lnTo>
                    <a:pt x="663" y="513"/>
                  </a:lnTo>
                  <a:lnTo>
                    <a:pt x="664" y="513"/>
                  </a:lnTo>
                  <a:lnTo>
                    <a:pt x="664" y="512"/>
                  </a:lnTo>
                  <a:lnTo>
                    <a:pt x="665" y="512"/>
                  </a:lnTo>
                  <a:lnTo>
                    <a:pt x="665" y="513"/>
                  </a:lnTo>
                  <a:lnTo>
                    <a:pt x="664" y="513"/>
                  </a:lnTo>
                  <a:lnTo>
                    <a:pt x="665" y="513"/>
                  </a:lnTo>
                  <a:lnTo>
                    <a:pt x="665" y="514"/>
                  </a:lnTo>
                  <a:lnTo>
                    <a:pt x="665" y="515"/>
                  </a:lnTo>
                  <a:lnTo>
                    <a:pt x="665" y="516"/>
                  </a:lnTo>
                  <a:lnTo>
                    <a:pt x="666" y="516"/>
                  </a:lnTo>
                  <a:lnTo>
                    <a:pt x="666" y="516"/>
                  </a:lnTo>
                  <a:lnTo>
                    <a:pt x="666" y="517"/>
                  </a:lnTo>
                  <a:lnTo>
                    <a:pt x="666" y="518"/>
                  </a:lnTo>
                  <a:lnTo>
                    <a:pt x="667" y="518"/>
                  </a:lnTo>
                  <a:lnTo>
                    <a:pt x="668" y="518"/>
                  </a:lnTo>
                  <a:lnTo>
                    <a:pt x="668" y="519"/>
                  </a:lnTo>
                  <a:lnTo>
                    <a:pt x="669" y="519"/>
                  </a:lnTo>
                  <a:lnTo>
                    <a:pt x="669" y="520"/>
                  </a:lnTo>
                  <a:lnTo>
                    <a:pt x="668" y="520"/>
                  </a:lnTo>
                  <a:lnTo>
                    <a:pt x="667" y="520"/>
                  </a:lnTo>
                  <a:lnTo>
                    <a:pt x="666" y="520"/>
                  </a:lnTo>
                  <a:lnTo>
                    <a:pt x="666" y="519"/>
                  </a:lnTo>
                  <a:lnTo>
                    <a:pt x="666" y="520"/>
                  </a:lnTo>
                  <a:lnTo>
                    <a:pt x="666" y="521"/>
                  </a:lnTo>
                  <a:lnTo>
                    <a:pt x="665" y="521"/>
                  </a:lnTo>
                  <a:lnTo>
                    <a:pt x="664" y="521"/>
                  </a:lnTo>
                  <a:lnTo>
                    <a:pt x="664" y="522"/>
                  </a:lnTo>
                  <a:lnTo>
                    <a:pt x="663" y="522"/>
                  </a:lnTo>
                  <a:lnTo>
                    <a:pt x="663" y="522"/>
                  </a:lnTo>
                  <a:lnTo>
                    <a:pt x="663" y="523"/>
                  </a:lnTo>
                  <a:lnTo>
                    <a:pt x="664" y="523"/>
                  </a:lnTo>
                  <a:lnTo>
                    <a:pt x="664" y="524"/>
                  </a:lnTo>
                  <a:lnTo>
                    <a:pt x="665" y="524"/>
                  </a:lnTo>
                  <a:lnTo>
                    <a:pt x="665" y="525"/>
                  </a:lnTo>
                  <a:lnTo>
                    <a:pt x="665" y="526"/>
                  </a:lnTo>
                  <a:lnTo>
                    <a:pt x="665" y="527"/>
                  </a:lnTo>
                  <a:lnTo>
                    <a:pt x="665" y="528"/>
                  </a:lnTo>
                  <a:lnTo>
                    <a:pt x="664" y="528"/>
                  </a:lnTo>
                  <a:lnTo>
                    <a:pt x="665" y="528"/>
                  </a:lnTo>
                  <a:lnTo>
                    <a:pt x="665" y="528"/>
                  </a:lnTo>
                  <a:lnTo>
                    <a:pt x="666" y="528"/>
                  </a:lnTo>
                  <a:lnTo>
                    <a:pt x="665" y="528"/>
                  </a:lnTo>
                  <a:lnTo>
                    <a:pt x="665" y="529"/>
                  </a:lnTo>
                  <a:lnTo>
                    <a:pt x="664" y="529"/>
                  </a:lnTo>
                  <a:lnTo>
                    <a:pt x="663" y="529"/>
                  </a:lnTo>
                  <a:lnTo>
                    <a:pt x="663" y="530"/>
                  </a:lnTo>
                  <a:lnTo>
                    <a:pt x="664" y="530"/>
                  </a:lnTo>
                  <a:lnTo>
                    <a:pt x="664" y="531"/>
                  </a:lnTo>
                  <a:lnTo>
                    <a:pt x="664" y="530"/>
                  </a:lnTo>
                  <a:lnTo>
                    <a:pt x="664" y="531"/>
                  </a:lnTo>
                  <a:lnTo>
                    <a:pt x="665" y="531"/>
                  </a:lnTo>
                  <a:lnTo>
                    <a:pt x="667" y="531"/>
                  </a:lnTo>
                  <a:lnTo>
                    <a:pt x="668" y="531"/>
                  </a:lnTo>
                  <a:lnTo>
                    <a:pt x="668" y="530"/>
                  </a:lnTo>
                  <a:lnTo>
                    <a:pt x="669" y="530"/>
                  </a:lnTo>
                  <a:lnTo>
                    <a:pt x="670" y="530"/>
                  </a:lnTo>
                  <a:lnTo>
                    <a:pt x="670" y="531"/>
                  </a:lnTo>
                  <a:lnTo>
                    <a:pt x="670" y="531"/>
                  </a:lnTo>
                  <a:lnTo>
                    <a:pt x="671" y="530"/>
                  </a:lnTo>
                  <a:lnTo>
                    <a:pt x="670" y="530"/>
                  </a:lnTo>
                  <a:lnTo>
                    <a:pt x="670" y="530"/>
                  </a:lnTo>
                  <a:lnTo>
                    <a:pt x="669" y="530"/>
                  </a:lnTo>
                  <a:lnTo>
                    <a:pt x="669" y="529"/>
                  </a:lnTo>
                  <a:lnTo>
                    <a:pt x="669" y="528"/>
                  </a:lnTo>
                  <a:lnTo>
                    <a:pt x="668" y="528"/>
                  </a:lnTo>
                  <a:lnTo>
                    <a:pt x="669" y="528"/>
                  </a:lnTo>
                  <a:lnTo>
                    <a:pt x="669" y="528"/>
                  </a:lnTo>
                  <a:lnTo>
                    <a:pt x="669" y="527"/>
                  </a:lnTo>
                  <a:lnTo>
                    <a:pt x="668" y="527"/>
                  </a:lnTo>
                  <a:lnTo>
                    <a:pt x="668" y="526"/>
                  </a:lnTo>
                  <a:lnTo>
                    <a:pt x="669" y="526"/>
                  </a:lnTo>
                  <a:lnTo>
                    <a:pt x="670" y="526"/>
                  </a:lnTo>
                  <a:lnTo>
                    <a:pt x="670" y="527"/>
                  </a:lnTo>
                  <a:lnTo>
                    <a:pt x="670" y="527"/>
                  </a:lnTo>
                  <a:lnTo>
                    <a:pt x="671" y="527"/>
                  </a:lnTo>
                  <a:lnTo>
                    <a:pt x="671" y="528"/>
                  </a:lnTo>
                  <a:lnTo>
                    <a:pt x="672" y="528"/>
                  </a:lnTo>
                  <a:lnTo>
                    <a:pt x="673" y="528"/>
                  </a:lnTo>
                  <a:lnTo>
                    <a:pt x="673" y="528"/>
                  </a:lnTo>
                  <a:lnTo>
                    <a:pt x="673" y="529"/>
                  </a:lnTo>
                  <a:lnTo>
                    <a:pt x="673" y="530"/>
                  </a:lnTo>
                  <a:lnTo>
                    <a:pt x="673" y="531"/>
                  </a:lnTo>
                  <a:lnTo>
                    <a:pt x="672" y="531"/>
                  </a:lnTo>
                  <a:lnTo>
                    <a:pt x="672" y="532"/>
                  </a:lnTo>
                  <a:lnTo>
                    <a:pt x="672" y="533"/>
                  </a:lnTo>
                  <a:lnTo>
                    <a:pt x="672" y="534"/>
                  </a:lnTo>
                  <a:lnTo>
                    <a:pt x="673" y="534"/>
                  </a:lnTo>
                  <a:lnTo>
                    <a:pt x="672" y="534"/>
                  </a:lnTo>
                  <a:lnTo>
                    <a:pt x="673" y="534"/>
                  </a:lnTo>
                  <a:lnTo>
                    <a:pt x="673" y="535"/>
                  </a:lnTo>
                  <a:lnTo>
                    <a:pt x="674" y="535"/>
                  </a:lnTo>
                  <a:lnTo>
                    <a:pt x="674" y="535"/>
                  </a:lnTo>
                  <a:lnTo>
                    <a:pt x="674" y="536"/>
                  </a:lnTo>
                  <a:lnTo>
                    <a:pt x="674" y="537"/>
                  </a:lnTo>
                  <a:lnTo>
                    <a:pt x="675" y="537"/>
                  </a:lnTo>
                  <a:lnTo>
                    <a:pt x="675" y="538"/>
                  </a:lnTo>
                  <a:lnTo>
                    <a:pt x="674" y="538"/>
                  </a:lnTo>
                  <a:lnTo>
                    <a:pt x="675" y="539"/>
                  </a:lnTo>
                  <a:lnTo>
                    <a:pt x="675" y="540"/>
                  </a:lnTo>
                  <a:lnTo>
                    <a:pt x="674" y="540"/>
                  </a:lnTo>
                  <a:lnTo>
                    <a:pt x="674" y="541"/>
                  </a:lnTo>
                  <a:lnTo>
                    <a:pt x="674" y="541"/>
                  </a:lnTo>
                  <a:lnTo>
                    <a:pt x="675" y="541"/>
                  </a:lnTo>
                  <a:lnTo>
                    <a:pt x="675" y="542"/>
                  </a:lnTo>
                  <a:lnTo>
                    <a:pt x="675" y="543"/>
                  </a:lnTo>
                  <a:lnTo>
                    <a:pt x="675" y="544"/>
                  </a:lnTo>
                  <a:lnTo>
                    <a:pt x="675" y="545"/>
                  </a:lnTo>
                  <a:lnTo>
                    <a:pt x="675" y="546"/>
                  </a:lnTo>
                  <a:lnTo>
                    <a:pt x="675" y="547"/>
                  </a:lnTo>
                  <a:lnTo>
                    <a:pt x="676" y="547"/>
                  </a:lnTo>
                  <a:lnTo>
                    <a:pt x="676" y="548"/>
                  </a:lnTo>
                  <a:lnTo>
                    <a:pt x="676" y="548"/>
                  </a:lnTo>
                  <a:lnTo>
                    <a:pt x="675" y="548"/>
                  </a:lnTo>
                  <a:lnTo>
                    <a:pt x="675" y="549"/>
                  </a:lnTo>
                  <a:lnTo>
                    <a:pt x="674" y="549"/>
                  </a:lnTo>
                  <a:lnTo>
                    <a:pt x="673" y="549"/>
                  </a:lnTo>
                  <a:lnTo>
                    <a:pt x="673" y="550"/>
                  </a:lnTo>
                  <a:lnTo>
                    <a:pt x="672" y="550"/>
                  </a:lnTo>
                  <a:lnTo>
                    <a:pt x="672" y="551"/>
                  </a:lnTo>
                  <a:lnTo>
                    <a:pt x="671" y="551"/>
                  </a:lnTo>
                  <a:lnTo>
                    <a:pt x="670" y="551"/>
                  </a:lnTo>
                  <a:lnTo>
                    <a:pt x="670" y="551"/>
                  </a:lnTo>
                  <a:lnTo>
                    <a:pt x="669" y="551"/>
                  </a:lnTo>
                  <a:lnTo>
                    <a:pt x="670" y="551"/>
                  </a:lnTo>
                  <a:lnTo>
                    <a:pt x="670" y="552"/>
                  </a:lnTo>
                  <a:lnTo>
                    <a:pt x="670" y="553"/>
                  </a:lnTo>
                  <a:lnTo>
                    <a:pt x="670" y="553"/>
                  </a:lnTo>
                  <a:lnTo>
                    <a:pt x="670" y="552"/>
                  </a:lnTo>
                  <a:lnTo>
                    <a:pt x="670" y="553"/>
                  </a:lnTo>
                  <a:lnTo>
                    <a:pt x="670" y="552"/>
                  </a:lnTo>
                  <a:lnTo>
                    <a:pt x="670" y="553"/>
                  </a:lnTo>
                  <a:lnTo>
                    <a:pt x="671" y="553"/>
                  </a:lnTo>
                  <a:lnTo>
                    <a:pt x="671" y="552"/>
                  </a:lnTo>
                  <a:lnTo>
                    <a:pt x="672" y="552"/>
                  </a:lnTo>
                  <a:lnTo>
                    <a:pt x="673" y="552"/>
                  </a:lnTo>
                  <a:lnTo>
                    <a:pt x="674" y="552"/>
                  </a:lnTo>
                  <a:lnTo>
                    <a:pt x="674" y="553"/>
                  </a:lnTo>
                  <a:lnTo>
                    <a:pt x="675" y="553"/>
                  </a:lnTo>
                  <a:lnTo>
                    <a:pt x="675" y="554"/>
                  </a:lnTo>
                  <a:lnTo>
                    <a:pt x="676" y="554"/>
                  </a:lnTo>
                  <a:lnTo>
                    <a:pt x="676" y="554"/>
                  </a:lnTo>
                  <a:lnTo>
                    <a:pt x="675" y="554"/>
                  </a:lnTo>
                  <a:lnTo>
                    <a:pt x="675" y="555"/>
                  </a:lnTo>
                  <a:lnTo>
                    <a:pt x="676" y="555"/>
                  </a:lnTo>
                  <a:lnTo>
                    <a:pt x="676" y="556"/>
                  </a:lnTo>
                  <a:lnTo>
                    <a:pt x="676" y="556"/>
                  </a:lnTo>
                  <a:lnTo>
                    <a:pt x="677" y="556"/>
                  </a:lnTo>
                  <a:lnTo>
                    <a:pt x="677" y="557"/>
                  </a:lnTo>
                  <a:lnTo>
                    <a:pt x="677" y="558"/>
                  </a:lnTo>
                  <a:lnTo>
                    <a:pt x="678" y="558"/>
                  </a:lnTo>
                  <a:lnTo>
                    <a:pt x="678" y="559"/>
                  </a:lnTo>
                  <a:lnTo>
                    <a:pt x="678" y="560"/>
                  </a:lnTo>
                  <a:lnTo>
                    <a:pt x="678" y="561"/>
                  </a:lnTo>
                  <a:lnTo>
                    <a:pt x="679" y="561"/>
                  </a:lnTo>
                  <a:lnTo>
                    <a:pt x="679" y="561"/>
                  </a:lnTo>
                  <a:lnTo>
                    <a:pt x="679" y="562"/>
                  </a:lnTo>
                  <a:lnTo>
                    <a:pt x="680" y="562"/>
                  </a:lnTo>
                  <a:lnTo>
                    <a:pt x="680" y="563"/>
                  </a:lnTo>
                  <a:lnTo>
                    <a:pt x="680" y="564"/>
                  </a:lnTo>
                  <a:lnTo>
                    <a:pt x="680" y="565"/>
                  </a:lnTo>
                  <a:lnTo>
                    <a:pt x="679" y="565"/>
                  </a:lnTo>
                  <a:lnTo>
                    <a:pt x="679" y="566"/>
                  </a:lnTo>
                  <a:lnTo>
                    <a:pt x="680" y="566"/>
                  </a:lnTo>
                  <a:lnTo>
                    <a:pt x="681" y="566"/>
                  </a:lnTo>
                  <a:lnTo>
                    <a:pt x="681" y="567"/>
                  </a:lnTo>
                  <a:lnTo>
                    <a:pt x="682" y="567"/>
                  </a:lnTo>
                  <a:lnTo>
                    <a:pt x="682" y="567"/>
                  </a:lnTo>
                  <a:lnTo>
                    <a:pt x="681" y="567"/>
                  </a:lnTo>
                  <a:lnTo>
                    <a:pt x="681" y="568"/>
                  </a:lnTo>
                  <a:lnTo>
                    <a:pt x="681" y="569"/>
                  </a:lnTo>
                  <a:lnTo>
                    <a:pt x="681" y="570"/>
                  </a:lnTo>
                  <a:lnTo>
                    <a:pt x="682" y="570"/>
                  </a:lnTo>
                  <a:lnTo>
                    <a:pt x="682" y="571"/>
                  </a:lnTo>
                  <a:lnTo>
                    <a:pt x="681" y="571"/>
                  </a:lnTo>
                  <a:lnTo>
                    <a:pt x="681" y="573"/>
                  </a:lnTo>
                  <a:lnTo>
                    <a:pt x="682" y="573"/>
                  </a:lnTo>
                  <a:lnTo>
                    <a:pt x="683" y="573"/>
                  </a:lnTo>
                  <a:lnTo>
                    <a:pt x="682" y="573"/>
                  </a:lnTo>
                  <a:lnTo>
                    <a:pt x="682" y="574"/>
                  </a:lnTo>
                  <a:lnTo>
                    <a:pt x="682" y="575"/>
                  </a:lnTo>
                  <a:lnTo>
                    <a:pt x="683" y="575"/>
                  </a:lnTo>
                  <a:lnTo>
                    <a:pt x="683" y="576"/>
                  </a:lnTo>
                  <a:lnTo>
                    <a:pt x="683" y="576"/>
                  </a:lnTo>
                  <a:lnTo>
                    <a:pt x="684" y="576"/>
                  </a:lnTo>
                  <a:lnTo>
                    <a:pt x="684" y="577"/>
                  </a:lnTo>
                  <a:lnTo>
                    <a:pt x="685" y="577"/>
                  </a:lnTo>
                  <a:lnTo>
                    <a:pt x="685" y="578"/>
                  </a:lnTo>
                  <a:lnTo>
                    <a:pt x="685" y="579"/>
                  </a:lnTo>
                  <a:lnTo>
                    <a:pt x="685" y="580"/>
                  </a:lnTo>
                  <a:lnTo>
                    <a:pt x="685" y="580"/>
                  </a:lnTo>
                  <a:lnTo>
                    <a:pt x="685" y="581"/>
                  </a:lnTo>
                  <a:lnTo>
                    <a:pt x="684" y="582"/>
                  </a:lnTo>
                  <a:lnTo>
                    <a:pt x="683" y="582"/>
                  </a:lnTo>
                  <a:lnTo>
                    <a:pt x="683" y="583"/>
                  </a:lnTo>
                  <a:lnTo>
                    <a:pt x="683" y="584"/>
                  </a:lnTo>
                  <a:lnTo>
                    <a:pt x="683" y="585"/>
                  </a:lnTo>
                  <a:lnTo>
                    <a:pt x="683" y="585"/>
                  </a:lnTo>
                  <a:lnTo>
                    <a:pt x="683" y="586"/>
                  </a:lnTo>
                  <a:lnTo>
                    <a:pt x="683" y="585"/>
                  </a:lnTo>
                  <a:lnTo>
                    <a:pt x="682" y="585"/>
                  </a:lnTo>
                  <a:lnTo>
                    <a:pt x="681" y="585"/>
                  </a:lnTo>
                  <a:lnTo>
                    <a:pt x="681" y="586"/>
                  </a:lnTo>
                  <a:lnTo>
                    <a:pt x="680" y="586"/>
                  </a:lnTo>
                  <a:lnTo>
                    <a:pt x="680" y="586"/>
                  </a:lnTo>
                  <a:lnTo>
                    <a:pt x="679" y="586"/>
                  </a:lnTo>
                  <a:lnTo>
                    <a:pt x="679" y="587"/>
                  </a:lnTo>
                  <a:lnTo>
                    <a:pt x="678" y="587"/>
                  </a:lnTo>
                  <a:lnTo>
                    <a:pt x="678" y="588"/>
                  </a:lnTo>
                  <a:lnTo>
                    <a:pt x="679" y="588"/>
                  </a:lnTo>
                  <a:lnTo>
                    <a:pt x="679" y="589"/>
                  </a:lnTo>
                  <a:lnTo>
                    <a:pt x="680" y="589"/>
                  </a:lnTo>
                  <a:lnTo>
                    <a:pt x="681" y="588"/>
                  </a:lnTo>
                  <a:lnTo>
                    <a:pt x="682" y="588"/>
                  </a:lnTo>
                  <a:lnTo>
                    <a:pt x="683" y="588"/>
                  </a:lnTo>
                  <a:lnTo>
                    <a:pt x="683" y="588"/>
                  </a:lnTo>
                  <a:lnTo>
                    <a:pt x="684" y="588"/>
                  </a:lnTo>
                  <a:lnTo>
                    <a:pt x="685" y="588"/>
                  </a:lnTo>
                  <a:lnTo>
                    <a:pt x="686" y="588"/>
                  </a:lnTo>
                  <a:lnTo>
                    <a:pt x="686" y="589"/>
                  </a:lnTo>
                  <a:lnTo>
                    <a:pt x="686" y="590"/>
                  </a:lnTo>
                  <a:lnTo>
                    <a:pt x="687" y="590"/>
                  </a:lnTo>
                  <a:lnTo>
                    <a:pt x="688" y="591"/>
                  </a:lnTo>
                  <a:lnTo>
                    <a:pt x="688" y="590"/>
                  </a:lnTo>
                  <a:lnTo>
                    <a:pt x="689" y="590"/>
                  </a:lnTo>
                  <a:lnTo>
                    <a:pt x="689" y="591"/>
                  </a:lnTo>
                  <a:lnTo>
                    <a:pt x="689" y="591"/>
                  </a:lnTo>
                  <a:lnTo>
                    <a:pt x="690" y="591"/>
                  </a:lnTo>
                  <a:lnTo>
                    <a:pt x="690" y="592"/>
                  </a:lnTo>
                  <a:lnTo>
                    <a:pt x="691" y="592"/>
                  </a:lnTo>
                  <a:lnTo>
                    <a:pt x="691" y="593"/>
                  </a:lnTo>
                  <a:lnTo>
                    <a:pt x="692" y="593"/>
                  </a:lnTo>
                  <a:lnTo>
                    <a:pt x="692" y="593"/>
                  </a:lnTo>
                  <a:lnTo>
                    <a:pt x="693" y="593"/>
                  </a:lnTo>
                  <a:lnTo>
                    <a:pt x="693" y="594"/>
                  </a:lnTo>
                  <a:lnTo>
                    <a:pt x="694" y="594"/>
                  </a:lnTo>
                  <a:lnTo>
                    <a:pt x="694" y="595"/>
                  </a:lnTo>
                  <a:lnTo>
                    <a:pt x="695" y="595"/>
                  </a:lnTo>
                  <a:lnTo>
                    <a:pt x="695" y="596"/>
                  </a:lnTo>
                  <a:lnTo>
                    <a:pt x="695" y="596"/>
                  </a:lnTo>
                  <a:lnTo>
                    <a:pt x="695" y="597"/>
                  </a:lnTo>
                  <a:lnTo>
                    <a:pt x="696" y="597"/>
                  </a:lnTo>
                  <a:lnTo>
                    <a:pt x="696" y="598"/>
                  </a:lnTo>
                  <a:lnTo>
                    <a:pt x="697" y="598"/>
                  </a:lnTo>
                  <a:lnTo>
                    <a:pt x="698" y="598"/>
                  </a:lnTo>
                  <a:lnTo>
                    <a:pt x="698" y="599"/>
                  </a:lnTo>
                  <a:lnTo>
                    <a:pt x="699" y="599"/>
                  </a:lnTo>
                  <a:lnTo>
                    <a:pt x="700" y="599"/>
                  </a:lnTo>
                  <a:lnTo>
                    <a:pt x="700" y="599"/>
                  </a:lnTo>
                  <a:lnTo>
                    <a:pt x="701" y="599"/>
                  </a:lnTo>
                  <a:lnTo>
                    <a:pt x="702" y="599"/>
                  </a:lnTo>
                  <a:lnTo>
                    <a:pt x="702" y="599"/>
                  </a:lnTo>
                  <a:lnTo>
                    <a:pt x="702" y="600"/>
                  </a:lnTo>
                  <a:lnTo>
                    <a:pt x="703" y="600"/>
                  </a:lnTo>
                  <a:lnTo>
                    <a:pt x="704" y="600"/>
                  </a:lnTo>
                  <a:lnTo>
                    <a:pt x="705" y="600"/>
                  </a:lnTo>
                  <a:lnTo>
                    <a:pt x="706" y="601"/>
                  </a:lnTo>
                  <a:lnTo>
                    <a:pt x="707" y="601"/>
                  </a:lnTo>
                  <a:lnTo>
                    <a:pt x="707" y="602"/>
                  </a:lnTo>
                  <a:lnTo>
                    <a:pt x="707" y="603"/>
                  </a:lnTo>
                  <a:lnTo>
                    <a:pt x="706" y="603"/>
                  </a:lnTo>
                  <a:lnTo>
                    <a:pt x="706" y="604"/>
                  </a:lnTo>
                  <a:lnTo>
                    <a:pt x="706" y="605"/>
                  </a:lnTo>
                  <a:lnTo>
                    <a:pt x="706" y="606"/>
                  </a:lnTo>
                  <a:lnTo>
                    <a:pt x="706" y="606"/>
                  </a:lnTo>
                  <a:lnTo>
                    <a:pt x="707" y="606"/>
                  </a:lnTo>
                  <a:lnTo>
                    <a:pt x="707" y="607"/>
                  </a:lnTo>
                  <a:lnTo>
                    <a:pt x="708" y="607"/>
                  </a:lnTo>
                  <a:lnTo>
                    <a:pt x="708" y="606"/>
                  </a:lnTo>
                  <a:lnTo>
                    <a:pt x="708" y="606"/>
                  </a:lnTo>
                  <a:lnTo>
                    <a:pt x="709" y="606"/>
                  </a:lnTo>
                  <a:lnTo>
                    <a:pt x="710" y="606"/>
                  </a:lnTo>
                  <a:lnTo>
                    <a:pt x="711" y="606"/>
                  </a:lnTo>
                  <a:lnTo>
                    <a:pt x="711" y="605"/>
                  </a:lnTo>
                  <a:lnTo>
                    <a:pt x="712" y="605"/>
                  </a:lnTo>
                  <a:lnTo>
                    <a:pt x="712" y="604"/>
                  </a:lnTo>
                  <a:lnTo>
                    <a:pt x="713" y="604"/>
                  </a:lnTo>
                  <a:lnTo>
                    <a:pt x="713" y="603"/>
                  </a:lnTo>
                  <a:lnTo>
                    <a:pt x="713" y="604"/>
                  </a:lnTo>
                  <a:lnTo>
                    <a:pt x="713" y="605"/>
                  </a:lnTo>
                  <a:lnTo>
                    <a:pt x="714" y="605"/>
                  </a:lnTo>
                  <a:lnTo>
                    <a:pt x="714" y="606"/>
                  </a:lnTo>
                  <a:lnTo>
                    <a:pt x="715" y="606"/>
                  </a:lnTo>
                  <a:lnTo>
                    <a:pt x="715" y="606"/>
                  </a:lnTo>
                  <a:lnTo>
                    <a:pt x="715" y="607"/>
                  </a:lnTo>
                  <a:lnTo>
                    <a:pt x="716" y="607"/>
                  </a:lnTo>
                  <a:lnTo>
                    <a:pt x="717" y="607"/>
                  </a:lnTo>
                  <a:lnTo>
                    <a:pt x="717" y="608"/>
                  </a:lnTo>
                  <a:lnTo>
                    <a:pt x="717" y="609"/>
                  </a:lnTo>
                  <a:lnTo>
                    <a:pt x="718" y="609"/>
                  </a:lnTo>
                  <a:lnTo>
                    <a:pt x="718" y="610"/>
                  </a:lnTo>
                  <a:lnTo>
                    <a:pt x="718" y="611"/>
                  </a:lnTo>
                  <a:lnTo>
                    <a:pt x="718" y="612"/>
                  </a:lnTo>
                  <a:lnTo>
                    <a:pt x="719" y="612"/>
                  </a:lnTo>
                  <a:lnTo>
                    <a:pt x="719" y="612"/>
                  </a:lnTo>
                  <a:lnTo>
                    <a:pt x="720" y="613"/>
                  </a:lnTo>
                  <a:lnTo>
                    <a:pt x="720" y="612"/>
                  </a:lnTo>
                  <a:lnTo>
                    <a:pt x="721" y="612"/>
                  </a:lnTo>
                  <a:lnTo>
                    <a:pt x="721" y="613"/>
                  </a:lnTo>
                  <a:lnTo>
                    <a:pt x="721" y="612"/>
                  </a:lnTo>
                  <a:lnTo>
                    <a:pt x="721" y="613"/>
                  </a:lnTo>
                  <a:lnTo>
                    <a:pt x="722" y="613"/>
                  </a:lnTo>
                  <a:lnTo>
                    <a:pt x="723" y="613"/>
                  </a:lnTo>
                  <a:lnTo>
                    <a:pt x="724" y="613"/>
                  </a:lnTo>
                  <a:lnTo>
                    <a:pt x="724" y="612"/>
                  </a:lnTo>
                  <a:lnTo>
                    <a:pt x="725" y="612"/>
                  </a:lnTo>
                  <a:lnTo>
                    <a:pt x="725" y="612"/>
                  </a:lnTo>
                  <a:lnTo>
                    <a:pt x="724" y="612"/>
                  </a:lnTo>
                  <a:lnTo>
                    <a:pt x="725" y="612"/>
                  </a:lnTo>
                  <a:lnTo>
                    <a:pt x="725" y="611"/>
                  </a:lnTo>
                  <a:lnTo>
                    <a:pt x="724" y="611"/>
                  </a:lnTo>
                  <a:lnTo>
                    <a:pt x="723" y="611"/>
                  </a:lnTo>
                  <a:lnTo>
                    <a:pt x="722" y="611"/>
                  </a:lnTo>
                  <a:lnTo>
                    <a:pt x="723" y="611"/>
                  </a:lnTo>
                  <a:lnTo>
                    <a:pt x="723" y="610"/>
                  </a:lnTo>
                  <a:lnTo>
                    <a:pt x="723" y="609"/>
                  </a:lnTo>
                  <a:lnTo>
                    <a:pt x="724" y="609"/>
                  </a:lnTo>
                  <a:lnTo>
                    <a:pt x="725" y="609"/>
                  </a:lnTo>
                  <a:lnTo>
                    <a:pt x="725" y="610"/>
                  </a:lnTo>
                  <a:lnTo>
                    <a:pt x="726" y="611"/>
                  </a:lnTo>
                  <a:lnTo>
                    <a:pt x="726" y="612"/>
                  </a:lnTo>
                  <a:lnTo>
                    <a:pt x="727" y="612"/>
                  </a:lnTo>
                  <a:lnTo>
                    <a:pt x="727" y="612"/>
                  </a:lnTo>
                  <a:lnTo>
                    <a:pt x="727" y="613"/>
                  </a:lnTo>
                  <a:lnTo>
                    <a:pt x="726" y="613"/>
                  </a:lnTo>
                  <a:lnTo>
                    <a:pt x="726" y="614"/>
                  </a:lnTo>
                  <a:lnTo>
                    <a:pt x="725" y="615"/>
                  </a:lnTo>
                  <a:lnTo>
                    <a:pt x="726" y="615"/>
                  </a:lnTo>
                  <a:lnTo>
                    <a:pt x="726" y="616"/>
                  </a:lnTo>
                  <a:lnTo>
                    <a:pt x="725" y="616"/>
                  </a:lnTo>
                  <a:lnTo>
                    <a:pt x="725" y="617"/>
                  </a:lnTo>
                  <a:lnTo>
                    <a:pt x="726" y="617"/>
                  </a:lnTo>
                  <a:lnTo>
                    <a:pt x="725" y="617"/>
                  </a:lnTo>
                  <a:lnTo>
                    <a:pt x="725" y="618"/>
                  </a:lnTo>
                  <a:lnTo>
                    <a:pt x="726" y="618"/>
                  </a:lnTo>
                  <a:lnTo>
                    <a:pt x="726" y="618"/>
                  </a:lnTo>
                  <a:lnTo>
                    <a:pt x="726" y="619"/>
                  </a:lnTo>
                  <a:lnTo>
                    <a:pt x="727" y="620"/>
                  </a:lnTo>
                  <a:lnTo>
                    <a:pt x="726" y="620"/>
                  </a:lnTo>
                  <a:lnTo>
                    <a:pt x="726" y="621"/>
                  </a:lnTo>
                  <a:lnTo>
                    <a:pt x="726" y="622"/>
                  </a:lnTo>
                  <a:lnTo>
                    <a:pt x="725" y="622"/>
                  </a:lnTo>
                  <a:lnTo>
                    <a:pt x="725" y="623"/>
                  </a:lnTo>
                  <a:lnTo>
                    <a:pt x="724" y="623"/>
                  </a:lnTo>
                  <a:lnTo>
                    <a:pt x="723" y="624"/>
                  </a:lnTo>
                  <a:lnTo>
                    <a:pt x="722" y="624"/>
                  </a:lnTo>
                  <a:lnTo>
                    <a:pt x="722" y="625"/>
                  </a:lnTo>
                  <a:lnTo>
                    <a:pt x="722" y="625"/>
                  </a:lnTo>
                  <a:lnTo>
                    <a:pt x="721" y="626"/>
                  </a:lnTo>
                  <a:lnTo>
                    <a:pt x="721" y="627"/>
                  </a:lnTo>
                  <a:lnTo>
                    <a:pt x="721" y="627"/>
                  </a:lnTo>
                  <a:lnTo>
                    <a:pt x="720" y="627"/>
                  </a:lnTo>
                  <a:lnTo>
                    <a:pt x="719" y="627"/>
                  </a:lnTo>
                  <a:lnTo>
                    <a:pt x="719" y="626"/>
                  </a:lnTo>
                  <a:lnTo>
                    <a:pt x="719" y="627"/>
                  </a:lnTo>
                  <a:lnTo>
                    <a:pt x="718" y="627"/>
                  </a:lnTo>
                  <a:lnTo>
                    <a:pt x="717" y="627"/>
                  </a:lnTo>
                  <a:lnTo>
                    <a:pt x="716" y="627"/>
                  </a:lnTo>
                  <a:lnTo>
                    <a:pt x="716" y="628"/>
                  </a:lnTo>
                  <a:lnTo>
                    <a:pt x="715" y="628"/>
                  </a:lnTo>
                  <a:lnTo>
                    <a:pt x="715" y="628"/>
                  </a:lnTo>
                  <a:lnTo>
                    <a:pt x="715" y="629"/>
                  </a:lnTo>
                  <a:lnTo>
                    <a:pt x="714" y="629"/>
                  </a:lnTo>
                  <a:lnTo>
                    <a:pt x="713" y="629"/>
                  </a:lnTo>
                  <a:lnTo>
                    <a:pt x="713" y="630"/>
                  </a:lnTo>
                  <a:lnTo>
                    <a:pt x="712" y="630"/>
                  </a:lnTo>
                  <a:lnTo>
                    <a:pt x="712" y="631"/>
                  </a:lnTo>
                  <a:lnTo>
                    <a:pt x="711" y="631"/>
                  </a:lnTo>
                  <a:lnTo>
                    <a:pt x="711" y="631"/>
                  </a:lnTo>
                  <a:lnTo>
                    <a:pt x="710" y="631"/>
                  </a:lnTo>
                  <a:lnTo>
                    <a:pt x="709" y="631"/>
                  </a:lnTo>
                  <a:lnTo>
                    <a:pt x="709" y="632"/>
                  </a:lnTo>
                  <a:lnTo>
                    <a:pt x="709" y="633"/>
                  </a:lnTo>
                  <a:lnTo>
                    <a:pt x="708" y="633"/>
                  </a:lnTo>
                  <a:lnTo>
                    <a:pt x="708" y="634"/>
                  </a:lnTo>
                  <a:lnTo>
                    <a:pt x="708" y="634"/>
                  </a:lnTo>
                  <a:lnTo>
                    <a:pt x="708" y="635"/>
                  </a:lnTo>
                  <a:lnTo>
                    <a:pt x="707" y="635"/>
                  </a:lnTo>
                  <a:lnTo>
                    <a:pt x="707" y="636"/>
                  </a:lnTo>
                  <a:lnTo>
                    <a:pt x="706" y="636"/>
                  </a:lnTo>
                  <a:lnTo>
                    <a:pt x="706" y="637"/>
                  </a:lnTo>
                  <a:lnTo>
                    <a:pt x="705" y="637"/>
                  </a:lnTo>
                  <a:lnTo>
                    <a:pt x="704" y="637"/>
                  </a:lnTo>
                  <a:lnTo>
                    <a:pt x="704" y="638"/>
                  </a:lnTo>
                  <a:lnTo>
                    <a:pt x="703" y="638"/>
                  </a:lnTo>
                  <a:lnTo>
                    <a:pt x="703" y="638"/>
                  </a:lnTo>
                  <a:lnTo>
                    <a:pt x="702" y="638"/>
                  </a:lnTo>
                  <a:lnTo>
                    <a:pt x="702" y="638"/>
                  </a:lnTo>
                  <a:lnTo>
                    <a:pt x="702" y="639"/>
                  </a:lnTo>
                  <a:lnTo>
                    <a:pt x="701" y="639"/>
                  </a:lnTo>
                  <a:lnTo>
                    <a:pt x="701" y="640"/>
                  </a:lnTo>
                  <a:lnTo>
                    <a:pt x="701" y="641"/>
                  </a:lnTo>
                  <a:lnTo>
                    <a:pt x="700" y="641"/>
                  </a:lnTo>
                  <a:lnTo>
                    <a:pt x="700" y="642"/>
                  </a:lnTo>
                  <a:lnTo>
                    <a:pt x="699" y="642"/>
                  </a:lnTo>
                  <a:lnTo>
                    <a:pt x="699" y="643"/>
                  </a:lnTo>
                  <a:lnTo>
                    <a:pt x="698" y="643"/>
                  </a:lnTo>
                  <a:lnTo>
                    <a:pt x="698" y="644"/>
                  </a:lnTo>
                  <a:lnTo>
                    <a:pt x="697" y="644"/>
                  </a:lnTo>
                  <a:lnTo>
                    <a:pt x="696" y="644"/>
                  </a:lnTo>
                  <a:lnTo>
                    <a:pt x="695" y="644"/>
                  </a:lnTo>
                  <a:lnTo>
                    <a:pt x="695" y="644"/>
                  </a:lnTo>
                  <a:lnTo>
                    <a:pt x="694" y="644"/>
                  </a:lnTo>
                  <a:lnTo>
                    <a:pt x="693" y="644"/>
                  </a:lnTo>
                  <a:lnTo>
                    <a:pt x="693" y="644"/>
                  </a:lnTo>
                  <a:lnTo>
                    <a:pt x="692" y="644"/>
                  </a:lnTo>
                  <a:lnTo>
                    <a:pt x="691" y="644"/>
                  </a:lnTo>
                  <a:lnTo>
                    <a:pt x="690" y="645"/>
                  </a:lnTo>
                  <a:lnTo>
                    <a:pt x="689" y="645"/>
                  </a:lnTo>
                  <a:lnTo>
                    <a:pt x="689" y="646"/>
                  </a:lnTo>
                  <a:lnTo>
                    <a:pt x="689" y="646"/>
                  </a:lnTo>
                  <a:lnTo>
                    <a:pt x="688" y="646"/>
                  </a:lnTo>
                  <a:lnTo>
                    <a:pt x="688" y="647"/>
                  </a:lnTo>
                  <a:lnTo>
                    <a:pt x="687" y="647"/>
                  </a:lnTo>
                  <a:lnTo>
                    <a:pt x="687" y="648"/>
                  </a:lnTo>
                  <a:lnTo>
                    <a:pt x="686" y="648"/>
                  </a:lnTo>
                  <a:lnTo>
                    <a:pt x="685" y="648"/>
                  </a:lnTo>
                  <a:lnTo>
                    <a:pt x="685" y="649"/>
                  </a:lnTo>
                  <a:lnTo>
                    <a:pt x="684" y="649"/>
                  </a:lnTo>
                  <a:lnTo>
                    <a:pt x="683" y="649"/>
                  </a:lnTo>
                  <a:lnTo>
                    <a:pt x="683" y="649"/>
                  </a:lnTo>
                  <a:lnTo>
                    <a:pt x="682" y="649"/>
                  </a:lnTo>
                  <a:lnTo>
                    <a:pt x="682" y="650"/>
                  </a:lnTo>
                  <a:lnTo>
                    <a:pt x="682" y="651"/>
                  </a:lnTo>
                  <a:lnTo>
                    <a:pt x="681" y="651"/>
                  </a:lnTo>
                  <a:lnTo>
                    <a:pt x="680" y="651"/>
                  </a:lnTo>
                  <a:lnTo>
                    <a:pt x="679" y="651"/>
                  </a:lnTo>
                  <a:lnTo>
                    <a:pt x="678" y="651"/>
                  </a:lnTo>
                  <a:lnTo>
                    <a:pt x="678" y="651"/>
                  </a:lnTo>
                  <a:lnTo>
                    <a:pt x="677" y="651"/>
                  </a:lnTo>
                  <a:lnTo>
                    <a:pt x="676" y="651"/>
                  </a:lnTo>
                  <a:lnTo>
                    <a:pt x="676" y="651"/>
                  </a:lnTo>
                  <a:lnTo>
                    <a:pt x="675" y="651"/>
                  </a:lnTo>
                  <a:lnTo>
                    <a:pt x="674" y="652"/>
                  </a:lnTo>
                  <a:lnTo>
                    <a:pt x="674" y="651"/>
                  </a:lnTo>
                  <a:lnTo>
                    <a:pt x="673" y="651"/>
                  </a:lnTo>
                  <a:lnTo>
                    <a:pt x="673" y="652"/>
                  </a:lnTo>
                  <a:lnTo>
                    <a:pt x="673" y="651"/>
                  </a:lnTo>
                  <a:lnTo>
                    <a:pt x="672" y="651"/>
                  </a:lnTo>
                  <a:lnTo>
                    <a:pt x="672" y="652"/>
                  </a:lnTo>
                  <a:lnTo>
                    <a:pt x="671" y="652"/>
                  </a:lnTo>
                  <a:lnTo>
                    <a:pt x="671" y="653"/>
                  </a:lnTo>
                  <a:lnTo>
                    <a:pt x="670" y="653"/>
                  </a:lnTo>
                  <a:lnTo>
                    <a:pt x="670" y="653"/>
                  </a:lnTo>
                  <a:lnTo>
                    <a:pt x="670" y="654"/>
                  </a:lnTo>
                  <a:lnTo>
                    <a:pt x="669" y="654"/>
                  </a:lnTo>
                  <a:lnTo>
                    <a:pt x="669" y="653"/>
                  </a:lnTo>
                  <a:lnTo>
                    <a:pt x="668" y="653"/>
                  </a:lnTo>
                  <a:lnTo>
                    <a:pt x="667" y="653"/>
                  </a:lnTo>
                  <a:lnTo>
                    <a:pt x="667" y="654"/>
                  </a:lnTo>
                  <a:lnTo>
                    <a:pt x="667" y="655"/>
                  </a:lnTo>
                  <a:lnTo>
                    <a:pt x="666" y="655"/>
                  </a:lnTo>
                  <a:lnTo>
                    <a:pt x="665" y="656"/>
                  </a:lnTo>
                  <a:lnTo>
                    <a:pt x="664" y="656"/>
                  </a:lnTo>
                  <a:lnTo>
                    <a:pt x="664" y="657"/>
                  </a:lnTo>
                  <a:lnTo>
                    <a:pt x="663" y="657"/>
                  </a:lnTo>
                  <a:lnTo>
                    <a:pt x="663" y="657"/>
                  </a:lnTo>
                  <a:lnTo>
                    <a:pt x="663" y="657"/>
                  </a:lnTo>
                  <a:lnTo>
                    <a:pt x="663" y="658"/>
                  </a:lnTo>
                  <a:lnTo>
                    <a:pt x="662" y="658"/>
                  </a:lnTo>
                  <a:lnTo>
                    <a:pt x="661" y="658"/>
                  </a:lnTo>
                  <a:lnTo>
                    <a:pt x="660" y="658"/>
                  </a:lnTo>
                  <a:lnTo>
                    <a:pt x="660" y="659"/>
                  </a:lnTo>
                  <a:lnTo>
                    <a:pt x="659" y="659"/>
                  </a:lnTo>
                  <a:lnTo>
                    <a:pt x="659" y="660"/>
                  </a:lnTo>
                  <a:lnTo>
                    <a:pt x="658" y="660"/>
                  </a:lnTo>
                  <a:lnTo>
                    <a:pt x="657" y="660"/>
                  </a:lnTo>
                  <a:lnTo>
                    <a:pt x="657" y="661"/>
                  </a:lnTo>
                  <a:lnTo>
                    <a:pt x="656" y="661"/>
                  </a:lnTo>
                  <a:lnTo>
                    <a:pt x="656" y="662"/>
                  </a:lnTo>
                  <a:lnTo>
                    <a:pt x="655" y="662"/>
                  </a:lnTo>
                  <a:lnTo>
                    <a:pt x="654" y="662"/>
                  </a:lnTo>
                  <a:lnTo>
                    <a:pt x="654" y="663"/>
                  </a:lnTo>
                  <a:lnTo>
                    <a:pt x="654" y="663"/>
                  </a:lnTo>
                  <a:lnTo>
                    <a:pt x="653" y="663"/>
                  </a:lnTo>
                  <a:lnTo>
                    <a:pt x="653" y="664"/>
                  </a:lnTo>
                  <a:lnTo>
                    <a:pt x="652" y="664"/>
                  </a:lnTo>
                  <a:lnTo>
                    <a:pt x="651" y="664"/>
                  </a:lnTo>
                  <a:lnTo>
                    <a:pt x="651" y="665"/>
                  </a:lnTo>
                  <a:lnTo>
                    <a:pt x="651" y="665"/>
                  </a:lnTo>
                  <a:lnTo>
                    <a:pt x="650" y="665"/>
                  </a:lnTo>
                  <a:lnTo>
                    <a:pt x="650" y="666"/>
                  </a:lnTo>
                  <a:lnTo>
                    <a:pt x="650" y="667"/>
                  </a:lnTo>
                  <a:lnTo>
                    <a:pt x="649" y="667"/>
                  </a:lnTo>
                  <a:lnTo>
                    <a:pt x="649" y="666"/>
                  </a:lnTo>
                  <a:lnTo>
                    <a:pt x="648" y="666"/>
                  </a:lnTo>
                  <a:lnTo>
                    <a:pt x="648" y="667"/>
                  </a:lnTo>
                  <a:lnTo>
                    <a:pt x="647" y="667"/>
                  </a:lnTo>
                  <a:lnTo>
                    <a:pt x="646" y="667"/>
                  </a:lnTo>
                  <a:lnTo>
                    <a:pt x="646" y="666"/>
                  </a:lnTo>
                  <a:lnTo>
                    <a:pt x="645" y="666"/>
                  </a:lnTo>
                  <a:lnTo>
                    <a:pt x="644" y="666"/>
                  </a:lnTo>
                  <a:lnTo>
                    <a:pt x="644" y="666"/>
                  </a:lnTo>
                  <a:lnTo>
                    <a:pt x="644" y="665"/>
                  </a:lnTo>
                  <a:lnTo>
                    <a:pt x="643" y="665"/>
                  </a:lnTo>
                  <a:lnTo>
                    <a:pt x="642" y="665"/>
                  </a:lnTo>
                  <a:lnTo>
                    <a:pt x="641" y="665"/>
                  </a:lnTo>
                  <a:lnTo>
                    <a:pt x="640" y="665"/>
                  </a:lnTo>
                  <a:lnTo>
                    <a:pt x="639" y="665"/>
                  </a:lnTo>
                  <a:lnTo>
                    <a:pt x="638" y="665"/>
                  </a:lnTo>
                  <a:lnTo>
                    <a:pt x="638" y="665"/>
                  </a:lnTo>
                  <a:lnTo>
                    <a:pt x="638" y="666"/>
                  </a:lnTo>
                  <a:lnTo>
                    <a:pt x="637" y="666"/>
                  </a:lnTo>
                  <a:lnTo>
                    <a:pt x="636" y="666"/>
                  </a:lnTo>
                  <a:lnTo>
                    <a:pt x="635" y="666"/>
                  </a:lnTo>
                  <a:lnTo>
                    <a:pt x="634" y="666"/>
                  </a:lnTo>
                  <a:lnTo>
                    <a:pt x="633" y="666"/>
                  </a:lnTo>
                  <a:lnTo>
                    <a:pt x="633" y="667"/>
                  </a:lnTo>
                  <a:lnTo>
                    <a:pt x="633" y="666"/>
                  </a:lnTo>
                  <a:lnTo>
                    <a:pt x="632" y="666"/>
                  </a:lnTo>
                  <a:lnTo>
                    <a:pt x="631" y="666"/>
                  </a:lnTo>
                  <a:lnTo>
                    <a:pt x="631" y="667"/>
                  </a:lnTo>
                  <a:lnTo>
                    <a:pt x="631" y="666"/>
                  </a:lnTo>
                  <a:lnTo>
                    <a:pt x="631" y="666"/>
                  </a:lnTo>
                  <a:lnTo>
                    <a:pt x="631" y="667"/>
                  </a:lnTo>
                  <a:lnTo>
                    <a:pt x="630" y="667"/>
                  </a:lnTo>
                  <a:lnTo>
                    <a:pt x="630" y="666"/>
                  </a:lnTo>
                  <a:lnTo>
                    <a:pt x="629" y="666"/>
                  </a:lnTo>
                  <a:lnTo>
                    <a:pt x="629" y="667"/>
                  </a:lnTo>
                  <a:lnTo>
                    <a:pt x="629" y="666"/>
                  </a:lnTo>
                  <a:lnTo>
                    <a:pt x="628" y="666"/>
                  </a:lnTo>
                  <a:lnTo>
                    <a:pt x="627" y="666"/>
                  </a:lnTo>
                  <a:lnTo>
                    <a:pt x="626" y="666"/>
                  </a:lnTo>
                  <a:lnTo>
                    <a:pt x="625" y="666"/>
                  </a:lnTo>
                  <a:lnTo>
                    <a:pt x="625" y="667"/>
                  </a:lnTo>
                  <a:lnTo>
                    <a:pt x="624" y="667"/>
                  </a:lnTo>
                  <a:lnTo>
                    <a:pt x="624" y="668"/>
                  </a:lnTo>
                  <a:lnTo>
                    <a:pt x="623" y="668"/>
                  </a:lnTo>
                  <a:lnTo>
                    <a:pt x="623" y="669"/>
                  </a:lnTo>
                  <a:lnTo>
                    <a:pt x="622" y="669"/>
                  </a:lnTo>
                  <a:lnTo>
                    <a:pt x="622" y="670"/>
                  </a:lnTo>
                  <a:lnTo>
                    <a:pt x="621" y="670"/>
                  </a:lnTo>
                  <a:lnTo>
                    <a:pt x="620" y="670"/>
                  </a:lnTo>
                  <a:lnTo>
                    <a:pt x="620" y="670"/>
                  </a:lnTo>
                  <a:lnTo>
                    <a:pt x="619" y="670"/>
                  </a:lnTo>
                  <a:lnTo>
                    <a:pt x="619" y="671"/>
                  </a:lnTo>
                  <a:lnTo>
                    <a:pt x="618" y="671"/>
                  </a:lnTo>
                  <a:lnTo>
                    <a:pt x="618" y="672"/>
                  </a:lnTo>
                  <a:lnTo>
                    <a:pt x="617" y="672"/>
                  </a:lnTo>
                  <a:lnTo>
                    <a:pt x="616" y="672"/>
                  </a:lnTo>
                  <a:lnTo>
                    <a:pt x="616" y="673"/>
                  </a:lnTo>
                  <a:lnTo>
                    <a:pt x="615" y="673"/>
                  </a:lnTo>
                  <a:lnTo>
                    <a:pt x="614" y="673"/>
                  </a:lnTo>
                  <a:lnTo>
                    <a:pt x="613" y="673"/>
                  </a:lnTo>
                  <a:lnTo>
                    <a:pt x="612" y="673"/>
                  </a:lnTo>
                  <a:lnTo>
                    <a:pt x="612" y="673"/>
                  </a:lnTo>
                  <a:lnTo>
                    <a:pt x="611" y="673"/>
                  </a:lnTo>
                  <a:lnTo>
                    <a:pt x="611" y="674"/>
                  </a:lnTo>
                  <a:lnTo>
                    <a:pt x="610" y="674"/>
                  </a:lnTo>
                  <a:lnTo>
                    <a:pt x="609" y="674"/>
                  </a:lnTo>
                  <a:lnTo>
                    <a:pt x="608" y="674"/>
                  </a:lnTo>
                  <a:lnTo>
                    <a:pt x="608" y="675"/>
                  </a:lnTo>
                  <a:lnTo>
                    <a:pt x="607" y="675"/>
                  </a:lnTo>
                  <a:lnTo>
                    <a:pt x="607" y="676"/>
                  </a:lnTo>
                  <a:lnTo>
                    <a:pt x="606" y="676"/>
                  </a:lnTo>
                  <a:lnTo>
                    <a:pt x="606" y="676"/>
                  </a:lnTo>
                  <a:lnTo>
                    <a:pt x="606" y="676"/>
                  </a:lnTo>
                  <a:lnTo>
                    <a:pt x="606" y="677"/>
                  </a:lnTo>
                  <a:lnTo>
                    <a:pt x="605" y="677"/>
                  </a:lnTo>
                  <a:lnTo>
                    <a:pt x="605" y="678"/>
                  </a:lnTo>
                  <a:lnTo>
                    <a:pt x="604" y="678"/>
                  </a:lnTo>
                  <a:lnTo>
                    <a:pt x="603" y="678"/>
                  </a:lnTo>
                  <a:lnTo>
                    <a:pt x="603" y="679"/>
                  </a:lnTo>
                  <a:lnTo>
                    <a:pt x="602" y="679"/>
                  </a:lnTo>
                  <a:lnTo>
                    <a:pt x="601" y="679"/>
                  </a:lnTo>
                  <a:lnTo>
                    <a:pt x="601" y="680"/>
                  </a:lnTo>
                  <a:lnTo>
                    <a:pt x="601" y="681"/>
                  </a:lnTo>
                  <a:lnTo>
                    <a:pt x="600" y="681"/>
                  </a:lnTo>
                  <a:lnTo>
                    <a:pt x="600" y="682"/>
                  </a:lnTo>
                  <a:lnTo>
                    <a:pt x="599" y="682"/>
                  </a:lnTo>
                  <a:lnTo>
                    <a:pt x="599" y="683"/>
                  </a:lnTo>
                  <a:lnTo>
                    <a:pt x="599" y="683"/>
                  </a:lnTo>
                  <a:lnTo>
                    <a:pt x="598" y="683"/>
                  </a:lnTo>
                  <a:lnTo>
                    <a:pt x="597" y="683"/>
                  </a:lnTo>
                  <a:lnTo>
                    <a:pt x="596" y="683"/>
                  </a:lnTo>
                  <a:lnTo>
                    <a:pt x="596" y="682"/>
                  </a:lnTo>
                  <a:lnTo>
                    <a:pt x="596" y="681"/>
                  </a:lnTo>
                  <a:lnTo>
                    <a:pt x="595" y="681"/>
                  </a:lnTo>
                  <a:lnTo>
                    <a:pt x="594" y="681"/>
                  </a:lnTo>
                  <a:lnTo>
                    <a:pt x="593" y="681"/>
                  </a:lnTo>
                  <a:lnTo>
                    <a:pt x="593" y="680"/>
                  </a:lnTo>
                  <a:lnTo>
                    <a:pt x="592" y="680"/>
                  </a:lnTo>
                  <a:lnTo>
                    <a:pt x="591" y="680"/>
                  </a:lnTo>
                  <a:lnTo>
                    <a:pt x="591" y="679"/>
                  </a:lnTo>
                  <a:lnTo>
                    <a:pt x="590" y="679"/>
                  </a:lnTo>
                  <a:lnTo>
                    <a:pt x="590" y="678"/>
                  </a:lnTo>
                  <a:lnTo>
                    <a:pt x="590" y="677"/>
                  </a:lnTo>
                  <a:lnTo>
                    <a:pt x="589" y="677"/>
                  </a:lnTo>
                  <a:lnTo>
                    <a:pt x="589" y="676"/>
                  </a:lnTo>
                  <a:lnTo>
                    <a:pt x="588" y="676"/>
                  </a:lnTo>
                  <a:lnTo>
                    <a:pt x="587" y="676"/>
                  </a:lnTo>
                  <a:lnTo>
                    <a:pt x="587" y="676"/>
                  </a:lnTo>
                  <a:lnTo>
                    <a:pt x="586" y="676"/>
                  </a:lnTo>
                  <a:lnTo>
                    <a:pt x="585" y="676"/>
                  </a:lnTo>
                  <a:lnTo>
                    <a:pt x="585" y="676"/>
                  </a:lnTo>
                  <a:lnTo>
                    <a:pt x="586" y="676"/>
                  </a:lnTo>
                  <a:lnTo>
                    <a:pt x="585" y="676"/>
                  </a:lnTo>
                  <a:lnTo>
                    <a:pt x="585" y="675"/>
                  </a:lnTo>
                  <a:lnTo>
                    <a:pt x="585" y="674"/>
                  </a:lnTo>
                  <a:lnTo>
                    <a:pt x="584" y="674"/>
                  </a:lnTo>
                  <a:lnTo>
                    <a:pt x="583" y="674"/>
                  </a:lnTo>
                  <a:lnTo>
                    <a:pt x="582" y="673"/>
                  </a:lnTo>
                  <a:lnTo>
                    <a:pt x="582" y="674"/>
                  </a:lnTo>
                  <a:lnTo>
                    <a:pt x="581" y="674"/>
                  </a:lnTo>
                  <a:lnTo>
                    <a:pt x="580" y="674"/>
                  </a:lnTo>
                  <a:lnTo>
                    <a:pt x="580" y="673"/>
                  </a:lnTo>
                  <a:lnTo>
                    <a:pt x="580" y="673"/>
                  </a:lnTo>
                  <a:lnTo>
                    <a:pt x="579" y="673"/>
                  </a:lnTo>
                  <a:lnTo>
                    <a:pt x="578" y="673"/>
                  </a:lnTo>
                  <a:lnTo>
                    <a:pt x="577" y="673"/>
                  </a:lnTo>
                  <a:lnTo>
                    <a:pt x="576" y="673"/>
                  </a:lnTo>
                  <a:lnTo>
                    <a:pt x="576" y="674"/>
                  </a:lnTo>
                  <a:lnTo>
                    <a:pt x="576" y="673"/>
                  </a:lnTo>
                  <a:lnTo>
                    <a:pt x="575" y="673"/>
                  </a:lnTo>
                  <a:lnTo>
                    <a:pt x="575" y="672"/>
                  </a:lnTo>
                  <a:lnTo>
                    <a:pt x="574" y="672"/>
                  </a:lnTo>
                  <a:lnTo>
                    <a:pt x="574" y="672"/>
                  </a:lnTo>
                  <a:lnTo>
                    <a:pt x="573" y="672"/>
                  </a:lnTo>
                  <a:lnTo>
                    <a:pt x="573" y="673"/>
                  </a:lnTo>
                  <a:lnTo>
                    <a:pt x="572" y="673"/>
                  </a:lnTo>
                  <a:lnTo>
                    <a:pt x="571" y="673"/>
                  </a:lnTo>
                  <a:lnTo>
                    <a:pt x="570" y="673"/>
                  </a:lnTo>
                  <a:lnTo>
                    <a:pt x="569" y="672"/>
                  </a:lnTo>
                  <a:lnTo>
                    <a:pt x="568" y="672"/>
                  </a:lnTo>
                  <a:lnTo>
                    <a:pt x="568" y="673"/>
                  </a:lnTo>
                  <a:lnTo>
                    <a:pt x="567" y="673"/>
                  </a:lnTo>
                  <a:lnTo>
                    <a:pt x="567" y="672"/>
                  </a:lnTo>
                  <a:lnTo>
                    <a:pt x="567" y="672"/>
                  </a:lnTo>
                  <a:lnTo>
                    <a:pt x="566" y="672"/>
                  </a:lnTo>
                  <a:lnTo>
                    <a:pt x="565" y="672"/>
                  </a:lnTo>
                  <a:lnTo>
                    <a:pt x="564" y="672"/>
                  </a:lnTo>
                  <a:lnTo>
                    <a:pt x="563" y="672"/>
                  </a:lnTo>
                  <a:lnTo>
                    <a:pt x="562" y="672"/>
                  </a:lnTo>
                  <a:lnTo>
                    <a:pt x="561" y="672"/>
                  </a:lnTo>
                  <a:lnTo>
                    <a:pt x="561" y="672"/>
                  </a:lnTo>
                  <a:lnTo>
                    <a:pt x="561" y="673"/>
                  </a:lnTo>
                  <a:lnTo>
                    <a:pt x="560" y="673"/>
                  </a:lnTo>
                  <a:lnTo>
                    <a:pt x="559" y="673"/>
                  </a:lnTo>
                  <a:lnTo>
                    <a:pt x="559" y="674"/>
                  </a:lnTo>
                  <a:lnTo>
                    <a:pt x="558" y="674"/>
                  </a:lnTo>
                  <a:lnTo>
                    <a:pt x="558" y="675"/>
                  </a:lnTo>
                  <a:lnTo>
                    <a:pt x="557" y="675"/>
                  </a:lnTo>
                  <a:lnTo>
                    <a:pt x="556" y="675"/>
                  </a:lnTo>
                  <a:lnTo>
                    <a:pt x="556" y="676"/>
                  </a:lnTo>
                  <a:lnTo>
                    <a:pt x="555" y="676"/>
                  </a:lnTo>
                  <a:lnTo>
                    <a:pt x="556" y="676"/>
                  </a:lnTo>
                  <a:lnTo>
                    <a:pt x="555" y="676"/>
                  </a:lnTo>
                  <a:lnTo>
                    <a:pt x="555" y="676"/>
                  </a:lnTo>
                  <a:lnTo>
                    <a:pt x="555" y="677"/>
                  </a:lnTo>
                  <a:lnTo>
                    <a:pt x="555" y="678"/>
                  </a:lnTo>
                  <a:lnTo>
                    <a:pt x="555" y="679"/>
                  </a:lnTo>
                  <a:lnTo>
                    <a:pt x="555" y="679"/>
                  </a:lnTo>
                  <a:lnTo>
                    <a:pt x="555" y="680"/>
                  </a:lnTo>
                  <a:lnTo>
                    <a:pt x="555" y="681"/>
                  </a:lnTo>
                  <a:lnTo>
                    <a:pt x="555" y="682"/>
                  </a:lnTo>
                  <a:lnTo>
                    <a:pt x="554" y="682"/>
                  </a:lnTo>
                  <a:lnTo>
                    <a:pt x="554" y="683"/>
                  </a:lnTo>
                  <a:lnTo>
                    <a:pt x="553" y="683"/>
                  </a:lnTo>
                  <a:lnTo>
                    <a:pt x="553" y="683"/>
                  </a:lnTo>
                  <a:lnTo>
                    <a:pt x="553" y="684"/>
                  </a:lnTo>
                  <a:lnTo>
                    <a:pt x="553" y="685"/>
                  </a:lnTo>
                  <a:lnTo>
                    <a:pt x="552" y="685"/>
                  </a:lnTo>
                  <a:lnTo>
                    <a:pt x="553" y="685"/>
                  </a:lnTo>
                  <a:lnTo>
                    <a:pt x="552" y="685"/>
                  </a:lnTo>
                  <a:lnTo>
                    <a:pt x="553" y="685"/>
                  </a:lnTo>
                  <a:lnTo>
                    <a:pt x="553" y="686"/>
                  </a:lnTo>
                  <a:lnTo>
                    <a:pt x="553" y="687"/>
                  </a:lnTo>
                  <a:lnTo>
                    <a:pt x="553" y="688"/>
                  </a:lnTo>
                  <a:lnTo>
                    <a:pt x="553" y="689"/>
                  </a:lnTo>
                  <a:lnTo>
                    <a:pt x="552" y="689"/>
                  </a:lnTo>
                  <a:lnTo>
                    <a:pt x="552" y="689"/>
                  </a:lnTo>
                  <a:lnTo>
                    <a:pt x="551" y="689"/>
                  </a:lnTo>
                  <a:lnTo>
                    <a:pt x="551" y="690"/>
                  </a:lnTo>
                  <a:lnTo>
                    <a:pt x="550" y="690"/>
                  </a:lnTo>
                  <a:lnTo>
                    <a:pt x="550" y="691"/>
                  </a:lnTo>
                  <a:lnTo>
                    <a:pt x="549" y="691"/>
                  </a:lnTo>
                  <a:lnTo>
                    <a:pt x="548" y="691"/>
                  </a:lnTo>
                  <a:lnTo>
                    <a:pt x="548" y="692"/>
                  </a:lnTo>
                  <a:lnTo>
                    <a:pt x="548" y="692"/>
                  </a:lnTo>
                  <a:lnTo>
                    <a:pt x="547" y="692"/>
                  </a:lnTo>
                  <a:lnTo>
                    <a:pt x="546" y="692"/>
                  </a:lnTo>
                  <a:lnTo>
                    <a:pt x="546" y="693"/>
                  </a:lnTo>
                  <a:lnTo>
                    <a:pt x="545" y="693"/>
                  </a:lnTo>
                  <a:lnTo>
                    <a:pt x="544" y="693"/>
                  </a:lnTo>
                  <a:lnTo>
                    <a:pt x="543" y="693"/>
                  </a:lnTo>
                  <a:lnTo>
                    <a:pt x="543" y="694"/>
                  </a:lnTo>
                  <a:lnTo>
                    <a:pt x="542" y="695"/>
                  </a:lnTo>
                  <a:lnTo>
                    <a:pt x="542" y="695"/>
                  </a:lnTo>
                  <a:lnTo>
                    <a:pt x="542" y="695"/>
                  </a:lnTo>
                  <a:lnTo>
                    <a:pt x="541" y="695"/>
                  </a:lnTo>
                  <a:lnTo>
                    <a:pt x="540" y="695"/>
                  </a:lnTo>
                  <a:lnTo>
                    <a:pt x="539" y="695"/>
                  </a:lnTo>
                  <a:lnTo>
                    <a:pt x="538" y="695"/>
                  </a:lnTo>
                  <a:lnTo>
                    <a:pt x="537" y="695"/>
                  </a:lnTo>
                  <a:lnTo>
                    <a:pt x="536" y="695"/>
                  </a:lnTo>
                  <a:lnTo>
                    <a:pt x="536" y="695"/>
                  </a:lnTo>
                  <a:lnTo>
                    <a:pt x="536" y="695"/>
                  </a:lnTo>
                  <a:lnTo>
                    <a:pt x="536" y="695"/>
                  </a:lnTo>
                  <a:lnTo>
                    <a:pt x="535" y="695"/>
                  </a:lnTo>
                  <a:lnTo>
                    <a:pt x="534" y="695"/>
                  </a:lnTo>
                  <a:lnTo>
                    <a:pt x="533" y="695"/>
                  </a:lnTo>
                  <a:lnTo>
                    <a:pt x="533" y="696"/>
                  </a:lnTo>
                  <a:lnTo>
                    <a:pt x="532" y="696"/>
                  </a:lnTo>
                  <a:lnTo>
                    <a:pt x="531" y="696"/>
                  </a:lnTo>
                  <a:lnTo>
                    <a:pt x="530" y="696"/>
                  </a:lnTo>
                  <a:lnTo>
                    <a:pt x="530" y="697"/>
                  </a:lnTo>
                  <a:lnTo>
                    <a:pt x="529" y="697"/>
                  </a:lnTo>
                  <a:lnTo>
                    <a:pt x="529" y="698"/>
                  </a:lnTo>
                  <a:lnTo>
                    <a:pt x="529" y="699"/>
                  </a:lnTo>
                  <a:lnTo>
                    <a:pt x="529" y="699"/>
                  </a:lnTo>
                  <a:lnTo>
                    <a:pt x="529" y="700"/>
                  </a:lnTo>
                  <a:lnTo>
                    <a:pt x="528" y="700"/>
                  </a:lnTo>
                  <a:lnTo>
                    <a:pt x="527" y="700"/>
                  </a:lnTo>
                  <a:lnTo>
                    <a:pt x="526" y="700"/>
                  </a:lnTo>
                  <a:lnTo>
                    <a:pt x="525" y="700"/>
                  </a:lnTo>
                  <a:lnTo>
                    <a:pt x="525" y="699"/>
                  </a:lnTo>
                  <a:lnTo>
                    <a:pt x="524" y="699"/>
                  </a:lnTo>
                  <a:lnTo>
                    <a:pt x="523" y="699"/>
                  </a:lnTo>
                  <a:lnTo>
                    <a:pt x="523" y="699"/>
                  </a:lnTo>
                  <a:lnTo>
                    <a:pt x="523" y="698"/>
                  </a:lnTo>
                  <a:lnTo>
                    <a:pt x="522" y="698"/>
                  </a:lnTo>
                  <a:lnTo>
                    <a:pt x="522" y="697"/>
                  </a:lnTo>
                  <a:lnTo>
                    <a:pt x="521" y="697"/>
                  </a:lnTo>
                  <a:lnTo>
                    <a:pt x="521" y="696"/>
                  </a:lnTo>
                  <a:lnTo>
                    <a:pt x="520" y="696"/>
                  </a:lnTo>
                  <a:lnTo>
                    <a:pt x="519" y="696"/>
                  </a:lnTo>
                  <a:lnTo>
                    <a:pt x="518" y="696"/>
                  </a:lnTo>
                  <a:lnTo>
                    <a:pt x="518" y="697"/>
                  </a:lnTo>
                  <a:lnTo>
                    <a:pt x="517" y="697"/>
                  </a:lnTo>
                  <a:lnTo>
                    <a:pt x="516" y="697"/>
                  </a:lnTo>
                  <a:lnTo>
                    <a:pt x="516" y="698"/>
                  </a:lnTo>
                  <a:lnTo>
                    <a:pt x="516" y="697"/>
                  </a:lnTo>
                  <a:lnTo>
                    <a:pt x="516" y="698"/>
                  </a:lnTo>
                  <a:lnTo>
                    <a:pt x="516" y="697"/>
                  </a:lnTo>
                  <a:lnTo>
                    <a:pt x="515" y="697"/>
                  </a:lnTo>
                  <a:lnTo>
                    <a:pt x="514" y="697"/>
                  </a:lnTo>
                  <a:lnTo>
                    <a:pt x="513" y="697"/>
                  </a:lnTo>
                  <a:lnTo>
                    <a:pt x="513" y="696"/>
                  </a:lnTo>
                  <a:lnTo>
                    <a:pt x="512" y="696"/>
                  </a:lnTo>
                  <a:lnTo>
                    <a:pt x="511" y="696"/>
                  </a:lnTo>
                  <a:lnTo>
                    <a:pt x="510" y="696"/>
                  </a:lnTo>
                  <a:lnTo>
                    <a:pt x="510" y="696"/>
                  </a:lnTo>
                  <a:lnTo>
                    <a:pt x="510" y="695"/>
                  </a:lnTo>
                  <a:lnTo>
                    <a:pt x="509" y="695"/>
                  </a:lnTo>
                  <a:lnTo>
                    <a:pt x="509" y="696"/>
                  </a:lnTo>
                  <a:lnTo>
                    <a:pt x="509" y="695"/>
                  </a:lnTo>
                  <a:lnTo>
                    <a:pt x="508" y="695"/>
                  </a:lnTo>
                  <a:lnTo>
                    <a:pt x="508" y="696"/>
                  </a:lnTo>
                  <a:lnTo>
                    <a:pt x="508" y="695"/>
                  </a:lnTo>
                  <a:lnTo>
                    <a:pt x="507" y="695"/>
                  </a:lnTo>
                  <a:lnTo>
                    <a:pt x="506" y="695"/>
                  </a:lnTo>
                  <a:lnTo>
                    <a:pt x="506" y="695"/>
                  </a:lnTo>
                  <a:lnTo>
                    <a:pt x="505" y="695"/>
                  </a:lnTo>
                  <a:lnTo>
                    <a:pt x="505" y="694"/>
                  </a:lnTo>
                  <a:lnTo>
                    <a:pt x="504" y="694"/>
                  </a:lnTo>
                  <a:lnTo>
                    <a:pt x="504" y="694"/>
                  </a:lnTo>
                  <a:lnTo>
                    <a:pt x="504" y="693"/>
                  </a:lnTo>
                  <a:lnTo>
                    <a:pt x="503" y="693"/>
                  </a:lnTo>
                  <a:lnTo>
                    <a:pt x="502" y="693"/>
                  </a:lnTo>
                  <a:lnTo>
                    <a:pt x="501" y="693"/>
                  </a:lnTo>
                  <a:lnTo>
                    <a:pt x="500" y="693"/>
                  </a:lnTo>
                  <a:lnTo>
                    <a:pt x="500" y="694"/>
                  </a:lnTo>
                  <a:lnTo>
                    <a:pt x="499" y="694"/>
                  </a:lnTo>
                  <a:lnTo>
                    <a:pt x="498" y="694"/>
                  </a:lnTo>
                  <a:lnTo>
                    <a:pt x="497" y="694"/>
                  </a:lnTo>
                  <a:lnTo>
                    <a:pt x="497" y="694"/>
                  </a:lnTo>
                  <a:lnTo>
                    <a:pt x="497" y="695"/>
                  </a:lnTo>
                  <a:lnTo>
                    <a:pt x="496" y="695"/>
                  </a:lnTo>
                  <a:lnTo>
                    <a:pt x="496" y="694"/>
                  </a:lnTo>
                  <a:lnTo>
                    <a:pt x="495" y="694"/>
                  </a:lnTo>
                  <a:lnTo>
                    <a:pt x="494" y="694"/>
                  </a:lnTo>
                  <a:lnTo>
                    <a:pt x="493" y="694"/>
                  </a:lnTo>
                  <a:lnTo>
                    <a:pt x="493" y="693"/>
                  </a:lnTo>
                  <a:lnTo>
                    <a:pt x="493" y="694"/>
                  </a:lnTo>
                  <a:lnTo>
                    <a:pt x="493" y="693"/>
                  </a:lnTo>
                  <a:lnTo>
                    <a:pt x="492" y="693"/>
                  </a:lnTo>
                  <a:lnTo>
                    <a:pt x="491" y="693"/>
                  </a:lnTo>
                  <a:lnTo>
                    <a:pt x="491" y="693"/>
                  </a:lnTo>
                  <a:lnTo>
                    <a:pt x="491" y="692"/>
                  </a:lnTo>
                  <a:lnTo>
                    <a:pt x="490" y="692"/>
                  </a:lnTo>
                  <a:lnTo>
                    <a:pt x="490" y="691"/>
                  </a:lnTo>
                  <a:lnTo>
                    <a:pt x="491" y="691"/>
                  </a:lnTo>
                  <a:lnTo>
                    <a:pt x="490" y="691"/>
                  </a:lnTo>
                  <a:lnTo>
                    <a:pt x="489" y="691"/>
                  </a:lnTo>
                  <a:lnTo>
                    <a:pt x="489" y="692"/>
                  </a:lnTo>
                  <a:lnTo>
                    <a:pt x="489" y="693"/>
                  </a:lnTo>
                  <a:lnTo>
                    <a:pt x="488" y="693"/>
                  </a:lnTo>
                  <a:lnTo>
                    <a:pt x="488" y="694"/>
                  </a:lnTo>
                  <a:lnTo>
                    <a:pt x="488" y="695"/>
                  </a:lnTo>
                  <a:lnTo>
                    <a:pt x="488" y="695"/>
                  </a:lnTo>
                  <a:lnTo>
                    <a:pt x="487" y="695"/>
                  </a:lnTo>
                  <a:lnTo>
                    <a:pt x="487" y="696"/>
                  </a:lnTo>
                  <a:lnTo>
                    <a:pt x="487" y="697"/>
                  </a:lnTo>
                  <a:lnTo>
                    <a:pt x="486" y="697"/>
                  </a:lnTo>
                  <a:lnTo>
                    <a:pt x="485" y="697"/>
                  </a:lnTo>
                  <a:lnTo>
                    <a:pt x="485" y="698"/>
                  </a:lnTo>
                  <a:lnTo>
                    <a:pt x="484" y="698"/>
                  </a:lnTo>
                  <a:lnTo>
                    <a:pt x="484" y="699"/>
                  </a:lnTo>
                  <a:lnTo>
                    <a:pt x="484" y="699"/>
                  </a:lnTo>
                  <a:lnTo>
                    <a:pt x="483" y="699"/>
                  </a:lnTo>
                  <a:lnTo>
                    <a:pt x="483" y="700"/>
                  </a:lnTo>
                  <a:lnTo>
                    <a:pt x="482" y="700"/>
                  </a:lnTo>
                  <a:lnTo>
                    <a:pt x="482" y="701"/>
                  </a:lnTo>
                  <a:lnTo>
                    <a:pt x="481" y="701"/>
                  </a:lnTo>
                  <a:lnTo>
                    <a:pt x="481" y="702"/>
                  </a:lnTo>
                  <a:lnTo>
                    <a:pt x="480" y="702"/>
                  </a:lnTo>
                  <a:lnTo>
                    <a:pt x="479" y="702"/>
                  </a:lnTo>
                  <a:lnTo>
                    <a:pt x="479" y="702"/>
                  </a:lnTo>
                  <a:lnTo>
                    <a:pt x="478" y="702"/>
                  </a:lnTo>
                  <a:lnTo>
                    <a:pt x="478" y="702"/>
                  </a:lnTo>
                  <a:lnTo>
                    <a:pt x="478" y="703"/>
                  </a:lnTo>
                  <a:lnTo>
                    <a:pt x="478" y="702"/>
                  </a:lnTo>
                  <a:lnTo>
                    <a:pt x="477" y="702"/>
                  </a:lnTo>
                  <a:lnTo>
                    <a:pt x="476" y="702"/>
                  </a:lnTo>
                  <a:lnTo>
                    <a:pt x="476" y="702"/>
                  </a:lnTo>
                  <a:lnTo>
                    <a:pt x="475" y="702"/>
                  </a:lnTo>
                  <a:lnTo>
                    <a:pt x="475" y="701"/>
                  </a:lnTo>
                  <a:lnTo>
                    <a:pt x="474" y="701"/>
                  </a:lnTo>
                  <a:lnTo>
                    <a:pt x="473" y="701"/>
                  </a:lnTo>
                  <a:lnTo>
                    <a:pt x="473" y="702"/>
                  </a:lnTo>
                  <a:lnTo>
                    <a:pt x="472" y="702"/>
                  </a:lnTo>
                  <a:lnTo>
                    <a:pt x="472" y="703"/>
                  </a:lnTo>
                  <a:lnTo>
                    <a:pt x="471" y="704"/>
                  </a:lnTo>
                  <a:lnTo>
                    <a:pt x="471" y="705"/>
                  </a:lnTo>
                  <a:lnTo>
                    <a:pt x="470" y="705"/>
                  </a:lnTo>
                  <a:lnTo>
                    <a:pt x="470" y="704"/>
                  </a:lnTo>
                  <a:lnTo>
                    <a:pt x="469" y="704"/>
                  </a:lnTo>
                  <a:lnTo>
                    <a:pt x="469" y="703"/>
                  </a:lnTo>
                  <a:lnTo>
                    <a:pt x="469" y="702"/>
                  </a:lnTo>
                  <a:lnTo>
                    <a:pt x="470" y="702"/>
                  </a:lnTo>
                  <a:lnTo>
                    <a:pt x="470" y="702"/>
                  </a:lnTo>
                  <a:lnTo>
                    <a:pt x="470" y="701"/>
                  </a:lnTo>
                  <a:lnTo>
                    <a:pt x="470" y="700"/>
                  </a:lnTo>
                  <a:lnTo>
                    <a:pt x="469" y="700"/>
                  </a:lnTo>
                  <a:lnTo>
                    <a:pt x="468" y="700"/>
                  </a:lnTo>
                  <a:lnTo>
                    <a:pt x="467" y="700"/>
                  </a:lnTo>
                  <a:lnTo>
                    <a:pt x="466" y="700"/>
                  </a:lnTo>
                  <a:lnTo>
                    <a:pt x="465" y="700"/>
                  </a:lnTo>
                  <a:lnTo>
                    <a:pt x="465" y="700"/>
                  </a:lnTo>
                  <a:lnTo>
                    <a:pt x="464" y="700"/>
                  </a:lnTo>
                  <a:lnTo>
                    <a:pt x="463" y="700"/>
                  </a:lnTo>
                  <a:lnTo>
                    <a:pt x="462" y="700"/>
                  </a:lnTo>
                  <a:lnTo>
                    <a:pt x="462" y="699"/>
                  </a:lnTo>
                  <a:lnTo>
                    <a:pt x="461" y="699"/>
                  </a:lnTo>
                  <a:lnTo>
                    <a:pt x="461" y="700"/>
                  </a:lnTo>
                  <a:lnTo>
                    <a:pt x="460" y="700"/>
                  </a:lnTo>
                  <a:lnTo>
                    <a:pt x="460" y="701"/>
                  </a:lnTo>
                  <a:lnTo>
                    <a:pt x="460" y="702"/>
                  </a:lnTo>
                  <a:lnTo>
                    <a:pt x="459" y="702"/>
                  </a:lnTo>
                  <a:lnTo>
                    <a:pt x="459" y="702"/>
                  </a:lnTo>
                  <a:lnTo>
                    <a:pt x="458" y="702"/>
                  </a:lnTo>
                  <a:lnTo>
                    <a:pt x="457" y="702"/>
                  </a:lnTo>
                  <a:lnTo>
                    <a:pt x="456" y="702"/>
                  </a:lnTo>
                  <a:lnTo>
                    <a:pt x="456" y="702"/>
                  </a:lnTo>
                  <a:lnTo>
                    <a:pt x="455" y="702"/>
                  </a:lnTo>
                  <a:lnTo>
                    <a:pt x="455" y="702"/>
                  </a:lnTo>
                  <a:lnTo>
                    <a:pt x="454" y="702"/>
                  </a:lnTo>
                  <a:lnTo>
                    <a:pt x="455" y="702"/>
                  </a:lnTo>
                  <a:lnTo>
                    <a:pt x="454" y="702"/>
                  </a:lnTo>
                  <a:lnTo>
                    <a:pt x="454" y="701"/>
                  </a:lnTo>
                  <a:lnTo>
                    <a:pt x="454" y="700"/>
                  </a:lnTo>
                  <a:lnTo>
                    <a:pt x="453" y="700"/>
                  </a:lnTo>
                  <a:lnTo>
                    <a:pt x="453" y="701"/>
                  </a:lnTo>
                  <a:lnTo>
                    <a:pt x="452" y="701"/>
                  </a:lnTo>
                  <a:lnTo>
                    <a:pt x="452" y="701"/>
                  </a:lnTo>
                  <a:lnTo>
                    <a:pt x="451" y="701"/>
                  </a:lnTo>
                  <a:lnTo>
                    <a:pt x="451" y="702"/>
                  </a:lnTo>
                  <a:lnTo>
                    <a:pt x="450" y="702"/>
                  </a:lnTo>
                  <a:lnTo>
                    <a:pt x="450" y="701"/>
                  </a:lnTo>
                  <a:lnTo>
                    <a:pt x="449" y="701"/>
                  </a:lnTo>
                  <a:lnTo>
                    <a:pt x="449" y="700"/>
                  </a:lnTo>
                  <a:lnTo>
                    <a:pt x="449" y="699"/>
                  </a:lnTo>
                  <a:lnTo>
                    <a:pt x="448" y="699"/>
                  </a:lnTo>
                  <a:lnTo>
                    <a:pt x="448" y="698"/>
                  </a:lnTo>
                  <a:lnTo>
                    <a:pt x="448" y="697"/>
                  </a:lnTo>
                  <a:lnTo>
                    <a:pt x="448" y="696"/>
                  </a:lnTo>
                  <a:lnTo>
                    <a:pt x="448" y="695"/>
                  </a:lnTo>
                  <a:lnTo>
                    <a:pt x="448" y="695"/>
                  </a:lnTo>
                  <a:lnTo>
                    <a:pt x="448" y="694"/>
                  </a:lnTo>
                  <a:lnTo>
                    <a:pt x="449" y="694"/>
                  </a:lnTo>
                  <a:lnTo>
                    <a:pt x="449" y="693"/>
                  </a:lnTo>
                  <a:lnTo>
                    <a:pt x="449" y="692"/>
                  </a:lnTo>
                  <a:lnTo>
                    <a:pt x="448" y="693"/>
                  </a:lnTo>
                  <a:lnTo>
                    <a:pt x="448" y="692"/>
                  </a:lnTo>
                  <a:lnTo>
                    <a:pt x="447" y="692"/>
                  </a:lnTo>
                  <a:lnTo>
                    <a:pt x="448" y="692"/>
                  </a:lnTo>
                  <a:lnTo>
                    <a:pt x="448" y="691"/>
                  </a:lnTo>
                  <a:lnTo>
                    <a:pt x="448" y="690"/>
                  </a:lnTo>
                  <a:lnTo>
                    <a:pt x="448" y="691"/>
                  </a:lnTo>
                  <a:lnTo>
                    <a:pt x="447" y="691"/>
                  </a:lnTo>
                  <a:lnTo>
                    <a:pt x="447" y="692"/>
                  </a:lnTo>
                  <a:lnTo>
                    <a:pt x="446" y="692"/>
                  </a:lnTo>
                  <a:lnTo>
                    <a:pt x="446" y="692"/>
                  </a:lnTo>
                  <a:lnTo>
                    <a:pt x="446" y="691"/>
                  </a:lnTo>
                  <a:lnTo>
                    <a:pt x="445" y="691"/>
                  </a:lnTo>
                  <a:lnTo>
                    <a:pt x="445" y="690"/>
                  </a:lnTo>
                  <a:lnTo>
                    <a:pt x="445" y="689"/>
                  </a:lnTo>
                  <a:lnTo>
                    <a:pt x="445" y="689"/>
                  </a:lnTo>
                  <a:lnTo>
                    <a:pt x="444" y="689"/>
                  </a:lnTo>
                  <a:lnTo>
                    <a:pt x="443" y="689"/>
                  </a:lnTo>
                  <a:lnTo>
                    <a:pt x="443" y="689"/>
                  </a:lnTo>
                  <a:lnTo>
                    <a:pt x="442" y="689"/>
                  </a:lnTo>
                  <a:lnTo>
                    <a:pt x="442" y="690"/>
                  </a:lnTo>
                  <a:lnTo>
                    <a:pt x="441" y="690"/>
                  </a:lnTo>
                  <a:lnTo>
                    <a:pt x="440" y="690"/>
                  </a:lnTo>
                  <a:lnTo>
                    <a:pt x="440" y="689"/>
                  </a:lnTo>
                  <a:lnTo>
                    <a:pt x="440" y="689"/>
                  </a:lnTo>
                  <a:lnTo>
                    <a:pt x="440" y="689"/>
                  </a:lnTo>
                  <a:lnTo>
                    <a:pt x="439" y="689"/>
                  </a:lnTo>
                  <a:lnTo>
                    <a:pt x="439" y="688"/>
                  </a:lnTo>
                  <a:lnTo>
                    <a:pt x="439" y="687"/>
                  </a:lnTo>
                  <a:lnTo>
                    <a:pt x="438" y="687"/>
                  </a:lnTo>
                  <a:lnTo>
                    <a:pt x="437" y="687"/>
                  </a:lnTo>
                  <a:lnTo>
                    <a:pt x="436" y="687"/>
                  </a:lnTo>
                  <a:lnTo>
                    <a:pt x="436" y="686"/>
                  </a:lnTo>
                  <a:lnTo>
                    <a:pt x="435" y="686"/>
                  </a:lnTo>
                  <a:lnTo>
                    <a:pt x="435" y="685"/>
                  </a:lnTo>
                  <a:lnTo>
                    <a:pt x="434" y="685"/>
                  </a:lnTo>
                  <a:lnTo>
                    <a:pt x="434" y="684"/>
                  </a:lnTo>
                  <a:lnTo>
                    <a:pt x="433" y="684"/>
                  </a:lnTo>
                  <a:lnTo>
                    <a:pt x="433" y="685"/>
                  </a:lnTo>
                  <a:lnTo>
                    <a:pt x="434" y="685"/>
                  </a:lnTo>
                  <a:lnTo>
                    <a:pt x="434" y="686"/>
                  </a:lnTo>
                  <a:lnTo>
                    <a:pt x="433" y="686"/>
                  </a:lnTo>
                  <a:lnTo>
                    <a:pt x="433" y="685"/>
                  </a:lnTo>
                  <a:lnTo>
                    <a:pt x="433" y="684"/>
                  </a:lnTo>
                  <a:lnTo>
                    <a:pt x="433" y="683"/>
                  </a:lnTo>
                  <a:lnTo>
                    <a:pt x="433" y="683"/>
                  </a:lnTo>
                  <a:lnTo>
                    <a:pt x="433" y="683"/>
                  </a:lnTo>
                  <a:lnTo>
                    <a:pt x="432" y="683"/>
                  </a:lnTo>
                  <a:lnTo>
                    <a:pt x="431" y="683"/>
                  </a:lnTo>
                  <a:lnTo>
                    <a:pt x="430" y="683"/>
                  </a:lnTo>
                  <a:lnTo>
                    <a:pt x="429" y="683"/>
                  </a:lnTo>
                  <a:lnTo>
                    <a:pt x="429" y="683"/>
                  </a:lnTo>
                  <a:lnTo>
                    <a:pt x="428" y="683"/>
                  </a:lnTo>
                  <a:lnTo>
                    <a:pt x="428" y="683"/>
                  </a:lnTo>
                  <a:lnTo>
                    <a:pt x="427" y="683"/>
                  </a:lnTo>
                  <a:lnTo>
                    <a:pt x="427" y="683"/>
                  </a:lnTo>
                  <a:lnTo>
                    <a:pt x="427" y="683"/>
                  </a:lnTo>
                  <a:lnTo>
                    <a:pt x="427" y="682"/>
                  </a:lnTo>
                  <a:lnTo>
                    <a:pt x="426" y="682"/>
                  </a:lnTo>
                  <a:lnTo>
                    <a:pt x="425" y="682"/>
                  </a:lnTo>
                  <a:lnTo>
                    <a:pt x="425" y="683"/>
                  </a:lnTo>
                  <a:lnTo>
                    <a:pt x="424" y="683"/>
                  </a:lnTo>
                  <a:lnTo>
                    <a:pt x="424" y="683"/>
                  </a:lnTo>
                  <a:lnTo>
                    <a:pt x="423" y="683"/>
                  </a:lnTo>
                  <a:lnTo>
                    <a:pt x="423" y="684"/>
                  </a:lnTo>
                  <a:lnTo>
                    <a:pt x="423" y="683"/>
                  </a:lnTo>
                  <a:lnTo>
                    <a:pt x="422" y="683"/>
                  </a:lnTo>
                  <a:lnTo>
                    <a:pt x="422" y="684"/>
                  </a:lnTo>
                  <a:lnTo>
                    <a:pt x="423" y="684"/>
                  </a:lnTo>
                  <a:lnTo>
                    <a:pt x="422" y="684"/>
                  </a:lnTo>
                  <a:lnTo>
                    <a:pt x="422" y="685"/>
                  </a:lnTo>
                  <a:lnTo>
                    <a:pt x="421" y="685"/>
                  </a:lnTo>
                  <a:lnTo>
                    <a:pt x="421" y="686"/>
                  </a:lnTo>
                  <a:lnTo>
                    <a:pt x="421" y="685"/>
                  </a:lnTo>
                  <a:lnTo>
                    <a:pt x="420" y="685"/>
                  </a:lnTo>
                  <a:lnTo>
                    <a:pt x="421" y="685"/>
                  </a:lnTo>
                  <a:lnTo>
                    <a:pt x="421" y="686"/>
                  </a:lnTo>
                  <a:lnTo>
                    <a:pt x="420" y="686"/>
                  </a:lnTo>
                  <a:lnTo>
                    <a:pt x="420" y="686"/>
                  </a:lnTo>
                  <a:lnTo>
                    <a:pt x="419" y="686"/>
                  </a:lnTo>
                  <a:lnTo>
                    <a:pt x="419" y="685"/>
                  </a:lnTo>
                  <a:lnTo>
                    <a:pt x="419" y="686"/>
                  </a:lnTo>
                  <a:lnTo>
                    <a:pt x="418" y="686"/>
                  </a:lnTo>
                  <a:lnTo>
                    <a:pt x="417" y="686"/>
                  </a:lnTo>
                  <a:lnTo>
                    <a:pt x="417" y="687"/>
                  </a:lnTo>
                  <a:lnTo>
                    <a:pt x="418" y="687"/>
                  </a:lnTo>
                  <a:lnTo>
                    <a:pt x="417" y="687"/>
                  </a:lnTo>
                  <a:lnTo>
                    <a:pt x="417" y="688"/>
                  </a:lnTo>
                  <a:lnTo>
                    <a:pt x="418" y="688"/>
                  </a:lnTo>
                  <a:lnTo>
                    <a:pt x="417" y="688"/>
                  </a:lnTo>
                  <a:lnTo>
                    <a:pt x="417" y="689"/>
                  </a:lnTo>
                  <a:lnTo>
                    <a:pt x="417" y="688"/>
                  </a:lnTo>
                  <a:lnTo>
                    <a:pt x="416" y="688"/>
                  </a:lnTo>
                  <a:lnTo>
                    <a:pt x="416" y="689"/>
                  </a:lnTo>
                  <a:lnTo>
                    <a:pt x="416" y="689"/>
                  </a:lnTo>
                  <a:lnTo>
                    <a:pt x="415" y="689"/>
                  </a:lnTo>
                  <a:lnTo>
                    <a:pt x="415" y="690"/>
                  </a:lnTo>
                  <a:lnTo>
                    <a:pt x="414" y="690"/>
                  </a:lnTo>
                  <a:lnTo>
                    <a:pt x="414" y="690"/>
                  </a:lnTo>
                  <a:lnTo>
                    <a:pt x="414" y="691"/>
                  </a:lnTo>
                  <a:lnTo>
                    <a:pt x="413" y="692"/>
                  </a:lnTo>
                  <a:lnTo>
                    <a:pt x="413" y="691"/>
                  </a:lnTo>
                  <a:lnTo>
                    <a:pt x="412" y="691"/>
                  </a:lnTo>
                  <a:lnTo>
                    <a:pt x="411" y="691"/>
                  </a:lnTo>
                  <a:lnTo>
                    <a:pt x="410" y="691"/>
                  </a:lnTo>
                  <a:lnTo>
                    <a:pt x="409" y="691"/>
                  </a:lnTo>
                  <a:lnTo>
                    <a:pt x="408" y="691"/>
                  </a:lnTo>
                  <a:lnTo>
                    <a:pt x="408" y="692"/>
                  </a:lnTo>
                  <a:lnTo>
                    <a:pt x="408" y="692"/>
                  </a:lnTo>
                  <a:lnTo>
                    <a:pt x="407" y="692"/>
                  </a:lnTo>
                  <a:lnTo>
                    <a:pt x="407" y="691"/>
                  </a:lnTo>
                  <a:lnTo>
                    <a:pt x="406" y="691"/>
                  </a:lnTo>
                  <a:lnTo>
                    <a:pt x="406" y="692"/>
                  </a:lnTo>
                  <a:lnTo>
                    <a:pt x="406" y="691"/>
                  </a:lnTo>
                  <a:lnTo>
                    <a:pt x="405" y="691"/>
                  </a:lnTo>
                  <a:lnTo>
                    <a:pt x="405" y="692"/>
                  </a:lnTo>
                  <a:lnTo>
                    <a:pt x="405" y="693"/>
                  </a:lnTo>
                  <a:lnTo>
                    <a:pt x="404" y="693"/>
                  </a:lnTo>
                  <a:lnTo>
                    <a:pt x="404" y="692"/>
                  </a:lnTo>
                  <a:lnTo>
                    <a:pt x="403" y="692"/>
                  </a:lnTo>
                  <a:lnTo>
                    <a:pt x="403" y="691"/>
                  </a:lnTo>
                  <a:lnTo>
                    <a:pt x="403" y="692"/>
                  </a:lnTo>
                  <a:lnTo>
                    <a:pt x="402" y="692"/>
                  </a:lnTo>
                  <a:lnTo>
                    <a:pt x="402" y="691"/>
                  </a:lnTo>
                  <a:lnTo>
                    <a:pt x="401" y="691"/>
                  </a:lnTo>
                  <a:lnTo>
                    <a:pt x="401" y="692"/>
                  </a:lnTo>
                  <a:lnTo>
                    <a:pt x="402" y="692"/>
                  </a:lnTo>
                  <a:lnTo>
                    <a:pt x="402" y="693"/>
                  </a:lnTo>
                  <a:lnTo>
                    <a:pt x="401" y="693"/>
                  </a:lnTo>
                  <a:lnTo>
                    <a:pt x="401" y="693"/>
                  </a:lnTo>
                  <a:lnTo>
                    <a:pt x="400" y="693"/>
                  </a:lnTo>
                  <a:lnTo>
                    <a:pt x="400" y="692"/>
                  </a:lnTo>
                  <a:lnTo>
                    <a:pt x="400" y="693"/>
                  </a:lnTo>
                  <a:lnTo>
                    <a:pt x="399" y="693"/>
                  </a:lnTo>
                  <a:lnTo>
                    <a:pt x="398" y="693"/>
                  </a:lnTo>
                  <a:lnTo>
                    <a:pt x="399" y="693"/>
                  </a:lnTo>
                  <a:lnTo>
                    <a:pt x="399" y="692"/>
                  </a:lnTo>
                  <a:lnTo>
                    <a:pt x="398" y="692"/>
                  </a:lnTo>
                  <a:lnTo>
                    <a:pt x="398" y="693"/>
                  </a:lnTo>
                  <a:lnTo>
                    <a:pt x="397" y="693"/>
                  </a:lnTo>
                  <a:lnTo>
                    <a:pt x="396" y="693"/>
                  </a:lnTo>
                  <a:lnTo>
                    <a:pt x="395" y="693"/>
                  </a:lnTo>
                  <a:lnTo>
                    <a:pt x="395" y="692"/>
                  </a:lnTo>
                  <a:lnTo>
                    <a:pt x="395" y="693"/>
                  </a:lnTo>
                  <a:lnTo>
                    <a:pt x="395" y="692"/>
                  </a:lnTo>
                  <a:lnTo>
                    <a:pt x="395" y="692"/>
                  </a:lnTo>
                  <a:lnTo>
                    <a:pt x="394" y="692"/>
                  </a:lnTo>
                  <a:lnTo>
                    <a:pt x="394" y="693"/>
                  </a:lnTo>
                  <a:lnTo>
                    <a:pt x="393" y="693"/>
                  </a:lnTo>
                  <a:lnTo>
                    <a:pt x="391" y="693"/>
                  </a:lnTo>
                  <a:lnTo>
                    <a:pt x="390" y="693"/>
                  </a:lnTo>
                  <a:lnTo>
                    <a:pt x="389" y="693"/>
                  </a:lnTo>
                  <a:lnTo>
                    <a:pt x="388" y="693"/>
                  </a:lnTo>
                  <a:lnTo>
                    <a:pt x="388" y="693"/>
                  </a:lnTo>
                  <a:lnTo>
                    <a:pt x="387" y="693"/>
                  </a:lnTo>
                  <a:lnTo>
                    <a:pt x="386" y="693"/>
                  </a:lnTo>
                  <a:lnTo>
                    <a:pt x="385" y="693"/>
                  </a:lnTo>
                  <a:lnTo>
                    <a:pt x="383" y="693"/>
                  </a:lnTo>
                  <a:lnTo>
                    <a:pt x="382" y="693"/>
                  </a:lnTo>
                  <a:lnTo>
                    <a:pt x="382" y="693"/>
                  </a:lnTo>
                  <a:lnTo>
                    <a:pt x="381" y="693"/>
                  </a:lnTo>
                  <a:lnTo>
                    <a:pt x="380" y="693"/>
                  </a:lnTo>
                  <a:lnTo>
                    <a:pt x="379" y="693"/>
                  </a:lnTo>
                  <a:lnTo>
                    <a:pt x="378" y="693"/>
                  </a:lnTo>
                  <a:lnTo>
                    <a:pt x="377" y="693"/>
                  </a:lnTo>
                  <a:lnTo>
                    <a:pt x="376" y="693"/>
                  </a:lnTo>
                  <a:lnTo>
                    <a:pt x="375" y="693"/>
                  </a:lnTo>
                  <a:lnTo>
                    <a:pt x="374" y="693"/>
                  </a:lnTo>
                  <a:lnTo>
                    <a:pt x="372" y="693"/>
                  </a:lnTo>
                  <a:lnTo>
                    <a:pt x="371" y="693"/>
                  </a:lnTo>
                  <a:lnTo>
                    <a:pt x="369" y="693"/>
                  </a:lnTo>
                  <a:lnTo>
                    <a:pt x="369" y="693"/>
                  </a:lnTo>
                  <a:lnTo>
                    <a:pt x="368" y="693"/>
                  </a:lnTo>
                  <a:lnTo>
                    <a:pt x="368" y="692"/>
                  </a:lnTo>
                  <a:lnTo>
                    <a:pt x="369" y="692"/>
                  </a:lnTo>
                  <a:lnTo>
                    <a:pt x="368" y="692"/>
                  </a:lnTo>
                  <a:lnTo>
                    <a:pt x="369" y="692"/>
                  </a:lnTo>
                  <a:lnTo>
                    <a:pt x="369" y="691"/>
                  </a:lnTo>
                  <a:lnTo>
                    <a:pt x="369" y="690"/>
                  </a:lnTo>
                  <a:lnTo>
                    <a:pt x="369" y="689"/>
                  </a:lnTo>
                  <a:lnTo>
                    <a:pt x="368" y="689"/>
                  </a:lnTo>
                  <a:lnTo>
                    <a:pt x="368" y="689"/>
                  </a:lnTo>
                  <a:lnTo>
                    <a:pt x="368" y="688"/>
                  </a:lnTo>
                  <a:lnTo>
                    <a:pt x="368" y="687"/>
                  </a:lnTo>
                  <a:lnTo>
                    <a:pt x="368" y="686"/>
                  </a:lnTo>
                  <a:lnTo>
                    <a:pt x="367" y="686"/>
                  </a:lnTo>
                  <a:lnTo>
                    <a:pt x="367" y="685"/>
                  </a:lnTo>
                  <a:lnTo>
                    <a:pt x="366" y="685"/>
                  </a:lnTo>
                  <a:lnTo>
                    <a:pt x="366" y="684"/>
                  </a:lnTo>
                  <a:lnTo>
                    <a:pt x="367" y="684"/>
                  </a:lnTo>
                  <a:lnTo>
                    <a:pt x="366" y="684"/>
                  </a:lnTo>
                  <a:lnTo>
                    <a:pt x="366" y="683"/>
                  </a:lnTo>
                  <a:lnTo>
                    <a:pt x="366" y="683"/>
                  </a:lnTo>
                  <a:lnTo>
                    <a:pt x="366" y="682"/>
                  </a:lnTo>
                  <a:lnTo>
                    <a:pt x="366" y="681"/>
                  </a:lnTo>
                  <a:lnTo>
                    <a:pt x="365" y="681"/>
                  </a:lnTo>
                  <a:lnTo>
                    <a:pt x="365" y="680"/>
                  </a:lnTo>
                  <a:lnTo>
                    <a:pt x="364" y="680"/>
                  </a:lnTo>
                  <a:lnTo>
                    <a:pt x="364" y="679"/>
                  </a:lnTo>
                  <a:lnTo>
                    <a:pt x="363" y="679"/>
                  </a:lnTo>
                  <a:lnTo>
                    <a:pt x="363" y="679"/>
                  </a:lnTo>
                  <a:lnTo>
                    <a:pt x="363" y="678"/>
                  </a:lnTo>
                  <a:lnTo>
                    <a:pt x="362" y="678"/>
                  </a:lnTo>
                  <a:lnTo>
                    <a:pt x="361" y="677"/>
                  </a:lnTo>
                  <a:lnTo>
                    <a:pt x="360" y="677"/>
                  </a:lnTo>
                  <a:lnTo>
                    <a:pt x="360" y="676"/>
                  </a:lnTo>
                  <a:lnTo>
                    <a:pt x="359" y="676"/>
                  </a:lnTo>
                  <a:lnTo>
                    <a:pt x="358" y="676"/>
                  </a:lnTo>
                  <a:lnTo>
                    <a:pt x="358" y="676"/>
                  </a:lnTo>
                  <a:lnTo>
                    <a:pt x="357" y="676"/>
                  </a:lnTo>
                  <a:lnTo>
                    <a:pt x="357" y="676"/>
                  </a:lnTo>
                  <a:lnTo>
                    <a:pt x="357" y="676"/>
                  </a:lnTo>
                  <a:lnTo>
                    <a:pt x="357" y="675"/>
                  </a:lnTo>
                  <a:lnTo>
                    <a:pt x="356" y="675"/>
                  </a:lnTo>
                  <a:lnTo>
                    <a:pt x="356" y="674"/>
                  </a:lnTo>
                  <a:lnTo>
                    <a:pt x="357" y="674"/>
                  </a:lnTo>
                  <a:lnTo>
                    <a:pt x="358" y="674"/>
                  </a:lnTo>
                  <a:lnTo>
                    <a:pt x="358" y="673"/>
                  </a:lnTo>
                  <a:lnTo>
                    <a:pt x="357" y="673"/>
                  </a:lnTo>
                  <a:lnTo>
                    <a:pt x="357" y="672"/>
                  </a:lnTo>
                  <a:lnTo>
                    <a:pt x="356" y="672"/>
                  </a:lnTo>
                  <a:lnTo>
                    <a:pt x="356" y="671"/>
                  </a:lnTo>
                  <a:lnTo>
                    <a:pt x="356" y="672"/>
                  </a:lnTo>
                  <a:lnTo>
                    <a:pt x="356" y="672"/>
                  </a:lnTo>
                  <a:lnTo>
                    <a:pt x="356" y="671"/>
                  </a:lnTo>
                  <a:lnTo>
                    <a:pt x="356" y="671"/>
                  </a:lnTo>
                  <a:lnTo>
                    <a:pt x="356" y="671"/>
                  </a:lnTo>
                  <a:lnTo>
                    <a:pt x="356" y="670"/>
                  </a:lnTo>
                  <a:lnTo>
                    <a:pt x="356" y="670"/>
                  </a:lnTo>
                  <a:lnTo>
                    <a:pt x="355" y="670"/>
                  </a:lnTo>
                  <a:lnTo>
                    <a:pt x="356" y="670"/>
                  </a:lnTo>
                  <a:lnTo>
                    <a:pt x="355" y="670"/>
                  </a:lnTo>
                  <a:lnTo>
                    <a:pt x="355" y="669"/>
                  </a:lnTo>
                  <a:lnTo>
                    <a:pt x="354" y="669"/>
                  </a:lnTo>
                  <a:lnTo>
                    <a:pt x="354" y="668"/>
                  </a:lnTo>
                  <a:lnTo>
                    <a:pt x="353" y="668"/>
                  </a:lnTo>
                  <a:lnTo>
                    <a:pt x="352" y="668"/>
                  </a:lnTo>
                  <a:lnTo>
                    <a:pt x="352" y="667"/>
                  </a:lnTo>
                  <a:lnTo>
                    <a:pt x="351" y="667"/>
                  </a:lnTo>
                  <a:lnTo>
                    <a:pt x="351" y="666"/>
                  </a:lnTo>
                  <a:lnTo>
                    <a:pt x="351" y="665"/>
                  </a:lnTo>
                  <a:lnTo>
                    <a:pt x="350" y="665"/>
                  </a:lnTo>
                  <a:lnTo>
                    <a:pt x="350" y="664"/>
                  </a:lnTo>
                  <a:lnTo>
                    <a:pt x="350" y="664"/>
                  </a:lnTo>
                  <a:lnTo>
                    <a:pt x="349" y="664"/>
                  </a:lnTo>
                  <a:lnTo>
                    <a:pt x="349" y="663"/>
                  </a:lnTo>
                  <a:lnTo>
                    <a:pt x="348" y="663"/>
                  </a:lnTo>
                  <a:lnTo>
                    <a:pt x="348" y="663"/>
                  </a:lnTo>
                  <a:lnTo>
                    <a:pt x="347" y="663"/>
                  </a:lnTo>
                  <a:lnTo>
                    <a:pt x="347" y="662"/>
                  </a:lnTo>
                  <a:lnTo>
                    <a:pt x="347" y="661"/>
                  </a:lnTo>
                  <a:lnTo>
                    <a:pt x="347" y="660"/>
                  </a:lnTo>
                  <a:lnTo>
                    <a:pt x="347" y="659"/>
                  </a:lnTo>
                  <a:lnTo>
                    <a:pt x="347" y="658"/>
                  </a:lnTo>
                  <a:lnTo>
                    <a:pt x="346" y="658"/>
                  </a:lnTo>
                  <a:lnTo>
                    <a:pt x="345" y="658"/>
                  </a:lnTo>
                  <a:lnTo>
                    <a:pt x="345" y="657"/>
                  </a:lnTo>
                  <a:lnTo>
                    <a:pt x="346" y="657"/>
                  </a:lnTo>
                  <a:lnTo>
                    <a:pt x="345" y="657"/>
                  </a:lnTo>
                  <a:lnTo>
                    <a:pt x="345" y="657"/>
                  </a:lnTo>
                  <a:lnTo>
                    <a:pt x="345" y="656"/>
                  </a:lnTo>
                  <a:lnTo>
                    <a:pt x="346" y="656"/>
                  </a:lnTo>
                  <a:lnTo>
                    <a:pt x="346" y="655"/>
                  </a:lnTo>
                  <a:lnTo>
                    <a:pt x="347" y="655"/>
                  </a:lnTo>
                  <a:lnTo>
                    <a:pt x="347" y="654"/>
                  </a:lnTo>
                  <a:lnTo>
                    <a:pt x="347" y="653"/>
                  </a:lnTo>
                  <a:lnTo>
                    <a:pt x="348" y="653"/>
                  </a:lnTo>
                  <a:lnTo>
                    <a:pt x="348" y="652"/>
                  </a:lnTo>
                  <a:lnTo>
                    <a:pt x="349" y="652"/>
                  </a:lnTo>
                  <a:lnTo>
                    <a:pt x="349" y="651"/>
                  </a:lnTo>
                  <a:lnTo>
                    <a:pt x="350" y="651"/>
                  </a:lnTo>
                  <a:lnTo>
                    <a:pt x="350" y="651"/>
                  </a:lnTo>
                  <a:lnTo>
                    <a:pt x="350" y="650"/>
                  </a:lnTo>
                  <a:lnTo>
                    <a:pt x="350" y="649"/>
                  </a:lnTo>
                  <a:lnTo>
                    <a:pt x="350" y="648"/>
                  </a:lnTo>
                  <a:lnTo>
                    <a:pt x="350" y="647"/>
                  </a:lnTo>
                  <a:lnTo>
                    <a:pt x="350" y="646"/>
                  </a:lnTo>
                  <a:lnTo>
                    <a:pt x="350" y="645"/>
                  </a:lnTo>
                  <a:lnTo>
                    <a:pt x="350" y="644"/>
                  </a:lnTo>
                  <a:lnTo>
                    <a:pt x="350" y="644"/>
                  </a:lnTo>
                  <a:lnTo>
                    <a:pt x="350" y="643"/>
                  </a:lnTo>
                  <a:lnTo>
                    <a:pt x="350" y="644"/>
                  </a:lnTo>
                  <a:lnTo>
                    <a:pt x="350" y="643"/>
                  </a:lnTo>
                  <a:lnTo>
                    <a:pt x="350" y="642"/>
                  </a:lnTo>
                  <a:lnTo>
                    <a:pt x="350" y="641"/>
                  </a:lnTo>
                  <a:lnTo>
                    <a:pt x="350" y="640"/>
                  </a:lnTo>
                  <a:lnTo>
                    <a:pt x="350" y="639"/>
                  </a:lnTo>
                  <a:lnTo>
                    <a:pt x="350" y="639"/>
                  </a:lnTo>
                  <a:lnTo>
                    <a:pt x="350" y="639"/>
                  </a:lnTo>
                  <a:lnTo>
                    <a:pt x="350" y="638"/>
                  </a:lnTo>
                  <a:lnTo>
                    <a:pt x="350" y="638"/>
                  </a:lnTo>
                  <a:lnTo>
                    <a:pt x="349" y="638"/>
                  </a:lnTo>
                  <a:lnTo>
                    <a:pt x="349" y="637"/>
                  </a:lnTo>
                  <a:lnTo>
                    <a:pt x="348" y="637"/>
                  </a:lnTo>
                  <a:lnTo>
                    <a:pt x="348" y="636"/>
                  </a:lnTo>
                  <a:lnTo>
                    <a:pt x="349" y="636"/>
                  </a:lnTo>
                  <a:lnTo>
                    <a:pt x="349" y="635"/>
                  </a:lnTo>
                  <a:lnTo>
                    <a:pt x="349" y="634"/>
                  </a:lnTo>
                  <a:lnTo>
                    <a:pt x="348" y="634"/>
                  </a:lnTo>
                  <a:lnTo>
                    <a:pt x="349" y="634"/>
                  </a:lnTo>
                  <a:lnTo>
                    <a:pt x="349" y="633"/>
                  </a:lnTo>
                  <a:lnTo>
                    <a:pt x="348" y="633"/>
                  </a:lnTo>
                  <a:lnTo>
                    <a:pt x="348" y="632"/>
                  </a:lnTo>
                  <a:lnTo>
                    <a:pt x="348" y="631"/>
                  </a:lnTo>
                  <a:lnTo>
                    <a:pt x="347" y="631"/>
                  </a:lnTo>
                  <a:lnTo>
                    <a:pt x="347" y="631"/>
                  </a:lnTo>
                  <a:lnTo>
                    <a:pt x="346" y="631"/>
                  </a:lnTo>
                  <a:lnTo>
                    <a:pt x="346" y="630"/>
                  </a:lnTo>
                  <a:lnTo>
                    <a:pt x="346" y="629"/>
                  </a:lnTo>
                  <a:lnTo>
                    <a:pt x="346" y="628"/>
                  </a:lnTo>
                  <a:lnTo>
                    <a:pt x="345" y="628"/>
                  </a:lnTo>
                  <a:lnTo>
                    <a:pt x="344" y="628"/>
                  </a:lnTo>
                  <a:lnTo>
                    <a:pt x="344" y="627"/>
                  </a:lnTo>
                  <a:lnTo>
                    <a:pt x="344" y="627"/>
                  </a:lnTo>
                  <a:lnTo>
                    <a:pt x="344" y="626"/>
                  </a:lnTo>
                  <a:lnTo>
                    <a:pt x="343" y="626"/>
                  </a:lnTo>
                  <a:lnTo>
                    <a:pt x="343" y="625"/>
                  </a:lnTo>
                  <a:lnTo>
                    <a:pt x="344" y="625"/>
                  </a:lnTo>
                  <a:lnTo>
                    <a:pt x="343" y="625"/>
                  </a:lnTo>
                  <a:lnTo>
                    <a:pt x="344" y="625"/>
                  </a:lnTo>
                  <a:lnTo>
                    <a:pt x="343" y="625"/>
                  </a:lnTo>
                  <a:lnTo>
                    <a:pt x="344" y="625"/>
                  </a:lnTo>
                  <a:lnTo>
                    <a:pt x="344" y="625"/>
                  </a:lnTo>
                  <a:lnTo>
                    <a:pt x="343" y="625"/>
                  </a:lnTo>
                  <a:lnTo>
                    <a:pt x="343" y="624"/>
                  </a:lnTo>
                  <a:lnTo>
                    <a:pt x="343" y="623"/>
                  </a:lnTo>
                  <a:lnTo>
                    <a:pt x="344" y="623"/>
                  </a:lnTo>
                  <a:lnTo>
                    <a:pt x="344" y="622"/>
                  </a:lnTo>
                  <a:lnTo>
                    <a:pt x="344" y="622"/>
                  </a:lnTo>
                  <a:lnTo>
                    <a:pt x="344" y="621"/>
                  </a:lnTo>
                  <a:lnTo>
                    <a:pt x="344" y="620"/>
                  </a:lnTo>
                  <a:lnTo>
                    <a:pt x="344" y="620"/>
                  </a:lnTo>
                  <a:lnTo>
                    <a:pt x="344" y="620"/>
                  </a:lnTo>
                  <a:lnTo>
                    <a:pt x="344" y="619"/>
                  </a:lnTo>
                  <a:lnTo>
                    <a:pt x="344" y="620"/>
                  </a:lnTo>
                  <a:lnTo>
                    <a:pt x="344" y="619"/>
                  </a:lnTo>
                  <a:lnTo>
                    <a:pt x="344" y="619"/>
                  </a:lnTo>
                  <a:lnTo>
                    <a:pt x="343" y="619"/>
                  </a:lnTo>
                  <a:lnTo>
                    <a:pt x="343" y="618"/>
                  </a:lnTo>
                  <a:lnTo>
                    <a:pt x="343" y="618"/>
                  </a:lnTo>
                  <a:lnTo>
                    <a:pt x="342" y="618"/>
                  </a:lnTo>
                  <a:lnTo>
                    <a:pt x="342" y="617"/>
                  </a:lnTo>
                  <a:lnTo>
                    <a:pt x="342" y="616"/>
                  </a:lnTo>
                  <a:lnTo>
                    <a:pt x="343" y="616"/>
                  </a:lnTo>
                  <a:lnTo>
                    <a:pt x="343" y="615"/>
                  </a:lnTo>
                  <a:lnTo>
                    <a:pt x="343" y="614"/>
                  </a:lnTo>
                  <a:lnTo>
                    <a:pt x="343" y="613"/>
                  </a:lnTo>
                  <a:lnTo>
                    <a:pt x="343" y="612"/>
                  </a:lnTo>
                  <a:lnTo>
                    <a:pt x="344" y="612"/>
                  </a:lnTo>
                  <a:lnTo>
                    <a:pt x="343" y="612"/>
                  </a:lnTo>
                  <a:lnTo>
                    <a:pt x="344" y="612"/>
                  </a:lnTo>
                  <a:lnTo>
                    <a:pt x="344" y="611"/>
                  </a:lnTo>
                  <a:lnTo>
                    <a:pt x="344" y="610"/>
                  </a:lnTo>
                  <a:lnTo>
                    <a:pt x="344" y="609"/>
                  </a:lnTo>
                  <a:lnTo>
                    <a:pt x="344" y="608"/>
                  </a:lnTo>
                  <a:lnTo>
                    <a:pt x="344" y="607"/>
                  </a:lnTo>
                  <a:lnTo>
                    <a:pt x="343" y="607"/>
                  </a:lnTo>
                  <a:lnTo>
                    <a:pt x="343" y="606"/>
                  </a:lnTo>
                  <a:lnTo>
                    <a:pt x="343" y="606"/>
                  </a:lnTo>
                  <a:lnTo>
                    <a:pt x="343" y="605"/>
                  </a:lnTo>
                  <a:lnTo>
                    <a:pt x="343" y="604"/>
                  </a:lnTo>
                  <a:lnTo>
                    <a:pt x="343" y="603"/>
                  </a:lnTo>
                  <a:lnTo>
                    <a:pt x="343" y="602"/>
                  </a:lnTo>
                  <a:lnTo>
                    <a:pt x="342" y="602"/>
                  </a:lnTo>
                  <a:lnTo>
                    <a:pt x="342" y="601"/>
                  </a:lnTo>
                  <a:lnTo>
                    <a:pt x="342" y="600"/>
                  </a:lnTo>
                  <a:lnTo>
                    <a:pt x="341" y="600"/>
                  </a:lnTo>
                  <a:lnTo>
                    <a:pt x="341" y="599"/>
                  </a:lnTo>
                  <a:lnTo>
                    <a:pt x="340" y="599"/>
                  </a:lnTo>
                  <a:lnTo>
                    <a:pt x="340" y="598"/>
                  </a:lnTo>
                  <a:lnTo>
                    <a:pt x="339" y="598"/>
                  </a:lnTo>
                  <a:lnTo>
                    <a:pt x="339" y="597"/>
                  </a:lnTo>
                  <a:lnTo>
                    <a:pt x="340" y="597"/>
                  </a:lnTo>
                  <a:lnTo>
                    <a:pt x="340" y="596"/>
                  </a:lnTo>
                  <a:lnTo>
                    <a:pt x="341" y="596"/>
                  </a:lnTo>
                  <a:lnTo>
                    <a:pt x="341" y="595"/>
                  </a:lnTo>
                  <a:lnTo>
                    <a:pt x="341" y="594"/>
                  </a:lnTo>
                  <a:lnTo>
                    <a:pt x="341" y="593"/>
                  </a:lnTo>
                  <a:lnTo>
                    <a:pt x="340" y="593"/>
                  </a:lnTo>
                  <a:lnTo>
                    <a:pt x="340" y="593"/>
                  </a:lnTo>
                  <a:lnTo>
                    <a:pt x="340" y="592"/>
                  </a:lnTo>
                  <a:lnTo>
                    <a:pt x="339" y="592"/>
                  </a:lnTo>
                  <a:lnTo>
                    <a:pt x="339" y="591"/>
                  </a:lnTo>
                  <a:lnTo>
                    <a:pt x="338" y="591"/>
                  </a:lnTo>
                  <a:lnTo>
                    <a:pt x="338" y="590"/>
                  </a:lnTo>
                  <a:lnTo>
                    <a:pt x="338" y="589"/>
                  </a:lnTo>
                  <a:lnTo>
                    <a:pt x="338" y="588"/>
                  </a:lnTo>
                  <a:lnTo>
                    <a:pt x="337" y="588"/>
                  </a:lnTo>
                  <a:lnTo>
                    <a:pt x="337" y="588"/>
                  </a:lnTo>
                  <a:lnTo>
                    <a:pt x="337" y="587"/>
                  </a:lnTo>
                  <a:lnTo>
                    <a:pt x="337" y="586"/>
                  </a:lnTo>
                  <a:lnTo>
                    <a:pt x="336" y="586"/>
                  </a:lnTo>
                  <a:lnTo>
                    <a:pt x="335" y="586"/>
                  </a:lnTo>
                  <a:lnTo>
                    <a:pt x="335" y="586"/>
                  </a:lnTo>
                  <a:lnTo>
                    <a:pt x="335" y="585"/>
                  </a:lnTo>
                  <a:lnTo>
                    <a:pt x="334" y="585"/>
                  </a:lnTo>
                  <a:lnTo>
                    <a:pt x="334" y="584"/>
                  </a:lnTo>
                  <a:lnTo>
                    <a:pt x="334" y="583"/>
                  </a:lnTo>
                  <a:lnTo>
                    <a:pt x="333" y="583"/>
                  </a:lnTo>
                  <a:lnTo>
                    <a:pt x="333" y="582"/>
                  </a:lnTo>
                  <a:lnTo>
                    <a:pt x="332" y="582"/>
                  </a:lnTo>
                  <a:lnTo>
                    <a:pt x="332" y="581"/>
                  </a:lnTo>
                  <a:lnTo>
                    <a:pt x="331" y="581"/>
                  </a:lnTo>
                  <a:lnTo>
                    <a:pt x="331" y="580"/>
                  </a:lnTo>
                  <a:lnTo>
                    <a:pt x="331" y="580"/>
                  </a:lnTo>
                  <a:lnTo>
                    <a:pt x="331" y="580"/>
                  </a:lnTo>
                  <a:lnTo>
                    <a:pt x="331" y="579"/>
                  </a:lnTo>
                  <a:lnTo>
                    <a:pt x="330" y="579"/>
                  </a:lnTo>
                  <a:lnTo>
                    <a:pt x="330" y="578"/>
                  </a:lnTo>
                  <a:lnTo>
                    <a:pt x="329" y="578"/>
                  </a:lnTo>
                  <a:lnTo>
                    <a:pt x="329" y="577"/>
                  </a:lnTo>
                  <a:lnTo>
                    <a:pt x="328" y="577"/>
                  </a:lnTo>
                  <a:lnTo>
                    <a:pt x="328" y="576"/>
                  </a:lnTo>
                  <a:lnTo>
                    <a:pt x="327" y="576"/>
                  </a:lnTo>
                  <a:lnTo>
                    <a:pt x="327" y="575"/>
                  </a:lnTo>
                  <a:lnTo>
                    <a:pt x="327" y="574"/>
                  </a:lnTo>
                  <a:lnTo>
                    <a:pt x="327" y="573"/>
                  </a:lnTo>
                  <a:lnTo>
                    <a:pt x="326" y="573"/>
                  </a:lnTo>
                  <a:lnTo>
                    <a:pt x="326" y="573"/>
                  </a:lnTo>
                  <a:lnTo>
                    <a:pt x="325" y="573"/>
                  </a:lnTo>
                  <a:lnTo>
                    <a:pt x="325" y="572"/>
                  </a:lnTo>
                  <a:lnTo>
                    <a:pt x="324" y="572"/>
                  </a:lnTo>
                  <a:lnTo>
                    <a:pt x="324" y="571"/>
                  </a:lnTo>
                  <a:lnTo>
                    <a:pt x="324" y="571"/>
                  </a:lnTo>
                  <a:lnTo>
                    <a:pt x="324" y="570"/>
                  </a:lnTo>
                  <a:lnTo>
                    <a:pt x="323" y="570"/>
                  </a:lnTo>
                  <a:lnTo>
                    <a:pt x="323" y="569"/>
                  </a:lnTo>
                  <a:lnTo>
                    <a:pt x="322" y="569"/>
                  </a:lnTo>
                  <a:lnTo>
                    <a:pt x="322" y="568"/>
                  </a:lnTo>
                  <a:lnTo>
                    <a:pt x="321" y="568"/>
                  </a:lnTo>
                  <a:lnTo>
                    <a:pt x="321" y="567"/>
                  </a:lnTo>
                  <a:lnTo>
                    <a:pt x="320" y="567"/>
                  </a:lnTo>
                  <a:lnTo>
                    <a:pt x="320" y="567"/>
                  </a:lnTo>
                  <a:lnTo>
                    <a:pt x="319" y="567"/>
                  </a:lnTo>
                  <a:lnTo>
                    <a:pt x="318" y="567"/>
                  </a:lnTo>
                  <a:lnTo>
                    <a:pt x="318" y="566"/>
                  </a:lnTo>
                  <a:lnTo>
                    <a:pt x="318" y="566"/>
                  </a:lnTo>
                  <a:lnTo>
                    <a:pt x="318" y="565"/>
                  </a:lnTo>
                  <a:lnTo>
                    <a:pt x="317" y="565"/>
                  </a:lnTo>
                  <a:lnTo>
                    <a:pt x="317" y="564"/>
                  </a:lnTo>
                  <a:lnTo>
                    <a:pt x="316" y="564"/>
                  </a:lnTo>
                  <a:lnTo>
                    <a:pt x="316" y="563"/>
                  </a:lnTo>
                  <a:lnTo>
                    <a:pt x="315" y="563"/>
                  </a:lnTo>
                  <a:lnTo>
                    <a:pt x="315" y="562"/>
                  </a:lnTo>
                  <a:lnTo>
                    <a:pt x="315" y="563"/>
                  </a:lnTo>
                  <a:lnTo>
                    <a:pt x="315" y="562"/>
                  </a:lnTo>
                  <a:lnTo>
                    <a:pt x="314" y="562"/>
                  </a:lnTo>
                  <a:lnTo>
                    <a:pt x="314" y="561"/>
                  </a:lnTo>
                  <a:lnTo>
                    <a:pt x="313" y="561"/>
                  </a:lnTo>
                  <a:lnTo>
                    <a:pt x="313" y="561"/>
                  </a:lnTo>
                  <a:lnTo>
                    <a:pt x="312" y="561"/>
                  </a:lnTo>
                  <a:lnTo>
                    <a:pt x="312" y="560"/>
                  </a:lnTo>
                  <a:lnTo>
                    <a:pt x="312" y="560"/>
                  </a:lnTo>
                  <a:lnTo>
                    <a:pt x="312" y="559"/>
                  </a:lnTo>
                  <a:lnTo>
                    <a:pt x="311" y="559"/>
                  </a:lnTo>
                  <a:lnTo>
                    <a:pt x="310" y="559"/>
                  </a:lnTo>
                  <a:lnTo>
                    <a:pt x="310" y="558"/>
                  </a:lnTo>
                  <a:lnTo>
                    <a:pt x="309" y="558"/>
                  </a:lnTo>
                  <a:lnTo>
                    <a:pt x="309" y="557"/>
                  </a:lnTo>
                  <a:lnTo>
                    <a:pt x="308" y="557"/>
                  </a:lnTo>
                  <a:lnTo>
                    <a:pt x="308" y="556"/>
                  </a:lnTo>
                  <a:lnTo>
                    <a:pt x="307" y="556"/>
                  </a:lnTo>
                  <a:lnTo>
                    <a:pt x="307" y="557"/>
                  </a:lnTo>
                  <a:lnTo>
                    <a:pt x="306" y="557"/>
                  </a:lnTo>
                  <a:lnTo>
                    <a:pt x="305" y="557"/>
                  </a:lnTo>
                  <a:lnTo>
                    <a:pt x="305" y="558"/>
                  </a:lnTo>
                  <a:lnTo>
                    <a:pt x="305" y="558"/>
                  </a:lnTo>
                  <a:lnTo>
                    <a:pt x="304" y="558"/>
                  </a:lnTo>
                  <a:lnTo>
                    <a:pt x="304" y="559"/>
                  </a:lnTo>
                  <a:lnTo>
                    <a:pt x="303" y="559"/>
                  </a:lnTo>
                  <a:lnTo>
                    <a:pt x="303" y="560"/>
                  </a:lnTo>
                  <a:lnTo>
                    <a:pt x="303" y="561"/>
                  </a:lnTo>
                  <a:lnTo>
                    <a:pt x="302" y="561"/>
                  </a:lnTo>
                  <a:lnTo>
                    <a:pt x="302" y="561"/>
                  </a:lnTo>
                  <a:lnTo>
                    <a:pt x="302" y="562"/>
                  </a:lnTo>
                  <a:lnTo>
                    <a:pt x="302" y="563"/>
                  </a:lnTo>
                  <a:lnTo>
                    <a:pt x="303" y="563"/>
                  </a:lnTo>
                  <a:lnTo>
                    <a:pt x="302" y="563"/>
                  </a:lnTo>
                  <a:lnTo>
                    <a:pt x="303" y="563"/>
                  </a:lnTo>
                  <a:lnTo>
                    <a:pt x="302" y="563"/>
                  </a:lnTo>
                  <a:lnTo>
                    <a:pt x="302" y="564"/>
                  </a:lnTo>
                  <a:lnTo>
                    <a:pt x="303" y="564"/>
                  </a:lnTo>
                  <a:lnTo>
                    <a:pt x="303" y="565"/>
                  </a:lnTo>
                  <a:lnTo>
                    <a:pt x="304" y="565"/>
                  </a:lnTo>
                  <a:lnTo>
                    <a:pt x="303" y="565"/>
                  </a:lnTo>
                  <a:lnTo>
                    <a:pt x="303" y="566"/>
                  </a:lnTo>
                  <a:lnTo>
                    <a:pt x="302" y="566"/>
                  </a:lnTo>
                  <a:lnTo>
                    <a:pt x="303" y="566"/>
                  </a:lnTo>
                  <a:lnTo>
                    <a:pt x="303" y="567"/>
                  </a:lnTo>
                  <a:lnTo>
                    <a:pt x="303" y="567"/>
                  </a:lnTo>
                  <a:lnTo>
                    <a:pt x="302" y="567"/>
                  </a:lnTo>
                  <a:lnTo>
                    <a:pt x="302" y="568"/>
                  </a:lnTo>
                  <a:lnTo>
                    <a:pt x="302" y="569"/>
                  </a:lnTo>
                  <a:lnTo>
                    <a:pt x="301" y="569"/>
                  </a:lnTo>
                  <a:lnTo>
                    <a:pt x="301" y="570"/>
                  </a:lnTo>
                  <a:lnTo>
                    <a:pt x="301" y="571"/>
                  </a:lnTo>
                  <a:lnTo>
                    <a:pt x="300" y="571"/>
                  </a:lnTo>
                  <a:lnTo>
                    <a:pt x="300" y="570"/>
                  </a:lnTo>
                  <a:lnTo>
                    <a:pt x="299" y="570"/>
                  </a:lnTo>
                  <a:lnTo>
                    <a:pt x="299" y="569"/>
                  </a:lnTo>
                  <a:lnTo>
                    <a:pt x="299" y="570"/>
                  </a:lnTo>
                  <a:lnTo>
                    <a:pt x="299" y="570"/>
                  </a:lnTo>
                  <a:lnTo>
                    <a:pt x="299" y="569"/>
                  </a:lnTo>
                  <a:lnTo>
                    <a:pt x="299" y="569"/>
                  </a:lnTo>
                  <a:lnTo>
                    <a:pt x="299" y="569"/>
                  </a:lnTo>
                  <a:lnTo>
                    <a:pt x="299" y="568"/>
                  </a:lnTo>
                  <a:lnTo>
                    <a:pt x="298" y="568"/>
                  </a:lnTo>
                  <a:lnTo>
                    <a:pt x="298" y="569"/>
                  </a:lnTo>
                  <a:lnTo>
                    <a:pt x="298" y="568"/>
                  </a:lnTo>
                  <a:lnTo>
                    <a:pt x="297" y="568"/>
                  </a:lnTo>
                  <a:lnTo>
                    <a:pt x="298" y="568"/>
                  </a:lnTo>
                  <a:lnTo>
                    <a:pt x="297" y="568"/>
                  </a:lnTo>
                  <a:lnTo>
                    <a:pt x="297" y="567"/>
                  </a:lnTo>
                  <a:lnTo>
                    <a:pt x="296" y="567"/>
                  </a:lnTo>
                  <a:lnTo>
                    <a:pt x="296" y="567"/>
                  </a:lnTo>
                  <a:lnTo>
                    <a:pt x="295" y="567"/>
                  </a:lnTo>
                  <a:lnTo>
                    <a:pt x="295" y="566"/>
                  </a:lnTo>
                  <a:lnTo>
                    <a:pt x="294" y="566"/>
                  </a:lnTo>
                  <a:lnTo>
                    <a:pt x="294" y="567"/>
                  </a:lnTo>
                  <a:lnTo>
                    <a:pt x="294" y="566"/>
                  </a:lnTo>
                  <a:lnTo>
                    <a:pt x="293" y="566"/>
                  </a:lnTo>
                  <a:lnTo>
                    <a:pt x="293" y="565"/>
                  </a:lnTo>
                  <a:lnTo>
                    <a:pt x="292" y="565"/>
                  </a:lnTo>
                  <a:lnTo>
                    <a:pt x="292" y="564"/>
                  </a:lnTo>
                  <a:lnTo>
                    <a:pt x="292" y="564"/>
                  </a:lnTo>
                  <a:lnTo>
                    <a:pt x="292" y="563"/>
                  </a:lnTo>
                  <a:lnTo>
                    <a:pt x="291" y="563"/>
                  </a:lnTo>
                  <a:lnTo>
                    <a:pt x="291" y="562"/>
                  </a:lnTo>
                  <a:lnTo>
                    <a:pt x="290" y="562"/>
                  </a:lnTo>
                  <a:lnTo>
                    <a:pt x="289" y="562"/>
                  </a:lnTo>
                  <a:lnTo>
                    <a:pt x="288" y="562"/>
                  </a:lnTo>
                  <a:lnTo>
                    <a:pt x="287" y="562"/>
                  </a:lnTo>
                  <a:lnTo>
                    <a:pt x="287" y="563"/>
                  </a:lnTo>
                  <a:lnTo>
                    <a:pt x="286" y="563"/>
                  </a:lnTo>
                  <a:lnTo>
                    <a:pt x="287" y="563"/>
                  </a:lnTo>
                  <a:lnTo>
                    <a:pt x="286" y="563"/>
                  </a:lnTo>
                  <a:lnTo>
                    <a:pt x="286" y="564"/>
                  </a:lnTo>
                  <a:lnTo>
                    <a:pt x="286" y="564"/>
                  </a:lnTo>
                  <a:lnTo>
                    <a:pt x="285" y="564"/>
                  </a:lnTo>
                  <a:lnTo>
                    <a:pt x="284" y="564"/>
                  </a:lnTo>
                  <a:lnTo>
                    <a:pt x="283" y="564"/>
                  </a:lnTo>
                  <a:lnTo>
                    <a:pt x="282" y="564"/>
                  </a:lnTo>
                  <a:lnTo>
                    <a:pt x="282" y="563"/>
                  </a:lnTo>
                  <a:lnTo>
                    <a:pt x="281" y="563"/>
                  </a:lnTo>
                  <a:lnTo>
                    <a:pt x="281" y="564"/>
                  </a:lnTo>
                  <a:lnTo>
                    <a:pt x="281" y="563"/>
                  </a:lnTo>
                  <a:lnTo>
                    <a:pt x="280" y="563"/>
                  </a:lnTo>
                  <a:lnTo>
                    <a:pt x="280" y="563"/>
                  </a:lnTo>
                  <a:lnTo>
                    <a:pt x="280" y="562"/>
                  </a:lnTo>
                  <a:lnTo>
                    <a:pt x="280" y="563"/>
                  </a:lnTo>
                  <a:lnTo>
                    <a:pt x="280" y="562"/>
                  </a:lnTo>
                  <a:lnTo>
                    <a:pt x="279" y="562"/>
                  </a:lnTo>
                  <a:lnTo>
                    <a:pt x="278" y="562"/>
                  </a:lnTo>
                  <a:lnTo>
                    <a:pt x="278" y="563"/>
                  </a:lnTo>
                  <a:lnTo>
                    <a:pt x="277" y="563"/>
                  </a:lnTo>
                  <a:lnTo>
                    <a:pt x="277" y="562"/>
                  </a:lnTo>
                  <a:lnTo>
                    <a:pt x="276" y="562"/>
                  </a:lnTo>
                  <a:lnTo>
                    <a:pt x="276" y="563"/>
                  </a:lnTo>
                  <a:lnTo>
                    <a:pt x="276" y="564"/>
                  </a:lnTo>
                  <a:lnTo>
                    <a:pt x="275" y="564"/>
                  </a:lnTo>
                  <a:lnTo>
                    <a:pt x="275" y="565"/>
                  </a:lnTo>
                  <a:lnTo>
                    <a:pt x="274" y="565"/>
                  </a:lnTo>
                  <a:lnTo>
                    <a:pt x="273" y="565"/>
                  </a:lnTo>
                  <a:lnTo>
                    <a:pt x="273" y="565"/>
                  </a:lnTo>
                  <a:lnTo>
                    <a:pt x="272" y="565"/>
                  </a:lnTo>
                  <a:lnTo>
                    <a:pt x="271" y="565"/>
                  </a:lnTo>
                  <a:lnTo>
                    <a:pt x="270" y="565"/>
                  </a:lnTo>
                  <a:lnTo>
                    <a:pt x="270" y="564"/>
                  </a:lnTo>
                  <a:lnTo>
                    <a:pt x="270" y="565"/>
                  </a:lnTo>
                  <a:lnTo>
                    <a:pt x="270" y="564"/>
                  </a:lnTo>
                  <a:lnTo>
                    <a:pt x="270" y="565"/>
                  </a:lnTo>
                  <a:lnTo>
                    <a:pt x="269" y="565"/>
                  </a:lnTo>
                  <a:lnTo>
                    <a:pt x="269" y="564"/>
                  </a:lnTo>
                  <a:lnTo>
                    <a:pt x="268" y="564"/>
                  </a:lnTo>
                  <a:lnTo>
                    <a:pt x="268" y="563"/>
                  </a:lnTo>
                  <a:lnTo>
                    <a:pt x="267" y="563"/>
                  </a:lnTo>
                  <a:lnTo>
                    <a:pt x="267" y="562"/>
                  </a:lnTo>
                  <a:lnTo>
                    <a:pt x="268" y="562"/>
                  </a:lnTo>
                  <a:lnTo>
                    <a:pt x="268" y="561"/>
                  </a:lnTo>
                  <a:lnTo>
                    <a:pt x="267" y="561"/>
                  </a:lnTo>
                  <a:lnTo>
                    <a:pt x="267" y="561"/>
                  </a:lnTo>
                  <a:lnTo>
                    <a:pt x="267" y="561"/>
                  </a:lnTo>
                  <a:lnTo>
                    <a:pt x="267" y="560"/>
                  </a:lnTo>
                  <a:lnTo>
                    <a:pt x="267" y="561"/>
                  </a:lnTo>
                  <a:lnTo>
                    <a:pt x="267" y="560"/>
                  </a:lnTo>
                  <a:lnTo>
                    <a:pt x="266" y="560"/>
                  </a:lnTo>
                  <a:lnTo>
                    <a:pt x="266" y="559"/>
                  </a:lnTo>
                  <a:lnTo>
                    <a:pt x="266" y="560"/>
                  </a:lnTo>
                  <a:lnTo>
                    <a:pt x="266" y="559"/>
                  </a:lnTo>
                  <a:lnTo>
                    <a:pt x="265" y="559"/>
                  </a:lnTo>
                  <a:lnTo>
                    <a:pt x="265" y="558"/>
                  </a:lnTo>
                  <a:lnTo>
                    <a:pt x="264" y="558"/>
                  </a:lnTo>
                  <a:lnTo>
                    <a:pt x="264" y="559"/>
                  </a:lnTo>
                  <a:lnTo>
                    <a:pt x="264" y="558"/>
                  </a:lnTo>
                  <a:lnTo>
                    <a:pt x="263" y="558"/>
                  </a:lnTo>
                  <a:lnTo>
                    <a:pt x="263" y="557"/>
                  </a:lnTo>
                  <a:lnTo>
                    <a:pt x="262" y="557"/>
                  </a:lnTo>
                  <a:lnTo>
                    <a:pt x="262" y="556"/>
                  </a:lnTo>
                  <a:lnTo>
                    <a:pt x="261" y="556"/>
                  </a:lnTo>
                  <a:lnTo>
                    <a:pt x="260" y="556"/>
                  </a:lnTo>
                  <a:lnTo>
                    <a:pt x="260" y="556"/>
                  </a:lnTo>
                  <a:lnTo>
                    <a:pt x="259" y="556"/>
                  </a:lnTo>
                  <a:lnTo>
                    <a:pt x="259" y="557"/>
                  </a:lnTo>
                  <a:lnTo>
                    <a:pt x="258" y="557"/>
                  </a:lnTo>
                  <a:lnTo>
                    <a:pt x="258" y="556"/>
                  </a:lnTo>
                  <a:lnTo>
                    <a:pt x="258" y="557"/>
                  </a:lnTo>
                  <a:lnTo>
                    <a:pt x="257" y="557"/>
                  </a:lnTo>
                  <a:lnTo>
                    <a:pt x="257" y="556"/>
                  </a:lnTo>
                  <a:lnTo>
                    <a:pt x="256" y="556"/>
                  </a:lnTo>
                  <a:lnTo>
                    <a:pt x="255" y="556"/>
                  </a:lnTo>
                  <a:lnTo>
                    <a:pt x="254" y="556"/>
                  </a:lnTo>
                  <a:lnTo>
                    <a:pt x="254" y="557"/>
                  </a:lnTo>
                  <a:lnTo>
                    <a:pt x="254" y="557"/>
                  </a:lnTo>
                  <a:lnTo>
                    <a:pt x="253" y="557"/>
                  </a:lnTo>
                  <a:lnTo>
                    <a:pt x="253" y="556"/>
                  </a:lnTo>
                  <a:lnTo>
                    <a:pt x="252" y="556"/>
                  </a:lnTo>
                  <a:lnTo>
                    <a:pt x="252" y="557"/>
                  </a:lnTo>
                  <a:lnTo>
                    <a:pt x="252" y="556"/>
                  </a:lnTo>
                  <a:lnTo>
                    <a:pt x="252" y="557"/>
                  </a:lnTo>
                  <a:lnTo>
                    <a:pt x="251" y="557"/>
                  </a:lnTo>
                  <a:lnTo>
                    <a:pt x="251" y="556"/>
                  </a:lnTo>
                  <a:lnTo>
                    <a:pt x="251" y="557"/>
                  </a:lnTo>
                  <a:lnTo>
                    <a:pt x="251" y="556"/>
                  </a:lnTo>
                  <a:lnTo>
                    <a:pt x="251" y="557"/>
                  </a:lnTo>
                  <a:lnTo>
                    <a:pt x="251" y="556"/>
                  </a:lnTo>
                  <a:lnTo>
                    <a:pt x="250" y="556"/>
                  </a:lnTo>
                  <a:lnTo>
                    <a:pt x="249" y="556"/>
                  </a:lnTo>
                  <a:lnTo>
                    <a:pt x="248" y="556"/>
                  </a:lnTo>
                  <a:lnTo>
                    <a:pt x="248" y="555"/>
                  </a:lnTo>
                  <a:lnTo>
                    <a:pt x="248" y="555"/>
                  </a:lnTo>
                  <a:lnTo>
                    <a:pt x="248" y="554"/>
                  </a:lnTo>
                  <a:lnTo>
                    <a:pt x="247" y="554"/>
                  </a:lnTo>
                  <a:lnTo>
                    <a:pt x="247" y="554"/>
                  </a:lnTo>
                  <a:lnTo>
                    <a:pt x="246" y="554"/>
                  </a:lnTo>
                  <a:lnTo>
                    <a:pt x="245" y="554"/>
                  </a:lnTo>
                  <a:lnTo>
                    <a:pt x="246" y="554"/>
                  </a:lnTo>
                  <a:lnTo>
                    <a:pt x="245" y="554"/>
                  </a:lnTo>
                  <a:lnTo>
                    <a:pt x="245" y="553"/>
                  </a:lnTo>
                  <a:lnTo>
                    <a:pt x="244" y="553"/>
                  </a:lnTo>
                  <a:lnTo>
                    <a:pt x="244" y="552"/>
                  </a:lnTo>
                  <a:lnTo>
                    <a:pt x="243" y="552"/>
                  </a:lnTo>
                  <a:lnTo>
                    <a:pt x="243" y="551"/>
                  </a:lnTo>
                  <a:lnTo>
                    <a:pt x="243" y="552"/>
                  </a:lnTo>
                  <a:lnTo>
                    <a:pt x="242" y="552"/>
                  </a:lnTo>
                  <a:lnTo>
                    <a:pt x="242" y="551"/>
                  </a:lnTo>
                  <a:lnTo>
                    <a:pt x="241" y="551"/>
                  </a:lnTo>
                  <a:lnTo>
                    <a:pt x="241" y="550"/>
                  </a:lnTo>
                  <a:lnTo>
                    <a:pt x="241" y="549"/>
                  </a:lnTo>
                  <a:lnTo>
                    <a:pt x="241" y="549"/>
                  </a:lnTo>
                  <a:lnTo>
                    <a:pt x="241" y="548"/>
                  </a:lnTo>
                  <a:lnTo>
                    <a:pt x="240" y="548"/>
                  </a:lnTo>
                  <a:lnTo>
                    <a:pt x="239" y="549"/>
                  </a:lnTo>
                  <a:lnTo>
                    <a:pt x="238" y="549"/>
                  </a:lnTo>
                  <a:lnTo>
                    <a:pt x="238" y="550"/>
                  </a:lnTo>
                  <a:lnTo>
                    <a:pt x="237" y="550"/>
                  </a:lnTo>
                  <a:lnTo>
                    <a:pt x="236" y="550"/>
                  </a:lnTo>
                  <a:lnTo>
                    <a:pt x="235" y="550"/>
                  </a:lnTo>
                  <a:lnTo>
                    <a:pt x="235" y="549"/>
                  </a:lnTo>
                  <a:lnTo>
                    <a:pt x="234" y="550"/>
                  </a:lnTo>
                  <a:lnTo>
                    <a:pt x="234" y="549"/>
                  </a:lnTo>
                  <a:lnTo>
                    <a:pt x="233" y="549"/>
                  </a:lnTo>
                  <a:lnTo>
                    <a:pt x="233" y="548"/>
                  </a:lnTo>
                  <a:lnTo>
                    <a:pt x="232" y="548"/>
                  </a:lnTo>
                  <a:lnTo>
                    <a:pt x="231" y="549"/>
                  </a:lnTo>
                  <a:lnTo>
                    <a:pt x="230" y="548"/>
                  </a:lnTo>
                  <a:lnTo>
                    <a:pt x="229" y="548"/>
                  </a:lnTo>
                  <a:lnTo>
                    <a:pt x="229" y="548"/>
                  </a:lnTo>
                  <a:lnTo>
                    <a:pt x="228" y="548"/>
                  </a:lnTo>
                  <a:lnTo>
                    <a:pt x="228" y="547"/>
                  </a:lnTo>
                  <a:lnTo>
                    <a:pt x="228" y="547"/>
                  </a:lnTo>
                  <a:lnTo>
                    <a:pt x="228" y="546"/>
                  </a:lnTo>
                  <a:lnTo>
                    <a:pt x="227" y="546"/>
                  </a:lnTo>
                  <a:lnTo>
                    <a:pt x="227" y="545"/>
                  </a:lnTo>
                  <a:lnTo>
                    <a:pt x="226" y="545"/>
                  </a:lnTo>
                  <a:lnTo>
                    <a:pt x="225" y="545"/>
                  </a:lnTo>
                  <a:lnTo>
                    <a:pt x="224" y="545"/>
                  </a:lnTo>
                  <a:lnTo>
                    <a:pt x="224" y="544"/>
                  </a:lnTo>
                  <a:lnTo>
                    <a:pt x="224" y="543"/>
                  </a:lnTo>
                  <a:lnTo>
                    <a:pt x="223" y="542"/>
                  </a:lnTo>
                  <a:lnTo>
                    <a:pt x="222" y="542"/>
                  </a:lnTo>
                  <a:lnTo>
                    <a:pt x="222" y="542"/>
                  </a:lnTo>
                  <a:lnTo>
                    <a:pt x="221" y="542"/>
                  </a:lnTo>
                  <a:lnTo>
                    <a:pt x="219" y="542"/>
                  </a:lnTo>
                  <a:lnTo>
                    <a:pt x="218" y="542"/>
                  </a:lnTo>
                  <a:lnTo>
                    <a:pt x="217" y="542"/>
                  </a:lnTo>
                  <a:lnTo>
                    <a:pt x="216" y="542"/>
                  </a:lnTo>
                  <a:lnTo>
                    <a:pt x="216" y="541"/>
                  </a:lnTo>
                  <a:lnTo>
                    <a:pt x="216" y="541"/>
                  </a:lnTo>
                  <a:lnTo>
                    <a:pt x="215" y="541"/>
                  </a:lnTo>
                  <a:lnTo>
                    <a:pt x="213" y="541"/>
                  </a:lnTo>
                  <a:lnTo>
                    <a:pt x="212" y="541"/>
                  </a:lnTo>
                  <a:lnTo>
                    <a:pt x="211" y="541"/>
                  </a:lnTo>
                  <a:lnTo>
                    <a:pt x="210" y="541"/>
                  </a:lnTo>
                  <a:lnTo>
                    <a:pt x="210" y="540"/>
                  </a:lnTo>
                  <a:lnTo>
                    <a:pt x="209" y="539"/>
                  </a:lnTo>
                  <a:lnTo>
                    <a:pt x="209" y="538"/>
                  </a:lnTo>
                  <a:lnTo>
                    <a:pt x="208" y="537"/>
                  </a:lnTo>
                  <a:lnTo>
                    <a:pt x="208" y="536"/>
                  </a:lnTo>
                  <a:lnTo>
                    <a:pt x="207" y="535"/>
                  </a:lnTo>
                  <a:lnTo>
                    <a:pt x="207" y="535"/>
                  </a:lnTo>
                  <a:lnTo>
                    <a:pt x="207" y="534"/>
                  </a:lnTo>
                  <a:lnTo>
                    <a:pt x="206" y="533"/>
                  </a:lnTo>
                  <a:lnTo>
                    <a:pt x="205" y="533"/>
                  </a:lnTo>
                  <a:lnTo>
                    <a:pt x="204" y="533"/>
                  </a:lnTo>
                  <a:lnTo>
                    <a:pt x="203" y="532"/>
                  </a:lnTo>
                  <a:lnTo>
                    <a:pt x="203" y="532"/>
                  </a:lnTo>
                  <a:lnTo>
                    <a:pt x="202" y="532"/>
                  </a:lnTo>
                  <a:lnTo>
                    <a:pt x="200" y="533"/>
                  </a:lnTo>
                  <a:lnTo>
                    <a:pt x="198" y="533"/>
                  </a:lnTo>
                  <a:lnTo>
                    <a:pt x="197" y="533"/>
                  </a:lnTo>
                  <a:lnTo>
                    <a:pt x="196" y="533"/>
                  </a:lnTo>
                  <a:lnTo>
                    <a:pt x="193" y="533"/>
                  </a:lnTo>
                  <a:lnTo>
                    <a:pt x="192" y="533"/>
                  </a:lnTo>
                  <a:lnTo>
                    <a:pt x="191" y="533"/>
                  </a:lnTo>
                  <a:lnTo>
                    <a:pt x="190" y="532"/>
                  </a:lnTo>
                  <a:lnTo>
                    <a:pt x="190" y="532"/>
                  </a:lnTo>
                  <a:lnTo>
                    <a:pt x="188" y="530"/>
                  </a:lnTo>
                  <a:lnTo>
                    <a:pt x="187" y="530"/>
                  </a:lnTo>
                  <a:lnTo>
                    <a:pt x="187" y="529"/>
                  </a:lnTo>
                  <a:lnTo>
                    <a:pt x="186" y="528"/>
                  </a:lnTo>
                  <a:lnTo>
                    <a:pt x="185" y="528"/>
                  </a:lnTo>
                  <a:lnTo>
                    <a:pt x="185" y="528"/>
                  </a:lnTo>
                  <a:lnTo>
                    <a:pt x="184" y="528"/>
                  </a:lnTo>
                  <a:lnTo>
                    <a:pt x="184" y="528"/>
                  </a:lnTo>
                  <a:lnTo>
                    <a:pt x="184" y="528"/>
                  </a:lnTo>
                  <a:lnTo>
                    <a:pt x="183" y="528"/>
                  </a:lnTo>
                  <a:lnTo>
                    <a:pt x="182" y="528"/>
                  </a:lnTo>
                  <a:lnTo>
                    <a:pt x="181" y="528"/>
                  </a:lnTo>
                  <a:lnTo>
                    <a:pt x="180" y="528"/>
                  </a:lnTo>
                  <a:lnTo>
                    <a:pt x="179" y="528"/>
                  </a:lnTo>
                  <a:lnTo>
                    <a:pt x="178" y="528"/>
                  </a:lnTo>
                  <a:lnTo>
                    <a:pt x="177" y="528"/>
                  </a:lnTo>
                  <a:lnTo>
                    <a:pt x="177" y="528"/>
                  </a:lnTo>
                  <a:lnTo>
                    <a:pt x="177" y="528"/>
                  </a:lnTo>
                  <a:lnTo>
                    <a:pt x="176" y="528"/>
                  </a:lnTo>
                  <a:lnTo>
                    <a:pt x="175" y="528"/>
                  </a:lnTo>
                  <a:lnTo>
                    <a:pt x="175" y="529"/>
                  </a:lnTo>
                  <a:lnTo>
                    <a:pt x="174" y="529"/>
                  </a:lnTo>
                  <a:lnTo>
                    <a:pt x="174" y="528"/>
                  </a:lnTo>
                  <a:lnTo>
                    <a:pt x="173" y="528"/>
                  </a:lnTo>
                  <a:lnTo>
                    <a:pt x="172" y="528"/>
                  </a:lnTo>
                  <a:lnTo>
                    <a:pt x="172" y="528"/>
                  </a:lnTo>
                  <a:lnTo>
                    <a:pt x="172" y="527"/>
                  </a:lnTo>
                  <a:lnTo>
                    <a:pt x="171" y="527"/>
                  </a:lnTo>
                  <a:lnTo>
                    <a:pt x="171" y="526"/>
                  </a:lnTo>
                  <a:lnTo>
                    <a:pt x="171" y="526"/>
                  </a:lnTo>
                  <a:lnTo>
                    <a:pt x="171" y="525"/>
                  </a:lnTo>
                  <a:lnTo>
                    <a:pt x="171" y="524"/>
                  </a:lnTo>
                  <a:lnTo>
                    <a:pt x="171" y="523"/>
                  </a:lnTo>
                  <a:lnTo>
                    <a:pt x="171" y="522"/>
                  </a:lnTo>
                  <a:lnTo>
                    <a:pt x="171" y="522"/>
                  </a:lnTo>
                  <a:lnTo>
                    <a:pt x="171" y="521"/>
                  </a:lnTo>
                  <a:lnTo>
                    <a:pt x="171" y="521"/>
                  </a:lnTo>
                  <a:lnTo>
                    <a:pt x="171" y="520"/>
                  </a:lnTo>
                  <a:lnTo>
                    <a:pt x="171" y="519"/>
                  </a:lnTo>
                  <a:lnTo>
                    <a:pt x="170" y="519"/>
                  </a:lnTo>
                  <a:lnTo>
                    <a:pt x="168" y="518"/>
                  </a:lnTo>
                  <a:lnTo>
                    <a:pt x="167" y="518"/>
                  </a:lnTo>
                  <a:lnTo>
                    <a:pt x="166" y="517"/>
                  </a:lnTo>
                  <a:lnTo>
                    <a:pt x="165" y="517"/>
                  </a:lnTo>
                  <a:lnTo>
                    <a:pt x="165" y="517"/>
                  </a:lnTo>
                  <a:lnTo>
                    <a:pt x="164" y="517"/>
                  </a:lnTo>
                  <a:lnTo>
                    <a:pt x="163" y="517"/>
                  </a:lnTo>
                  <a:lnTo>
                    <a:pt x="162" y="517"/>
                  </a:lnTo>
                  <a:lnTo>
                    <a:pt x="161" y="517"/>
                  </a:lnTo>
                  <a:lnTo>
                    <a:pt x="160" y="517"/>
                  </a:lnTo>
                  <a:lnTo>
                    <a:pt x="159" y="517"/>
                  </a:lnTo>
                  <a:lnTo>
                    <a:pt x="159" y="518"/>
                  </a:lnTo>
                  <a:lnTo>
                    <a:pt x="158" y="518"/>
                  </a:lnTo>
                  <a:lnTo>
                    <a:pt x="158" y="519"/>
                  </a:lnTo>
                  <a:lnTo>
                    <a:pt x="158" y="519"/>
                  </a:lnTo>
                  <a:lnTo>
                    <a:pt x="157" y="519"/>
                  </a:lnTo>
                  <a:lnTo>
                    <a:pt x="156" y="519"/>
                  </a:lnTo>
                  <a:lnTo>
                    <a:pt x="155" y="519"/>
                  </a:lnTo>
                  <a:lnTo>
                    <a:pt x="154" y="519"/>
                  </a:lnTo>
                  <a:lnTo>
                    <a:pt x="153" y="519"/>
                  </a:lnTo>
                  <a:lnTo>
                    <a:pt x="154" y="519"/>
                  </a:lnTo>
                  <a:lnTo>
                    <a:pt x="154" y="518"/>
                  </a:lnTo>
                  <a:lnTo>
                    <a:pt x="153" y="518"/>
                  </a:lnTo>
                  <a:lnTo>
                    <a:pt x="153" y="517"/>
                  </a:lnTo>
                  <a:lnTo>
                    <a:pt x="152" y="517"/>
                  </a:lnTo>
                  <a:lnTo>
                    <a:pt x="152" y="516"/>
                  </a:lnTo>
                  <a:lnTo>
                    <a:pt x="152" y="516"/>
                  </a:lnTo>
                  <a:lnTo>
                    <a:pt x="151" y="516"/>
                  </a:lnTo>
                  <a:lnTo>
                    <a:pt x="151" y="516"/>
                  </a:lnTo>
                  <a:lnTo>
                    <a:pt x="150" y="516"/>
                  </a:lnTo>
                  <a:lnTo>
                    <a:pt x="149" y="516"/>
                  </a:lnTo>
                  <a:lnTo>
                    <a:pt x="149" y="515"/>
                  </a:lnTo>
                  <a:lnTo>
                    <a:pt x="148" y="515"/>
                  </a:lnTo>
                  <a:lnTo>
                    <a:pt x="148" y="514"/>
                  </a:lnTo>
                  <a:lnTo>
                    <a:pt x="147" y="514"/>
                  </a:lnTo>
                  <a:lnTo>
                    <a:pt x="147" y="513"/>
                  </a:lnTo>
                  <a:lnTo>
                    <a:pt x="147" y="512"/>
                  </a:lnTo>
                  <a:lnTo>
                    <a:pt x="146" y="512"/>
                  </a:lnTo>
                  <a:lnTo>
                    <a:pt x="146" y="511"/>
                  </a:lnTo>
                  <a:lnTo>
                    <a:pt x="147" y="511"/>
                  </a:lnTo>
                  <a:lnTo>
                    <a:pt x="146" y="511"/>
                  </a:lnTo>
                  <a:lnTo>
                    <a:pt x="146" y="510"/>
                  </a:lnTo>
                  <a:lnTo>
                    <a:pt x="146" y="509"/>
                  </a:lnTo>
                  <a:lnTo>
                    <a:pt x="146" y="509"/>
                  </a:lnTo>
                  <a:lnTo>
                    <a:pt x="147" y="508"/>
                  </a:lnTo>
                  <a:lnTo>
                    <a:pt x="147" y="507"/>
                  </a:lnTo>
                  <a:lnTo>
                    <a:pt x="147" y="506"/>
                  </a:lnTo>
                  <a:lnTo>
                    <a:pt x="146" y="505"/>
                  </a:lnTo>
                  <a:lnTo>
                    <a:pt x="146" y="504"/>
                  </a:lnTo>
                  <a:lnTo>
                    <a:pt x="145" y="504"/>
                  </a:lnTo>
                  <a:lnTo>
                    <a:pt x="145" y="503"/>
                  </a:lnTo>
                  <a:lnTo>
                    <a:pt x="145" y="503"/>
                  </a:lnTo>
                  <a:lnTo>
                    <a:pt x="144" y="503"/>
                  </a:lnTo>
                  <a:lnTo>
                    <a:pt x="143" y="503"/>
                  </a:lnTo>
                  <a:lnTo>
                    <a:pt x="142" y="503"/>
                  </a:lnTo>
                  <a:lnTo>
                    <a:pt x="141" y="503"/>
                  </a:lnTo>
                  <a:lnTo>
                    <a:pt x="141" y="503"/>
                  </a:lnTo>
                  <a:lnTo>
                    <a:pt x="140" y="503"/>
                  </a:lnTo>
                  <a:lnTo>
                    <a:pt x="140" y="502"/>
                  </a:lnTo>
                  <a:lnTo>
                    <a:pt x="140" y="501"/>
                  </a:lnTo>
                  <a:lnTo>
                    <a:pt x="139" y="501"/>
                  </a:lnTo>
                  <a:lnTo>
                    <a:pt x="139" y="501"/>
                  </a:lnTo>
                  <a:lnTo>
                    <a:pt x="138" y="501"/>
                  </a:lnTo>
                  <a:lnTo>
                    <a:pt x="137" y="501"/>
                  </a:lnTo>
                  <a:lnTo>
                    <a:pt x="136" y="501"/>
                  </a:lnTo>
                  <a:lnTo>
                    <a:pt x="136" y="500"/>
                  </a:lnTo>
                  <a:lnTo>
                    <a:pt x="136" y="501"/>
                  </a:lnTo>
                  <a:lnTo>
                    <a:pt x="136" y="500"/>
                  </a:lnTo>
                  <a:lnTo>
                    <a:pt x="135" y="500"/>
                  </a:lnTo>
                  <a:lnTo>
                    <a:pt x="135" y="499"/>
                  </a:lnTo>
                  <a:lnTo>
                    <a:pt x="135" y="498"/>
                  </a:lnTo>
                  <a:lnTo>
                    <a:pt x="134" y="498"/>
                  </a:lnTo>
                  <a:lnTo>
                    <a:pt x="134" y="497"/>
                  </a:lnTo>
                  <a:lnTo>
                    <a:pt x="133" y="497"/>
                  </a:lnTo>
                  <a:lnTo>
                    <a:pt x="133" y="497"/>
                  </a:lnTo>
                  <a:lnTo>
                    <a:pt x="133" y="497"/>
                  </a:lnTo>
                  <a:lnTo>
                    <a:pt x="133" y="498"/>
                  </a:lnTo>
                  <a:lnTo>
                    <a:pt x="133" y="498"/>
                  </a:lnTo>
                  <a:lnTo>
                    <a:pt x="133" y="499"/>
                  </a:lnTo>
                  <a:lnTo>
                    <a:pt x="132" y="499"/>
                  </a:lnTo>
                  <a:lnTo>
                    <a:pt x="131" y="499"/>
                  </a:lnTo>
                  <a:lnTo>
                    <a:pt x="131" y="498"/>
                  </a:lnTo>
                  <a:lnTo>
                    <a:pt x="130" y="498"/>
                  </a:lnTo>
                  <a:lnTo>
                    <a:pt x="130" y="499"/>
                  </a:lnTo>
                  <a:lnTo>
                    <a:pt x="130" y="498"/>
                  </a:lnTo>
                  <a:lnTo>
                    <a:pt x="130" y="499"/>
                  </a:lnTo>
                  <a:lnTo>
                    <a:pt x="129" y="499"/>
                  </a:lnTo>
                  <a:lnTo>
                    <a:pt x="129" y="500"/>
                  </a:lnTo>
                  <a:lnTo>
                    <a:pt x="128" y="500"/>
                  </a:lnTo>
                  <a:lnTo>
                    <a:pt x="127" y="500"/>
                  </a:lnTo>
                  <a:lnTo>
                    <a:pt x="126" y="500"/>
                  </a:lnTo>
                  <a:lnTo>
                    <a:pt x="126" y="499"/>
                  </a:lnTo>
                  <a:lnTo>
                    <a:pt x="126" y="500"/>
                  </a:lnTo>
                  <a:lnTo>
                    <a:pt x="126" y="499"/>
                  </a:lnTo>
                  <a:lnTo>
                    <a:pt x="126" y="498"/>
                  </a:lnTo>
                  <a:lnTo>
                    <a:pt x="126" y="498"/>
                  </a:lnTo>
                  <a:lnTo>
                    <a:pt x="126" y="497"/>
                  </a:lnTo>
                  <a:lnTo>
                    <a:pt x="125" y="497"/>
                  </a:lnTo>
                  <a:lnTo>
                    <a:pt x="126" y="497"/>
                  </a:lnTo>
                  <a:lnTo>
                    <a:pt x="125" y="497"/>
                  </a:lnTo>
                  <a:lnTo>
                    <a:pt x="125" y="498"/>
                  </a:lnTo>
                  <a:lnTo>
                    <a:pt x="125" y="497"/>
                  </a:lnTo>
                  <a:lnTo>
                    <a:pt x="124" y="497"/>
                  </a:lnTo>
                  <a:lnTo>
                    <a:pt x="123" y="497"/>
                  </a:lnTo>
                  <a:lnTo>
                    <a:pt x="123" y="496"/>
                  </a:lnTo>
                  <a:lnTo>
                    <a:pt x="123" y="497"/>
                  </a:lnTo>
                  <a:lnTo>
                    <a:pt x="122" y="497"/>
                  </a:lnTo>
                  <a:lnTo>
                    <a:pt x="121" y="497"/>
                  </a:lnTo>
                  <a:lnTo>
                    <a:pt x="121" y="498"/>
                  </a:lnTo>
                  <a:lnTo>
                    <a:pt x="121" y="499"/>
                  </a:lnTo>
                  <a:lnTo>
                    <a:pt x="120" y="500"/>
                  </a:lnTo>
                  <a:lnTo>
                    <a:pt x="119" y="500"/>
                  </a:lnTo>
                  <a:lnTo>
                    <a:pt x="116" y="500"/>
                  </a:lnTo>
                  <a:lnTo>
                    <a:pt x="114" y="499"/>
                  </a:lnTo>
                  <a:lnTo>
                    <a:pt x="113" y="499"/>
                  </a:lnTo>
                  <a:lnTo>
                    <a:pt x="113" y="498"/>
                  </a:lnTo>
                  <a:lnTo>
                    <a:pt x="113" y="498"/>
                  </a:lnTo>
                  <a:lnTo>
                    <a:pt x="111" y="497"/>
                  </a:lnTo>
                  <a:lnTo>
                    <a:pt x="110" y="496"/>
                  </a:lnTo>
                  <a:lnTo>
                    <a:pt x="109" y="496"/>
                  </a:lnTo>
                  <a:lnTo>
                    <a:pt x="108" y="494"/>
                  </a:lnTo>
                  <a:lnTo>
                    <a:pt x="107" y="494"/>
                  </a:lnTo>
                  <a:lnTo>
                    <a:pt x="107" y="493"/>
                  </a:lnTo>
                  <a:lnTo>
                    <a:pt x="107" y="492"/>
                  </a:lnTo>
                  <a:lnTo>
                    <a:pt x="106" y="491"/>
                  </a:lnTo>
                  <a:lnTo>
                    <a:pt x="105" y="490"/>
                  </a:lnTo>
                  <a:lnTo>
                    <a:pt x="104" y="489"/>
                  </a:lnTo>
                  <a:lnTo>
                    <a:pt x="104" y="488"/>
                  </a:lnTo>
                  <a:lnTo>
                    <a:pt x="103" y="488"/>
                  </a:lnTo>
                  <a:lnTo>
                    <a:pt x="103" y="487"/>
                  </a:lnTo>
                  <a:lnTo>
                    <a:pt x="102" y="487"/>
                  </a:lnTo>
                  <a:lnTo>
                    <a:pt x="102" y="486"/>
                  </a:lnTo>
                  <a:lnTo>
                    <a:pt x="101" y="486"/>
                  </a:lnTo>
                  <a:lnTo>
                    <a:pt x="101" y="485"/>
                  </a:lnTo>
                  <a:lnTo>
                    <a:pt x="98" y="480"/>
                  </a:lnTo>
                  <a:lnTo>
                    <a:pt x="97" y="479"/>
                  </a:lnTo>
                  <a:lnTo>
                    <a:pt x="96" y="477"/>
                  </a:lnTo>
                  <a:lnTo>
                    <a:pt x="95" y="476"/>
                  </a:lnTo>
                  <a:lnTo>
                    <a:pt x="95" y="475"/>
                  </a:lnTo>
                  <a:lnTo>
                    <a:pt x="94" y="473"/>
                  </a:lnTo>
                  <a:lnTo>
                    <a:pt x="94" y="472"/>
                  </a:lnTo>
                  <a:lnTo>
                    <a:pt x="94" y="471"/>
                  </a:lnTo>
                  <a:lnTo>
                    <a:pt x="93" y="468"/>
                  </a:lnTo>
                  <a:lnTo>
                    <a:pt x="92" y="466"/>
                  </a:lnTo>
                  <a:lnTo>
                    <a:pt x="92" y="465"/>
                  </a:lnTo>
                  <a:lnTo>
                    <a:pt x="90" y="463"/>
                  </a:lnTo>
                  <a:lnTo>
                    <a:pt x="88" y="459"/>
                  </a:lnTo>
                  <a:lnTo>
                    <a:pt x="88" y="458"/>
                  </a:lnTo>
                  <a:lnTo>
                    <a:pt x="87" y="458"/>
                  </a:lnTo>
                  <a:lnTo>
                    <a:pt x="86" y="456"/>
                  </a:lnTo>
                  <a:lnTo>
                    <a:pt x="86" y="454"/>
                  </a:lnTo>
                  <a:lnTo>
                    <a:pt x="85" y="452"/>
                  </a:lnTo>
                  <a:lnTo>
                    <a:pt x="83" y="448"/>
                  </a:lnTo>
                  <a:lnTo>
                    <a:pt x="81" y="443"/>
                  </a:lnTo>
                  <a:lnTo>
                    <a:pt x="81" y="440"/>
                  </a:lnTo>
                  <a:lnTo>
                    <a:pt x="80" y="437"/>
                  </a:lnTo>
                  <a:lnTo>
                    <a:pt x="79" y="437"/>
                  </a:lnTo>
                  <a:lnTo>
                    <a:pt x="78" y="434"/>
                  </a:lnTo>
                  <a:lnTo>
                    <a:pt x="77" y="432"/>
                  </a:lnTo>
                  <a:lnTo>
                    <a:pt x="75" y="428"/>
                  </a:lnTo>
                  <a:lnTo>
                    <a:pt x="74" y="426"/>
                  </a:lnTo>
                  <a:lnTo>
                    <a:pt x="74" y="425"/>
                  </a:lnTo>
                  <a:lnTo>
                    <a:pt x="72" y="420"/>
                  </a:lnTo>
                  <a:lnTo>
                    <a:pt x="70" y="418"/>
                  </a:lnTo>
                  <a:lnTo>
                    <a:pt x="70" y="417"/>
                  </a:lnTo>
                  <a:lnTo>
                    <a:pt x="69" y="413"/>
                  </a:lnTo>
                  <a:lnTo>
                    <a:pt x="69" y="412"/>
                  </a:lnTo>
                  <a:lnTo>
                    <a:pt x="68" y="410"/>
                  </a:lnTo>
                  <a:lnTo>
                    <a:pt x="64" y="403"/>
                  </a:lnTo>
                  <a:lnTo>
                    <a:pt x="64" y="402"/>
                  </a:lnTo>
                  <a:lnTo>
                    <a:pt x="63" y="401"/>
                  </a:lnTo>
                  <a:lnTo>
                    <a:pt x="62" y="398"/>
                  </a:lnTo>
                  <a:lnTo>
                    <a:pt x="61" y="396"/>
                  </a:lnTo>
                  <a:lnTo>
                    <a:pt x="60" y="395"/>
                  </a:lnTo>
                  <a:lnTo>
                    <a:pt x="60" y="394"/>
                  </a:lnTo>
                  <a:lnTo>
                    <a:pt x="59" y="394"/>
                  </a:lnTo>
                  <a:lnTo>
                    <a:pt x="59" y="394"/>
                  </a:lnTo>
                  <a:lnTo>
                    <a:pt x="58" y="393"/>
                  </a:lnTo>
                  <a:lnTo>
                    <a:pt x="56" y="389"/>
                  </a:lnTo>
                  <a:lnTo>
                    <a:pt x="56" y="388"/>
                  </a:lnTo>
                  <a:lnTo>
                    <a:pt x="53" y="386"/>
                  </a:lnTo>
                  <a:lnTo>
                    <a:pt x="50" y="383"/>
                  </a:lnTo>
                  <a:lnTo>
                    <a:pt x="49" y="383"/>
                  </a:lnTo>
                  <a:lnTo>
                    <a:pt x="49" y="382"/>
                  </a:lnTo>
                  <a:lnTo>
                    <a:pt x="45" y="380"/>
                  </a:lnTo>
                  <a:lnTo>
                    <a:pt x="44" y="379"/>
                  </a:lnTo>
                  <a:lnTo>
                    <a:pt x="43" y="379"/>
                  </a:lnTo>
                  <a:lnTo>
                    <a:pt x="43" y="378"/>
                  </a:lnTo>
                  <a:close/>
                  <a:moveTo>
                    <a:pt x="660" y="332"/>
                  </a:moveTo>
                  <a:lnTo>
                    <a:pt x="660" y="333"/>
                  </a:lnTo>
                  <a:lnTo>
                    <a:pt x="660" y="334"/>
                  </a:lnTo>
                  <a:lnTo>
                    <a:pt x="660" y="335"/>
                  </a:lnTo>
                  <a:lnTo>
                    <a:pt x="660" y="336"/>
                  </a:lnTo>
                  <a:lnTo>
                    <a:pt x="660" y="336"/>
                  </a:lnTo>
                  <a:lnTo>
                    <a:pt x="660" y="337"/>
                  </a:lnTo>
                  <a:lnTo>
                    <a:pt x="661" y="337"/>
                  </a:lnTo>
                  <a:lnTo>
                    <a:pt x="661" y="338"/>
                  </a:lnTo>
                  <a:lnTo>
                    <a:pt x="661" y="339"/>
                  </a:lnTo>
                  <a:lnTo>
                    <a:pt x="660" y="339"/>
                  </a:lnTo>
                  <a:lnTo>
                    <a:pt x="660" y="340"/>
                  </a:lnTo>
                  <a:lnTo>
                    <a:pt x="660" y="339"/>
                  </a:lnTo>
                  <a:lnTo>
                    <a:pt x="660" y="340"/>
                  </a:lnTo>
                  <a:lnTo>
                    <a:pt x="659" y="340"/>
                  </a:lnTo>
                  <a:lnTo>
                    <a:pt x="659" y="341"/>
                  </a:lnTo>
                  <a:lnTo>
                    <a:pt x="658" y="341"/>
                  </a:lnTo>
                  <a:lnTo>
                    <a:pt x="658" y="342"/>
                  </a:lnTo>
                  <a:lnTo>
                    <a:pt x="658" y="342"/>
                  </a:lnTo>
                  <a:lnTo>
                    <a:pt x="659" y="342"/>
                  </a:lnTo>
                  <a:lnTo>
                    <a:pt x="659" y="342"/>
                  </a:lnTo>
                  <a:lnTo>
                    <a:pt x="659" y="341"/>
                  </a:lnTo>
                  <a:lnTo>
                    <a:pt x="659" y="342"/>
                  </a:lnTo>
                  <a:lnTo>
                    <a:pt x="660" y="342"/>
                  </a:lnTo>
                  <a:lnTo>
                    <a:pt x="659" y="342"/>
                  </a:lnTo>
                  <a:lnTo>
                    <a:pt x="660" y="342"/>
                  </a:lnTo>
                  <a:lnTo>
                    <a:pt x="661" y="342"/>
                  </a:lnTo>
                  <a:lnTo>
                    <a:pt x="661" y="341"/>
                  </a:lnTo>
                  <a:lnTo>
                    <a:pt x="661" y="340"/>
                  </a:lnTo>
                  <a:lnTo>
                    <a:pt x="662" y="340"/>
                  </a:lnTo>
                  <a:lnTo>
                    <a:pt x="662" y="341"/>
                  </a:lnTo>
                  <a:lnTo>
                    <a:pt x="662" y="342"/>
                  </a:lnTo>
                  <a:lnTo>
                    <a:pt x="662" y="342"/>
                  </a:lnTo>
                  <a:lnTo>
                    <a:pt x="663" y="342"/>
                  </a:lnTo>
                  <a:lnTo>
                    <a:pt x="663" y="342"/>
                  </a:lnTo>
                  <a:lnTo>
                    <a:pt x="663" y="341"/>
                  </a:lnTo>
                  <a:lnTo>
                    <a:pt x="663" y="341"/>
                  </a:lnTo>
                  <a:lnTo>
                    <a:pt x="663" y="340"/>
                  </a:lnTo>
                  <a:lnTo>
                    <a:pt x="663" y="340"/>
                  </a:lnTo>
                  <a:lnTo>
                    <a:pt x="663" y="340"/>
                  </a:lnTo>
                  <a:lnTo>
                    <a:pt x="663" y="341"/>
                  </a:lnTo>
                  <a:lnTo>
                    <a:pt x="663" y="341"/>
                  </a:lnTo>
                  <a:lnTo>
                    <a:pt x="663" y="340"/>
                  </a:lnTo>
                  <a:lnTo>
                    <a:pt x="663" y="340"/>
                  </a:lnTo>
                  <a:lnTo>
                    <a:pt x="663" y="341"/>
                  </a:lnTo>
                  <a:lnTo>
                    <a:pt x="663" y="342"/>
                  </a:lnTo>
                  <a:lnTo>
                    <a:pt x="663" y="341"/>
                  </a:lnTo>
                  <a:lnTo>
                    <a:pt x="663" y="342"/>
                  </a:lnTo>
                  <a:lnTo>
                    <a:pt x="664" y="342"/>
                  </a:lnTo>
                  <a:lnTo>
                    <a:pt x="664" y="341"/>
                  </a:lnTo>
                  <a:lnTo>
                    <a:pt x="664" y="342"/>
                  </a:lnTo>
                  <a:lnTo>
                    <a:pt x="664" y="341"/>
                  </a:lnTo>
                  <a:lnTo>
                    <a:pt x="665" y="341"/>
                  </a:lnTo>
                  <a:lnTo>
                    <a:pt x="665" y="342"/>
                  </a:lnTo>
                  <a:lnTo>
                    <a:pt x="666" y="342"/>
                  </a:lnTo>
                  <a:lnTo>
                    <a:pt x="666" y="341"/>
                  </a:lnTo>
                  <a:lnTo>
                    <a:pt x="666" y="340"/>
                  </a:lnTo>
                  <a:lnTo>
                    <a:pt x="666" y="339"/>
                  </a:lnTo>
                  <a:lnTo>
                    <a:pt x="665" y="339"/>
                  </a:lnTo>
                  <a:lnTo>
                    <a:pt x="665" y="338"/>
                  </a:lnTo>
                  <a:lnTo>
                    <a:pt x="664" y="338"/>
                  </a:lnTo>
                  <a:lnTo>
                    <a:pt x="664" y="337"/>
                  </a:lnTo>
                  <a:lnTo>
                    <a:pt x="664" y="336"/>
                  </a:lnTo>
                  <a:lnTo>
                    <a:pt x="664" y="336"/>
                  </a:lnTo>
                  <a:lnTo>
                    <a:pt x="665" y="336"/>
                  </a:lnTo>
                  <a:lnTo>
                    <a:pt x="666" y="336"/>
                  </a:lnTo>
                  <a:lnTo>
                    <a:pt x="666" y="337"/>
                  </a:lnTo>
                  <a:lnTo>
                    <a:pt x="666" y="338"/>
                  </a:lnTo>
                  <a:lnTo>
                    <a:pt x="667" y="338"/>
                  </a:lnTo>
                  <a:lnTo>
                    <a:pt x="667" y="339"/>
                  </a:lnTo>
                  <a:lnTo>
                    <a:pt x="667" y="340"/>
                  </a:lnTo>
                  <a:lnTo>
                    <a:pt x="667" y="341"/>
                  </a:lnTo>
                  <a:lnTo>
                    <a:pt x="667" y="342"/>
                  </a:lnTo>
                  <a:lnTo>
                    <a:pt x="667" y="342"/>
                  </a:lnTo>
                  <a:lnTo>
                    <a:pt x="667" y="343"/>
                  </a:lnTo>
                  <a:lnTo>
                    <a:pt x="667" y="344"/>
                  </a:lnTo>
                  <a:lnTo>
                    <a:pt x="667" y="345"/>
                  </a:lnTo>
                  <a:lnTo>
                    <a:pt x="667" y="346"/>
                  </a:lnTo>
                  <a:lnTo>
                    <a:pt x="667" y="347"/>
                  </a:lnTo>
                  <a:lnTo>
                    <a:pt x="668" y="347"/>
                  </a:lnTo>
                  <a:lnTo>
                    <a:pt x="668" y="348"/>
                  </a:lnTo>
                  <a:lnTo>
                    <a:pt x="668" y="349"/>
                  </a:lnTo>
                  <a:lnTo>
                    <a:pt x="668" y="349"/>
                  </a:lnTo>
                  <a:lnTo>
                    <a:pt x="669" y="349"/>
                  </a:lnTo>
                  <a:lnTo>
                    <a:pt x="669" y="350"/>
                  </a:lnTo>
                  <a:lnTo>
                    <a:pt x="669" y="351"/>
                  </a:lnTo>
                  <a:lnTo>
                    <a:pt x="670" y="351"/>
                  </a:lnTo>
                  <a:lnTo>
                    <a:pt x="670" y="352"/>
                  </a:lnTo>
                  <a:lnTo>
                    <a:pt x="670" y="353"/>
                  </a:lnTo>
                  <a:lnTo>
                    <a:pt x="670" y="353"/>
                  </a:lnTo>
                  <a:lnTo>
                    <a:pt x="670" y="354"/>
                  </a:lnTo>
                  <a:lnTo>
                    <a:pt x="670" y="354"/>
                  </a:lnTo>
                  <a:lnTo>
                    <a:pt x="670" y="355"/>
                  </a:lnTo>
                  <a:lnTo>
                    <a:pt x="670" y="355"/>
                  </a:lnTo>
                  <a:lnTo>
                    <a:pt x="670" y="356"/>
                  </a:lnTo>
                  <a:lnTo>
                    <a:pt x="669" y="356"/>
                  </a:lnTo>
                  <a:lnTo>
                    <a:pt x="669" y="357"/>
                  </a:lnTo>
                  <a:lnTo>
                    <a:pt x="668" y="357"/>
                  </a:lnTo>
                  <a:lnTo>
                    <a:pt x="668" y="358"/>
                  </a:lnTo>
                  <a:lnTo>
                    <a:pt x="667" y="358"/>
                  </a:lnTo>
                  <a:lnTo>
                    <a:pt x="667" y="359"/>
                  </a:lnTo>
                  <a:lnTo>
                    <a:pt x="666" y="359"/>
                  </a:lnTo>
                  <a:lnTo>
                    <a:pt x="665" y="359"/>
                  </a:lnTo>
                  <a:lnTo>
                    <a:pt x="664" y="359"/>
                  </a:lnTo>
                  <a:lnTo>
                    <a:pt x="663" y="359"/>
                  </a:lnTo>
                  <a:lnTo>
                    <a:pt x="663" y="358"/>
                  </a:lnTo>
                  <a:lnTo>
                    <a:pt x="663" y="357"/>
                  </a:lnTo>
                  <a:lnTo>
                    <a:pt x="663" y="356"/>
                  </a:lnTo>
                  <a:lnTo>
                    <a:pt x="662" y="356"/>
                  </a:lnTo>
                  <a:lnTo>
                    <a:pt x="662" y="355"/>
                  </a:lnTo>
                  <a:lnTo>
                    <a:pt x="662" y="355"/>
                  </a:lnTo>
                  <a:lnTo>
                    <a:pt x="661" y="355"/>
                  </a:lnTo>
                  <a:lnTo>
                    <a:pt x="661" y="354"/>
                  </a:lnTo>
                  <a:lnTo>
                    <a:pt x="661" y="353"/>
                  </a:lnTo>
                  <a:lnTo>
                    <a:pt x="661" y="352"/>
                  </a:lnTo>
                  <a:lnTo>
                    <a:pt x="661" y="351"/>
                  </a:lnTo>
                  <a:lnTo>
                    <a:pt x="660" y="351"/>
                  </a:lnTo>
                  <a:lnTo>
                    <a:pt x="660" y="350"/>
                  </a:lnTo>
                  <a:lnTo>
                    <a:pt x="660" y="349"/>
                  </a:lnTo>
                  <a:lnTo>
                    <a:pt x="659" y="349"/>
                  </a:lnTo>
                  <a:lnTo>
                    <a:pt x="659" y="349"/>
                  </a:lnTo>
                  <a:lnTo>
                    <a:pt x="659" y="348"/>
                  </a:lnTo>
                  <a:lnTo>
                    <a:pt x="660" y="348"/>
                  </a:lnTo>
                  <a:lnTo>
                    <a:pt x="661" y="348"/>
                  </a:lnTo>
                  <a:lnTo>
                    <a:pt x="661" y="347"/>
                  </a:lnTo>
                  <a:lnTo>
                    <a:pt x="661" y="348"/>
                  </a:lnTo>
                  <a:lnTo>
                    <a:pt x="661" y="347"/>
                  </a:lnTo>
                  <a:lnTo>
                    <a:pt x="660" y="347"/>
                  </a:lnTo>
                  <a:lnTo>
                    <a:pt x="660" y="346"/>
                  </a:lnTo>
                  <a:lnTo>
                    <a:pt x="660" y="347"/>
                  </a:lnTo>
                  <a:lnTo>
                    <a:pt x="660" y="348"/>
                  </a:lnTo>
                  <a:lnTo>
                    <a:pt x="659" y="348"/>
                  </a:lnTo>
                  <a:lnTo>
                    <a:pt x="658" y="348"/>
                  </a:lnTo>
                  <a:lnTo>
                    <a:pt x="658" y="349"/>
                  </a:lnTo>
                  <a:lnTo>
                    <a:pt x="658" y="348"/>
                  </a:lnTo>
                  <a:lnTo>
                    <a:pt x="657" y="348"/>
                  </a:lnTo>
                  <a:lnTo>
                    <a:pt x="657" y="347"/>
                  </a:lnTo>
                  <a:lnTo>
                    <a:pt x="657" y="348"/>
                  </a:lnTo>
                  <a:lnTo>
                    <a:pt x="657" y="349"/>
                  </a:lnTo>
                  <a:lnTo>
                    <a:pt x="657" y="349"/>
                  </a:lnTo>
                  <a:lnTo>
                    <a:pt x="657" y="349"/>
                  </a:lnTo>
                  <a:lnTo>
                    <a:pt x="657" y="349"/>
                  </a:lnTo>
                  <a:lnTo>
                    <a:pt x="657" y="349"/>
                  </a:lnTo>
                  <a:lnTo>
                    <a:pt x="657" y="349"/>
                  </a:lnTo>
                  <a:lnTo>
                    <a:pt x="656" y="349"/>
                  </a:lnTo>
                  <a:lnTo>
                    <a:pt x="656" y="348"/>
                  </a:lnTo>
                  <a:lnTo>
                    <a:pt x="655" y="348"/>
                  </a:lnTo>
                  <a:lnTo>
                    <a:pt x="655" y="347"/>
                  </a:lnTo>
                  <a:lnTo>
                    <a:pt x="655" y="348"/>
                  </a:lnTo>
                  <a:lnTo>
                    <a:pt x="656" y="348"/>
                  </a:lnTo>
                  <a:lnTo>
                    <a:pt x="656" y="349"/>
                  </a:lnTo>
                  <a:lnTo>
                    <a:pt x="656" y="348"/>
                  </a:lnTo>
                  <a:lnTo>
                    <a:pt x="655" y="348"/>
                  </a:lnTo>
                  <a:lnTo>
                    <a:pt x="655" y="347"/>
                  </a:lnTo>
                  <a:lnTo>
                    <a:pt x="655" y="346"/>
                  </a:lnTo>
                  <a:lnTo>
                    <a:pt x="654" y="346"/>
                  </a:lnTo>
                  <a:lnTo>
                    <a:pt x="654" y="345"/>
                  </a:lnTo>
                  <a:lnTo>
                    <a:pt x="654" y="344"/>
                  </a:lnTo>
                  <a:lnTo>
                    <a:pt x="653" y="344"/>
                  </a:lnTo>
                  <a:lnTo>
                    <a:pt x="653" y="343"/>
                  </a:lnTo>
                  <a:lnTo>
                    <a:pt x="652" y="343"/>
                  </a:lnTo>
                  <a:lnTo>
                    <a:pt x="652" y="342"/>
                  </a:lnTo>
                  <a:lnTo>
                    <a:pt x="652" y="343"/>
                  </a:lnTo>
                  <a:lnTo>
                    <a:pt x="651" y="343"/>
                  </a:lnTo>
                  <a:lnTo>
                    <a:pt x="651" y="343"/>
                  </a:lnTo>
                  <a:lnTo>
                    <a:pt x="651" y="342"/>
                  </a:lnTo>
                  <a:lnTo>
                    <a:pt x="651" y="343"/>
                  </a:lnTo>
                  <a:lnTo>
                    <a:pt x="651" y="343"/>
                  </a:lnTo>
                  <a:lnTo>
                    <a:pt x="651" y="343"/>
                  </a:lnTo>
                  <a:lnTo>
                    <a:pt x="651" y="344"/>
                  </a:lnTo>
                  <a:lnTo>
                    <a:pt x="651" y="344"/>
                  </a:lnTo>
                  <a:lnTo>
                    <a:pt x="651" y="344"/>
                  </a:lnTo>
                  <a:lnTo>
                    <a:pt x="651" y="345"/>
                  </a:lnTo>
                  <a:lnTo>
                    <a:pt x="651" y="346"/>
                  </a:lnTo>
                  <a:lnTo>
                    <a:pt x="651" y="347"/>
                  </a:lnTo>
                  <a:lnTo>
                    <a:pt x="651" y="348"/>
                  </a:lnTo>
                  <a:lnTo>
                    <a:pt x="651" y="349"/>
                  </a:lnTo>
                  <a:lnTo>
                    <a:pt x="652" y="349"/>
                  </a:lnTo>
                  <a:lnTo>
                    <a:pt x="651" y="349"/>
                  </a:lnTo>
                  <a:lnTo>
                    <a:pt x="651" y="349"/>
                  </a:lnTo>
                  <a:lnTo>
                    <a:pt x="650" y="349"/>
                  </a:lnTo>
                  <a:lnTo>
                    <a:pt x="650" y="348"/>
                  </a:lnTo>
                  <a:lnTo>
                    <a:pt x="649" y="348"/>
                  </a:lnTo>
                  <a:lnTo>
                    <a:pt x="649" y="347"/>
                  </a:lnTo>
                  <a:lnTo>
                    <a:pt x="649" y="346"/>
                  </a:lnTo>
                  <a:lnTo>
                    <a:pt x="649" y="345"/>
                  </a:lnTo>
                  <a:lnTo>
                    <a:pt x="648" y="345"/>
                  </a:lnTo>
                  <a:lnTo>
                    <a:pt x="647" y="345"/>
                  </a:lnTo>
                  <a:lnTo>
                    <a:pt x="647" y="344"/>
                  </a:lnTo>
                  <a:lnTo>
                    <a:pt x="646" y="344"/>
                  </a:lnTo>
                  <a:lnTo>
                    <a:pt x="646" y="343"/>
                  </a:lnTo>
                  <a:lnTo>
                    <a:pt x="646" y="342"/>
                  </a:lnTo>
                  <a:lnTo>
                    <a:pt x="645" y="342"/>
                  </a:lnTo>
                  <a:lnTo>
                    <a:pt x="645" y="342"/>
                  </a:lnTo>
                  <a:lnTo>
                    <a:pt x="646" y="341"/>
                  </a:lnTo>
                  <a:lnTo>
                    <a:pt x="646" y="340"/>
                  </a:lnTo>
                  <a:lnTo>
                    <a:pt x="645" y="340"/>
                  </a:lnTo>
                  <a:lnTo>
                    <a:pt x="645" y="339"/>
                  </a:lnTo>
                  <a:lnTo>
                    <a:pt x="644" y="339"/>
                  </a:lnTo>
                  <a:lnTo>
                    <a:pt x="644" y="338"/>
                  </a:lnTo>
                  <a:lnTo>
                    <a:pt x="645" y="338"/>
                  </a:lnTo>
                  <a:lnTo>
                    <a:pt x="645" y="337"/>
                  </a:lnTo>
                  <a:lnTo>
                    <a:pt x="646" y="337"/>
                  </a:lnTo>
                  <a:lnTo>
                    <a:pt x="646" y="336"/>
                  </a:lnTo>
                  <a:lnTo>
                    <a:pt x="646" y="337"/>
                  </a:lnTo>
                  <a:lnTo>
                    <a:pt x="646" y="336"/>
                  </a:lnTo>
                  <a:lnTo>
                    <a:pt x="646" y="336"/>
                  </a:lnTo>
                  <a:lnTo>
                    <a:pt x="646" y="335"/>
                  </a:lnTo>
                  <a:lnTo>
                    <a:pt x="646" y="334"/>
                  </a:lnTo>
                  <a:lnTo>
                    <a:pt x="646" y="333"/>
                  </a:lnTo>
                  <a:lnTo>
                    <a:pt x="646" y="332"/>
                  </a:lnTo>
                  <a:lnTo>
                    <a:pt x="645" y="332"/>
                  </a:lnTo>
                  <a:lnTo>
                    <a:pt x="646" y="332"/>
                  </a:lnTo>
                  <a:lnTo>
                    <a:pt x="645" y="332"/>
                  </a:lnTo>
                  <a:lnTo>
                    <a:pt x="645" y="331"/>
                  </a:lnTo>
                  <a:lnTo>
                    <a:pt x="645" y="330"/>
                  </a:lnTo>
                  <a:lnTo>
                    <a:pt x="645" y="329"/>
                  </a:lnTo>
                  <a:lnTo>
                    <a:pt x="644" y="329"/>
                  </a:lnTo>
                  <a:lnTo>
                    <a:pt x="644" y="329"/>
                  </a:lnTo>
                  <a:lnTo>
                    <a:pt x="644" y="328"/>
                  </a:lnTo>
                  <a:lnTo>
                    <a:pt x="644" y="327"/>
                  </a:lnTo>
                  <a:lnTo>
                    <a:pt x="644" y="326"/>
                  </a:lnTo>
                  <a:lnTo>
                    <a:pt x="644" y="325"/>
                  </a:lnTo>
                  <a:lnTo>
                    <a:pt x="644" y="324"/>
                  </a:lnTo>
                  <a:lnTo>
                    <a:pt x="644" y="323"/>
                  </a:lnTo>
                  <a:lnTo>
                    <a:pt x="644" y="323"/>
                  </a:lnTo>
                  <a:lnTo>
                    <a:pt x="644" y="322"/>
                  </a:lnTo>
                  <a:lnTo>
                    <a:pt x="644" y="321"/>
                  </a:lnTo>
                  <a:lnTo>
                    <a:pt x="645" y="321"/>
                  </a:lnTo>
                  <a:lnTo>
                    <a:pt x="645" y="322"/>
                  </a:lnTo>
                  <a:lnTo>
                    <a:pt x="645" y="323"/>
                  </a:lnTo>
                  <a:lnTo>
                    <a:pt x="645" y="323"/>
                  </a:lnTo>
                  <a:lnTo>
                    <a:pt x="645" y="324"/>
                  </a:lnTo>
                  <a:lnTo>
                    <a:pt x="645" y="325"/>
                  </a:lnTo>
                  <a:lnTo>
                    <a:pt x="646" y="325"/>
                  </a:lnTo>
                  <a:lnTo>
                    <a:pt x="646" y="324"/>
                  </a:lnTo>
                  <a:lnTo>
                    <a:pt x="647" y="324"/>
                  </a:lnTo>
                  <a:lnTo>
                    <a:pt x="647" y="323"/>
                  </a:lnTo>
                  <a:lnTo>
                    <a:pt x="646" y="323"/>
                  </a:lnTo>
                  <a:lnTo>
                    <a:pt x="646" y="323"/>
                  </a:lnTo>
                  <a:lnTo>
                    <a:pt x="647" y="323"/>
                  </a:lnTo>
                  <a:lnTo>
                    <a:pt x="647" y="322"/>
                  </a:lnTo>
                  <a:lnTo>
                    <a:pt x="647" y="321"/>
                  </a:lnTo>
                  <a:lnTo>
                    <a:pt x="648" y="321"/>
                  </a:lnTo>
                  <a:lnTo>
                    <a:pt x="647" y="320"/>
                  </a:lnTo>
                  <a:lnTo>
                    <a:pt x="647" y="321"/>
                  </a:lnTo>
                  <a:lnTo>
                    <a:pt x="647" y="320"/>
                  </a:lnTo>
                  <a:lnTo>
                    <a:pt x="648" y="320"/>
                  </a:lnTo>
                  <a:lnTo>
                    <a:pt x="649" y="320"/>
                  </a:lnTo>
                  <a:lnTo>
                    <a:pt x="650" y="320"/>
                  </a:lnTo>
                  <a:lnTo>
                    <a:pt x="650" y="319"/>
                  </a:lnTo>
                  <a:lnTo>
                    <a:pt x="651" y="319"/>
                  </a:lnTo>
                  <a:lnTo>
                    <a:pt x="651" y="318"/>
                  </a:lnTo>
                  <a:lnTo>
                    <a:pt x="651" y="317"/>
                  </a:lnTo>
                  <a:lnTo>
                    <a:pt x="651" y="316"/>
                  </a:lnTo>
                  <a:lnTo>
                    <a:pt x="651" y="317"/>
                  </a:lnTo>
                  <a:lnTo>
                    <a:pt x="651" y="316"/>
                  </a:lnTo>
                  <a:lnTo>
                    <a:pt x="651" y="316"/>
                  </a:lnTo>
                  <a:lnTo>
                    <a:pt x="651" y="316"/>
                  </a:lnTo>
                  <a:lnTo>
                    <a:pt x="651" y="315"/>
                  </a:lnTo>
                  <a:lnTo>
                    <a:pt x="651" y="314"/>
                  </a:lnTo>
                  <a:lnTo>
                    <a:pt x="651" y="313"/>
                  </a:lnTo>
                  <a:lnTo>
                    <a:pt x="651" y="312"/>
                  </a:lnTo>
                  <a:lnTo>
                    <a:pt x="651" y="311"/>
                  </a:lnTo>
                  <a:lnTo>
                    <a:pt x="651" y="310"/>
                  </a:lnTo>
                  <a:lnTo>
                    <a:pt x="651" y="310"/>
                  </a:lnTo>
                  <a:lnTo>
                    <a:pt x="652" y="310"/>
                  </a:lnTo>
                  <a:lnTo>
                    <a:pt x="652" y="310"/>
                  </a:lnTo>
                  <a:lnTo>
                    <a:pt x="653" y="310"/>
                  </a:lnTo>
                  <a:lnTo>
                    <a:pt x="653" y="311"/>
                  </a:lnTo>
                  <a:lnTo>
                    <a:pt x="654" y="311"/>
                  </a:lnTo>
                  <a:lnTo>
                    <a:pt x="654" y="312"/>
                  </a:lnTo>
                  <a:lnTo>
                    <a:pt x="654" y="313"/>
                  </a:lnTo>
                  <a:lnTo>
                    <a:pt x="655" y="313"/>
                  </a:lnTo>
                  <a:lnTo>
                    <a:pt x="655" y="314"/>
                  </a:lnTo>
                  <a:lnTo>
                    <a:pt x="656" y="314"/>
                  </a:lnTo>
                  <a:lnTo>
                    <a:pt x="656" y="315"/>
                  </a:lnTo>
                  <a:lnTo>
                    <a:pt x="656" y="316"/>
                  </a:lnTo>
                  <a:lnTo>
                    <a:pt x="656" y="316"/>
                  </a:lnTo>
                  <a:lnTo>
                    <a:pt x="656" y="317"/>
                  </a:lnTo>
                  <a:lnTo>
                    <a:pt x="656" y="318"/>
                  </a:lnTo>
                  <a:lnTo>
                    <a:pt x="656" y="319"/>
                  </a:lnTo>
                  <a:lnTo>
                    <a:pt x="656" y="320"/>
                  </a:lnTo>
                  <a:lnTo>
                    <a:pt x="656" y="321"/>
                  </a:lnTo>
                  <a:lnTo>
                    <a:pt x="656" y="322"/>
                  </a:lnTo>
                  <a:lnTo>
                    <a:pt x="656" y="323"/>
                  </a:lnTo>
                  <a:lnTo>
                    <a:pt x="656" y="323"/>
                  </a:lnTo>
                  <a:lnTo>
                    <a:pt x="656" y="324"/>
                  </a:lnTo>
                  <a:lnTo>
                    <a:pt x="657" y="324"/>
                  </a:lnTo>
                  <a:lnTo>
                    <a:pt x="657" y="325"/>
                  </a:lnTo>
                  <a:lnTo>
                    <a:pt x="657" y="326"/>
                  </a:lnTo>
                  <a:lnTo>
                    <a:pt x="657" y="327"/>
                  </a:lnTo>
                  <a:lnTo>
                    <a:pt x="657" y="328"/>
                  </a:lnTo>
                  <a:lnTo>
                    <a:pt x="657" y="329"/>
                  </a:lnTo>
                  <a:lnTo>
                    <a:pt x="658" y="329"/>
                  </a:lnTo>
                  <a:lnTo>
                    <a:pt x="658" y="329"/>
                  </a:lnTo>
                  <a:lnTo>
                    <a:pt x="658" y="330"/>
                  </a:lnTo>
                  <a:lnTo>
                    <a:pt x="659" y="330"/>
                  </a:lnTo>
                  <a:lnTo>
                    <a:pt x="659" y="331"/>
                  </a:lnTo>
                  <a:lnTo>
                    <a:pt x="659" y="332"/>
                  </a:lnTo>
                  <a:lnTo>
                    <a:pt x="660" y="332"/>
                  </a:lnTo>
                  <a:lnTo>
                    <a:pt x="660" y="331"/>
                  </a:lnTo>
                  <a:lnTo>
                    <a:pt x="660" y="332"/>
                  </a:lnTo>
                  <a:close/>
                  <a:moveTo>
                    <a:pt x="676" y="285"/>
                  </a:moveTo>
                  <a:lnTo>
                    <a:pt x="676" y="286"/>
                  </a:lnTo>
                  <a:lnTo>
                    <a:pt x="676" y="285"/>
                  </a:lnTo>
                  <a:lnTo>
                    <a:pt x="677" y="285"/>
                  </a:lnTo>
                  <a:lnTo>
                    <a:pt x="677" y="286"/>
                  </a:lnTo>
                  <a:lnTo>
                    <a:pt x="677" y="285"/>
                  </a:lnTo>
                  <a:lnTo>
                    <a:pt x="678" y="285"/>
                  </a:lnTo>
                  <a:lnTo>
                    <a:pt x="677" y="285"/>
                  </a:lnTo>
                  <a:lnTo>
                    <a:pt x="677" y="284"/>
                  </a:lnTo>
                  <a:lnTo>
                    <a:pt x="677" y="285"/>
                  </a:lnTo>
                  <a:lnTo>
                    <a:pt x="678" y="285"/>
                  </a:lnTo>
                  <a:lnTo>
                    <a:pt x="678" y="284"/>
                  </a:lnTo>
                  <a:lnTo>
                    <a:pt x="678" y="285"/>
                  </a:lnTo>
                  <a:lnTo>
                    <a:pt x="677" y="285"/>
                  </a:lnTo>
                  <a:lnTo>
                    <a:pt x="677" y="284"/>
                  </a:lnTo>
                  <a:lnTo>
                    <a:pt x="677" y="285"/>
                  </a:lnTo>
                  <a:lnTo>
                    <a:pt x="677" y="284"/>
                  </a:lnTo>
                  <a:lnTo>
                    <a:pt x="677" y="285"/>
                  </a:lnTo>
                  <a:lnTo>
                    <a:pt x="677" y="284"/>
                  </a:lnTo>
                  <a:lnTo>
                    <a:pt x="676" y="284"/>
                  </a:lnTo>
                  <a:lnTo>
                    <a:pt x="676" y="284"/>
                  </a:lnTo>
                  <a:lnTo>
                    <a:pt x="676" y="283"/>
                  </a:lnTo>
                  <a:lnTo>
                    <a:pt x="676" y="283"/>
                  </a:lnTo>
                  <a:lnTo>
                    <a:pt x="676" y="282"/>
                  </a:lnTo>
                  <a:lnTo>
                    <a:pt x="675" y="282"/>
                  </a:lnTo>
                  <a:lnTo>
                    <a:pt x="675" y="281"/>
                  </a:lnTo>
                  <a:lnTo>
                    <a:pt x="676" y="281"/>
                  </a:lnTo>
                  <a:lnTo>
                    <a:pt x="676" y="281"/>
                  </a:lnTo>
                  <a:lnTo>
                    <a:pt x="676" y="281"/>
                  </a:lnTo>
                  <a:lnTo>
                    <a:pt x="676" y="281"/>
                  </a:lnTo>
                  <a:lnTo>
                    <a:pt x="676" y="282"/>
                  </a:lnTo>
                  <a:lnTo>
                    <a:pt x="677" y="282"/>
                  </a:lnTo>
                  <a:lnTo>
                    <a:pt x="677" y="281"/>
                  </a:lnTo>
                  <a:lnTo>
                    <a:pt x="678" y="281"/>
                  </a:lnTo>
                  <a:lnTo>
                    <a:pt x="679" y="281"/>
                  </a:lnTo>
                  <a:lnTo>
                    <a:pt x="679" y="282"/>
                  </a:lnTo>
                  <a:lnTo>
                    <a:pt x="679" y="281"/>
                  </a:lnTo>
                  <a:lnTo>
                    <a:pt x="679" y="282"/>
                  </a:lnTo>
                  <a:lnTo>
                    <a:pt x="680" y="282"/>
                  </a:lnTo>
                  <a:lnTo>
                    <a:pt x="680" y="281"/>
                  </a:lnTo>
                  <a:lnTo>
                    <a:pt x="680" y="282"/>
                  </a:lnTo>
                  <a:lnTo>
                    <a:pt x="680" y="281"/>
                  </a:lnTo>
                  <a:lnTo>
                    <a:pt x="679" y="281"/>
                  </a:lnTo>
                  <a:lnTo>
                    <a:pt x="680" y="281"/>
                  </a:lnTo>
                  <a:lnTo>
                    <a:pt x="679" y="281"/>
                  </a:lnTo>
                  <a:lnTo>
                    <a:pt x="678" y="281"/>
                  </a:lnTo>
                  <a:lnTo>
                    <a:pt x="679" y="281"/>
                  </a:lnTo>
                  <a:lnTo>
                    <a:pt x="678" y="281"/>
                  </a:lnTo>
                  <a:lnTo>
                    <a:pt x="678" y="280"/>
                  </a:lnTo>
                  <a:lnTo>
                    <a:pt x="678" y="281"/>
                  </a:lnTo>
                  <a:lnTo>
                    <a:pt x="677" y="281"/>
                  </a:lnTo>
                  <a:lnTo>
                    <a:pt x="678" y="281"/>
                  </a:lnTo>
                  <a:lnTo>
                    <a:pt x="677" y="281"/>
                  </a:lnTo>
                  <a:lnTo>
                    <a:pt x="677" y="280"/>
                  </a:lnTo>
                  <a:lnTo>
                    <a:pt x="677" y="279"/>
                  </a:lnTo>
                  <a:lnTo>
                    <a:pt x="678" y="279"/>
                  </a:lnTo>
                  <a:lnTo>
                    <a:pt x="677" y="279"/>
                  </a:lnTo>
                  <a:lnTo>
                    <a:pt x="678" y="279"/>
                  </a:lnTo>
                  <a:lnTo>
                    <a:pt x="678" y="280"/>
                  </a:lnTo>
                  <a:lnTo>
                    <a:pt x="678" y="279"/>
                  </a:lnTo>
                  <a:lnTo>
                    <a:pt x="679" y="279"/>
                  </a:lnTo>
                  <a:lnTo>
                    <a:pt x="679" y="280"/>
                  </a:lnTo>
                  <a:lnTo>
                    <a:pt x="679" y="279"/>
                  </a:lnTo>
                  <a:lnTo>
                    <a:pt x="679" y="278"/>
                  </a:lnTo>
                  <a:lnTo>
                    <a:pt x="680" y="278"/>
                  </a:lnTo>
                  <a:lnTo>
                    <a:pt x="679" y="278"/>
                  </a:lnTo>
                  <a:lnTo>
                    <a:pt x="680" y="278"/>
                  </a:lnTo>
                  <a:lnTo>
                    <a:pt x="680" y="279"/>
                  </a:lnTo>
                  <a:lnTo>
                    <a:pt x="680" y="278"/>
                  </a:lnTo>
                  <a:lnTo>
                    <a:pt x="681" y="278"/>
                  </a:lnTo>
                  <a:lnTo>
                    <a:pt x="680" y="278"/>
                  </a:lnTo>
                  <a:lnTo>
                    <a:pt x="680" y="279"/>
                  </a:lnTo>
                  <a:lnTo>
                    <a:pt x="681" y="279"/>
                  </a:lnTo>
                  <a:lnTo>
                    <a:pt x="680" y="279"/>
                  </a:lnTo>
                  <a:lnTo>
                    <a:pt x="681" y="279"/>
                  </a:lnTo>
                  <a:lnTo>
                    <a:pt x="681" y="278"/>
                  </a:lnTo>
                  <a:lnTo>
                    <a:pt x="681" y="279"/>
                  </a:lnTo>
                  <a:lnTo>
                    <a:pt x="681" y="280"/>
                  </a:lnTo>
                  <a:lnTo>
                    <a:pt x="681" y="279"/>
                  </a:lnTo>
                  <a:lnTo>
                    <a:pt x="682" y="279"/>
                  </a:lnTo>
                  <a:lnTo>
                    <a:pt x="682" y="280"/>
                  </a:lnTo>
                  <a:lnTo>
                    <a:pt x="682" y="279"/>
                  </a:lnTo>
                  <a:lnTo>
                    <a:pt x="682" y="280"/>
                  </a:lnTo>
                  <a:lnTo>
                    <a:pt x="683" y="280"/>
                  </a:lnTo>
                  <a:lnTo>
                    <a:pt x="683" y="279"/>
                  </a:lnTo>
                  <a:lnTo>
                    <a:pt x="682" y="279"/>
                  </a:lnTo>
                  <a:lnTo>
                    <a:pt x="683" y="279"/>
                  </a:lnTo>
                  <a:lnTo>
                    <a:pt x="682" y="279"/>
                  </a:lnTo>
                  <a:lnTo>
                    <a:pt x="682" y="278"/>
                  </a:lnTo>
                  <a:lnTo>
                    <a:pt x="682" y="279"/>
                  </a:lnTo>
                  <a:lnTo>
                    <a:pt x="683" y="279"/>
                  </a:lnTo>
                  <a:lnTo>
                    <a:pt x="683" y="278"/>
                  </a:lnTo>
                  <a:lnTo>
                    <a:pt x="683" y="279"/>
                  </a:lnTo>
                  <a:lnTo>
                    <a:pt x="683" y="278"/>
                  </a:lnTo>
                  <a:lnTo>
                    <a:pt x="682" y="278"/>
                  </a:lnTo>
                  <a:lnTo>
                    <a:pt x="682" y="278"/>
                  </a:lnTo>
                  <a:lnTo>
                    <a:pt x="682" y="278"/>
                  </a:lnTo>
                  <a:lnTo>
                    <a:pt x="682" y="278"/>
                  </a:lnTo>
                  <a:lnTo>
                    <a:pt x="682" y="278"/>
                  </a:lnTo>
                  <a:lnTo>
                    <a:pt x="682" y="278"/>
                  </a:lnTo>
                  <a:lnTo>
                    <a:pt x="682" y="278"/>
                  </a:lnTo>
                  <a:lnTo>
                    <a:pt x="682" y="278"/>
                  </a:lnTo>
                  <a:lnTo>
                    <a:pt x="681" y="278"/>
                  </a:lnTo>
                  <a:lnTo>
                    <a:pt x="682" y="278"/>
                  </a:lnTo>
                  <a:lnTo>
                    <a:pt x="681" y="278"/>
                  </a:lnTo>
                  <a:lnTo>
                    <a:pt x="681" y="278"/>
                  </a:lnTo>
                  <a:lnTo>
                    <a:pt x="681" y="278"/>
                  </a:lnTo>
                  <a:lnTo>
                    <a:pt x="681" y="278"/>
                  </a:lnTo>
                  <a:lnTo>
                    <a:pt x="680" y="278"/>
                  </a:lnTo>
                  <a:lnTo>
                    <a:pt x="681" y="278"/>
                  </a:lnTo>
                  <a:lnTo>
                    <a:pt x="681" y="278"/>
                  </a:lnTo>
                  <a:lnTo>
                    <a:pt x="680" y="278"/>
                  </a:lnTo>
                  <a:lnTo>
                    <a:pt x="679" y="278"/>
                  </a:lnTo>
                  <a:lnTo>
                    <a:pt x="680" y="278"/>
                  </a:lnTo>
                  <a:lnTo>
                    <a:pt x="679" y="278"/>
                  </a:lnTo>
                  <a:lnTo>
                    <a:pt x="679" y="277"/>
                  </a:lnTo>
                  <a:lnTo>
                    <a:pt x="679" y="278"/>
                  </a:lnTo>
                  <a:lnTo>
                    <a:pt x="679" y="277"/>
                  </a:lnTo>
                  <a:lnTo>
                    <a:pt x="678" y="277"/>
                  </a:lnTo>
                  <a:lnTo>
                    <a:pt x="679" y="277"/>
                  </a:lnTo>
                  <a:lnTo>
                    <a:pt x="679" y="278"/>
                  </a:lnTo>
                  <a:lnTo>
                    <a:pt x="678" y="278"/>
                  </a:lnTo>
                  <a:lnTo>
                    <a:pt x="678" y="277"/>
                  </a:lnTo>
                  <a:lnTo>
                    <a:pt x="677" y="277"/>
                  </a:lnTo>
                  <a:lnTo>
                    <a:pt x="676" y="277"/>
                  </a:lnTo>
                  <a:lnTo>
                    <a:pt x="676" y="277"/>
                  </a:lnTo>
                  <a:lnTo>
                    <a:pt x="676" y="276"/>
                  </a:lnTo>
                  <a:lnTo>
                    <a:pt x="675" y="276"/>
                  </a:lnTo>
                  <a:lnTo>
                    <a:pt x="675" y="275"/>
                  </a:lnTo>
                  <a:lnTo>
                    <a:pt x="676" y="275"/>
                  </a:lnTo>
                  <a:lnTo>
                    <a:pt x="675" y="275"/>
                  </a:lnTo>
                  <a:lnTo>
                    <a:pt x="676" y="275"/>
                  </a:lnTo>
                  <a:lnTo>
                    <a:pt x="676" y="276"/>
                  </a:lnTo>
                  <a:lnTo>
                    <a:pt x="676" y="277"/>
                  </a:lnTo>
                  <a:lnTo>
                    <a:pt x="676" y="277"/>
                  </a:lnTo>
                  <a:lnTo>
                    <a:pt x="677" y="277"/>
                  </a:lnTo>
                  <a:lnTo>
                    <a:pt x="677" y="276"/>
                  </a:lnTo>
                  <a:lnTo>
                    <a:pt x="678" y="276"/>
                  </a:lnTo>
                  <a:lnTo>
                    <a:pt x="678" y="277"/>
                  </a:lnTo>
                  <a:lnTo>
                    <a:pt x="678" y="276"/>
                  </a:lnTo>
                  <a:lnTo>
                    <a:pt x="679" y="276"/>
                  </a:lnTo>
                  <a:lnTo>
                    <a:pt x="679" y="277"/>
                  </a:lnTo>
                  <a:lnTo>
                    <a:pt x="679" y="276"/>
                  </a:lnTo>
                  <a:lnTo>
                    <a:pt x="680" y="276"/>
                  </a:lnTo>
                  <a:lnTo>
                    <a:pt x="680" y="277"/>
                  </a:lnTo>
                  <a:lnTo>
                    <a:pt x="680" y="276"/>
                  </a:lnTo>
                  <a:lnTo>
                    <a:pt x="679" y="276"/>
                  </a:lnTo>
                  <a:lnTo>
                    <a:pt x="680" y="276"/>
                  </a:lnTo>
                  <a:lnTo>
                    <a:pt x="679" y="276"/>
                  </a:lnTo>
                  <a:lnTo>
                    <a:pt x="680" y="276"/>
                  </a:lnTo>
                  <a:lnTo>
                    <a:pt x="680" y="277"/>
                  </a:lnTo>
                  <a:lnTo>
                    <a:pt x="680" y="276"/>
                  </a:lnTo>
                  <a:lnTo>
                    <a:pt x="680" y="277"/>
                  </a:lnTo>
                  <a:lnTo>
                    <a:pt x="680" y="276"/>
                  </a:lnTo>
                  <a:lnTo>
                    <a:pt x="681" y="276"/>
                  </a:lnTo>
                  <a:lnTo>
                    <a:pt x="680" y="276"/>
                  </a:lnTo>
                  <a:lnTo>
                    <a:pt x="680" y="277"/>
                  </a:lnTo>
                  <a:lnTo>
                    <a:pt x="681" y="277"/>
                  </a:lnTo>
                  <a:lnTo>
                    <a:pt x="680" y="277"/>
                  </a:lnTo>
                  <a:lnTo>
                    <a:pt x="681" y="277"/>
                  </a:lnTo>
                  <a:lnTo>
                    <a:pt x="681" y="276"/>
                  </a:lnTo>
                  <a:lnTo>
                    <a:pt x="682" y="276"/>
                  </a:lnTo>
                  <a:lnTo>
                    <a:pt x="681" y="276"/>
                  </a:lnTo>
                  <a:lnTo>
                    <a:pt x="682" y="276"/>
                  </a:lnTo>
                  <a:lnTo>
                    <a:pt x="681" y="276"/>
                  </a:lnTo>
                  <a:lnTo>
                    <a:pt x="681" y="275"/>
                  </a:lnTo>
                  <a:lnTo>
                    <a:pt x="682" y="275"/>
                  </a:lnTo>
                  <a:lnTo>
                    <a:pt x="681" y="275"/>
                  </a:lnTo>
                  <a:lnTo>
                    <a:pt x="682" y="275"/>
                  </a:lnTo>
                  <a:lnTo>
                    <a:pt x="681" y="275"/>
                  </a:lnTo>
                  <a:lnTo>
                    <a:pt x="682" y="275"/>
                  </a:lnTo>
                  <a:lnTo>
                    <a:pt x="681" y="275"/>
                  </a:lnTo>
                  <a:lnTo>
                    <a:pt x="681" y="274"/>
                  </a:lnTo>
                  <a:lnTo>
                    <a:pt x="682" y="274"/>
                  </a:lnTo>
                  <a:lnTo>
                    <a:pt x="682" y="275"/>
                  </a:lnTo>
                  <a:lnTo>
                    <a:pt x="682" y="274"/>
                  </a:lnTo>
                  <a:lnTo>
                    <a:pt x="682" y="275"/>
                  </a:lnTo>
                  <a:lnTo>
                    <a:pt x="682" y="274"/>
                  </a:lnTo>
                  <a:lnTo>
                    <a:pt x="682" y="273"/>
                  </a:lnTo>
                  <a:lnTo>
                    <a:pt x="682" y="274"/>
                  </a:lnTo>
                  <a:lnTo>
                    <a:pt x="682" y="273"/>
                  </a:lnTo>
                  <a:lnTo>
                    <a:pt x="681" y="273"/>
                  </a:lnTo>
                  <a:lnTo>
                    <a:pt x="681" y="274"/>
                  </a:lnTo>
                  <a:lnTo>
                    <a:pt x="681" y="273"/>
                  </a:lnTo>
                  <a:lnTo>
                    <a:pt x="682" y="273"/>
                  </a:lnTo>
                  <a:lnTo>
                    <a:pt x="681" y="273"/>
                  </a:lnTo>
                  <a:lnTo>
                    <a:pt x="681" y="274"/>
                  </a:lnTo>
                  <a:lnTo>
                    <a:pt x="680" y="274"/>
                  </a:lnTo>
                  <a:lnTo>
                    <a:pt x="681" y="274"/>
                  </a:lnTo>
                  <a:lnTo>
                    <a:pt x="681" y="273"/>
                  </a:lnTo>
                  <a:lnTo>
                    <a:pt x="681" y="274"/>
                  </a:lnTo>
                  <a:lnTo>
                    <a:pt x="681" y="273"/>
                  </a:lnTo>
                  <a:lnTo>
                    <a:pt x="682" y="273"/>
                  </a:lnTo>
                  <a:lnTo>
                    <a:pt x="681" y="273"/>
                  </a:lnTo>
                  <a:lnTo>
                    <a:pt x="682" y="273"/>
                  </a:lnTo>
                  <a:lnTo>
                    <a:pt x="681" y="273"/>
                  </a:lnTo>
                  <a:lnTo>
                    <a:pt x="681" y="272"/>
                  </a:lnTo>
                  <a:lnTo>
                    <a:pt x="682" y="272"/>
                  </a:lnTo>
                  <a:lnTo>
                    <a:pt x="681" y="272"/>
                  </a:lnTo>
                  <a:lnTo>
                    <a:pt x="682" y="272"/>
                  </a:lnTo>
                  <a:lnTo>
                    <a:pt x="682" y="271"/>
                  </a:lnTo>
                  <a:lnTo>
                    <a:pt x="681" y="271"/>
                  </a:lnTo>
                  <a:lnTo>
                    <a:pt x="682" y="271"/>
                  </a:lnTo>
                  <a:lnTo>
                    <a:pt x="681" y="271"/>
                  </a:lnTo>
                  <a:lnTo>
                    <a:pt x="682" y="271"/>
                  </a:lnTo>
                  <a:lnTo>
                    <a:pt x="682" y="272"/>
                  </a:lnTo>
                  <a:lnTo>
                    <a:pt x="681" y="272"/>
                  </a:lnTo>
                  <a:lnTo>
                    <a:pt x="681" y="271"/>
                  </a:lnTo>
                  <a:lnTo>
                    <a:pt x="680" y="271"/>
                  </a:lnTo>
                  <a:lnTo>
                    <a:pt x="680" y="272"/>
                  </a:lnTo>
                  <a:lnTo>
                    <a:pt x="680" y="271"/>
                  </a:lnTo>
                  <a:lnTo>
                    <a:pt x="680" y="272"/>
                  </a:lnTo>
                  <a:lnTo>
                    <a:pt x="680" y="273"/>
                  </a:lnTo>
                  <a:lnTo>
                    <a:pt x="679" y="273"/>
                  </a:lnTo>
                  <a:lnTo>
                    <a:pt x="680" y="273"/>
                  </a:lnTo>
                  <a:lnTo>
                    <a:pt x="679" y="273"/>
                  </a:lnTo>
                  <a:lnTo>
                    <a:pt x="680" y="273"/>
                  </a:lnTo>
                  <a:lnTo>
                    <a:pt x="679" y="273"/>
                  </a:lnTo>
                  <a:lnTo>
                    <a:pt x="680" y="273"/>
                  </a:lnTo>
                  <a:lnTo>
                    <a:pt x="679" y="273"/>
                  </a:lnTo>
                  <a:lnTo>
                    <a:pt x="680" y="273"/>
                  </a:lnTo>
                  <a:lnTo>
                    <a:pt x="679" y="273"/>
                  </a:lnTo>
                  <a:lnTo>
                    <a:pt x="680" y="273"/>
                  </a:lnTo>
                  <a:lnTo>
                    <a:pt x="679" y="273"/>
                  </a:lnTo>
                  <a:lnTo>
                    <a:pt x="680" y="273"/>
                  </a:lnTo>
                  <a:lnTo>
                    <a:pt x="679" y="273"/>
                  </a:lnTo>
                  <a:lnTo>
                    <a:pt x="679" y="274"/>
                  </a:lnTo>
                  <a:lnTo>
                    <a:pt x="679" y="273"/>
                  </a:lnTo>
                  <a:lnTo>
                    <a:pt x="679" y="272"/>
                  </a:lnTo>
                  <a:lnTo>
                    <a:pt x="679" y="273"/>
                  </a:lnTo>
                  <a:lnTo>
                    <a:pt x="679" y="272"/>
                  </a:lnTo>
                  <a:lnTo>
                    <a:pt x="680" y="272"/>
                  </a:lnTo>
                  <a:lnTo>
                    <a:pt x="679" y="272"/>
                  </a:lnTo>
                  <a:lnTo>
                    <a:pt x="679" y="271"/>
                  </a:lnTo>
                  <a:lnTo>
                    <a:pt x="679" y="272"/>
                  </a:lnTo>
                  <a:lnTo>
                    <a:pt x="679" y="271"/>
                  </a:lnTo>
                  <a:lnTo>
                    <a:pt x="679" y="272"/>
                  </a:lnTo>
                  <a:lnTo>
                    <a:pt x="678" y="272"/>
                  </a:lnTo>
                  <a:lnTo>
                    <a:pt x="678" y="271"/>
                  </a:lnTo>
                  <a:lnTo>
                    <a:pt x="677" y="271"/>
                  </a:lnTo>
                  <a:lnTo>
                    <a:pt x="678" y="271"/>
                  </a:lnTo>
                  <a:lnTo>
                    <a:pt x="678" y="271"/>
                  </a:lnTo>
                  <a:lnTo>
                    <a:pt x="678" y="271"/>
                  </a:lnTo>
                  <a:lnTo>
                    <a:pt x="678" y="271"/>
                  </a:lnTo>
                  <a:lnTo>
                    <a:pt x="678" y="271"/>
                  </a:lnTo>
                  <a:lnTo>
                    <a:pt x="678" y="271"/>
                  </a:lnTo>
                  <a:lnTo>
                    <a:pt x="677" y="271"/>
                  </a:lnTo>
                  <a:lnTo>
                    <a:pt x="677" y="271"/>
                  </a:lnTo>
                  <a:lnTo>
                    <a:pt x="677" y="271"/>
                  </a:lnTo>
                  <a:lnTo>
                    <a:pt x="677" y="271"/>
                  </a:lnTo>
                  <a:lnTo>
                    <a:pt x="677" y="271"/>
                  </a:lnTo>
                  <a:lnTo>
                    <a:pt x="677" y="270"/>
                  </a:lnTo>
                  <a:lnTo>
                    <a:pt x="678" y="270"/>
                  </a:lnTo>
                  <a:lnTo>
                    <a:pt x="678" y="271"/>
                  </a:lnTo>
                  <a:lnTo>
                    <a:pt x="678" y="270"/>
                  </a:lnTo>
                  <a:lnTo>
                    <a:pt x="678" y="271"/>
                  </a:lnTo>
                  <a:lnTo>
                    <a:pt x="678" y="270"/>
                  </a:lnTo>
                  <a:lnTo>
                    <a:pt x="678" y="271"/>
                  </a:lnTo>
                  <a:lnTo>
                    <a:pt x="678" y="270"/>
                  </a:lnTo>
                  <a:lnTo>
                    <a:pt x="678" y="271"/>
                  </a:lnTo>
                  <a:lnTo>
                    <a:pt x="678" y="270"/>
                  </a:lnTo>
                  <a:lnTo>
                    <a:pt x="677" y="270"/>
                  </a:lnTo>
                  <a:lnTo>
                    <a:pt x="678" y="270"/>
                  </a:lnTo>
                  <a:lnTo>
                    <a:pt x="677" y="270"/>
                  </a:lnTo>
                  <a:lnTo>
                    <a:pt x="678" y="270"/>
                  </a:lnTo>
                  <a:lnTo>
                    <a:pt x="677" y="270"/>
                  </a:lnTo>
                  <a:lnTo>
                    <a:pt x="677" y="269"/>
                  </a:lnTo>
                  <a:lnTo>
                    <a:pt x="678" y="269"/>
                  </a:lnTo>
                  <a:lnTo>
                    <a:pt x="677" y="269"/>
                  </a:lnTo>
                  <a:lnTo>
                    <a:pt x="678" y="269"/>
                  </a:lnTo>
                  <a:lnTo>
                    <a:pt x="678" y="268"/>
                  </a:lnTo>
                  <a:lnTo>
                    <a:pt x="678" y="269"/>
                  </a:lnTo>
                  <a:lnTo>
                    <a:pt x="678" y="268"/>
                  </a:lnTo>
                  <a:lnTo>
                    <a:pt x="677" y="268"/>
                  </a:lnTo>
                  <a:lnTo>
                    <a:pt x="678" y="268"/>
                  </a:lnTo>
                  <a:lnTo>
                    <a:pt x="677" y="268"/>
                  </a:lnTo>
                  <a:lnTo>
                    <a:pt x="678" y="268"/>
                  </a:lnTo>
                  <a:lnTo>
                    <a:pt x="678" y="267"/>
                  </a:lnTo>
                  <a:lnTo>
                    <a:pt x="678" y="268"/>
                  </a:lnTo>
                  <a:lnTo>
                    <a:pt x="678" y="267"/>
                  </a:lnTo>
                  <a:lnTo>
                    <a:pt x="679" y="268"/>
                  </a:lnTo>
                  <a:lnTo>
                    <a:pt x="679" y="267"/>
                  </a:lnTo>
                  <a:lnTo>
                    <a:pt x="679" y="268"/>
                  </a:lnTo>
                  <a:lnTo>
                    <a:pt x="679" y="267"/>
                  </a:lnTo>
                  <a:lnTo>
                    <a:pt x="680" y="267"/>
                  </a:lnTo>
                  <a:lnTo>
                    <a:pt x="680" y="268"/>
                  </a:lnTo>
                  <a:lnTo>
                    <a:pt x="680" y="267"/>
                  </a:lnTo>
                  <a:lnTo>
                    <a:pt x="680" y="268"/>
                  </a:lnTo>
                  <a:lnTo>
                    <a:pt x="680" y="267"/>
                  </a:lnTo>
                  <a:lnTo>
                    <a:pt x="680" y="268"/>
                  </a:lnTo>
                  <a:lnTo>
                    <a:pt x="681" y="268"/>
                  </a:lnTo>
                  <a:lnTo>
                    <a:pt x="680" y="268"/>
                  </a:lnTo>
                  <a:lnTo>
                    <a:pt x="681" y="268"/>
                  </a:lnTo>
                  <a:lnTo>
                    <a:pt x="682" y="268"/>
                  </a:lnTo>
                  <a:lnTo>
                    <a:pt x="682" y="267"/>
                  </a:lnTo>
                  <a:lnTo>
                    <a:pt x="682" y="268"/>
                  </a:lnTo>
                  <a:lnTo>
                    <a:pt x="682" y="267"/>
                  </a:lnTo>
                  <a:lnTo>
                    <a:pt x="681" y="267"/>
                  </a:lnTo>
                  <a:lnTo>
                    <a:pt x="682" y="267"/>
                  </a:lnTo>
                  <a:lnTo>
                    <a:pt x="681" y="267"/>
                  </a:lnTo>
                  <a:lnTo>
                    <a:pt x="681" y="268"/>
                  </a:lnTo>
                  <a:lnTo>
                    <a:pt x="681" y="267"/>
                  </a:lnTo>
                  <a:lnTo>
                    <a:pt x="681" y="268"/>
                  </a:lnTo>
                  <a:lnTo>
                    <a:pt x="681" y="267"/>
                  </a:lnTo>
                  <a:lnTo>
                    <a:pt x="680" y="267"/>
                  </a:lnTo>
                  <a:lnTo>
                    <a:pt x="681" y="267"/>
                  </a:lnTo>
                  <a:lnTo>
                    <a:pt x="680" y="267"/>
                  </a:lnTo>
                  <a:lnTo>
                    <a:pt x="679" y="267"/>
                  </a:lnTo>
                  <a:lnTo>
                    <a:pt x="680" y="267"/>
                  </a:lnTo>
                  <a:lnTo>
                    <a:pt x="680" y="266"/>
                  </a:lnTo>
                  <a:lnTo>
                    <a:pt x="679" y="266"/>
                  </a:lnTo>
                  <a:lnTo>
                    <a:pt x="679" y="267"/>
                  </a:lnTo>
                  <a:lnTo>
                    <a:pt x="679" y="266"/>
                  </a:lnTo>
                  <a:lnTo>
                    <a:pt x="679" y="267"/>
                  </a:lnTo>
                  <a:lnTo>
                    <a:pt x="679" y="266"/>
                  </a:lnTo>
                  <a:lnTo>
                    <a:pt x="678" y="266"/>
                  </a:lnTo>
                  <a:lnTo>
                    <a:pt x="679" y="266"/>
                  </a:lnTo>
                  <a:lnTo>
                    <a:pt x="679" y="265"/>
                  </a:lnTo>
                  <a:lnTo>
                    <a:pt x="679" y="266"/>
                  </a:lnTo>
                  <a:lnTo>
                    <a:pt x="679" y="265"/>
                  </a:lnTo>
                  <a:lnTo>
                    <a:pt x="678" y="265"/>
                  </a:lnTo>
                  <a:lnTo>
                    <a:pt x="678" y="266"/>
                  </a:lnTo>
                  <a:lnTo>
                    <a:pt x="678" y="265"/>
                  </a:lnTo>
                  <a:lnTo>
                    <a:pt x="678" y="266"/>
                  </a:lnTo>
                  <a:lnTo>
                    <a:pt x="678" y="265"/>
                  </a:lnTo>
                  <a:lnTo>
                    <a:pt x="678" y="265"/>
                  </a:lnTo>
                  <a:lnTo>
                    <a:pt x="678" y="265"/>
                  </a:lnTo>
                  <a:lnTo>
                    <a:pt x="677" y="265"/>
                  </a:lnTo>
                  <a:lnTo>
                    <a:pt x="676" y="265"/>
                  </a:lnTo>
                  <a:lnTo>
                    <a:pt x="676" y="265"/>
                  </a:lnTo>
                  <a:lnTo>
                    <a:pt x="677" y="265"/>
                  </a:lnTo>
                  <a:lnTo>
                    <a:pt x="678" y="265"/>
                  </a:lnTo>
                  <a:lnTo>
                    <a:pt x="677" y="265"/>
                  </a:lnTo>
                  <a:lnTo>
                    <a:pt x="678" y="265"/>
                  </a:lnTo>
                  <a:lnTo>
                    <a:pt x="677" y="265"/>
                  </a:lnTo>
                  <a:lnTo>
                    <a:pt x="677" y="264"/>
                  </a:lnTo>
                  <a:lnTo>
                    <a:pt x="678" y="264"/>
                  </a:lnTo>
                  <a:lnTo>
                    <a:pt x="677" y="264"/>
                  </a:lnTo>
                  <a:lnTo>
                    <a:pt x="677" y="263"/>
                  </a:lnTo>
                  <a:lnTo>
                    <a:pt x="678" y="263"/>
                  </a:lnTo>
                  <a:lnTo>
                    <a:pt x="677" y="263"/>
                  </a:lnTo>
                  <a:lnTo>
                    <a:pt x="678" y="263"/>
                  </a:lnTo>
                  <a:lnTo>
                    <a:pt x="677" y="263"/>
                  </a:lnTo>
                  <a:lnTo>
                    <a:pt x="677" y="262"/>
                  </a:lnTo>
                  <a:lnTo>
                    <a:pt x="677" y="263"/>
                  </a:lnTo>
                  <a:lnTo>
                    <a:pt x="677" y="262"/>
                  </a:lnTo>
                  <a:lnTo>
                    <a:pt x="676" y="262"/>
                  </a:lnTo>
                  <a:lnTo>
                    <a:pt x="677" y="262"/>
                  </a:lnTo>
                  <a:lnTo>
                    <a:pt x="676" y="262"/>
                  </a:lnTo>
                  <a:lnTo>
                    <a:pt x="676" y="261"/>
                  </a:lnTo>
                  <a:lnTo>
                    <a:pt x="677" y="261"/>
                  </a:lnTo>
                  <a:lnTo>
                    <a:pt x="677" y="262"/>
                  </a:lnTo>
                  <a:lnTo>
                    <a:pt x="677" y="261"/>
                  </a:lnTo>
                  <a:lnTo>
                    <a:pt x="678" y="261"/>
                  </a:lnTo>
                  <a:lnTo>
                    <a:pt x="678" y="262"/>
                  </a:lnTo>
                  <a:lnTo>
                    <a:pt x="678" y="261"/>
                  </a:lnTo>
                  <a:lnTo>
                    <a:pt x="679" y="261"/>
                  </a:lnTo>
                  <a:lnTo>
                    <a:pt x="678" y="261"/>
                  </a:lnTo>
                  <a:lnTo>
                    <a:pt x="679" y="261"/>
                  </a:lnTo>
                  <a:lnTo>
                    <a:pt x="679" y="262"/>
                  </a:lnTo>
                  <a:lnTo>
                    <a:pt x="679" y="261"/>
                  </a:lnTo>
                  <a:lnTo>
                    <a:pt x="679" y="260"/>
                  </a:lnTo>
                  <a:lnTo>
                    <a:pt x="679" y="261"/>
                  </a:lnTo>
                  <a:lnTo>
                    <a:pt x="678" y="261"/>
                  </a:lnTo>
                  <a:lnTo>
                    <a:pt x="678" y="260"/>
                  </a:lnTo>
                  <a:lnTo>
                    <a:pt x="679" y="260"/>
                  </a:lnTo>
                  <a:lnTo>
                    <a:pt x="678" y="260"/>
                  </a:lnTo>
                  <a:lnTo>
                    <a:pt x="678" y="261"/>
                  </a:lnTo>
                  <a:lnTo>
                    <a:pt x="678" y="260"/>
                  </a:lnTo>
                  <a:lnTo>
                    <a:pt x="677" y="260"/>
                  </a:lnTo>
                  <a:lnTo>
                    <a:pt x="678" y="260"/>
                  </a:lnTo>
                  <a:lnTo>
                    <a:pt x="677" y="260"/>
                  </a:lnTo>
                  <a:lnTo>
                    <a:pt x="678" y="260"/>
                  </a:lnTo>
                  <a:lnTo>
                    <a:pt x="677" y="260"/>
                  </a:lnTo>
                  <a:lnTo>
                    <a:pt x="677" y="259"/>
                  </a:lnTo>
                  <a:lnTo>
                    <a:pt x="677" y="260"/>
                  </a:lnTo>
                  <a:lnTo>
                    <a:pt x="677" y="259"/>
                  </a:lnTo>
                  <a:lnTo>
                    <a:pt x="677" y="260"/>
                  </a:lnTo>
                  <a:lnTo>
                    <a:pt x="677" y="259"/>
                  </a:lnTo>
                  <a:lnTo>
                    <a:pt x="677" y="260"/>
                  </a:lnTo>
                  <a:lnTo>
                    <a:pt x="677" y="259"/>
                  </a:lnTo>
                  <a:lnTo>
                    <a:pt x="677" y="259"/>
                  </a:lnTo>
                  <a:lnTo>
                    <a:pt x="676" y="259"/>
                  </a:lnTo>
                  <a:lnTo>
                    <a:pt x="676" y="259"/>
                  </a:lnTo>
                  <a:lnTo>
                    <a:pt x="677" y="259"/>
                  </a:lnTo>
                  <a:lnTo>
                    <a:pt x="677" y="260"/>
                  </a:lnTo>
                  <a:lnTo>
                    <a:pt x="677" y="259"/>
                  </a:lnTo>
                  <a:lnTo>
                    <a:pt x="676" y="259"/>
                  </a:lnTo>
                  <a:lnTo>
                    <a:pt x="676" y="259"/>
                  </a:lnTo>
                  <a:lnTo>
                    <a:pt x="676" y="258"/>
                  </a:lnTo>
                  <a:lnTo>
                    <a:pt x="676" y="257"/>
                  </a:lnTo>
                  <a:lnTo>
                    <a:pt x="676" y="256"/>
                  </a:lnTo>
                  <a:lnTo>
                    <a:pt x="676" y="255"/>
                  </a:lnTo>
                  <a:lnTo>
                    <a:pt x="676" y="254"/>
                  </a:lnTo>
                  <a:lnTo>
                    <a:pt x="676" y="253"/>
                  </a:lnTo>
                  <a:lnTo>
                    <a:pt x="676" y="254"/>
                  </a:lnTo>
                  <a:lnTo>
                    <a:pt x="677" y="254"/>
                  </a:lnTo>
                  <a:lnTo>
                    <a:pt x="677" y="255"/>
                  </a:lnTo>
                  <a:lnTo>
                    <a:pt x="677" y="256"/>
                  </a:lnTo>
                  <a:lnTo>
                    <a:pt x="678" y="256"/>
                  </a:lnTo>
                  <a:lnTo>
                    <a:pt x="678" y="257"/>
                  </a:lnTo>
                  <a:lnTo>
                    <a:pt x="679" y="257"/>
                  </a:lnTo>
                  <a:lnTo>
                    <a:pt x="679" y="258"/>
                  </a:lnTo>
                  <a:lnTo>
                    <a:pt x="679" y="257"/>
                  </a:lnTo>
                  <a:lnTo>
                    <a:pt x="679" y="258"/>
                  </a:lnTo>
                  <a:lnTo>
                    <a:pt x="679" y="257"/>
                  </a:lnTo>
                  <a:lnTo>
                    <a:pt x="679" y="258"/>
                  </a:lnTo>
                  <a:lnTo>
                    <a:pt x="679" y="257"/>
                  </a:lnTo>
                  <a:lnTo>
                    <a:pt x="678" y="257"/>
                  </a:lnTo>
                  <a:lnTo>
                    <a:pt x="678" y="258"/>
                  </a:lnTo>
                  <a:lnTo>
                    <a:pt x="679" y="258"/>
                  </a:lnTo>
                  <a:lnTo>
                    <a:pt x="679" y="257"/>
                  </a:lnTo>
                  <a:lnTo>
                    <a:pt x="680" y="257"/>
                  </a:lnTo>
                  <a:lnTo>
                    <a:pt x="680" y="256"/>
                  </a:lnTo>
                  <a:lnTo>
                    <a:pt x="681" y="257"/>
                  </a:lnTo>
                  <a:lnTo>
                    <a:pt x="682" y="257"/>
                  </a:lnTo>
                  <a:lnTo>
                    <a:pt x="682" y="258"/>
                  </a:lnTo>
                  <a:lnTo>
                    <a:pt x="683" y="258"/>
                  </a:lnTo>
                  <a:lnTo>
                    <a:pt x="683" y="259"/>
                  </a:lnTo>
                  <a:lnTo>
                    <a:pt x="683" y="259"/>
                  </a:lnTo>
                  <a:lnTo>
                    <a:pt x="683" y="259"/>
                  </a:lnTo>
                  <a:lnTo>
                    <a:pt x="683" y="259"/>
                  </a:lnTo>
                  <a:lnTo>
                    <a:pt x="683" y="259"/>
                  </a:lnTo>
                  <a:lnTo>
                    <a:pt x="683" y="259"/>
                  </a:lnTo>
                  <a:lnTo>
                    <a:pt x="684" y="259"/>
                  </a:lnTo>
                  <a:lnTo>
                    <a:pt x="684" y="259"/>
                  </a:lnTo>
                  <a:lnTo>
                    <a:pt x="684" y="260"/>
                  </a:lnTo>
                  <a:lnTo>
                    <a:pt x="685" y="260"/>
                  </a:lnTo>
                  <a:lnTo>
                    <a:pt x="684" y="260"/>
                  </a:lnTo>
                  <a:lnTo>
                    <a:pt x="685" y="260"/>
                  </a:lnTo>
                  <a:lnTo>
                    <a:pt x="685" y="261"/>
                  </a:lnTo>
                  <a:lnTo>
                    <a:pt x="685" y="260"/>
                  </a:lnTo>
                  <a:lnTo>
                    <a:pt x="685" y="261"/>
                  </a:lnTo>
                  <a:lnTo>
                    <a:pt x="685" y="262"/>
                  </a:lnTo>
                  <a:lnTo>
                    <a:pt x="686" y="262"/>
                  </a:lnTo>
                  <a:lnTo>
                    <a:pt x="685" y="262"/>
                  </a:lnTo>
                  <a:lnTo>
                    <a:pt x="686" y="262"/>
                  </a:lnTo>
                  <a:lnTo>
                    <a:pt x="686" y="263"/>
                  </a:lnTo>
                  <a:lnTo>
                    <a:pt x="686" y="262"/>
                  </a:lnTo>
                  <a:lnTo>
                    <a:pt x="687" y="262"/>
                  </a:lnTo>
                  <a:lnTo>
                    <a:pt x="686" y="262"/>
                  </a:lnTo>
                  <a:lnTo>
                    <a:pt x="687" y="262"/>
                  </a:lnTo>
                  <a:lnTo>
                    <a:pt x="687" y="261"/>
                  </a:lnTo>
                  <a:lnTo>
                    <a:pt x="686" y="261"/>
                  </a:lnTo>
                  <a:lnTo>
                    <a:pt x="686" y="260"/>
                  </a:lnTo>
                  <a:lnTo>
                    <a:pt x="686" y="259"/>
                  </a:lnTo>
                  <a:lnTo>
                    <a:pt x="687" y="259"/>
                  </a:lnTo>
                  <a:lnTo>
                    <a:pt x="686" y="259"/>
                  </a:lnTo>
                  <a:lnTo>
                    <a:pt x="687" y="259"/>
                  </a:lnTo>
                  <a:lnTo>
                    <a:pt x="686" y="259"/>
                  </a:lnTo>
                  <a:lnTo>
                    <a:pt x="687" y="259"/>
                  </a:lnTo>
                  <a:lnTo>
                    <a:pt x="687" y="259"/>
                  </a:lnTo>
                  <a:lnTo>
                    <a:pt x="687" y="259"/>
                  </a:lnTo>
                  <a:lnTo>
                    <a:pt x="687" y="260"/>
                  </a:lnTo>
                  <a:lnTo>
                    <a:pt x="686" y="260"/>
                  </a:lnTo>
                  <a:lnTo>
                    <a:pt x="687" y="260"/>
                  </a:lnTo>
                  <a:lnTo>
                    <a:pt x="686" y="260"/>
                  </a:lnTo>
                  <a:lnTo>
                    <a:pt x="687" y="260"/>
                  </a:lnTo>
                  <a:lnTo>
                    <a:pt x="687" y="261"/>
                  </a:lnTo>
                  <a:lnTo>
                    <a:pt x="687" y="260"/>
                  </a:lnTo>
                  <a:lnTo>
                    <a:pt x="687" y="261"/>
                  </a:lnTo>
                  <a:lnTo>
                    <a:pt x="688" y="261"/>
                  </a:lnTo>
                  <a:lnTo>
                    <a:pt x="687" y="261"/>
                  </a:lnTo>
                  <a:lnTo>
                    <a:pt x="688" y="261"/>
                  </a:lnTo>
                  <a:lnTo>
                    <a:pt x="687" y="261"/>
                  </a:lnTo>
                  <a:lnTo>
                    <a:pt x="688" y="261"/>
                  </a:lnTo>
                  <a:lnTo>
                    <a:pt x="688" y="260"/>
                  </a:lnTo>
                  <a:lnTo>
                    <a:pt x="688" y="261"/>
                  </a:lnTo>
                  <a:lnTo>
                    <a:pt x="687" y="261"/>
                  </a:lnTo>
                  <a:lnTo>
                    <a:pt x="687" y="260"/>
                  </a:lnTo>
                  <a:lnTo>
                    <a:pt x="688" y="260"/>
                  </a:lnTo>
                  <a:lnTo>
                    <a:pt x="687" y="260"/>
                  </a:lnTo>
                  <a:lnTo>
                    <a:pt x="688" y="260"/>
                  </a:lnTo>
                  <a:lnTo>
                    <a:pt x="687" y="260"/>
                  </a:lnTo>
                  <a:lnTo>
                    <a:pt x="687" y="261"/>
                  </a:lnTo>
                  <a:lnTo>
                    <a:pt x="687" y="260"/>
                  </a:lnTo>
                  <a:lnTo>
                    <a:pt x="688" y="260"/>
                  </a:lnTo>
                  <a:lnTo>
                    <a:pt x="688" y="259"/>
                  </a:lnTo>
                  <a:lnTo>
                    <a:pt x="689" y="259"/>
                  </a:lnTo>
                  <a:lnTo>
                    <a:pt x="688" y="259"/>
                  </a:lnTo>
                  <a:lnTo>
                    <a:pt x="688" y="259"/>
                  </a:lnTo>
                  <a:lnTo>
                    <a:pt x="688" y="258"/>
                  </a:lnTo>
                  <a:lnTo>
                    <a:pt x="688" y="257"/>
                  </a:lnTo>
                  <a:lnTo>
                    <a:pt x="689" y="257"/>
                  </a:lnTo>
                  <a:lnTo>
                    <a:pt x="689" y="256"/>
                  </a:lnTo>
                  <a:lnTo>
                    <a:pt x="689" y="255"/>
                  </a:lnTo>
                  <a:lnTo>
                    <a:pt x="689" y="255"/>
                  </a:lnTo>
                  <a:lnTo>
                    <a:pt x="689" y="256"/>
                  </a:lnTo>
                  <a:lnTo>
                    <a:pt x="689" y="257"/>
                  </a:lnTo>
                  <a:lnTo>
                    <a:pt x="689" y="258"/>
                  </a:lnTo>
                  <a:lnTo>
                    <a:pt x="689" y="259"/>
                  </a:lnTo>
                  <a:lnTo>
                    <a:pt x="689" y="259"/>
                  </a:lnTo>
                  <a:lnTo>
                    <a:pt x="689" y="260"/>
                  </a:lnTo>
                  <a:lnTo>
                    <a:pt x="689" y="261"/>
                  </a:lnTo>
                  <a:lnTo>
                    <a:pt x="689" y="262"/>
                  </a:lnTo>
                  <a:lnTo>
                    <a:pt x="689" y="263"/>
                  </a:lnTo>
                  <a:lnTo>
                    <a:pt x="689" y="264"/>
                  </a:lnTo>
                  <a:lnTo>
                    <a:pt x="689" y="264"/>
                  </a:lnTo>
                  <a:lnTo>
                    <a:pt x="689" y="264"/>
                  </a:lnTo>
                  <a:lnTo>
                    <a:pt x="689" y="264"/>
                  </a:lnTo>
                  <a:lnTo>
                    <a:pt x="689" y="265"/>
                  </a:lnTo>
                  <a:lnTo>
                    <a:pt x="689" y="264"/>
                  </a:lnTo>
                  <a:lnTo>
                    <a:pt x="689" y="265"/>
                  </a:lnTo>
                  <a:lnTo>
                    <a:pt x="689" y="264"/>
                  </a:lnTo>
                  <a:lnTo>
                    <a:pt x="688" y="264"/>
                  </a:lnTo>
                  <a:lnTo>
                    <a:pt x="688" y="263"/>
                  </a:lnTo>
                  <a:lnTo>
                    <a:pt x="687" y="263"/>
                  </a:lnTo>
                  <a:lnTo>
                    <a:pt x="687" y="264"/>
                  </a:lnTo>
                  <a:lnTo>
                    <a:pt x="687" y="263"/>
                  </a:lnTo>
                  <a:lnTo>
                    <a:pt x="687" y="264"/>
                  </a:lnTo>
                  <a:lnTo>
                    <a:pt x="687" y="263"/>
                  </a:lnTo>
                  <a:lnTo>
                    <a:pt x="686" y="263"/>
                  </a:lnTo>
                  <a:lnTo>
                    <a:pt x="686" y="264"/>
                  </a:lnTo>
                  <a:lnTo>
                    <a:pt x="686" y="263"/>
                  </a:lnTo>
                  <a:lnTo>
                    <a:pt x="686" y="264"/>
                  </a:lnTo>
                  <a:lnTo>
                    <a:pt x="687" y="264"/>
                  </a:lnTo>
                  <a:lnTo>
                    <a:pt x="687" y="265"/>
                  </a:lnTo>
                  <a:lnTo>
                    <a:pt x="687" y="265"/>
                  </a:lnTo>
                  <a:lnTo>
                    <a:pt x="686" y="265"/>
                  </a:lnTo>
                  <a:lnTo>
                    <a:pt x="686" y="266"/>
                  </a:lnTo>
                  <a:lnTo>
                    <a:pt x="686" y="265"/>
                  </a:lnTo>
                  <a:lnTo>
                    <a:pt x="687" y="265"/>
                  </a:lnTo>
                  <a:lnTo>
                    <a:pt x="687" y="266"/>
                  </a:lnTo>
                  <a:lnTo>
                    <a:pt x="686" y="266"/>
                  </a:lnTo>
                  <a:lnTo>
                    <a:pt x="686" y="267"/>
                  </a:lnTo>
                  <a:lnTo>
                    <a:pt x="687" y="267"/>
                  </a:lnTo>
                  <a:lnTo>
                    <a:pt x="686" y="267"/>
                  </a:lnTo>
                  <a:lnTo>
                    <a:pt x="687" y="267"/>
                  </a:lnTo>
                  <a:lnTo>
                    <a:pt x="686" y="267"/>
                  </a:lnTo>
                  <a:lnTo>
                    <a:pt x="686" y="268"/>
                  </a:lnTo>
                  <a:lnTo>
                    <a:pt x="687" y="268"/>
                  </a:lnTo>
                  <a:lnTo>
                    <a:pt x="686" y="268"/>
                  </a:lnTo>
                  <a:lnTo>
                    <a:pt x="686" y="267"/>
                  </a:lnTo>
                  <a:lnTo>
                    <a:pt x="687" y="267"/>
                  </a:lnTo>
                  <a:lnTo>
                    <a:pt x="687" y="268"/>
                  </a:lnTo>
                  <a:lnTo>
                    <a:pt x="686" y="268"/>
                  </a:lnTo>
                  <a:lnTo>
                    <a:pt x="686" y="269"/>
                  </a:lnTo>
                  <a:lnTo>
                    <a:pt x="687" y="269"/>
                  </a:lnTo>
                  <a:lnTo>
                    <a:pt x="686" y="269"/>
                  </a:lnTo>
                  <a:lnTo>
                    <a:pt x="686" y="270"/>
                  </a:lnTo>
                  <a:lnTo>
                    <a:pt x="686" y="269"/>
                  </a:lnTo>
                  <a:lnTo>
                    <a:pt x="686" y="270"/>
                  </a:lnTo>
                  <a:lnTo>
                    <a:pt x="686" y="271"/>
                  </a:lnTo>
                  <a:lnTo>
                    <a:pt x="686" y="271"/>
                  </a:lnTo>
                  <a:lnTo>
                    <a:pt x="685" y="271"/>
                  </a:lnTo>
                  <a:lnTo>
                    <a:pt x="686" y="271"/>
                  </a:lnTo>
                  <a:lnTo>
                    <a:pt x="686" y="272"/>
                  </a:lnTo>
                  <a:lnTo>
                    <a:pt x="687" y="272"/>
                  </a:lnTo>
                  <a:lnTo>
                    <a:pt x="687" y="273"/>
                  </a:lnTo>
                  <a:lnTo>
                    <a:pt x="687" y="272"/>
                  </a:lnTo>
                  <a:lnTo>
                    <a:pt x="688" y="272"/>
                  </a:lnTo>
                  <a:lnTo>
                    <a:pt x="688" y="271"/>
                  </a:lnTo>
                  <a:lnTo>
                    <a:pt x="687" y="271"/>
                  </a:lnTo>
                  <a:lnTo>
                    <a:pt x="688" y="271"/>
                  </a:lnTo>
                  <a:lnTo>
                    <a:pt x="687" y="271"/>
                  </a:lnTo>
                  <a:lnTo>
                    <a:pt x="688" y="271"/>
                  </a:lnTo>
                  <a:lnTo>
                    <a:pt x="689" y="271"/>
                  </a:lnTo>
                  <a:lnTo>
                    <a:pt x="688" y="271"/>
                  </a:lnTo>
                  <a:lnTo>
                    <a:pt x="688" y="271"/>
                  </a:lnTo>
                  <a:lnTo>
                    <a:pt x="688" y="271"/>
                  </a:lnTo>
                  <a:lnTo>
                    <a:pt x="687" y="271"/>
                  </a:lnTo>
                  <a:lnTo>
                    <a:pt x="688" y="271"/>
                  </a:lnTo>
                  <a:lnTo>
                    <a:pt x="688" y="271"/>
                  </a:lnTo>
                  <a:lnTo>
                    <a:pt x="688" y="270"/>
                  </a:lnTo>
                  <a:lnTo>
                    <a:pt x="689" y="270"/>
                  </a:lnTo>
                  <a:lnTo>
                    <a:pt x="689" y="271"/>
                  </a:lnTo>
                  <a:lnTo>
                    <a:pt x="689" y="271"/>
                  </a:lnTo>
                  <a:lnTo>
                    <a:pt x="689" y="272"/>
                  </a:lnTo>
                  <a:lnTo>
                    <a:pt x="689" y="273"/>
                  </a:lnTo>
                  <a:lnTo>
                    <a:pt x="689" y="274"/>
                  </a:lnTo>
                  <a:lnTo>
                    <a:pt x="688" y="274"/>
                  </a:lnTo>
                  <a:lnTo>
                    <a:pt x="687" y="274"/>
                  </a:lnTo>
                  <a:lnTo>
                    <a:pt x="688" y="274"/>
                  </a:lnTo>
                  <a:lnTo>
                    <a:pt x="689" y="274"/>
                  </a:lnTo>
                  <a:lnTo>
                    <a:pt x="688" y="274"/>
                  </a:lnTo>
                  <a:lnTo>
                    <a:pt x="689" y="274"/>
                  </a:lnTo>
                  <a:lnTo>
                    <a:pt x="689" y="275"/>
                  </a:lnTo>
                  <a:lnTo>
                    <a:pt x="688" y="275"/>
                  </a:lnTo>
                  <a:lnTo>
                    <a:pt x="689" y="275"/>
                  </a:lnTo>
                  <a:lnTo>
                    <a:pt x="688" y="275"/>
                  </a:lnTo>
                  <a:lnTo>
                    <a:pt x="688" y="276"/>
                  </a:lnTo>
                  <a:lnTo>
                    <a:pt x="688" y="277"/>
                  </a:lnTo>
                  <a:lnTo>
                    <a:pt x="688" y="278"/>
                  </a:lnTo>
                  <a:lnTo>
                    <a:pt x="688" y="278"/>
                  </a:lnTo>
                  <a:lnTo>
                    <a:pt x="687" y="278"/>
                  </a:lnTo>
                  <a:lnTo>
                    <a:pt x="688" y="278"/>
                  </a:lnTo>
                  <a:lnTo>
                    <a:pt x="687" y="278"/>
                  </a:lnTo>
                  <a:lnTo>
                    <a:pt x="687" y="279"/>
                  </a:lnTo>
                  <a:lnTo>
                    <a:pt x="686" y="279"/>
                  </a:lnTo>
                  <a:lnTo>
                    <a:pt x="686" y="278"/>
                  </a:lnTo>
                  <a:lnTo>
                    <a:pt x="686" y="279"/>
                  </a:lnTo>
                  <a:lnTo>
                    <a:pt x="686" y="278"/>
                  </a:lnTo>
                  <a:lnTo>
                    <a:pt x="686" y="278"/>
                  </a:lnTo>
                  <a:lnTo>
                    <a:pt x="686" y="278"/>
                  </a:lnTo>
                  <a:lnTo>
                    <a:pt x="685" y="278"/>
                  </a:lnTo>
                  <a:lnTo>
                    <a:pt x="686" y="278"/>
                  </a:lnTo>
                  <a:lnTo>
                    <a:pt x="686" y="279"/>
                  </a:lnTo>
                  <a:lnTo>
                    <a:pt x="687" y="279"/>
                  </a:lnTo>
                  <a:lnTo>
                    <a:pt x="687" y="280"/>
                  </a:lnTo>
                  <a:lnTo>
                    <a:pt x="686" y="280"/>
                  </a:lnTo>
                  <a:lnTo>
                    <a:pt x="687" y="280"/>
                  </a:lnTo>
                  <a:lnTo>
                    <a:pt x="686" y="280"/>
                  </a:lnTo>
                  <a:lnTo>
                    <a:pt x="686" y="281"/>
                  </a:lnTo>
                  <a:lnTo>
                    <a:pt x="686" y="280"/>
                  </a:lnTo>
                  <a:lnTo>
                    <a:pt x="686" y="281"/>
                  </a:lnTo>
                  <a:lnTo>
                    <a:pt x="686" y="280"/>
                  </a:lnTo>
                  <a:lnTo>
                    <a:pt x="686" y="281"/>
                  </a:lnTo>
                  <a:lnTo>
                    <a:pt x="686" y="280"/>
                  </a:lnTo>
                  <a:lnTo>
                    <a:pt x="685" y="280"/>
                  </a:lnTo>
                  <a:lnTo>
                    <a:pt x="685" y="281"/>
                  </a:lnTo>
                  <a:lnTo>
                    <a:pt x="685" y="282"/>
                  </a:lnTo>
                  <a:lnTo>
                    <a:pt x="685" y="281"/>
                  </a:lnTo>
                  <a:lnTo>
                    <a:pt x="686" y="281"/>
                  </a:lnTo>
                  <a:lnTo>
                    <a:pt x="685" y="281"/>
                  </a:lnTo>
                  <a:lnTo>
                    <a:pt x="686" y="281"/>
                  </a:lnTo>
                  <a:lnTo>
                    <a:pt x="687" y="280"/>
                  </a:lnTo>
                  <a:lnTo>
                    <a:pt x="687" y="281"/>
                  </a:lnTo>
                  <a:lnTo>
                    <a:pt x="687" y="282"/>
                  </a:lnTo>
                  <a:lnTo>
                    <a:pt x="686" y="282"/>
                  </a:lnTo>
                  <a:lnTo>
                    <a:pt x="687" y="282"/>
                  </a:lnTo>
                  <a:lnTo>
                    <a:pt x="686" y="282"/>
                  </a:lnTo>
                  <a:lnTo>
                    <a:pt x="687" y="282"/>
                  </a:lnTo>
                  <a:lnTo>
                    <a:pt x="686" y="282"/>
                  </a:lnTo>
                  <a:lnTo>
                    <a:pt x="686" y="283"/>
                  </a:lnTo>
                  <a:lnTo>
                    <a:pt x="685" y="283"/>
                  </a:lnTo>
                  <a:lnTo>
                    <a:pt x="686" y="283"/>
                  </a:lnTo>
                  <a:lnTo>
                    <a:pt x="686" y="282"/>
                  </a:lnTo>
                  <a:lnTo>
                    <a:pt x="685" y="282"/>
                  </a:lnTo>
                  <a:lnTo>
                    <a:pt x="685" y="283"/>
                  </a:lnTo>
                  <a:lnTo>
                    <a:pt x="685" y="282"/>
                  </a:lnTo>
                  <a:lnTo>
                    <a:pt x="685" y="283"/>
                  </a:lnTo>
                  <a:lnTo>
                    <a:pt x="686" y="283"/>
                  </a:lnTo>
                  <a:lnTo>
                    <a:pt x="686" y="284"/>
                  </a:lnTo>
                  <a:lnTo>
                    <a:pt x="685" y="284"/>
                  </a:lnTo>
                  <a:lnTo>
                    <a:pt x="684" y="284"/>
                  </a:lnTo>
                  <a:lnTo>
                    <a:pt x="685" y="284"/>
                  </a:lnTo>
                  <a:lnTo>
                    <a:pt x="685" y="283"/>
                  </a:lnTo>
                  <a:lnTo>
                    <a:pt x="684" y="283"/>
                  </a:lnTo>
                  <a:lnTo>
                    <a:pt x="684" y="284"/>
                  </a:lnTo>
                  <a:lnTo>
                    <a:pt x="685" y="284"/>
                  </a:lnTo>
                  <a:lnTo>
                    <a:pt x="684" y="284"/>
                  </a:lnTo>
                  <a:lnTo>
                    <a:pt x="685" y="284"/>
                  </a:lnTo>
                  <a:lnTo>
                    <a:pt x="684" y="284"/>
                  </a:lnTo>
                  <a:lnTo>
                    <a:pt x="684" y="284"/>
                  </a:lnTo>
                  <a:lnTo>
                    <a:pt x="685" y="284"/>
                  </a:lnTo>
                  <a:lnTo>
                    <a:pt x="684" y="284"/>
                  </a:lnTo>
                  <a:lnTo>
                    <a:pt x="683" y="284"/>
                  </a:lnTo>
                  <a:lnTo>
                    <a:pt x="684" y="284"/>
                  </a:lnTo>
                  <a:lnTo>
                    <a:pt x="684" y="285"/>
                  </a:lnTo>
                  <a:lnTo>
                    <a:pt x="685" y="285"/>
                  </a:lnTo>
                  <a:lnTo>
                    <a:pt x="684" y="285"/>
                  </a:lnTo>
                  <a:lnTo>
                    <a:pt x="685" y="285"/>
                  </a:lnTo>
                  <a:lnTo>
                    <a:pt x="685" y="286"/>
                  </a:lnTo>
                  <a:lnTo>
                    <a:pt x="685" y="287"/>
                  </a:lnTo>
                  <a:lnTo>
                    <a:pt x="684" y="287"/>
                  </a:lnTo>
                  <a:lnTo>
                    <a:pt x="684" y="286"/>
                  </a:lnTo>
                  <a:lnTo>
                    <a:pt x="684" y="287"/>
                  </a:lnTo>
                  <a:lnTo>
                    <a:pt x="683" y="287"/>
                  </a:lnTo>
                  <a:lnTo>
                    <a:pt x="683" y="286"/>
                  </a:lnTo>
                  <a:lnTo>
                    <a:pt x="683" y="287"/>
                  </a:lnTo>
                  <a:lnTo>
                    <a:pt x="683" y="286"/>
                  </a:lnTo>
                  <a:lnTo>
                    <a:pt x="683" y="287"/>
                  </a:lnTo>
                  <a:lnTo>
                    <a:pt x="684" y="287"/>
                  </a:lnTo>
                  <a:lnTo>
                    <a:pt x="683" y="287"/>
                  </a:lnTo>
                  <a:lnTo>
                    <a:pt x="683" y="288"/>
                  </a:lnTo>
                  <a:lnTo>
                    <a:pt x="683" y="287"/>
                  </a:lnTo>
                  <a:lnTo>
                    <a:pt x="683" y="288"/>
                  </a:lnTo>
                  <a:lnTo>
                    <a:pt x="683" y="287"/>
                  </a:lnTo>
                  <a:lnTo>
                    <a:pt x="683" y="287"/>
                  </a:lnTo>
                  <a:lnTo>
                    <a:pt x="683" y="287"/>
                  </a:lnTo>
                  <a:lnTo>
                    <a:pt x="683" y="287"/>
                  </a:lnTo>
                  <a:lnTo>
                    <a:pt x="683" y="288"/>
                  </a:lnTo>
                  <a:lnTo>
                    <a:pt x="683" y="287"/>
                  </a:lnTo>
                  <a:lnTo>
                    <a:pt x="683" y="288"/>
                  </a:lnTo>
                  <a:lnTo>
                    <a:pt x="683" y="288"/>
                  </a:lnTo>
                  <a:lnTo>
                    <a:pt x="683" y="288"/>
                  </a:lnTo>
                  <a:lnTo>
                    <a:pt x="683" y="288"/>
                  </a:lnTo>
                  <a:lnTo>
                    <a:pt x="683" y="288"/>
                  </a:lnTo>
                  <a:lnTo>
                    <a:pt x="683" y="288"/>
                  </a:lnTo>
                  <a:lnTo>
                    <a:pt x="683" y="288"/>
                  </a:lnTo>
                  <a:lnTo>
                    <a:pt x="683" y="289"/>
                  </a:lnTo>
                  <a:lnTo>
                    <a:pt x="683" y="288"/>
                  </a:lnTo>
                  <a:lnTo>
                    <a:pt x="683" y="289"/>
                  </a:lnTo>
                  <a:lnTo>
                    <a:pt x="683" y="288"/>
                  </a:lnTo>
                  <a:lnTo>
                    <a:pt x="683" y="289"/>
                  </a:lnTo>
                  <a:lnTo>
                    <a:pt x="683" y="288"/>
                  </a:lnTo>
                  <a:lnTo>
                    <a:pt x="682" y="288"/>
                  </a:lnTo>
                  <a:lnTo>
                    <a:pt x="683" y="288"/>
                  </a:lnTo>
                  <a:lnTo>
                    <a:pt x="683" y="289"/>
                  </a:lnTo>
                  <a:lnTo>
                    <a:pt x="683" y="288"/>
                  </a:lnTo>
                  <a:lnTo>
                    <a:pt x="683" y="289"/>
                  </a:lnTo>
                  <a:lnTo>
                    <a:pt x="682" y="289"/>
                  </a:lnTo>
                  <a:lnTo>
                    <a:pt x="682" y="288"/>
                  </a:lnTo>
                  <a:lnTo>
                    <a:pt x="682" y="289"/>
                  </a:lnTo>
                  <a:lnTo>
                    <a:pt x="681" y="289"/>
                  </a:lnTo>
                  <a:lnTo>
                    <a:pt x="681" y="290"/>
                  </a:lnTo>
                  <a:lnTo>
                    <a:pt x="681" y="289"/>
                  </a:lnTo>
                  <a:lnTo>
                    <a:pt x="681" y="290"/>
                  </a:lnTo>
                  <a:lnTo>
                    <a:pt x="680" y="290"/>
                  </a:lnTo>
                  <a:lnTo>
                    <a:pt x="681" y="290"/>
                  </a:lnTo>
                  <a:lnTo>
                    <a:pt x="680" y="290"/>
                  </a:lnTo>
                  <a:lnTo>
                    <a:pt x="681" y="290"/>
                  </a:lnTo>
                  <a:lnTo>
                    <a:pt x="681" y="289"/>
                  </a:lnTo>
                  <a:lnTo>
                    <a:pt x="681" y="290"/>
                  </a:lnTo>
                  <a:lnTo>
                    <a:pt x="681" y="289"/>
                  </a:lnTo>
                  <a:lnTo>
                    <a:pt x="682" y="289"/>
                  </a:lnTo>
                  <a:lnTo>
                    <a:pt x="682" y="290"/>
                  </a:lnTo>
                  <a:lnTo>
                    <a:pt x="683" y="290"/>
                  </a:lnTo>
                  <a:lnTo>
                    <a:pt x="683" y="291"/>
                  </a:lnTo>
                  <a:lnTo>
                    <a:pt x="682" y="291"/>
                  </a:lnTo>
                  <a:lnTo>
                    <a:pt x="682" y="291"/>
                  </a:lnTo>
                  <a:lnTo>
                    <a:pt x="682" y="291"/>
                  </a:lnTo>
                  <a:lnTo>
                    <a:pt x="682" y="291"/>
                  </a:lnTo>
                  <a:lnTo>
                    <a:pt x="681" y="291"/>
                  </a:lnTo>
                  <a:lnTo>
                    <a:pt x="681" y="291"/>
                  </a:lnTo>
                  <a:lnTo>
                    <a:pt x="681" y="290"/>
                  </a:lnTo>
                  <a:lnTo>
                    <a:pt x="681" y="291"/>
                  </a:lnTo>
                  <a:lnTo>
                    <a:pt x="680" y="291"/>
                  </a:lnTo>
                  <a:lnTo>
                    <a:pt x="681" y="291"/>
                  </a:lnTo>
                  <a:lnTo>
                    <a:pt x="680" y="291"/>
                  </a:lnTo>
                  <a:lnTo>
                    <a:pt x="680" y="291"/>
                  </a:lnTo>
                  <a:lnTo>
                    <a:pt x="680" y="291"/>
                  </a:lnTo>
                  <a:lnTo>
                    <a:pt x="679" y="291"/>
                  </a:lnTo>
                  <a:lnTo>
                    <a:pt x="680" y="291"/>
                  </a:lnTo>
                  <a:lnTo>
                    <a:pt x="679" y="291"/>
                  </a:lnTo>
                  <a:lnTo>
                    <a:pt x="679" y="291"/>
                  </a:lnTo>
                  <a:lnTo>
                    <a:pt x="679" y="291"/>
                  </a:lnTo>
                  <a:lnTo>
                    <a:pt x="679" y="290"/>
                  </a:lnTo>
                  <a:lnTo>
                    <a:pt x="679" y="291"/>
                  </a:lnTo>
                  <a:lnTo>
                    <a:pt x="679" y="290"/>
                  </a:lnTo>
                  <a:lnTo>
                    <a:pt x="678" y="290"/>
                  </a:lnTo>
                  <a:lnTo>
                    <a:pt x="679" y="290"/>
                  </a:lnTo>
                  <a:lnTo>
                    <a:pt x="678" y="290"/>
                  </a:lnTo>
                  <a:lnTo>
                    <a:pt x="679" y="290"/>
                  </a:lnTo>
                  <a:lnTo>
                    <a:pt x="678" y="290"/>
                  </a:lnTo>
                  <a:lnTo>
                    <a:pt x="678" y="291"/>
                  </a:lnTo>
                  <a:lnTo>
                    <a:pt x="678" y="291"/>
                  </a:lnTo>
                  <a:lnTo>
                    <a:pt x="678" y="291"/>
                  </a:lnTo>
                  <a:lnTo>
                    <a:pt x="678" y="291"/>
                  </a:lnTo>
                  <a:lnTo>
                    <a:pt x="679" y="291"/>
                  </a:lnTo>
                  <a:lnTo>
                    <a:pt x="678" y="291"/>
                  </a:lnTo>
                  <a:lnTo>
                    <a:pt x="678" y="292"/>
                  </a:lnTo>
                  <a:lnTo>
                    <a:pt x="678" y="291"/>
                  </a:lnTo>
                  <a:lnTo>
                    <a:pt x="677" y="291"/>
                  </a:lnTo>
                  <a:lnTo>
                    <a:pt x="677" y="291"/>
                  </a:lnTo>
                  <a:lnTo>
                    <a:pt x="676" y="291"/>
                  </a:lnTo>
                  <a:lnTo>
                    <a:pt x="676" y="291"/>
                  </a:lnTo>
                  <a:lnTo>
                    <a:pt x="676" y="291"/>
                  </a:lnTo>
                  <a:lnTo>
                    <a:pt x="676" y="291"/>
                  </a:lnTo>
                  <a:lnTo>
                    <a:pt x="676" y="290"/>
                  </a:lnTo>
                  <a:lnTo>
                    <a:pt x="676" y="291"/>
                  </a:lnTo>
                  <a:lnTo>
                    <a:pt x="675" y="291"/>
                  </a:lnTo>
                  <a:lnTo>
                    <a:pt x="675" y="291"/>
                  </a:lnTo>
                  <a:lnTo>
                    <a:pt x="675" y="291"/>
                  </a:lnTo>
                  <a:lnTo>
                    <a:pt x="675" y="291"/>
                  </a:lnTo>
                  <a:lnTo>
                    <a:pt x="675" y="291"/>
                  </a:lnTo>
                  <a:lnTo>
                    <a:pt x="675" y="291"/>
                  </a:lnTo>
                  <a:lnTo>
                    <a:pt x="674" y="291"/>
                  </a:lnTo>
                  <a:lnTo>
                    <a:pt x="674" y="291"/>
                  </a:lnTo>
                  <a:lnTo>
                    <a:pt x="674" y="290"/>
                  </a:lnTo>
                  <a:lnTo>
                    <a:pt x="674" y="289"/>
                  </a:lnTo>
                  <a:lnTo>
                    <a:pt x="674" y="288"/>
                  </a:lnTo>
                  <a:lnTo>
                    <a:pt x="675" y="288"/>
                  </a:lnTo>
                  <a:lnTo>
                    <a:pt x="675" y="289"/>
                  </a:lnTo>
                  <a:lnTo>
                    <a:pt x="675" y="288"/>
                  </a:lnTo>
                  <a:lnTo>
                    <a:pt x="674" y="288"/>
                  </a:lnTo>
                  <a:lnTo>
                    <a:pt x="674" y="287"/>
                  </a:lnTo>
                  <a:lnTo>
                    <a:pt x="675" y="287"/>
                  </a:lnTo>
                  <a:lnTo>
                    <a:pt x="674" y="287"/>
                  </a:lnTo>
                  <a:lnTo>
                    <a:pt x="675" y="287"/>
                  </a:lnTo>
                  <a:lnTo>
                    <a:pt x="675" y="286"/>
                  </a:lnTo>
                  <a:lnTo>
                    <a:pt x="675" y="287"/>
                  </a:lnTo>
                  <a:lnTo>
                    <a:pt x="674" y="287"/>
                  </a:lnTo>
                  <a:lnTo>
                    <a:pt x="674" y="286"/>
                  </a:lnTo>
                  <a:lnTo>
                    <a:pt x="675" y="286"/>
                  </a:lnTo>
                  <a:lnTo>
                    <a:pt x="675" y="285"/>
                  </a:lnTo>
                  <a:lnTo>
                    <a:pt x="675" y="286"/>
                  </a:lnTo>
                  <a:lnTo>
                    <a:pt x="675" y="285"/>
                  </a:lnTo>
                  <a:lnTo>
                    <a:pt x="674" y="285"/>
                  </a:lnTo>
                  <a:lnTo>
                    <a:pt x="675" y="285"/>
                  </a:lnTo>
                  <a:lnTo>
                    <a:pt x="674" y="285"/>
                  </a:lnTo>
                  <a:lnTo>
                    <a:pt x="675" y="285"/>
                  </a:lnTo>
                  <a:lnTo>
                    <a:pt x="675" y="284"/>
                  </a:lnTo>
                  <a:lnTo>
                    <a:pt x="675" y="285"/>
                  </a:lnTo>
                  <a:lnTo>
                    <a:pt x="675" y="284"/>
                  </a:lnTo>
                  <a:lnTo>
                    <a:pt x="675" y="284"/>
                  </a:lnTo>
                  <a:lnTo>
                    <a:pt x="676" y="284"/>
                  </a:lnTo>
                  <a:lnTo>
                    <a:pt x="676" y="285"/>
                  </a:lnTo>
                  <a:lnTo>
                    <a:pt x="676" y="284"/>
                  </a:lnTo>
                  <a:lnTo>
                    <a:pt x="676" y="285"/>
                  </a:lnTo>
                  <a:lnTo>
                    <a:pt x="676" y="284"/>
                  </a:lnTo>
                  <a:lnTo>
                    <a:pt x="676" y="284"/>
                  </a:lnTo>
                  <a:lnTo>
                    <a:pt x="676" y="284"/>
                  </a:lnTo>
                  <a:lnTo>
                    <a:pt x="676" y="284"/>
                  </a:lnTo>
                  <a:lnTo>
                    <a:pt x="676" y="285"/>
                  </a:lnTo>
                  <a:lnTo>
                    <a:pt x="676" y="284"/>
                  </a:lnTo>
                  <a:lnTo>
                    <a:pt x="676" y="285"/>
                  </a:lnTo>
                  <a:close/>
                  <a:moveTo>
                    <a:pt x="691" y="436"/>
                  </a:moveTo>
                  <a:lnTo>
                    <a:pt x="691" y="435"/>
                  </a:lnTo>
                  <a:lnTo>
                    <a:pt x="692" y="435"/>
                  </a:lnTo>
                  <a:lnTo>
                    <a:pt x="692" y="436"/>
                  </a:lnTo>
                  <a:lnTo>
                    <a:pt x="692" y="437"/>
                  </a:lnTo>
                  <a:lnTo>
                    <a:pt x="692" y="438"/>
                  </a:lnTo>
                  <a:lnTo>
                    <a:pt x="692" y="438"/>
                  </a:lnTo>
                  <a:lnTo>
                    <a:pt x="691" y="438"/>
                  </a:lnTo>
                  <a:lnTo>
                    <a:pt x="691" y="439"/>
                  </a:lnTo>
                  <a:lnTo>
                    <a:pt x="691" y="440"/>
                  </a:lnTo>
                  <a:lnTo>
                    <a:pt x="691" y="441"/>
                  </a:lnTo>
                  <a:lnTo>
                    <a:pt x="691" y="442"/>
                  </a:lnTo>
                  <a:lnTo>
                    <a:pt x="691" y="443"/>
                  </a:lnTo>
                  <a:lnTo>
                    <a:pt x="691" y="444"/>
                  </a:lnTo>
                  <a:lnTo>
                    <a:pt x="690" y="444"/>
                  </a:lnTo>
                  <a:lnTo>
                    <a:pt x="690" y="445"/>
                  </a:lnTo>
                  <a:lnTo>
                    <a:pt x="690" y="445"/>
                  </a:lnTo>
                  <a:lnTo>
                    <a:pt x="690" y="446"/>
                  </a:lnTo>
                  <a:lnTo>
                    <a:pt x="689" y="446"/>
                  </a:lnTo>
                  <a:lnTo>
                    <a:pt x="689" y="447"/>
                  </a:lnTo>
                  <a:lnTo>
                    <a:pt x="689" y="448"/>
                  </a:lnTo>
                  <a:lnTo>
                    <a:pt x="689" y="448"/>
                  </a:lnTo>
                  <a:lnTo>
                    <a:pt x="689" y="449"/>
                  </a:lnTo>
                  <a:lnTo>
                    <a:pt x="688" y="449"/>
                  </a:lnTo>
                  <a:lnTo>
                    <a:pt x="688" y="450"/>
                  </a:lnTo>
                  <a:lnTo>
                    <a:pt x="689" y="450"/>
                  </a:lnTo>
                  <a:lnTo>
                    <a:pt x="689" y="451"/>
                  </a:lnTo>
                  <a:lnTo>
                    <a:pt x="688" y="451"/>
                  </a:lnTo>
                  <a:lnTo>
                    <a:pt x="688" y="451"/>
                  </a:lnTo>
                  <a:lnTo>
                    <a:pt x="688" y="452"/>
                  </a:lnTo>
                  <a:lnTo>
                    <a:pt x="687" y="452"/>
                  </a:lnTo>
                  <a:lnTo>
                    <a:pt x="687" y="453"/>
                  </a:lnTo>
                  <a:lnTo>
                    <a:pt x="686" y="453"/>
                  </a:lnTo>
                  <a:lnTo>
                    <a:pt x="685" y="453"/>
                  </a:lnTo>
                  <a:lnTo>
                    <a:pt x="685" y="452"/>
                  </a:lnTo>
                  <a:lnTo>
                    <a:pt x="684" y="452"/>
                  </a:lnTo>
                  <a:lnTo>
                    <a:pt x="683" y="452"/>
                  </a:lnTo>
                  <a:lnTo>
                    <a:pt x="683" y="452"/>
                  </a:lnTo>
                  <a:lnTo>
                    <a:pt x="683" y="453"/>
                  </a:lnTo>
                  <a:lnTo>
                    <a:pt x="682" y="453"/>
                  </a:lnTo>
                  <a:lnTo>
                    <a:pt x="682" y="454"/>
                  </a:lnTo>
                  <a:lnTo>
                    <a:pt x="681" y="454"/>
                  </a:lnTo>
                  <a:lnTo>
                    <a:pt x="681" y="455"/>
                  </a:lnTo>
                  <a:lnTo>
                    <a:pt x="680" y="455"/>
                  </a:lnTo>
                  <a:lnTo>
                    <a:pt x="680" y="456"/>
                  </a:lnTo>
                  <a:lnTo>
                    <a:pt x="681" y="456"/>
                  </a:lnTo>
                  <a:lnTo>
                    <a:pt x="681" y="457"/>
                  </a:lnTo>
                  <a:lnTo>
                    <a:pt x="682" y="457"/>
                  </a:lnTo>
                  <a:lnTo>
                    <a:pt x="681" y="458"/>
                  </a:lnTo>
                  <a:lnTo>
                    <a:pt x="680" y="458"/>
                  </a:lnTo>
                  <a:lnTo>
                    <a:pt x="679" y="458"/>
                  </a:lnTo>
                  <a:lnTo>
                    <a:pt x="678" y="458"/>
                  </a:lnTo>
                  <a:lnTo>
                    <a:pt x="678" y="458"/>
                  </a:lnTo>
                  <a:lnTo>
                    <a:pt x="677" y="458"/>
                  </a:lnTo>
                  <a:lnTo>
                    <a:pt x="676" y="458"/>
                  </a:lnTo>
                  <a:lnTo>
                    <a:pt x="676" y="458"/>
                  </a:lnTo>
                  <a:lnTo>
                    <a:pt x="675" y="458"/>
                  </a:lnTo>
                  <a:lnTo>
                    <a:pt x="674" y="458"/>
                  </a:lnTo>
                  <a:lnTo>
                    <a:pt x="674" y="458"/>
                  </a:lnTo>
                  <a:lnTo>
                    <a:pt x="673" y="458"/>
                  </a:lnTo>
                  <a:lnTo>
                    <a:pt x="672" y="458"/>
                  </a:lnTo>
                  <a:lnTo>
                    <a:pt x="672" y="457"/>
                  </a:lnTo>
                  <a:lnTo>
                    <a:pt x="672" y="456"/>
                  </a:lnTo>
                  <a:lnTo>
                    <a:pt x="671" y="456"/>
                  </a:lnTo>
                  <a:lnTo>
                    <a:pt x="670" y="455"/>
                  </a:lnTo>
                  <a:lnTo>
                    <a:pt x="671" y="455"/>
                  </a:lnTo>
                  <a:lnTo>
                    <a:pt x="672" y="455"/>
                  </a:lnTo>
                  <a:lnTo>
                    <a:pt x="672" y="454"/>
                  </a:lnTo>
                  <a:lnTo>
                    <a:pt x="673" y="454"/>
                  </a:lnTo>
                  <a:lnTo>
                    <a:pt x="674" y="454"/>
                  </a:lnTo>
                  <a:lnTo>
                    <a:pt x="674" y="453"/>
                  </a:lnTo>
                  <a:lnTo>
                    <a:pt x="675" y="453"/>
                  </a:lnTo>
                  <a:lnTo>
                    <a:pt x="676" y="453"/>
                  </a:lnTo>
                  <a:lnTo>
                    <a:pt x="676" y="452"/>
                  </a:lnTo>
                  <a:lnTo>
                    <a:pt x="676" y="452"/>
                  </a:lnTo>
                  <a:lnTo>
                    <a:pt x="676" y="451"/>
                  </a:lnTo>
                  <a:lnTo>
                    <a:pt x="677" y="451"/>
                  </a:lnTo>
                  <a:lnTo>
                    <a:pt x="677" y="450"/>
                  </a:lnTo>
                  <a:lnTo>
                    <a:pt x="678" y="450"/>
                  </a:lnTo>
                  <a:lnTo>
                    <a:pt x="678" y="449"/>
                  </a:lnTo>
                  <a:lnTo>
                    <a:pt x="679" y="449"/>
                  </a:lnTo>
                  <a:lnTo>
                    <a:pt x="679" y="448"/>
                  </a:lnTo>
                  <a:lnTo>
                    <a:pt x="678" y="448"/>
                  </a:lnTo>
                  <a:lnTo>
                    <a:pt x="678" y="447"/>
                  </a:lnTo>
                  <a:lnTo>
                    <a:pt x="679" y="447"/>
                  </a:lnTo>
                  <a:lnTo>
                    <a:pt x="679" y="446"/>
                  </a:lnTo>
                  <a:lnTo>
                    <a:pt x="680" y="446"/>
                  </a:lnTo>
                  <a:lnTo>
                    <a:pt x="681" y="446"/>
                  </a:lnTo>
                  <a:lnTo>
                    <a:pt x="682" y="446"/>
                  </a:lnTo>
                  <a:lnTo>
                    <a:pt x="683" y="446"/>
                  </a:lnTo>
                  <a:lnTo>
                    <a:pt x="683" y="445"/>
                  </a:lnTo>
                  <a:lnTo>
                    <a:pt x="683" y="445"/>
                  </a:lnTo>
                  <a:lnTo>
                    <a:pt x="683" y="444"/>
                  </a:lnTo>
                  <a:lnTo>
                    <a:pt x="684" y="444"/>
                  </a:lnTo>
                  <a:lnTo>
                    <a:pt x="685" y="444"/>
                  </a:lnTo>
                  <a:lnTo>
                    <a:pt x="685" y="443"/>
                  </a:lnTo>
                  <a:lnTo>
                    <a:pt x="684" y="443"/>
                  </a:lnTo>
                  <a:lnTo>
                    <a:pt x="685" y="443"/>
                  </a:lnTo>
                  <a:lnTo>
                    <a:pt x="686" y="443"/>
                  </a:lnTo>
                  <a:lnTo>
                    <a:pt x="686" y="442"/>
                  </a:lnTo>
                  <a:lnTo>
                    <a:pt x="687" y="442"/>
                  </a:lnTo>
                  <a:lnTo>
                    <a:pt x="687" y="441"/>
                  </a:lnTo>
                  <a:lnTo>
                    <a:pt x="688" y="441"/>
                  </a:lnTo>
                  <a:lnTo>
                    <a:pt x="688" y="440"/>
                  </a:lnTo>
                  <a:lnTo>
                    <a:pt x="689" y="440"/>
                  </a:lnTo>
                  <a:lnTo>
                    <a:pt x="689" y="439"/>
                  </a:lnTo>
                  <a:lnTo>
                    <a:pt x="689" y="439"/>
                  </a:lnTo>
                  <a:lnTo>
                    <a:pt x="689" y="438"/>
                  </a:lnTo>
                  <a:lnTo>
                    <a:pt x="689" y="438"/>
                  </a:lnTo>
                  <a:lnTo>
                    <a:pt x="689" y="438"/>
                  </a:lnTo>
                  <a:lnTo>
                    <a:pt x="689" y="438"/>
                  </a:lnTo>
                  <a:lnTo>
                    <a:pt x="690" y="438"/>
                  </a:lnTo>
                  <a:lnTo>
                    <a:pt x="690" y="437"/>
                  </a:lnTo>
                  <a:lnTo>
                    <a:pt x="690" y="436"/>
                  </a:lnTo>
                  <a:lnTo>
                    <a:pt x="691" y="436"/>
                  </a:lnTo>
                  <a:close/>
                  <a:moveTo>
                    <a:pt x="685" y="458"/>
                  </a:moveTo>
                  <a:lnTo>
                    <a:pt x="685" y="458"/>
                  </a:lnTo>
                  <a:lnTo>
                    <a:pt x="684" y="458"/>
                  </a:lnTo>
                  <a:lnTo>
                    <a:pt x="684" y="459"/>
                  </a:lnTo>
                  <a:lnTo>
                    <a:pt x="683" y="459"/>
                  </a:lnTo>
                  <a:lnTo>
                    <a:pt x="683" y="460"/>
                  </a:lnTo>
                  <a:lnTo>
                    <a:pt x="683" y="460"/>
                  </a:lnTo>
                  <a:lnTo>
                    <a:pt x="683" y="461"/>
                  </a:lnTo>
                  <a:lnTo>
                    <a:pt x="682" y="461"/>
                  </a:lnTo>
                  <a:lnTo>
                    <a:pt x="682" y="460"/>
                  </a:lnTo>
                  <a:lnTo>
                    <a:pt x="682" y="459"/>
                  </a:lnTo>
                  <a:lnTo>
                    <a:pt x="682" y="458"/>
                  </a:lnTo>
                  <a:lnTo>
                    <a:pt x="683" y="458"/>
                  </a:lnTo>
                  <a:lnTo>
                    <a:pt x="683" y="458"/>
                  </a:lnTo>
                  <a:lnTo>
                    <a:pt x="684" y="458"/>
                  </a:lnTo>
                  <a:lnTo>
                    <a:pt x="684" y="457"/>
                  </a:lnTo>
                  <a:lnTo>
                    <a:pt x="685" y="457"/>
                  </a:lnTo>
                  <a:lnTo>
                    <a:pt x="685" y="458"/>
                  </a:lnTo>
                  <a:close/>
                  <a:moveTo>
                    <a:pt x="647" y="316"/>
                  </a:moveTo>
                  <a:lnTo>
                    <a:pt x="647" y="316"/>
                  </a:lnTo>
                  <a:lnTo>
                    <a:pt x="647" y="316"/>
                  </a:lnTo>
                  <a:lnTo>
                    <a:pt x="647" y="316"/>
                  </a:lnTo>
                  <a:lnTo>
                    <a:pt x="647" y="316"/>
                  </a:lnTo>
                  <a:lnTo>
                    <a:pt x="647" y="316"/>
                  </a:lnTo>
                  <a:lnTo>
                    <a:pt x="648" y="316"/>
                  </a:lnTo>
                  <a:lnTo>
                    <a:pt x="648" y="317"/>
                  </a:lnTo>
                  <a:lnTo>
                    <a:pt x="648" y="318"/>
                  </a:lnTo>
                  <a:lnTo>
                    <a:pt x="647" y="318"/>
                  </a:lnTo>
                  <a:lnTo>
                    <a:pt x="646" y="318"/>
                  </a:lnTo>
                  <a:lnTo>
                    <a:pt x="646" y="319"/>
                  </a:lnTo>
                  <a:lnTo>
                    <a:pt x="646" y="318"/>
                  </a:lnTo>
                  <a:lnTo>
                    <a:pt x="646" y="317"/>
                  </a:lnTo>
                  <a:lnTo>
                    <a:pt x="646" y="316"/>
                  </a:lnTo>
                  <a:lnTo>
                    <a:pt x="646" y="316"/>
                  </a:lnTo>
                  <a:lnTo>
                    <a:pt x="646" y="315"/>
                  </a:lnTo>
                  <a:lnTo>
                    <a:pt x="646" y="314"/>
                  </a:lnTo>
                  <a:lnTo>
                    <a:pt x="646" y="313"/>
                  </a:lnTo>
                  <a:lnTo>
                    <a:pt x="647" y="313"/>
                  </a:lnTo>
                  <a:lnTo>
                    <a:pt x="647" y="314"/>
                  </a:lnTo>
                  <a:lnTo>
                    <a:pt x="647" y="315"/>
                  </a:lnTo>
                  <a:lnTo>
                    <a:pt x="648" y="316"/>
                  </a:lnTo>
                  <a:lnTo>
                    <a:pt x="648" y="316"/>
                  </a:lnTo>
                  <a:lnTo>
                    <a:pt x="647" y="316"/>
                  </a:lnTo>
                  <a:lnTo>
                    <a:pt x="648" y="316"/>
                  </a:lnTo>
                  <a:lnTo>
                    <a:pt x="647" y="316"/>
                  </a:lnTo>
                  <a:lnTo>
                    <a:pt x="647" y="316"/>
                  </a:lnTo>
                  <a:lnTo>
                    <a:pt x="648" y="316"/>
                  </a:lnTo>
                  <a:lnTo>
                    <a:pt x="647" y="316"/>
                  </a:lnTo>
                  <a:close/>
                  <a:moveTo>
                    <a:pt x="657" y="349"/>
                  </a:moveTo>
                  <a:lnTo>
                    <a:pt x="658" y="349"/>
                  </a:lnTo>
                  <a:lnTo>
                    <a:pt x="657" y="349"/>
                  </a:lnTo>
                  <a:lnTo>
                    <a:pt x="658" y="349"/>
                  </a:lnTo>
                  <a:lnTo>
                    <a:pt x="658" y="349"/>
                  </a:lnTo>
                  <a:lnTo>
                    <a:pt x="658" y="349"/>
                  </a:lnTo>
                  <a:lnTo>
                    <a:pt x="658" y="350"/>
                  </a:lnTo>
                  <a:lnTo>
                    <a:pt x="659" y="350"/>
                  </a:lnTo>
                  <a:lnTo>
                    <a:pt x="659" y="351"/>
                  </a:lnTo>
                  <a:lnTo>
                    <a:pt x="659" y="352"/>
                  </a:lnTo>
                  <a:lnTo>
                    <a:pt x="659" y="353"/>
                  </a:lnTo>
                  <a:lnTo>
                    <a:pt x="659" y="354"/>
                  </a:lnTo>
                  <a:lnTo>
                    <a:pt x="659" y="353"/>
                  </a:lnTo>
                  <a:lnTo>
                    <a:pt x="658" y="353"/>
                  </a:lnTo>
                  <a:lnTo>
                    <a:pt x="658" y="352"/>
                  </a:lnTo>
                  <a:lnTo>
                    <a:pt x="657" y="352"/>
                  </a:lnTo>
                  <a:lnTo>
                    <a:pt x="657" y="351"/>
                  </a:lnTo>
                  <a:lnTo>
                    <a:pt x="657" y="350"/>
                  </a:lnTo>
                  <a:lnTo>
                    <a:pt x="657" y="349"/>
                  </a:lnTo>
                  <a:close/>
                  <a:moveTo>
                    <a:pt x="688" y="266"/>
                  </a:moveTo>
                  <a:lnTo>
                    <a:pt x="689" y="266"/>
                  </a:lnTo>
                  <a:lnTo>
                    <a:pt x="689" y="267"/>
                  </a:lnTo>
                  <a:lnTo>
                    <a:pt x="689" y="267"/>
                  </a:lnTo>
                  <a:lnTo>
                    <a:pt x="689" y="268"/>
                  </a:lnTo>
                  <a:lnTo>
                    <a:pt x="689" y="268"/>
                  </a:lnTo>
                  <a:lnTo>
                    <a:pt x="689" y="269"/>
                  </a:lnTo>
                  <a:lnTo>
                    <a:pt x="689" y="270"/>
                  </a:lnTo>
                  <a:lnTo>
                    <a:pt x="688" y="270"/>
                  </a:lnTo>
                  <a:lnTo>
                    <a:pt x="688" y="269"/>
                  </a:lnTo>
                  <a:lnTo>
                    <a:pt x="687" y="269"/>
                  </a:lnTo>
                  <a:lnTo>
                    <a:pt x="688" y="269"/>
                  </a:lnTo>
                  <a:lnTo>
                    <a:pt x="687" y="269"/>
                  </a:lnTo>
                  <a:lnTo>
                    <a:pt x="687" y="270"/>
                  </a:lnTo>
                  <a:lnTo>
                    <a:pt x="687" y="269"/>
                  </a:lnTo>
                  <a:lnTo>
                    <a:pt x="688" y="269"/>
                  </a:lnTo>
                  <a:lnTo>
                    <a:pt x="688" y="268"/>
                  </a:lnTo>
                  <a:lnTo>
                    <a:pt x="689" y="268"/>
                  </a:lnTo>
                  <a:lnTo>
                    <a:pt x="689" y="267"/>
                  </a:lnTo>
                  <a:lnTo>
                    <a:pt x="688" y="267"/>
                  </a:lnTo>
                  <a:lnTo>
                    <a:pt x="689" y="267"/>
                  </a:lnTo>
                  <a:lnTo>
                    <a:pt x="689" y="266"/>
                  </a:lnTo>
                  <a:lnTo>
                    <a:pt x="688" y="266"/>
                  </a:lnTo>
                  <a:lnTo>
                    <a:pt x="689" y="266"/>
                  </a:lnTo>
                  <a:lnTo>
                    <a:pt x="688" y="266"/>
                  </a:lnTo>
                  <a:close/>
                  <a:moveTo>
                    <a:pt x="674" y="268"/>
                  </a:moveTo>
                  <a:lnTo>
                    <a:pt x="674" y="267"/>
                  </a:lnTo>
                  <a:lnTo>
                    <a:pt x="674" y="266"/>
                  </a:lnTo>
                  <a:lnTo>
                    <a:pt x="674" y="265"/>
                  </a:lnTo>
                  <a:lnTo>
                    <a:pt x="675" y="265"/>
                  </a:lnTo>
                  <a:lnTo>
                    <a:pt x="675" y="265"/>
                  </a:lnTo>
                  <a:lnTo>
                    <a:pt x="675" y="264"/>
                  </a:lnTo>
                  <a:lnTo>
                    <a:pt x="676" y="264"/>
                  </a:lnTo>
                  <a:lnTo>
                    <a:pt x="676" y="263"/>
                  </a:lnTo>
                  <a:lnTo>
                    <a:pt x="676" y="264"/>
                  </a:lnTo>
                  <a:lnTo>
                    <a:pt x="676" y="265"/>
                  </a:lnTo>
                  <a:lnTo>
                    <a:pt x="675" y="265"/>
                  </a:lnTo>
                  <a:lnTo>
                    <a:pt x="675" y="265"/>
                  </a:lnTo>
                  <a:lnTo>
                    <a:pt x="675" y="266"/>
                  </a:lnTo>
                  <a:lnTo>
                    <a:pt x="675" y="267"/>
                  </a:lnTo>
                  <a:lnTo>
                    <a:pt x="674" y="267"/>
                  </a:lnTo>
                  <a:lnTo>
                    <a:pt x="674" y="268"/>
                  </a:lnTo>
                  <a:lnTo>
                    <a:pt x="675" y="268"/>
                  </a:lnTo>
                  <a:lnTo>
                    <a:pt x="674" y="268"/>
                  </a:lnTo>
                  <a:lnTo>
                    <a:pt x="674" y="269"/>
                  </a:lnTo>
                  <a:lnTo>
                    <a:pt x="674" y="268"/>
                  </a:lnTo>
                  <a:close/>
                  <a:moveTo>
                    <a:pt x="676" y="262"/>
                  </a:moveTo>
                  <a:lnTo>
                    <a:pt x="676" y="261"/>
                  </a:lnTo>
                  <a:lnTo>
                    <a:pt x="676" y="260"/>
                  </a:lnTo>
                  <a:lnTo>
                    <a:pt x="676" y="260"/>
                  </a:lnTo>
                  <a:lnTo>
                    <a:pt x="676" y="261"/>
                  </a:lnTo>
                  <a:lnTo>
                    <a:pt x="676" y="261"/>
                  </a:lnTo>
                  <a:lnTo>
                    <a:pt x="676" y="261"/>
                  </a:lnTo>
                  <a:lnTo>
                    <a:pt x="676" y="262"/>
                  </a:lnTo>
                  <a:lnTo>
                    <a:pt x="676" y="262"/>
                  </a:lnTo>
                  <a:lnTo>
                    <a:pt x="676" y="262"/>
                  </a:lnTo>
                  <a:lnTo>
                    <a:pt x="676" y="262"/>
                  </a:lnTo>
                  <a:lnTo>
                    <a:pt x="676" y="263"/>
                  </a:lnTo>
                  <a:lnTo>
                    <a:pt x="676" y="262"/>
                  </a:lnTo>
                  <a:close/>
                  <a:moveTo>
                    <a:pt x="684" y="288"/>
                  </a:moveTo>
                  <a:lnTo>
                    <a:pt x="684" y="289"/>
                  </a:lnTo>
                  <a:lnTo>
                    <a:pt x="683" y="289"/>
                  </a:lnTo>
                  <a:lnTo>
                    <a:pt x="683" y="290"/>
                  </a:lnTo>
                  <a:lnTo>
                    <a:pt x="683" y="290"/>
                  </a:lnTo>
                  <a:lnTo>
                    <a:pt x="683" y="289"/>
                  </a:lnTo>
                  <a:lnTo>
                    <a:pt x="683" y="289"/>
                  </a:lnTo>
                  <a:lnTo>
                    <a:pt x="683" y="289"/>
                  </a:lnTo>
                  <a:lnTo>
                    <a:pt x="683" y="289"/>
                  </a:lnTo>
                  <a:lnTo>
                    <a:pt x="683" y="288"/>
                  </a:lnTo>
                  <a:lnTo>
                    <a:pt x="683" y="289"/>
                  </a:lnTo>
                  <a:lnTo>
                    <a:pt x="684" y="288"/>
                  </a:lnTo>
                  <a:close/>
                  <a:moveTo>
                    <a:pt x="674" y="294"/>
                  </a:moveTo>
                  <a:lnTo>
                    <a:pt x="674" y="293"/>
                  </a:lnTo>
                  <a:lnTo>
                    <a:pt x="674" y="292"/>
                  </a:lnTo>
                  <a:lnTo>
                    <a:pt x="675" y="292"/>
                  </a:lnTo>
                  <a:lnTo>
                    <a:pt x="674" y="292"/>
                  </a:lnTo>
                  <a:lnTo>
                    <a:pt x="675" y="292"/>
                  </a:lnTo>
                  <a:lnTo>
                    <a:pt x="674" y="292"/>
                  </a:lnTo>
                  <a:lnTo>
                    <a:pt x="675" y="292"/>
                  </a:lnTo>
                  <a:lnTo>
                    <a:pt x="674" y="292"/>
                  </a:lnTo>
                  <a:lnTo>
                    <a:pt x="674" y="291"/>
                  </a:lnTo>
                  <a:lnTo>
                    <a:pt x="675" y="291"/>
                  </a:lnTo>
                  <a:lnTo>
                    <a:pt x="675" y="292"/>
                  </a:lnTo>
                  <a:lnTo>
                    <a:pt x="675" y="293"/>
                  </a:lnTo>
                  <a:lnTo>
                    <a:pt x="674" y="293"/>
                  </a:lnTo>
                  <a:lnTo>
                    <a:pt x="675" y="293"/>
                  </a:lnTo>
                  <a:lnTo>
                    <a:pt x="675" y="294"/>
                  </a:lnTo>
                  <a:lnTo>
                    <a:pt x="675" y="293"/>
                  </a:lnTo>
                  <a:lnTo>
                    <a:pt x="675" y="294"/>
                  </a:lnTo>
                  <a:lnTo>
                    <a:pt x="674" y="294"/>
                  </a:lnTo>
                  <a:close/>
                  <a:moveTo>
                    <a:pt x="680" y="463"/>
                  </a:moveTo>
                  <a:lnTo>
                    <a:pt x="680" y="464"/>
                  </a:lnTo>
                  <a:lnTo>
                    <a:pt x="679" y="464"/>
                  </a:lnTo>
                  <a:lnTo>
                    <a:pt x="679" y="463"/>
                  </a:lnTo>
                  <a:lnTo>
                    <a:pt x="679" y="462"/>
                  </a:lnTo>
                  <a:lnTo>
                    <a:pt x="680" y="462"/>
                  </a:lnTo>
                  <a:lnTo>
                    <a:pt x="681" y="462"/>
                  </a:lnTo>
                  <a:lnTo>
                    <a:pt x="681" y="463"/>
                  </a:lnTo>
                  <a:lnTo>
                    <a:pt x="680" y="463"/>
                  </a:lnTo>
                  <a:close/>
                  <a:moveTo>
                    <a:pt x="680" y="292"/>
                  </a:moveTo>
                  <a:lnTo>
                    <a:pt x="680" y="293"/>
                  </a:lnTo>
                  <a:lnTo>
                    <a:pt x="679" y="293"/>
                  </a:lnTo>
                  <a:lnTo>
                    <a:pt x="680" y="293"/>
                  </a:lnTo>
                  <a:lnTo>
                    <a:pt x="679" y="293"/>
                  </a:lnTo>
                  <a:lnTo>
                    <a:pt x="679" y="292"/>
                  </a:lnTo>
                  <a:lnTo>
                    <a:pt x="680" y="292"/>
                  </a:lnTo>
                  <a:lnTo>
                    <a:pt x="680" y="291"/>
                  </a:lnTo>
                  <a:lnTo>
                    <a:pt x="680" y="292"/>
                  </a:lnTo>
                  <a:lnTo>
                    <a:pt x="680" y="291"/>
                  </a:lnTo>
                  <a:lnTo>
                    <a:pt x="681" y="291"/>
                  </a:lnTo>
                  <a:lnTo>
                    <a:pt x="680" y="291"/>
                  </a:lnTo>
                  <a:lnTo>
                    <a:pt x="681" y="291"/>
                  </a:lnTo>
                  <a:lnTo>
                    <a:pt x="680" y="291"/>
                  </a:lnTo>
                  <a:lnTo>
                    <a:pt x="681" y="291"/>
                  </a:lnTo>
                  <a:lnTo>
                    <a:pt x="680" y="291"/>
                  </a:lnTo>
                  <a:lnTo>
                    <a:pt x="680" y="291"/>
                  </a:lnTo>
                  <a:lnTo>
                    <a:pt x="681" y="291"/>
                  </a:lnTo>
                  <a:lnTo>
                    <a:pt x="681" y="291"/>
                  </a:lnTo>
                  <a:lnTo>
                    <a:pt x="681" y="291"/>
                  </a:lnTo>
                  <a:lnTo>
                    <a:pt x="681" y="292"/>
                  </a:lnTo>
                  <a:lnTo>
                    <a:pt x="680" y="292"/>
                  </a:lnTo>
                  <a:close/>
                  <a:moveTo>
                    <a:pt x="672" y="287"/>
                  </a:moveTo>
                  <a:lnTo>
                    <a:pt x="673" y="287"/>
                  </a:lnTo>
                  <a:lnTo>
                    <a:pt x="674" y="287"/>
                  </a:lnTo>
                  <a:lnTo>
                    <a:pt x="674" y="288"/>
                  </a:lnTo>
                  <a:lnTo>
                    <a:pt x="673" y="288"/>
                  </a:lnTo>
                  <a:lnTo>
                    <a:pt x="673" y="287"/>
                  </a:lnTo>
                  <a:lnTo>
                    <a:pt x="672" y="287"/>
                  </a:lnTo>
                  <a:close/>
                  <a:moveTo>
                    <a:pt x="686" y="259"/>
                  </a:moveTo>
                  <a:lnTo>
                    <a:pt x="686" y="259"/>
                  </a:lnTo>
                  <a:lnTo>
                    <a:pt x="686" y="259"/>
                  </a:lnTo>
                  <a:lnTo>
                    <a:pt x="685" y="259"/>
                  </a:lnTo>
                  <a:lnTo>
                    <a:pt x="686" y="259"/>
                  </a:lnTo>
                  <a:lnTo>
                    <a:pt x="686" y="258"/>
                  </a:lnTo>
                  <a:lnTo>
                    <a:pt x="685" y="258"/>
                  </a:lnTo>
                  <a:lnTo>
                    <a:pt x="686" y="258"/>
                  </a:lnTo>
                  <a:lnTo>
                    <a:pt x="686" y="259"/>
                  </a:lnTo>
                  <a:lnTo>
                    <a:pt x="686" y="258"/>
                  </a:lnTo>
                  <a:lnTo>
                    <a:pt x="686" y="259"/>
                  </a:lnTo>
                  <a:lnTo>
                    <a:pt x="686" y="258"/>
                  </a:lnTo>
                  <a:lnTo>
                    <a:pt x="686" y="259"/>
                  </a:lnTo>
                  <a:close/>
                  <a:moveTo>
                    <a:pt x="655" y="356"/>
                  </a:moveTo>
                  <a:lnTo>
                    <a:pt x="654" y="356"/>
                  </a:lnTo>
                  <a:lnTo>
                    <a:pt x="654" y="355"/>
                  </a:lnTo>
                  <a:lnTo>
                    <a:pt x="655" y="355"/>
                  </a:lnTo>
                  <a:lnTo>
                    <a:pt x="655" y="356"/>
                  </a:lnTo>
                  <a:close/>
                  <a:moveTo>
                    <a:pt x="682" y="458"/>
                  </a:moveTo>
                  <a:lnTo>
                    <a:pt x="682" y="457"/>
                  </a:lnTo>
                  <a:lnTo>
                    <a:pt x="683" y="457"/>
                  </a:lnTo>
                  <a:lnTo>
                    <a:pt x="683" y="458"/>
                  </a:lnTo>
                  <a:lnTo>
                    <a:pt x="682" y="458"/>
                  </a:lnTo>
                  <a:close/>
                  <a:moveTo>
                    <a:pt x="674" y="269"/>
                  </a:moveTo>
                  <a:lnTo>
                    <a:pt x="674" y="270"/>
                  </a:lnTo>
                  <a:lnTo>
                    <a:pt x="675" y="270"/>
                  </a:lnTo>
                  <a:lnTo>
                    <a:pt x="674" y="270"/>
                  </a:lnTo>
                  <a:lnTo>
                    <a:pt x="674" y="271"/>
                  </a:lnTo>
                  <a:lnTo>
                    <a:pt x="674" y="270"/>
                  </a:lnTo>
                  <a:lnTo>
                    <a:pt x="673" y="270"/>
                  </a:lnTo>
                  <a:lnTo>
                    <a:pt x="674" y="270"/>
                  </a:lnTo>
                  <a:lnTo>
                    <a:pt x="673" y="270"/>
                  </a:lnTo>
                  <a:lnTo>
                    <a:pt x="674" y="270"/>
                  </a:lnTo>
                  <a:lnTo>
                    <a:pt x="674" y="269"/>
                  </a:lnTo>
                  <a:close/>
                  <a:moveTo>
                    <a:pt x="659" y="354"/>
                  </a:moveTo>
                  <a:lnTo>
                    <a:pt x="659" y="355"/>
                  </a:lnTo>
                  <a:lnTo>
                    <a:pt x="660" y="355"/>
                  </a:lnTo>
                  <a:lnTo>
                    <a:pt x="659" y="355"/>
                  </a:lnTo>
                  <a:lnTo>
                    <a:pt x="659" y="354"/>
                  </a:lnTo>
                  <a:close/>
                  <a:moveTo>
                    <a:pt x="675" y="271"/>
                  </a:moveTo>
                  <a:lnTo>
                    <a:pt x="674" y="271"/>
                  </a:lnTo>
                  <a:lnTo>
                    <a:pt x="674" y="272"/>
                  </a:lnTo>
                  <a:lnTo>
                    <a:pt x="674" y="271"/>
                  </a:lnTo>
                  <a:lnTo>
                    <a:pt x="675" y="271"/>
                  </a:lnTo>
                  <a:close/>
                  <a:moveTo>
                    <a:pt x="672" y="278"/>
                  </a:moveTo>
                  <a:lnTo>
                    <a:pt x="671" y="278"/>
                  </a:lnTo>
                  <a:lnTo>
                    <a:pt x="671" y="278"/>
                  </a:lnTo>
                  <a:lnTo>
                    <a:pt x="672" y="278"/>
                  </a:lnTo>
                  <a:lnTo>
                    <a:pt x="672" y="278"/>
                  </a:lnTo>
                  <a:close/>
                  <a:moveTo>
                    <a:pt x="652" y="345"/>
                  </a:moveTo>
                  <a:lnTo>
                    <a:pt x="652" y="346"/>
                  </a:lnTo>
                  <a:lnTo>
                    <a:pt x="652" y="345"/>
                  </a:lnTo>
                  <a:lnTo>
                    <a:pt x="651" y="345"/>
                  </a:lnTo>
                  <a:lnTo>
                    <a:pt x="651" y="344"/>
                  </a:lnTo>
                  <a:lnTo>
                    <a:pt x="652" y="344"/>
                  </a:lnTo>
                  <a:lnTo>
                    <a:pt x="652" y="345"/>
                  </a:lnTo>
                  <a:close/>
                  <a:moveTo>
                    <a:pt x="670" y="290"/>
                  </a:moveTo>
                  <a:lnTo>
                    <a:pt x="670" y="290"/>
                  </a:lnTo>
                  <a:lnTo>
                    <a:pt x="670" y="291"/>
                  </a:lnTo>
                  <a:lnTo>
                    <a:pt x="671" y="291"/>
                  </a:lnTo>
                  <a:lnTo>
                    <a:pt x="670" y="291"/>
                  </a:lnTo>
                  <a:lnTo>
                    <a:pt x="670" y="290"/>
                  </a:lnTo>
                  <a:lnTo>
                    <a:pt x="670" y="290"/>
                  </a:lnTo>
                  <a:close/>
                  <a:moveTo>
                    <a:pt x="687" y="258"/>
                  </a:moveTo>
                  <a:lnTo>
                    <a:pt x="688" y="258"/>
                  </a:lnTo>
                  <a:lnTo>
                    <a:pt x="687" y="258"/>
                  </a:lnTo>
                  <a:lnTo>
                    <a:pt x="687" y="257"/>
                  </a:lnTo>
                  <a:lnTo>
                    <a:pt x="688" y="257"/>
                  </a:lnTo>
                  <a:lnTo>
                    <a:pt x="688" y="258"/>
                  </a:lnTo>
                  <a:lnTo>
                    <a:pt x="687" y="258"/>
                  </a:lnTo>
                  <a:lnTo>
                    <a:pt x="688" y="258"/>
                  </a:lnTo>
                  <a:lnTo>
                    <a:pt x="687" y="258"/>
                  </a:lnTo>
                  <a:lnTo>
                    <a:pt x="688" y="258"/>
                  </a:lnTo>
                  <a:lnTo>
                    <a:pt x="688" y="259"/>
                  </a:lnTo>
                  <a:lnTo>
                    <a:pt x="688" y="258"/>
                  </a:lnTo>
                  <a:lnTo>
                    <a:pt x="687" y="258"/>
                  </a:lnTo>
                  <a:close/>
                  <a:moveTo>
                    <a:pt x="670" y="289"/>
                  </a:moveTo>
                  <a:lnTo>
                    <a:pt x="670" y="290"/>
                  </a:lnTo>
                  <a:lnTo>
                    <a:pt x="670" y="289"/>
                  </a:lnTo>
                  <a:lnTo>
                    <a:pt x="670" y="290"/>
                  </a:lnTo>
                  <a:lnTo>
                    <a:pt x="670" y="289"/>
                  </a:lnTo>
                  <a:lnTo>
                    <a:pt x="669" y="289"/>
                  </a:lnTo>
                  <a:lnTo>
                    <a:pt x="670" y="289"/>
                  </a:lnTo>
                  <a:close/>
                  <a:moveTo>
                    <a:pt x="673" y="292"/>
                  </a:moveTo>
                  <a:lnTo>
                    <a:pt x="673" y="291"/>
                  </a:lnTo>
                  <a:lnTo>
                    <a:pt x="673" y="292"/>
                  </a:lnTo>
                  <a:lnTo>
                    <a:pt x="673" y="293"/>
                  </a:lnTo>
                  <a:lnTo>
                    <a:pt x="673" y="292"/>
                  </a:lnTo>
                  <a:close/>
                  <a:moveTo>
                    <a:pt x="676" y="271"/>
                  </a:moveTo>
                  <a:lnTo>
                    <a:pt x="676" y="272"/>
                  </a:lnTo>
                  <a:lnTo>
                    <a:pt x="676" y="271"/>
                  </a:lnTo>
                  <a:close/>
                  <a:moveTo>
                    <a:pt x="656" y="352"/>
                  </a:moveTo>
                  <a:lnTo>
                    <a:pt x="656" y="351"/>
                  </a:lnTo>
                  <a:lnTo>
                    <a:pt x="655" y="351"/>
                  </a:lnTo>
                  <a:lnTo>
                    <a:pt x="656" y="351"/>
                  </a:lnTo>
                  <a:lnTo>
                    <a:pt x="656" y="352"/>
                  </a:lnTo>
                  <a:close/>
                  <a:moveTo>
                    <a:pt x="684" y="288"/>
                  </a:moveTo>
                  <a:lnTo>
                    <a:pt x="683" y="288"/>
                  </a:lnTo>
                  <a:lnTo>
                    <a:pt x="684" y="288"/>
                  </a:lnTo>
                  <a:lnTo>
                    <a:pt x="684" y="287"/>
                  </a:lnTo>
                  <a:lnTo>
                    <a:pt x="684" y="288"/>
                  </a:lnTo>
                  <a:close/>
                  <a:moveTo>
                    <a:pt x="651" y="353"/>
                  </a:moveTo>
                  <a:lnTo>
                    <a:pt x="651" y="352"/>
                  </a:lnTo>
                  <a:lnTo>
                    <a:pt x="651" y="353"/>
                  </a:lnTo>
                  <a:lnTo>
                    <a:pt x="651" y="352"/>
                  </a:lnTo>
                  <a:lnTo>
                    <a:pt x="651" y="352"/>
                  </a:lnTo>
                  <a:lnTo>
                    <a:pt x="651" y="353"/>
                  </a:lnTo>
                  <a:lnTo>
                    <a:pt x="651" y="353"/>
                  </a:lnTo>
                  <a:close/>
                  <a:moveTo>
                    <a:pt x="672" y="291"/>
                  </a:moveTo>
                  <a:lnTo>
                    <a:pt x="671" y="291"/>
                  </a:lnTo>
                  <a:lnTo>
                    <a:pt x="672" y="291"/>
                  </a:lnTo>
                  <a:lnTo>
                    <a:pt x="671" y="291"/>
                  </a:lnTo>
                  <a:lnTo>
                    <a:pt x="671" y="290"/>
                  </a:lnTo>
                  <a:lnTo>
                    <a:pt x="672" y="290"/>
                  </a:lnTo>
                  <a:lnTo>
                    <a:pt x="672" y="291"/>
                  </a:lnTo>
                  <a:close/>
                  <a:moveTo>
                    <a:pt x="685" y="258"/>
                  </a:moveTo>
                  <a:lnTo>
                    <a:pt x="685" y="259"/>
                  </a:lnTo>
                  <a:lnTo>
                    <a:pt x="684" y="259"/>
                  </a:lnTo>
                  <a:lnTo>
                    <a:pt x="684" y="258"/>
                  </a:lnTo>
                  <a:lnTo>
                    <a:pt x="685" y="258"/>
                  </a:lnTo>
                  <a:close/>
                  <a:moveTo>
                    <a:pt x="649" y="316"/>
                  </a:moveTo>
                  <a:lnTo>
                    <a:pt x="649" y="316"/>
                  </a:lnTo>
                  <a:lnTo>
                    <a:pt x="649" y="316"/>
                  </a:lnTo>
                  <a:close/>
                  <a:moveTo>
                    <a:pt x="641" y="337"/>
                  </a:moveTo>
                  <a:lnTo>
                    <a:pt x="641" y="338"/>
                  </a:lnTo>
                  <a:lnTo>
                    <a:pt x="640" y="338"/>
                  </a:lnTo>
                  <a:lnTo>
                    <a:pt x="641" y="338"/>
                  </a:lnTo>
                  <a:lnTo>
                    <a:pt x="641" y="337"/>
                  </a:lnTo>
                  <a:close/>
                  <a:moveTo>
                    <a:pt x="688" y="259"/>
                  </a:moveTo>
                  <a:lnTo>
                    <a:pt x="688" y="260"/>
                  </a:lnTo>
                  <a:lnTo>
                    <a:pt x="687" y="260"/>
                  </a:lnTo>
                  <a:lnTo>
                    <a:pt x="688" y="260"/>
                  </a:lnTo>
                  <a:lnTo>
                    <a:pt x="687" y="260"/>
                  </a:lnTo>
                  <a:lnTo>
                    <a:pt x="688" y="260"/>
                  </a:lnTo>
                  <a:lnTo>
                    <a:pt x="687" y="260"/>
                  </a:lnTo>
                  <a:lnTo>
                    <a:pt x="688" y="260"/>
                  </a:lnTo>
                  <a:lnTo>
                    <a:pt x="687" y="260"/>
                  </a:lnTo>
                  <a:lnTo>
                    <a:pt x="687" y="259"/>
                  </a:lnTo>
                  <a:lnTo>
                    <a:pt x="688" y="259"/>
                  </a:lnTo>
                  <a:close/>
                  <a:moveTo>
                    <a:pt x="654" y="350"/>
                  </a:moveTo>
                  <a:lnTo>
                    <a:pt x="655" y="350"/>
                  </a:lnTo>
                  <a:lnTo>
                    <a:pt x="654" y="350"/>
                  </a:lnTo>
                  <a:close/>
                  <a:moveTo>
                    <a:pt x="663" y="340"/>
                  </a:moveTo>
                  <a:lnTo>
                    <a:pt x="663" y="339"/>
                  </a:lnTo>
                  <a:lnTo>
                    <a:pt x="663" y="340"/>
                  </a:lnTo>
                  <a:close/>
                  <a:moveTo>
                    <a:pt x="679" y="292"/>
                  </a:moveTo>
                  <a:lnTo>
                    <a:pt x="679" y="291"/>
                  </a:lnTo>
                  <a:lnTo>
                    <a:pt x="679" y="292"/>
                  </a:lnTo>
                  <a:lnTo>
                    <a:pt x="679" y="291"/>
                  </a:lnTo>
                  <a:lnTo>
                    <a:pt x="679" y="292"/>
                  </a:lnTo>
                  <a:lnTo>
                    <a:pt x="678" y="292"/>
                  </a:lnTo>
                  <a:lnTo>
                    <a:pt x="679" y="292"/>
                  </a:lnTo>
                  <a:lnTo>
                    <a:pt x="678" y="292"/>
                  </a:lnTo>
                  <a:lnTo>
                    <a:pt x="679" y="292"/>
                  </a:lnTo>
                  <a:lnTo>
                    <a:pt x="678" y="292"/>
                  </a:lnTo>
                  <a:lnTo>
                    <a:pt x="679" y="292"/>
                  </a:lnTo>
                  <a:close/>
                  <a:moveTo>
                    <a:pt x="676" y="293"/>
                  </a:moveTo>
                  <a:lnTo>
                    <a:pt x="676" y="292"/>
                  </a:lnTo>
                  <a:lnTo>
                    <a:pt x="676" y="293"/>
                  </a:lnTo>
                  <a:close/>
                  <a:moveTo>
                    <a:pt x="672" y="272"/>
                  </a:moveTo>
                  <a:lnTo>
                    <a:pt x="673" y="272"/>
                  </a:lnTo>
                  <a:lnTo>
                    <a:pt x="672" y="272"/>
                  </a:lnTo>
                  <a:close/>
                  <a:moveTo>
                    <a:pt x="651" y="343"/>
                  </a:moveTo>
                  <a:lnTo>
                    <a:pt x="652" y="343"/>
                  </a:lnTo>
                  <a:lnTo>
                    <a:pt x="651" y="343"/>
                  </a:lnTo>
                  <a:close/>
                  <a:moveTo>
                    <a:pt x="646" y="312"/>
                  </a:moveTo>
                  <a:lnTo>
                    <a:pt x="647" y="312"/>
                  </a:lnTo>
                  <a:lnTo>
                    <a:pt x="646" y="312"/>
                  </a:lnTo>
                  <a:close/>
                  <a:moveTo>
                    <a:pt x="687" y="258"/>
                  </a:moveTo>
                  <a:lnTo>
                    <a:pt x="688" y="258"/>
                  </a:lnTo>
                  <a:lnTo>
                    <a:pt x="688" y="259"/>
                  </a:lnTo>
                  <a:lnTo>
                    <a:pt x="687" y="259"/>
                  </a:lnTo>
                  <a:lnTo>
                    <a:pt x="688" y="259"/>
                  </a:lnTo>
                  <a:lnTo>
                    <a:pt x="687" y="259"/>
                  </a:lnTo>
                  <a:lnTo>
                    <a:pt x="688" y="259"/>
                  </a:lnTo>
                  <a:lnTo>
                    <a:pt x="688" y="258"/>
                  </a:lnTo>
                  <a:lnTo>
                    <a:pt x="687" y="258"/>
                  </a:lnTo>
                  <a:lnTo>
                    <a:pt x="687" y="259"/>
                  </a:lnTo>
                  <a:lnTo>
                    <a:pt x="687" y="258"/>
                  </a:lnTo>
                  <a:close/>
                  <a:moveTo>
                    <a:pt x="685" y="284"/>
                  </a:moveTo>
                  <a:lnTo>
                    <a:pt x="685" y="284"/>
                  </a:lnTo>
                  <a:lnTo>
                    <a:pt x="685" y="284"/>
                  </a:lnTo>
                  <a:close/>
                  <a:moveTo>
                    <a:pt x="651" y="313"/>
                  </a:moveTo>
                  <a:lnTo>
                    <a:pt x="651" y="313"/>
                  </a:lnTo>
                  <a:lnTo>
                    <a:pt x="651" y="313"/>
                  </a:lnTo>
                  <a:lnTo>
                    <a:pt x="651" y="313"/>
                  </a:lnTo>
                  <a:lnTo>
                    <a:pt x="651" y="313"/>
                  </a:lnTo>
                  <a:close/>
                  <a:moveTo>
                    <a:pt x="644" y="346"/>
                  </a:moveTo>
                  <a:lnTo>
                    <a:pt x="644" y="347"/>
                  </a:lnTo>
                  <a:lnTo>
                    <a:pt x="644" y="346"/>
                  </a:lnTo>
                  <a:close/>
                  <a:moveTo>
                    <a:pt x="679" y="267"/>
                  </a:moveTo>
                  <a:lnTo>
                    <a:pt x="678" y="267"/>
                  </a:lnTo>
                  <a:lnTo>
                    <a:pt x="679" y="267"/>
                  </a:lnTo>
                  <a:close/>
                  <a:moveTo>
                    <a:pt x="672" y="272"/>
                  </a:moveTo>
                  <a:lnTo>
                    <a:pt x="672" y="273"/>
                  </a:lnTo>
                  <a:lnTo>
                    <a:pt x="672" y="272"/>
                  </a:lnTo>
                  <a:close/>
                  <a:moveTo>
                    <a:pt x="687" y="263"/>
                  </a:moveTo>
                  <a:lnTo>
                    <a:pt x="688" y="263"/>
                  </a:lnTo>
                  <a:lnTo>
                    <a:pt x="687" y="263"/>
                  </a:lnTo>
                  <a:close/>
                  <a:moveTo>
                    <a:pt x="644" y="336"/>
                  </a:moveTo>
                  <a:lnTo>
                    <a:pt x="643" y="336"/>
                  </a:lnTo>
                  <a:lnTo>
                    <a:pt x="644" y="336"/>
                  </a:lnTo>
                  <a:close/>
                  <a:moveTo>
                    <a:pt x="680" y="291"/>
                  </a:moveTo>
                  <a:lnTo>
                    <a:pt x="680" y="292"/>
                  </a:lnTo>
                  <a:lnTo>
                    <a:pt x="680" y="291"/>
                  </a:lnTo>
                  <a:close/>
                  <a:moveTo>
                    <a:pt x="681" y="275"/>
                  </a:moveTo>
                  <a:lnTo>
                    <a:pt x="680" y="275"/>
                  </a:lnTo>
                  <a:lnTo>
                    <a:pt x="681" y="275"/>
                  </a:lnTo>
                  <a:close/>
                  <a:moveTo>
                    <a:pt x="678" y="272"/>
                  </a:moveTo>
                  <a:lnTo>
                    <a:pt x="678" y="273"/>
                  </a:lnTo>
                  <a:lnTo>
                    <a:pt x="678" y="272"/>
                  </a:lnTo>
                  <a:close/>
                  <a:moveTo>
                    <a:pt x="686" y="271"/>
                  </a:moveTo>
                  <a:lnTo>
                    <a:pt x="687" y="271"/>
                  </a:lnTo>
                  <a:lnTo>
                    <a:pt x="686" y="271"/>
                  </a:lnTo>
                  <a:close/>
                  <a:moveTo>
                    <a:pt x="663" y="340"/>
                  </a:moveTo>
                  <a:lnTo>
                    <a:pt x="663" y="341"/>
                  </a:lnTo>
                  <a:lnTo>
                    <a:pt x="663" y="340"/>
                  </a:lnTo>
                  <a:close/>
                  <a:moveTo>
                    <a:pt x="675" y="292"/>
                  </a:moveTo>
                  <a:lnTo>
                    <a:pt x="675" y="293"/>
                  </a:lnTo>
                  <a:lnTo>
                    <a:pt x="675" y="292"/>
                  </a:lnTo>
                  <a:close/>
                  <a:moveTo>
                    <a:pt x="685" y="260"/>
                  </a:moveTo>
                  <a:lnTo>
                    <a:pt x="685" y="261"/>
                  </a:lnTo>
                  <a:lnTo>
                    <a:pt x="685" y="260"/>
                  </a:lnTo>
                  <a:close/>
                  <a:moveTo>
                    <a:pt x="642" y="342"/>
                  </a:moveTo>
                  <a:lnTo>
                    <a:pt x="641" y="342"/>
                  </a:lnTo>
                  <a:lnTo>
                    <a:pt x="642" y="342"/>
                  </a:lnTo>
                  <a:lnTo>
                    <a:pt x="642" y="342"/>
                  </a:lnTo>
                  <a:close/>
                  <a:moveTo>
                    <a:pt x="646" y="322"/>
                  </a:moveTo>
                  <a:lnTo>
                    <a:pt x="647" y="322"/>
                  </a:lnTo>
                  <a:lnTo>
                    <a:pt x="646" y="322"/>
                  </a:lnTo>
                  <a:close/>
                  <a:moveTo>
                    <a:pt x="683" y="290"/>
                  </a:moveTo>
                  <a:lnTo>
                    <a:pt x="683" y="289"/>
                  </a:lnTo>
                  <a:lnTo>
                    <a:pt x="683" y="290"/>
                  </a:lnTo>
                  <a:close/>
                  <a:moveTo>
                    <a:pt x="644" y="336"/>
                  </a:moveTo>
                  <a:lnTo>
                    <a:pt x="645" y="336"/>
                  </a:lnTo>
                  <a:lnTo>
                    <a:pt x="644" y="336"/>
                  </a:lnTo>
                  <a:close/>
                  <a:moveTo>
                    <a:pt x="672" y="293"/>
                  </a:moveTo>
                  <a:lnTo>
                    <a:pt x="673" y="293"/>
                  </a:lnTo>
                  <a:lnTo>
                    <a:pt x="672" y="293"/>
                  </a:lnTo>
                  <a:close/>
                  <a:moveTo>
                    <a:pt x="671" y="291"/>
                  </a:moveTo>
                  <a:lnTo>
                    <a:pt x="671" y="291"/>
                  </a:lnTo>
                  <a:lnTo>
                    <a:pt x="671" y="291"/>
                  </a:lnTo>
                  <a:close/>
                  <a:moveTo>
                    <a:pt x="678" y="261"/>
                  </a:moveTo>
                  <a:lnTo>
                    <a:pt x="677" y="261"/>
                  </a:lnTo>
                  <a:lnTo>
                    <a:pt x="678" y="261"/>
                  </a:lnTo>
                  <a:lnTo>
                    <a:pt x="677" y="261"/>
                  </a:lnTo>
                  <a:lnTo>
                    <a:pt x="678" y="261"/>
                  </a:lnTo>
                  <a:close/>
                  <a:moveTo>
                    <a:pt x="670" y="290"/>
                  </a:moveTo>
                  <a:lnTo>
                    <a:pt x="670" y="290"/>
                  </a:lnTo>
                  <a:lnTo>
                    <a:pt x="670" y="290"/>
                  </a:lnTo>
                  <a:lnTo>
                    <a:pt x="670" y="290"/>
                  </a:lnTo>
                  <a:lnTo>
                    <a:pt x="670" y="290"/>
                  </a:lnTo>
                  <a:close/>
                  <a:moveTo>
                    <a:pt x="678" y="270"/>
                  </a:moveTo>
                  <a:lnTo>
                    <a:pt x="677" y="270"/>
                  </a:lnTo>
                  <a:lnTo>
                    <a:pt x="678" y="270"/>
                  </a:lnTo>
                  <a:close/>
                  <a:moveTo>
                    <a:pt x="686" y="271"/>
                  </a:moveTo>
                  <a:lnTo>
                    <a:pt x="687" y="271"/>
                  </a:lnTo>
                  <a:lnTo>
                    <a:pt x="686" y="271"/>
                  </a:lnTo>
                  <a:close/>
                  <a:moveTo>
                    <a:pt x="670" y="291"/>
                  </a:moveTo>
                  <a:lnTo>
                    <a:pt x="671" y="291"/>
                  </a:lnTo>
                  <a:lnTo>
                    <a:pt x="670" y="291"/>
                  </a:lnTo>
                  <a:close/>
                  <a:moveTo>
                    <a:pt x="684" y="259"/>
                  </a:moveTo>
                  <a:lnTo>
                    <a:pt x="685" y="259"/>
                  </a:lnTo>
                  <a:lnTo>
                    <a:pt x="684" y="259"/>
                  </a:lnTo>
                  <a:close/>
                  <a:moveTo>
                    <a:pt x="674" y="268"/>
                  </a:moveTo>
                  <a:lnTo>
                    <a:pt x="675" y="268"/>
                  </a:lnTo>
                  <a:lnTo>
                    <a:pt x="674" y="268"/>
                  </a:lnTo>
                  <a:close/>
                  <a:moveTo>
                    <a:pt x="660" y="340"/>
                  </a:moveTo>
                  <a:lnTo>
                    <a:pt x="661" y="341"/>
                  </a:lnTo>
                  <a:lnTo>
                    <a:pt x="660" y="341"/>
                  </a:lnTo>
                  <a:lnTo>
                    <a:pt x="660" y="340"/>
                  </a:lnTo>
                  <a:close/>
                  <a:moveTo>
                    <a:pt x="686" y="271"/>
                  </a:moveTo>
                  <a:lnTo>
                    <a:pt x="686" y="270"/>
                  </a:lnTo>
                  <a:lnTo>
                    <a:pt x="686" y="271"/>
                  </a:lnTo>
                  <a:close/>
                  <a:moveTo>
                    <a:pt x="640" y="341"/>
                  </a:moveTo>
                  <a:lnTo>
                    <a:pt x="640" y="340"/>
                  </a:lnTo>
                  <a:lnTo>
                    <a:pt x="640" y="341"/>
                  </a:lnTo>
                  <a:close/>
                  <a:moveTo>
                    <a:pt x="689" y="265"/>
                  </a:moveTo>
                  <a:lnTo>
                    <a:pt x="689" y="266"/>
                  </a:lnTo>
                  <a:lnTo>
                    <a:pt x="689" y="265"/>
                  </a:lnTo>
                  <a:close/>
                  <a:moveTo>
                    <a:pt x="663" y="342"/>
                  </a:moveTo>
                  <a:lnTo>
                    <a:pt x="663" y="341"/>
                  </a:lnTo>
                  <a:lnTo>
                    <a:pt x="662" y="341"/>
                  </a:lnTo>
                  <a:lnTo>
                    <a:pt x="663" y="341"/>
                  </a:lnTo>
                  <a:lnTo>
                    <a:pt x="662" y="341"/>
                  </a:lnTo>
                  <a:lnTo>
                    <a:pt x="663" y="341"/>
                  </a:lnTo>
                  <a:lnTo>
                    <a:pt x="663" y="342"/>
                  </a:lnTo>
                  <a:close/>
                  <a:moveTo>
                    <a:pt x="686" y="284"/>
                  </a:moveTo>
                  <a:lnTo>
                    <a:pt x="685" y="284"/>
                  </a:lnTo>
                  <a:lnTo>
                    <a:pt x="686" y="284"/>
                  </a:lnTo>
                  <a:close/>
                  <a:moveTo>
                    <a:pt x="676" y="272"/>
                  </a:moveTo>
                  <a:lnTo>
                    <a:pt x="675" y="272"/>
                  </a:lnTo>
                  <a:lnTo>
                    <a:pt x="676" y="272"/>
                  </a:lnTo>
                  <a:close/>
                  <a:moveTo>
                    <a:pt x="682" y="274"/>
                  </a:moveTo>
                  <a:lnTo>
                    <a:pt x="681" y="274"/>
                  </a:lnTo>
                  <a:lnTo>
                    <a:pt x="682" y="274"/>
                  </a:lnTo>
                  <a:close/>
                  <a:moveTo>
                    <a:pt x="685" y="286"/>
                  </a:moveTo>
                  <a:lnTo>
                    <a:pt x="685" y="287"/>
                  </a:lnTo>
                  <a:lnTo>
                    <a:pt x="685" y="286"/>
                  </a:lnTo>
                  <a:close/>
                  <a:moveTo>
                    <a:pt x="686" y="272"/>
                  </a:moveTo>
                  <a:lnTo>
                    <a:pt x="686" y="271"/>
                  </a:lnTo>
                  <a:lnTo>
                    <a:pt x="686" y="272"/>
                  </a:lnTo>
                  <a:close/>
                  <a:moveTo>
                    <a:pt x="677" y="285"/>
                  </a:moveTo>
                  <a:lnTo>
                    <a:pt x="676" y="285"/>
                  </a:lnTo>
                  <a:lnTo>
                    <a:pt x="677" y="285"/>
                  </a:lnTo>
                  <a:close/>
                  <a:moveTo>
                    <a:pt x="679" y="291"/>
                  </a:moveTo>
                  <a:lnTo>
                    <a:pt x="680" y="291"/>
                  </a:lnTo>
                  <a:lnTo>
                    <a:pt x="679" y="291"/>
                  </a:lnTo>
                  <a:close/>
                  <a:moveTo>
                    <a:pt x="676" y="265"/>
                  </a:moveTo>
                  <a:lnTo>
                    <a:pt x="675" y="265"/>
                  </a:lnTo>
                  <a:lnTo>
                    <a:pt x="676" y="265"/>
                  </a:lnTo>
                  <a:close/>
                  <a:moveTo>
                    <a:pt x="660" y="342"/>
                  </a:moveTo>
                  <a:lnTo>
                    <a:pt x="660" y="341"/>
                  </a:lnTo>
                  <a:lnTo>
                    <a:pt x="660" y="342"/>
                  </a:lnTo>
                  <a:close/>
                  <a:moveTo>
                    <a:pt x="672" y="291"/>
                  </a:moveTo>
                  <a:lnTo>
                    <a:pt x="673" y="291"/>
                  </a:lnTo>
                  <a:lnTo>
                    <a:pt x="672" y="291"/>
                  </a:lnTo>
                  <a:close/>
                  <a:moveTo>
                    <a:pt x="678" y="293"/>
                  </a:moveTo>
                  <a:lnTo>
                    <a:pt x="678" y="294"/>
                  </a:lnTo>
                  <a:lnTo>
                    <a:pt x="678" y="293"/>
                  </a:lnTo>
                  <a:lnTo>
                    <a:pt x="678" y="294"/>
                  </a:lnTo>
                  <a:lnTo>
                    <a:pt x="678" y="293"/>
                  </a:lnTo>
                  <a:close/>
                  <a:moveTo>
                    <a:pt x="673" y="291"/>
                  </a:moveTo>
                  <a:lnTo>
                    <a:pt x="672" y="291"/>
                  </a:lnTo>
                  <a:lnTo>
                    <a:pt x="673" y="291"/>
                  </a:lnTo>
                  <a:close/>
                  <a:moveTo>
                    <a:pt x="684" y="287"/>
                  </a:moveTo>
                  <a:lnTo>
                    <a:pt x="685" y="287"/>
                  </a:lnTo>
                  <a:lnTo>
                    <a:pt x="684" y="287"/>
                  </a:lnTo>
                  <a:lnTo>
                    <a:pt x="685" y="287"/>
                  </a:lnTo>
                  <a:lnTo>
                    <a:pt x="684" y="287"/>
                  </a:lnTo>
                  <a:close/>
                  <a:moveTo>
                    <a:pt x="688" y="263"/>
                  </a:moveTo>
                  <a:lnTo>
                    <a:pt x="687" y="263"/>
                  </a:lnTo>
                  <a:lnTo>
                    <a:pt x="688" y="263"/>
                  </a:lnTo>
                  <a:close/>
                  <a:moveTo>
                    <a:pt x="687" y="265"/>
                  </a:moveTo>
                  <a:lnTo>
                    <a:pt x="686" y="265"/>
                  </a:lnTo>
                  <a:lnTo>
                    <a:pt x="687" y="265"/>
                  </a:lnTo>
                  <a:close/>
                  <a:moveTo>
                    <a:pt x="644" y="336"/>
                  </a:moveTo>
                  <a:lnTo>
                    <a:pt x="644" y="336"/>
                  </a:lnTo>
                  <a:lnTo>
                    <a:pt x="644" y="336"/>
                  </a:lnTo>
                  <a:close/>
                  <a:moveTo>
                    <a:pt x="676" y="294"/>
                  </a:moveTo>
                  <a:lnTo>
                    <a:pt x="676" y="294"/>
                  </a:lnTo>
                  <a:lnTo>
                    <a:pt x="676" y="294"/>
                  </a:lnTo>
                  <a:close/>
                  <a:moveTo>
                    <a:pt x="681" y="278"/>
                  </a:moveTo>
                  <a:lnTo>
                    <a:pt x="682" y="278"/>
                  </a:lnTo>
                  <a:lnTo>
                    <a:pt x="681" y="278"/>
                  </a:lnTo>
                  <a:close/>
                  <a:moveTo>
                    <a:pt x="654" y="355"/>
                  </a:moveTo>
                  <a:lnTo>
                    <a:pt x="653" y="355"/>
                  </a:lnTo>
                  <a:lnTo>
                    <a:pt x="654" y="355"/>
                  </a:lnTo>
                  <a:close/>
                  <a:moveTo>
                    <a:pt x="687" y="260"/>
                  </a:moveTo>
                  <a:lnTo>
                    <a:pt x="687" y="261"/>
                  </a:lnTo>
                  <a:lnTo>
                    <a:pt x="687" y="260"/>
                  </a:lnTo>
                  <a:close/>
                  <a:moveTo>
                    <a:pt x="673" y="291"/>
                  </a:moveTo>
                  <a:lnTo>
                    <a:pt x="672" y="291"/>
                  </a:lnTo>
                  <a:lnTo>
                    <a:pt x="673" y="291"/>
                  </a:lnTo>
                  <a:close/>
                  <a:moveTo>
                    <a:pt x="679" y="258"/>
                  </a:moveTo>
                  <a:lnTo>
                    <a:pt x="678" y="258"/>
                  </a:lnTo>
                  <a:lnTo>
                    <a:pt x="679" y="258"/>
                  </a:lnTo>
                  <a:close/>
                  <a:moveTo>
                    <a:pt x="687" y="261"/>
                  </a:moveTo>
                  <a:lnTo>
                    <a:pt x="687" y="260"/>
                  </a:lnTo>
                  <a:lnTo>
                    <a:pt x="687" y="261"/>
                  </a:lnTo>
                  <a:close/>
                  <a:moveTo>
                    <a:pt x="685" y="286"/>
                  </a:moveTo>
                  <a:lnTo>
                    <a:pt x="685" y="285"/>
                  </a:lnTo>
                  <a:lnTo>
                    <a:pt x="685" y="286"/>
                  </a:lnTo>
                  <a:close/>
                  <a:moveTo>
                    <a:pt x="681" y="275"/>
                  </a:moveTo>
                  <a:lnTo>
                    <a:pt x="681" y="276"/>
                  </a:lnTo>
                  <a:lnTo>
                    <a:pt x="680" y="276"/>
                  </a:lnTo>
                  <a:lnTo>
                    <a:pt x="681" y="276"/>
                  </a:lnTo>
                  <a:lnTo>
                    <a:pt x="681" y="275"/>
                  </a:lnTo>
                  <a:close/>
                  <a:moveTo>
                    <a:pt x="678" y="294"/>
                  </a:moveTo>
                  <a:lnTo>
                    <a:pt x="678" y="293"/>
                  </a:lnTo>
                  <a:lnTo>
                    <a:pt x="678" y="294"/>
                  </a:lnTo>
                  <a:close/>
                  <a:moveTo>
                    <a:pt x="675" y="265"/>
                  </a:moveTo>
                  <a:lnTo>
                    <a:pt x="675" y="265"/>
                  </a:lnTo>
                  <a:lnTo>
                    <a:pt x="675" y="265"/>
                  </a:lnTo>
                  <a:close/>
                  <a:moveTo>
                    <a:pt x="672" y="273"/>
                  </a:moveTo>
                  <a:lnTo>
                    <a:pt x="671" y="273"/>
                  </a:lnTo>
                  <a:lnTo>
                    <a:pt x="672" y="273"/>
                  </a:lnTo>
                  <a:close/>
                  <a:moveTo>
                    <a:pt x="671" y="292"/>
                  </a:moveTo>
                  <a:lnTo>
                    <a:pt x="672" y="292"/>
                  </a:lnTo>
                  <a:lnTo>
                    <a:pt x="672" y="293"/>
                  </a:lnTo>
                  <a:lnTo>
                    <a:pt x="671" y="293"/>
                  </a:lnTo>
                  <a:lnTo>
                    <a:pt x="671" y="292"/>
                  </a:lnTo>
                  <a:close/>
                  <a:moveTo>
                    <a:pt x="688" y="259"/>
                  </a:moveTo>
                  <a:lnTo>
                    <a:pt x="687" y="259"/>
                  </a:lnTo>
                  <a:lnTo>
                    <a:pt x="688" y="259"/>
                  </a:lnTo>
                  <a:close/>
                  <a:moveTo>
                    <a:pt x="680" y="268"/>
                  </a:moveTo>
                  <a:lnTo>
                    <a:pt x="681" y="268"/>
                  </a:lnTo>
                  <a:lnTo>
                    <a:pt x="680" y="268"/>
                  </a:lnTo>
                  <a:close/>
                  <a:moveTo>
                    <a:pt x="685" y="285"/>
                  </a:moveTo>
                  <a:lnTo>
                    <a:pt x="685" y="286"/>
                  </a:lnTo>
                  <a:lnTo>
                    <a:pt x="685" y="285"/>
                  </a:lnTo>
                  <a:close/>
                  <a:moveTo>
                    <a:pt x="678" y="293"/>
                  </a:moveTo>
                  <a:lnTo>
                    <a:pt x="678" y="294"/>
                  </a:lnTo>
                  <a:lnTo>
                    <a:pt x="678" y="293"/>
                  </a:lnTo>
                  <a:close/>
                  <a:moveTo>
                    <a:pt x="670" y="288"/>
                  </a:moveTo>
                  <a:lnTo>
                    <a:pt x="670" y="288"/>
                  </a:lnTo>
                  <a:lnTo>
                    <a:pt x="670" y="288"/>
                  </a:lnTo>
                  <a:close/>
                  <a:moveTo>
                    <a:pt x="678" y="293"/>
                  </a:moveTo>
                  <a:lnTo>
                    <a:pt x="678" y="294"/>
                  </a:lnTo>
                  <a:lnTo>
                    <a:pt x="678" y="293"/>
                  </a:lnTo>
                  <a:close/>
                  <a:moveTo>
                    <a:pt x="672" y="293"/>
                  </a:moveTo>
                  <a:lnTo>
                    <a:pt x="672" y="292"/>
                  </a:lnTo>
                  <a:lnTo>
                    <a:pt x="672" y="293"/>
                  </a:lnTo>
                  <a:close/>
                </a:path>
              </a:pathLst>
            </a:custGeom>
            <a:blipFill>
              <a:blip r:embed="rId3"/>
              <a:stretch>
                <a:fillRect/>
              </a:stretch>
            </a:blipFill>
            <a:ln w="3175">
              <a:solidFill>
                <a:schemeClr val="tx1"/>
              </a:solidFill>
            </a:ln>
          </p:spPr>
          <p:txBody>
            <a:bodyPr lIns="62168" tIns="31084" rIns="62168" bIns="31084"/>
            <a:lstStyle/>
            <a:p>
              <a:pPr>
                <a:defRPr/>
              </a:pPr>
              <a:endParaRPr lang="en-GB" sz="1224">
                <a:solidFill>
                  <a:srgbClr val="002060"/>
                </a:solidFill>
                <a:latin typeface="Arial" panose="020B0604020202020204" pitchFamily="34" charset="0"/>
                <a:cs typeface="Arial" panose="020B0604020202020204" pitchFamily="34" charset="0"/>
              </a:endParaRPr>
            </a:p>
          </p:txBody>
        </p:sp>
        <p:sp>
          <p:nvSpPr>
            <p:cNvPr id="20" name="Freeform 734">
              <a:extLst>
                <a:ext uri="{FF2B5EF4-FFF2-40B4-BE49-F238E27FC236}">
                  <a16:creationId xmlns:a16="http://schemas.microsoft.com/office/drawing/2014/main" id="{2706739A-6941-45D9-43B3-171E62261437}"/>
                </a:ext>
              </a:extLst>
            </p:cNvPr>
            <p:cNvSpPr>
              <a:spLocks noEditPoints="1"/>
            </p:cNvSpPr>
            <p:nvPr/>
          </p:nvSpPr>
          <p:spPr bwMode="auto">
            <a:xfrm>
              <a:off x="5749008" y="1441721"/>
              <a:ext cx="105403" cy="136899"/>
            </a:xfrm>
            <a:custGeom>
              <a:avLst/>
              <a:gdLst>
                <a:gd name="T0" fmla="*/ 92 w 108"/>
                <a:gd name="T1" fmla="*/ 7 h 119"/>
                <a:gd name="T2" fmla="*/ 97 w 108"/>
                <a:gd name="T3" fmla="*/ 12 h 119"/>
                <a:gd name="T4" fmla="*/ 101 w 108"/>
                <a:gd name="T5" fmla="*/ 17 h 119"/>
                <a:gd name="T6" fmla="*/ 104 w 108"/>
                <a:gd name="T7" fmla="*/ 23 h 119"/>
                <a:gd name="T8" fmla="*/ 106 w 108"/>
                <a:gd name="T9" fmla="*/ 31 h 119"/>
                <a:gd name="T10" fmla="*/ 108 w 108"/>
                <a:gd name="T11" fmla="*/ 40 h 119"/>
                <a:gd name="T12" fmla="*/ 105 w 108"/>
                <a:gd name="T13" fmla="*/ 48 h 119"/>
                <a:gd name="T14" fmla="*/ 100 w 108"/>
                <a:gd name="T15" fmla="*/ 50 h 119"/>
                <a:gd name="T16" fmla="*/ 92 w 108"/>
                <a:gd name="T17" fmla="*/ 52 h 119"/>
                <a:gd name="T18" fmla="*/ 87 w 108"/>
                <a:gd name="T19" fmla="*/ 58 h 119"/>
                <a:gd name="T20" fmla="*/ 79 w 108"/>
                <a:gd name="T21" fmla="*/ 60 h 119"/>
                <a:gd name="T22" fmla="*/ 74 w 108"/>
                <a:gd name="T23" fmla="*/ 62 h 119"/>
                <a:gd name="T24" fmla="*/ 66 w 108"/>
                <a:gd name="T25" fmla="*/ 64 h 119"/>
                <a:gd name="T26" fmla="*/ 62 w 108"/>
                <a:gd name="T27" fmla="*/ 70 h 119"/>
                <a:gd name="T28" fmla="*/ 58 w 108"/>
                <a:gd name="T29" fmla="*/ 76 h 119"/>
                <a:gd name="T30" fmla="*/ 54 w 108"/>
                <a:gd name="T31" fmla="*/ 76 h 119"/>
                <a:gd name="T32" fmla="*/ 49 w 108"/>
                <a:gd name="T33" fmla="*/ 75 h 119"/>
                <a:gd name="T34" fmla="*/ 50 w 108"/>
                <a:gd name="T35" fmla="*/ 79 h 119"/>
                <a:gd name="T36" fmla="*/ 56 w 108"/>
                <a:gd name="T37" fmla="*/ 83 h 119"/>
                <a:gd name="T38" fmla="*/ 59 w 108"/>
                <a:gd name="T39" fmla="*/ 78 h 119"/>
                <a:gd name="T40" fmla="*/ 66 w 108"/>
                <a:gd name="T41" fmla="*/ 76 h 119"/>
                <a:gd name="T42" fmla="*/ 73 w 108"/>
                <a:gd name="T43" fmla="*/ 75 h 119"/>
                <a:gd name="T44" fmla="*/ 79 w 108"/>
                <a:gd name="T45" fmla="*/ 74 h 119"/>
                <a:gd name="T46" fmla="*/ 85 w 108"/>
                <a:gd name="T47" fmla="*/ 75 h 119"/>
                <a:gd name="T48" fmla="*/ 89 w 108"/>
                <a:gd name="T49" fmla="*/ 74 h 119"/>
                <a:gd name="T50" fmla="*/ 92 w 108"/>
                <a:gd name="T51" fmla="*/ 76 h 119"/>
                <a:gd name="T52" fmla="*/ 97 w 108"/>
                <a:gd name="T53" fmla="*/ 82 h 119"/>
                <a:gd name="T54" fmla="*/ 79 w 108"/>
                <a:gd name="T55" fmla="*/ 114 h 119"/>
                <a:gd name="T56" fmla="*/ 71 w 108"/>
                <a:gd name="T57" fmla="*/ 114 h 119"/>
                <a:gd name="T58" fmla="*/ 66 w 108"/>
                <a:gd name="T59" fmla="*/ 108 h 119"/>
                <a:gd name="T60" fmla="*/ 59 w 108"/>
                <a:gd name="T61" fmla="*/ 108 h 119"/>
                <a:gd name="T62" fmla="*/ 52 w 108"/>
                <a:gd name="T63" fmla="*/ 109 h 119"/>
                <a:gd name="T64" fmla="*/ 44 w 108"/>
                <a:gd name="T65" fmla="*/ 113 h 119"/>
                <a:gd name="T66" fmla="*/ 36 w 108"/>
                <a:gd name="T67" fmla="*/ 114 h 119"/>
                <a:gd name="T68" fmla="*/ 28 w 108"/>
                <a:gd name="T69" fmla="*/ 115 h 119"/>
                <a:gd name="T70" fmla="*/ 20 w 108"/>
                <a:gd name="T71" fmla="*/ 115 h 119"/>
                <a:gd name="T72" fmla="*/ 14 w 108"/>
                <a:gd name="T73" fmla="*/ 118 h 119"/>
                <a:gd name="T74" fmla="*/ 9 w 108"/>
                <a:gd name="T75" fmla="*/ 117 h 119"/>
                <a:gd name="T76" fmla="*/ 2 w 108"/>
                <a:gd name="T77" fmla="*/ 115 h 119"/>
                <a:gd name="T78" fmla="*/ 3 w 108"/>
                <a:gd name="T79" fmla="*/ 104 h 119"/>
                <a:gd name="T80" fmla="*/ 3 w 108"/>
                <a:gd name="T81" fmla="*/ 92 h 119"/>
                <a:gd name="T82" fmla="*/ 1 w 108"/>
                <a:gd name="T83" fmla="*/ 83 h 119"/>
                <a:gd name="T84" fmla="*/ 3 w 108"/>
                <a:gd name="T85" fmla="*/ 75 h 119"/>
                <a:gd name="T86" fmla="*/ 4 w 108"/>
                <a:gd name="T87" fmla="*/ 67 h 119"/>
                <a:gd name="T88" fmla="*/ 10 w 108"/>
                <a:gd name="T89" fmla="*/ 61 h 119"/>
                <a:gd name="T90" fmla="*/ 17 w 108"/>
                <a:gd name="T91" fmla="*/ 53 h 119"/>
                <a:gd name="T92" fmla="*/ 23 w 108"/>
                <a:gd name="T93" fmla="*/ 44 h 119"/>
                <a:gd name="T94" fmla="*/ 28 w 108"/>
                <a:gd name="T95" fmla="*/ 38 h 119"/>
                <a:gd name="T96" fmla="*/ 32 w 108"/>
                <a:gd name="T97" fmla="*/ 31 h 119"/>
                <a:gd name="T98" fmla="*/ 38 w 108"/>
                <a:gd name="T99" fmla="*/ 22 h 119"/>
                <a:gd name="T100" fmla="*/ 45 w 108"/>
                <a:gd name="T101" fmla="*/ 13 h 119"/>
                <a:gd name="T102" fmla="*/ 56 w 108"/>
                <a:gd name="T103" fmla="*/ 19 h 119"/>
                <a:gd name="T104" fmla="*/ 62 w 108"/>
                <a:gd name="T105" fmla="*/ 24 h 119"/>
                <a:gd name="T106" fmla="*/ 66 w 108"/>
                <a:gd name="T107" fmla="*/ 21 h 119"/>
                <a:gd name="T108" fmla="*/ 68 w 108"/>
                <a:gd name="T109" fmla="*/ 16 h 119"/>
                <a:gd name="T110" fmla="*/ 72 w 108"/>
                <a:gd name="T111" fmla="*/ 12 h 119"/>
                <a:gd name="T112" fmla="*/ 75 w 108"/>
                <a:gd name="T113" fmla="*/ 8 h 119"/>
                <a:gd name="T114" fmla="*/ 81 w 108"/>
                <a:gd name="T115" fmla="*/ 5 h 119"/>
                <a:gd name="T116" fmla="*/ 94 w 108"/>
                <a:gd name="T117" fmla="*/ 66 h 119"/>
                <a:gd name="T118" fmla="*/ 94 w 108"/>
                <a:gd name="T119" fmla="*/ 66 h 119"/>
                <a:gd name="T120" fmla="*/ 94 w 108"/>
                <a:gd name="T121" fmla="*/ 77 h 119"/>
                <a:gd name="T122" fmla="*/ 91 w 108"/>
                <a:gd name="T123"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 h="119">
                  <a:moveTo>
                    <a:pt x="90" y="1"/>
                  </a:moveTo>
                  <a:lnTo>
                    <a:pt x="89" y="1"/>
                  </a:lnTo>
                  <a:lnTo>
                    <a:pt x="89" y="2"/>
                  </a:lnTo>
                  <a:lnTo>
                    <a:pt x="90" y="2"/>
                  </a:lnTo>
                  <a:lnTo>
                    <a:pt x="90" y="3"/>
                  </a:lnTo>
                  <a:lnTo>
                    <a:pt x="90" y="4"/>
                  </a:lnTo>
                  <a:lnTo>
                    <a:pt x="91" y="4"/>
                  </a:lnTo>
                  <a:lnTo>
                    <a:pt x="91" y="5"/>
                  </a:lnTo>
                  <a:lnTo>
                    <a:pt x="91" y="6"/>
                  </a:lnTo>
                  <a:lnTo>
                    <a:pt x="92" y="6"/>
                  </a:lnTo>
                  <a:lnTo>
                    <a:pt x="92" y="6"/>
                  </a:lnTo>
                  <a:lnTo>
                    <a:pt x="92" y="7"/>
                  </a:lnTo>
                  <a:lnTo>
                    <a:pt x="93" y="7"/>
                  </a:lnTo>
                  <a:lnTo>
                    <a:pt x="93" y="8"/>
                  </a:lnTo>
                  <a:lnTo>
                    <a:pt x="94" y="8"/>
                  </a:lnTo>
                  <a:lnTo>
                    <a:pt x="94" y="9"/>
                  </a:lnTo>
                  <a:lnTo>
                    <a:pt x="94" y="9"/>
                  </a:lnTo>
                  <a:lnTo>
                    <a:pt x="94" y="10"/>
                  </a:lnTo>
                  <a:lnTo>
                    <a:pt x="94" y="11"/>
                  </a:lnTo>
                  <a:lnTo>
                    <a:pt x="95" y="11"/>
                  </a:lnTo>
                  <a:lnTo>
                    <a:pt x="95" y="12"/>
                  </a:lnTo>
                  <a:lnTo>
                    <a:pt x="96" y="12"/>
                  </a:lnTo>
                  <a:lnTo>
                    <a:pt x="96" y="12"/>
                  </a:lnTo>
                  <a:lnTo>
                    <a:pt x="97" y="12"/>
                  </a:lnTo>
                  <a:lnTo>
                    <a:pt x="97" y="13"/>
                  </a:lnTo>
                  <a:lnTo>
                    <a:pt x="98" y="13"/>
                  </a:lnTo>
                  <a:lnTo>
                    <a:pt x="98" y="14"/>
                  </a:lnTo>
                  <a:lnTo>
                    <a:pt x="98" y="15"/>
                  </a:lnTo>
                  <a:lnTo>
                    <a:pt x="99" y="15"/>
                  </a:lnTo>
                  <a:lnTo>
                    <a:pt x="99" y="16"/>
                  </a:lnTo>
                  <a:lnTo>
                    <a:pt x="100" y="16"/>
                  </a:lnTo>
                  <a:lnTo>
                    <a:pt x="100" y="17"/>
                  </a:lnTo>
                  <a:lnTo>
                    <a:pt x="100" y="18"/>
                  </a:lnTo>
                  <a:lnTo>
                    <a:pt x="100" y="18"/>
                  </a:lnTo>
                  <a:lnTo>
                    <a:pt x="101" y="18"/>
                  </a:lnTo>
                  <a:lnTo>
                    <a:pt x="101" y="17"/>
                  </a:lnTo>
                  <a:lnTo>
                    <a:pt x="101" y="16"/>
                  </a:lnTo>
                  <a:lnTo>
                    <a:pt x="101" y="17"/>
                  </a:lnTo>
                  <a:lnTo>
                    <a:pt x="102" y="17"/>
                  </a:lnTo>
                  <a:lnTo>
                    <a:pt x="102" y="18"/>
                  </a:lnTo>
                  <a:lnTo>
                    <a:pt x="102" y="19"/>
                  </a:lnTo>
                  <a:lnTo>
                    <a:pt x="102" y="19"/>
                  </a:lnTo>
                  <a:lnTo>
                    <a:pt x="102" y="20"/>
                  </a:lnTo>
                  <a:lnTo>
                    <a:pt x="102" y="21"/>
                  </a:lnTo>
                  <a:lnTo>
                    <a:pt x="103" y="21"/>
                  </a:lnTo>
                  <a:lnTo>
                    <a:pt x="103" y="22"/>
                  </a:lnTo>
                  <a:lnTo>
                    <a:pt x="104" y="22"/>
                  </a:lnTo>
                  <a:lnTo>
                    <a:pt x="104" y="23"/>
                  </a:lnTo>
                  <a:lnTo>
                    <a:pt x="104" y="24"/>
                  </a:lnTo>
                  <a:lnTo>
                    <a:pt x="105" y="25"/>
                  </a:lnTo>
                  <a:lnTo>
                    <a:pt x="105" y="25"/>
                  </a:lnTo>
                  <a:lnTo>
                    <a:pt x="105" y="26"/>
                  </a:lnTo>
                  <a:lnTo>
                    <a:pt x="105" y="27"/>
                  </a:lnTo>
                  <a:lnTo>
                    <a:pt x="105" y="28"/>
                  </a:lnTo>
                  <a:lnTo>
                    <a:pt x="105" y="29"/>
                  </a:lnTo>
                  <a:lnTo>
                    <a:pt x="105" y="30"/>
                  </a:lnTo>
                  <a:lnTo>
                    <a:pt x="106" y="30"/>
                  </a:lnTo>
                  <a:lnTo>
                    <a:pt x="106" y="31"/>
                  </a:lnTo>
                  <a:lnTo>
                    <a:pt x="106" y="31"/>
                  </a:lnTo>
                  <a:lnTo>
                    <a:pt x="106" y="31"/>
                  </a:lnTo>
                  <a:lnTo>
                    <a:pt x="106" y="32"/>
                  </a:lnTo>
                  <a:lnTo>
                    <a:pt x="107" y="32"/>
                  </a:lnTo>
                  <a:lnTo>
                    <a:pt x="107" y="33"/>
                  </a:lnTo>
                  <a:lnTo>
                    <a:pt x="107" y="34"/>
                  </a:lnTo>
                  <a:lnTo>
                    <a:pt x="107" y="35"/>
                  </a:lnTo>
                  <a:lnTo>
                    <a:pt x="107" y="36"/>
                  </a:lnTo>
                  <a:lnTo>
                    <a:pt x="107" y="37"/>
                  </a:lnTo>
                  <a:lnTo>
                    <a:pt x="108" y="37"/>
                  </a:lnTo>
                  <a:lnTo>
                    <a:pt x="108" y="38"/>
                  </a:lnTo>
                  <a:lnTo>
                    <a:pt x="108" y="38"/>
                  </a:lnTo>
                  <a:lnTo>
                    <a:pt x="108" y="39"/>
                  </a:lnTo>
                  <a:lnTo>
                    <a:pt x="108" y="40"/>
                  </a:lnTo>
                  <a:lnTo>
                    <a:pt x="108" y="41"/>
                  </a:lnTo>
                  <a:lnTo>
                    <a:pt x="108" y="42"/>
                  </a:lnTo>
                  <a:lnTo>
                    <a:pt x="108" y="43"/>
                  </a:lnTo>
                  <a:lnTo>
                    <a:pt x="107" y="43"/>
                  </a:lnTo>
                  <a:lnTo>
                    <a:pt x="107" y="44"/>
                  </a:lnTo>
                  <a:lnTo>
                    <a:pt x="107" y="44"/>
                  </a:lnTo>
                  <a:lnTo>
                    <a:pt x="106" y="45"/>
                  </a:lnTo>
                  <a:lnTo>
                    <a:pt x="106" y="46"/>
                  </a:lnTo>
                  <a:lnTo>
                    <a:pt x="106" y="47"/>
                  </a:lnTo>
                  <a:lnTo>
                    <a:pt x="106" y="47"/>
                  </a:lnTo>
                  <a:lnTo>
                    <a:pt x="106" y="48"/>
                  </a:lnTo>
                  <a:lnTo>
                    <a:pt x="105" y="48"/>
                  </a:lnTo>
                  <a:lnTo>
                    <a:pt x="106" y="48"/>
                  </a:lnTo>
                  <a:lnTo>
                    <a:pt x="105" y="48"/>
                  </a:lnTo>
                  <a:lnTo>
                    <a:pt x="105" y="49"/>
                  </a:lnTo>
                  <a:lnTo>
                    <a:pt x="104" y="49"/>
                  </a:lnTo>
                  <a:lnTo>
                    <a:pt x="103" y="49"/>
                  </a:lnTo>
                  <a:lnTo>
                    <a:pt x="102" y="49"/>
                  </a:lnTo>
                  <a:lnTo>
                    <a:pt x="101" y="49"/>
                  </a:lnTo>
                  <a:lnTo>
                    <a:pt x="100" y="49"/>
                  </a:lnTo>
                  <a:lnTo>
                    <a:pt x="100" y="50"/>
                  </a:lnTo>
                  <a:lnTo>
                    <a:pt x="100" y="51"/>
                  </a:lnTo>
                  <a:lnTo>
                    <a:pt x="100" y="50"/>
                  </a:lnTo>
                  <a:lnTo>
                    <a:pt x="100" y="50"/>
                  </a:lnTo>
                  <a:lnTo>
                    <a:pt x="100" y="51"/>
                  </a:lnTo>
                  <a:lnTo>
                    <a:pt x="99" y="51"/>
                  </a:lnTo>
                  <a:lnTo>
                    <a:pt x="98" y="51"/>
                  </a:lnTo>
                  <a:lnTo>
                    <a:pt x="97" y="51"/>
                  </a:lnTo>
                  <a:lnTo>
                    <a:pt x="96" y="51"/>
                  </a:lnTo>
                  <a:lnTo>
                    <a:pt x="95" y="51"/>
                  </a:lnTo>
                  <a:lnTo>
                    <a:pt x="94" y="51"/>
                  </a:lnTo>
                  <a:lnTo>
                    <a:pt x="94" y="51"/>
                  </a:lnTo>
                  <a:lnTo>
                    <a:pt x="93" y="51"/>
                  </a:lnTo>
                  <a:lnTo>
                    <a:pt x="93" y="51"/>
                  </a:lnTo>
                  <a:lnTo>
                    <a:pt x="92" y="51"/>
                  </a:lnTo>
                  <a:lnTo>
                    <a:pt x="92" y="52"/>
                  </a:lnTo>
                  <a:lnTo>
                    <a:pt x="91" y="52"/>
                  </a:lnTo>
                  <a:lnTo>
                    <a:pt x="91" y="53"/>
                  </a:lnTo>
                  <a:lnTo>
                    <a:pt x="90" y="53"/>
                  </a:lnTo>
                  <a:lnTo>
                    <a:pt x="90" y="54"/>
                  </a:lnTo>
                  <a:lnTo>
                    <a:pt x="89" y="54"/>
                  </a:lnTo>
                  <a:lnTo>
                    <a:pt x="89" y="55"/>
                  </a:lnTo>
                  <a:lnTo>
                    <a:pt x="88" y="55"/>
                  </a:lnTo>
                  <a:lnTo>
                    <a:pt x="88" y="56"/>
                  </a:lnTo>
                  <a:lnTo>
                    <a:pt x="88" y="57"/>
                  </a:lnTo>
                  <a:lnTo>
                    <a:pt x="87" y="57"/>
                  </a:lnTo>
                  <a:lnTo>
                    <a:pt x="87" y="57"/>
                  </a:lnTo>
                  <a:lnTo>
                    <a:pt x="87" y="58"/>
                  </a:lnTo>
                  <a:lnTo>
                    <a:pt x="86" y="58"/>
                  </a:lnTo>
                  <a:lnTo>
                    <a:pt x="85" y="59"/>
                  </a:lnTo>
                  <a:lnTo>
                    <a:pt x="85" y="60"/>
                  </a:lnTo>
                  <a:lnTo>
                    <a:pt x="84" y="60"/>
                  </a:lnTo>
                  <a:lnTo>
                    <a:pt x="83" y="60"/>
                  </a:lnTo>
                  <a:lnTo>
                    <a:pt x="82" y="60"/>
                  </a:lnTo>
                  <a:lnTo>
                    <a:pt x="81" y="60"/>
                  </a:lnTo>
                  <a:lnTo>
                    <a:pt x="81" y="61"/>
                  </a:lnTo>
                  <a:lnTo>
                    <a:pt x="81" y="60"/>
                  </a:lnTo>
                  <a:lnTo>
                    <a:pt x="81" y="60"/>
                  </a:lnTo>
                  <a:lnTo>
                    <a:pt x="80" y="60"/>
                  </a:lnTo>
                  <a:lnTo>
                    <a:pt x="79" y="60"/>
                  </a:lnTo>
                  <a:lnTo>
                    <a:pt x="79" y="61"/>
                  </a:lnTo>
                  <a:lnTo>
                    <a:pt x="79" y="62"/>
                  </a:lnTo>
                  <a:lnTo>
                    <a:pt x="78" y="62"/>
                  </a:lnTo>
                  <a:lnTo>
                    <a:pt x="78" y="63"/>
                  </a:lnTo>
                  <a:lnTo>
                    <a:pt x="77" y="63"/>
                  </a:lnTo>
                  <a:lnTo>
                    <a:pt x="77" y="62"/>
                  </a:lnTo>
                  <a:lnTo>
                    <a:pt x="76" y="62"/>
                  </a:lnTo>
                  <a:lnTo>
                    <a:pt x="76" y="63"/>
                  </a:lnTo>
                  <a:lnTo>
                    <a:pt x="76" y="62"/>
                  </a:lnTo>
                  <a:lnTo>
                    <a:pt x="75" y="62"/>
                  </a:lnTo>
                  <a:lnTo>
                    <a:pt x="74" y="62"/>
                  </a:lnTo>
                  <a:lnTo>
                    <a:pt x="74" y="62"/>
                  </a:lnTo>
                  <a:lnTo>
                    <a:pt x="73" y="62"/>
                  </a:lnTo>
                  <a:lnTo>
                    <a:pt x="72" y="62"/>
                  </a:lnTo>
                  <a:lnTo>
                    <a:pt x="72" y="63"/>
                  </a:lnTo>
                  <a:lnTo>
                    <a:pt x="71" y="63"/>
                  </a:lnTo>
                  <a:lnTo>
                    <a:pt x="70" y="63"/>
                  </a:lnTo>
                  <a:lnTo>
                    <a:pt x="70" y="63"/>
                  </a:lnTo>
                  <a:lnTo>
                    <a:pt x="69" y="63"/>
                  </a:lnTo>
                  <a:lnTo>
                    <a:pt x="68" y="63"/>
                  </a:lnTo>
                  <a:lnTo>
                    <a:pt x="68" y="64"/>
                  </a:lnTo>
                  <a:lnTo>
                    <a:pt x="68" y="64"/>
                  </a:lnTo>
                  <a:lnTo>
                    <a:pt x="67" y="64"/>
                  </a:lnTo>
                  <a:lnTo>
                    <a:pt x="66" y="64"/>
                  </a:lnTo>
                  <a:lnTo>
                    <a:pt x="66" y="65"/>
                  </a:lnTo>
                  <a:lnTo>
                    <a:pt x="66" y="66"/>
                  </a:lnTo>
                  <a:lnTo>
                    <a:pt x="65" y="66"/>
                  </a:lnTo>
                  <a:lnTo>
                    <a:pt x="65" y="67"/>
                  </a:lnTo>
                  <a:lnTo>
                    <a:pt x="64" y="67"/>
                  </a:lnTo>
                  <a:lnTo>
                    <a:pt x="64" y="68"/>
                  </a:lnTo>
                  <a:lnTo>
                    <a:pt x="64" y="69"/>
                  </a:lnTo>
                  <a:lnTo>
                    <a:pt x="63" y="69"/>
                  </a:lnTo>
                  <a:lnTo>
                    <a:pt x="63" y="70"/>
                  </a:lnTo>
                  <a:lnTo>
                    <a:pt x="62" y="70"/>
                  </a:lnTo>
                  <a:lnTo>
                    <a:pt x="62" y="70"/>
                  </a:lnTo>
                  <a:lnTo>
                    <a:pt x="62" y="70"/>
                  </a:lnTo>
                  <a:lnTo>
                    <a:pt x="62" y="71"/>
                  </a:lnTo>
                  <a:lnTo>
                    <a:pt x="61" y="71"/>
                  </a:lnTo>
                  <a:lnTo>
                    <a:pt x="61" y="72"/>
                  </a:lnTo>
                  <a:lnTo>
                    <a:pt x="61" y="73"/>
                  </a:lnTo>
                  <a:lnTo>
                    <a:pt x="61" y="74"/>
                  </a:lnTo>
                  <a:lnTo>
                    <a:pt x="61" y="75"/>
                  </a:lnTo>
                  <a:lnTo>
                    <a:pt x="60" y="75"/>
                  </a:lnTo>
                  <a:lnTo>
                    <a:pt x="60" y="76"/>
                  </a:lnTo>
                  <a:lnTo>
                    <a:pt x="60" y="76"/>
                  </a:lnTo>
                  <a:lnTo>
                    <a:pt x="59" y="76"/>
                  </a:lnTo>
                  <a:lnTo>
                    <a:pt x="58" y="76"/>
                  </a:lnTo>
                  <a:lnTo>
                    <a:pt x="58" y="76"/>
                  </a:lnTo>
                  <a:lnTo>
                    <a:pt x="58" y="76"/>
                  </a:lnTo>
                  <a:lnTo>
                    <a:pt x="58" y="76"/>
                  </a:lnTo>
                  <a:lnTo>
                    <a:pt x="58" y="76"/>
                  </a:lnTo>
                  <a:lnTo>
                    <a:pt x="57" y="76"/>
                  </a:lnTo>
                  <a:lnTo>
                    <a:pt x="57" y="76"/>
                  </a:lnTo>
                  <a:lnTo>
                    <a:pt x="58" y="76"/>
                  </a:lnTo>
                  <a:lnTo>
                    <a:pt x="57" y="76"/>
                  </a:lnTo>
                  <a:lnTo>
                    <a:pt x="56" y="76"/>
                  </a:lnTo>
                  <a:lnTo>
                    <a:pt x="56" y="76"/>
                  </a:lnTo>
                  <a:lnTo>
                    <a:pt x="55" y="76"/>
                  </a:lnTo>
                  <a:lnTo>
                    <a:pt x="55" y="76"/>
                  </a:lnTo>
                  <a:lnTo>
                    <a:pt x="54" y="76"/>
                  </a:lnTo>
                  <a:lnTo>
                    <a:pt x="54" y="76"/>
                  </a:lnTo>
                  <a:lnTo>
                    <a:pt x="53" y="76"/>
                  </a:lnTo>
                  <a:lnTo>
                    <a:pt x="52" y="76"/>
                  </a:lnTo>
                  <a:lnTo>
                    <a:pt x="52" y="75"/>
                  </a:lnTo>
                  <a:lnTo>
                    <a:pt x="51" y="75"/>
                  </a:lnTo>
                  <a:lnTo>
                    <a:pt x="50" y="75"/>
                  </a:lnTo>
                  <a:lnTo>
                    <a:pt x="50" y="74"/>
                  </a:lnTo>
                  <a:lnTo>
                    <a:pt x="50" y="75"/>
                  </a:lnTo>
                  <a:lnTo>
                    <a:pt x="50" y="74"/>
                  </a:lnTo>
                  <a:lnTo>
                    <a:pt x="49" y="75"/>
                  </a:lnTo>
                  <a:lnTo>
                    <a:pt x="49" y="75"/>
                  </a:lnTo>
                  <a:lnTo>
                    <a:pt x="49" y="75"/>
                  </a:lnTo>
                  <a:lnTo>
                    <a:pt x="49" y="76"/>
                  </a:lnTo>
                  <a:lnTo>
                    <a:pt x="50" y="76"/>
                  </a:lnTo>
                  <a:lnTo>
                    <a:pt x="49" y="76"/>
                  </a:lnTo>
                  <a:lnTo>
                    <a:pt x="49" y="76"/>
                  </a:lnTo>
                  <a:lnTo>
                    <a:pt x="50" y="76"/>
                  </a:lnTo>
                  <a:lnTo>
                    <a:pt x="50" y="77"/>
                  </a:lnTo>
                  <a:lnTo>
                    <a:pt x="49" y="77"/>
                  </a:lnTo>
                  <a:lnTo>
                    <a:pt x="50" y="77"/>
                  </a:lnTo>
                  <a:lnTo>
                    <a:pt x="49" y="77"/>
                  </a:lnTo>
                  <a:lnTo>
                    <a:pt x="49" y="78"/>
                  </a:lnTo>
                  <a:lnTo>
                    <a:pt x="49" y="79"/>
                  </a:lnTo>
                  <a:lnTo>
                    <a:pt x="50" y="79"/>
                  </a:lnTo>
                  <a:lnTo>
                    <a:pt x="51" y="79"/>
                  </a:lnTo>
                  <a:lnTo>
                    <a:pt x="51" y="80"/>
                  </a:lnTo>
                  <a:lnTo>
                    <a:pt x="52" y="80"/>
                  </a:lnTo>
                  <a:lnTo>
                    <a:pt x="52" y="81"/>
                  </a:lnTo>
                  <a:lnTo>
                    <a:pt x="53" y="81"/>
                  </a:lnTo>
                  <a:lnTo>
                    <a:pt x="54" y="82"/>
                  </a:lnTo>
                  <a:lnTo>
                    <a:pt x="55" y="82"/>
                  </a:lnTo>
                  <a:lnTo>
                    <a:pt x="55" y="83"/>
                  </a:lnTo>
                  <a:lnTo>
                    <a:pt x="55" y="83"/>
                  </a:lnTo>
                  <a:lnTo>
                    <a:pt x="56" y="83"/>
                  </a:lnTo>
                  <a:lnTo>
                    <a:pt x="57" y="83"/>
                  </a:lnTo>
                  <a:lnTo>
                    <a:pt x="56" y="83"/>
                  </a:lnTo>
                  <a:lnTo>
                    <a:pt x="57" y="83"/>
                  </a:lnTo>
                  <a:lnTo>
                    <a:pt x="57" y="82"/>
                  </a:lnTo>
                  <a:lnTo>
                    <a:pt x="58" y="82"/>
                  </a:lnTo>
                  <a:lnTo>
                    <a:pt x="59" y="82"/>
                  </a:lnTo>
                  <a:lnTo>
                    <a:pt x="60" y="82"/>
                  </a:lnTo>
                  <a:lnTo>
                    <a:pt x="61" y="82"/>
                  </a:lnTo>
                  <a:lnTo>
                    <a:pt x="61" y="81"/>
                  </a:lnTo>
                  <a:lnTo>
                    <a:pt x="61" y="80"/>
                  </a:lnTo>
                  <a:lnTo>
                    <a:pt x="60" y="80"/>
                  </a:lnTo>
                  <a:lnTo>
                    <a:pt x="59" y="80"/>
                  </a:lnTo>
                  <a:lnTo>
                    <a:pt x="59" y="79"/>
                  </a:lnTo>
                  <a:lnTo>
                    <a:pt x="59" y="78"/>
                  </a:lnTo>
                  <a:lnTo>
                    <a:pt x="60" y="78"/>
                  </a:lnTo>
                  <a:lnTo>
                    <a:pt x="60" y="77"/>
                  </a:lnTo>
                  <a:lnTo>
                    <a:pt x="61" y="77"/>
                  </a:lnTo>
                  <a:lnTo>
                    <a:pt x="62" y="77"/>
                  </a:lnTo>
                  <a:lnTo>
                    <a:pt x="62" y="77"/>
                  </a:lnTo>
                  <a:lnTo>
                    <a:pt x="62" y="76"/>
                  </a:lnTo>
                  <a:lnTo>
                    <a:pt x="63" y="76"/>
                  </a:lnTo>
                  <a:lnTo>
                    <a:pt x="64" y="76"/>
                  </a:lnTo>
                  <a:lnTo>
                    <a:pt x="65" y="76"/>
                  </a:lnTo>
                  <a:lnTo>
                    <a:pt x="65" y="76"/>
                  </a:lnTo>
                  <a:lnTo>
                    <a:pt x="66" y="76"/>
                  </a:lnTo>
                  <a:lnTo>
                    <a:pt x="66" y="76"/>
                  </a:lnTo>
                  <a:lnTo>
                    <a:pt x="67" y="76"/>
                  </a:lnTo>
                  <a:lnTo>
                    <a:pt x="68" y="76"/>
                  </a:lnTo>
                  <a:lnTo>
                    <a:pt x="68" y="75"/>
                  </a:lnTo>
                  <a:lnTo>
                    <a:pt x="68" y="75"/>
                  </a:lnTo>
                  <a:lnTo>
                    <a:pt x="69" y="75"/>
                  </a:lnTo>
                  <a:lnTo>
                    <a:pt x="70" y="75"/>
                  </a:lnTo>
                  <a:lnTo>
                    <a:pt x="71" y="75"/>
                  </a:lnTo>
                  <a:lnTo>
                    <a:pt x="71" y="74"/>
                  </a:lnTo>
                  <a:lnTo>
                    <a:pt x="71" y="75"/>
                  </a:lnTo>
                  <a:lnTo>
                    <a:pt x="71" y="74"/>
                  </a:lnTo>
                  <a:lnTo>
                    <a:pt x="72" y="75"/>
                  </a:lnTo>
                  <a:lnTo>
                    <a:pt x="73" y="75"/>
                  </a:lnTo>
                  <a:lnTo>
                    <a:pt x="74" y="75"/>
                  </a:lnTo>
                  <a:lnTo>
                    <a:pt x="74" y="75"/>
                  </a:lnTo>
                  <a:lnTo>
                    <a:pt x="74" y="74"/>
                  </a:lnTo>
                  <a:lnTo>
                    <a:pt x="75" y="74"/>
                  </a:lnTo>
                  <a:lnTo>
                    <a:pt x="75" y="75"/>
                  </a:lnTo>
                  <a:lnTo>
                    <a:pt x="75" y="74"/>
                  </a:lnTo>
                  <a:lnTo>
                    <a:pt x="76" y="74"/>
                  </a:lnTo>
                  <a:lnTo>
                    <a:pt x="77" y="74"/>
                  </a:lnTo>
                  <a:lnTo>
                    <a:pt x="78" y="74"/>
                  </a:lnTo>
                  <a:lnTo>
                    <a:pt x="79" y="74"/>
                  </a:lnTo>
                  <a:lnTo>
                    <a:pt x="79" y="75"/>
                  </a:lnTo>
                  <a:lnTo>
                    <a:pt x="79" y="74"/>
                  </a:lnTo>
                  <a:lnTo>
                    <a:pt x="80" y="74"/>
                  </a:lnTo>
                  <a:lnTo>
                    <a:pt x="80" y="75"/>
                  </a:lnTo>
                  <a:lnTo>
                    <a:pt x="81" y="75"/>
                  </a:lnTo>
                  <a:lnTo>
                    <a:pt x="81" y="74"/>
                  </a:lnTo>
                  <a:lnTo>
                    <a:pt x="81" y="75"/>
                  </a:lnTo>
                  <a:lnTo>
                    <a:pt x="81" y="75"/>
                  </a:lnTo>
                  <a:lnTo>
                    <a:pt x="81" y="74"/>
                  </a:lnTo>
                  <a:lnTo>
                    <a:pt x="82" y="74"/>
                  </a:lnTo>
                  <a:lnTo>
                    <a:pt x="83" y="74"/>
                  </a:lnTo>
                  <a:lnTo>
                    <a:pt x="84" y="74"/>
                  </a:lnTo>
                  <a:lnTo>
                    <a:pt x="84" y="75"/>
                  </a:lnTo>
                  <a:lnTo>
                    <a:pt x="85" y="75"/>
                  </a:lnTo>
                  <a:lnTo>
                    <a:pt x="85" y="74"/>
                  </a:lnTo>
                  <a:lnTo>
                    <a:pt x="86" y="74"/>
                  </a:lnTo>
                  <a:lnTo>
                    <a:pt x="87" y="74"/>
                  </a:lnTo>
                  <a:lnTo>
                    <a:pt x="87" y="75"/>
                  </a:lnTo>
                  <a:lnTo>
                    <a:pt x="87" y="75"/>
                  </a:lnTo>
                  <a:lnTo>
                    <a:pt x="87" y="75"/>
                  </a:lnTo>
                  <a:lnTo>
                    <a:pt x="87" y="75"/>
                  </a:lnTo>
                  <a:lnTo>
                    <a:pt x="88" y="75"/>
                  </a:lnTo>
                  <a:lnTo>
                    <a:pt x="89" y="75"/>
                  </a:lnTo>
                  <a:lnTo>
                    <a:pt x="89" y="74"/>
                  </a:lnTo>
                  <a:lnTo>
                    <a:pt x="90" y="74"/>
                  </a:lnTo>
                  <a:lnTo>
                    <a:pt x="89" y="74"/>
                  </a:lnTo>
                  <a:lnTo>
                    <a:pt x="90" y="74"/>
                  </a:lnTo>
                  <a:lnTo>
                    <a:pt x="90" y="73"/>
                  </a:lnTo>
                  <a:lnTo>
                    <a:pt x="89" y="73"/>
                  </a:lnTo>
                  <a:lnTo>
                    <a:pt x="90" y="73"/>
                  </a:lnTo>
                  <a:lnTo>
                    <a:pt x="90" y="72"/>
                  </a:lnTo>
                  <a:lnTo>
                    <a:pt x="91" y="72"/>
                  </a:lnTo>
                  <a:lnTo>
                    <a:pt x="91" y="73"/>
                  </a:lnTo>
                  <a:lnTo>
                    <a:pt x="91" y="74"/>
                  </a:lnTo>
                  <a:lnTo>
                    <a:pt x="91" y="75"/>
                  </a:lnTo>
                  <a:lnTo>
                    <a:pt x="91" y="76"/>
                  </a:lnTo>
                  <a:lnTo>
                    <a:pt x="92" y="76"/>
                  </a:lnTo>
                  <a:lnTo>
                    <a:pt x="92" y="76"/>
                  </a:lnTo>
                  <a:lnTo>
                    <a:pt x="92" y="77"/>
                  </a:lnTo>
                  <a:lnTo>
                    <a:pt x="93" y="77"/>
                  </a:lnTo>
                  <a:lnTo>
                    <a:pt x="93" y="78"/>
                  </a:lnTo>
                  <a:lnTo>
                    <a:pt x="93" y="79"/>
                  </a:lnTo>
                  <a:lnTo>
                    <a:pt x="94" y="79"/>
                  </a:lnTo>
                  <a:lnTo>
                    <a:pt x="94" y="79"/>
                  </a:lnTo>
                  <a:lnTo>
                    <a:pt x="95" y="79"/>
                  </a:lnTo>
                  <a:lnTo>
                    <a:pt x="95" y="80"/>
                  </a:lnTo>
                  <a:lnTo>
                    <a:pt x="96" y="80"/>
                  </a:lnTo>
                  <a:lnTo>
                    <a:pt x="96" y="81"/>
                  </a:lnTo>
                  <a:lnTo>
                    <a:pt x="96" y="82"/>
                  </a:lnTo>
                  <a:lnTo>
                    <a:pt x="97" y="82"/>
                  </a:lnTo>
                  <a:lnTo>
                    <a:pt x="97" y="83"/>
                  </a:lnTo>
                  <a:lnTo>
                    <a:pt x="98" y="83"/>
                  </a:lnTo>
                  <a:lnTo>
                    <a:pt x="97" y="84"/>
                  </a:lnTo>
                  <a:lnTo>
                    <a:pt x="94" y="88"/>
                  </a:lnTo>
                  <a:lnTo>
                    <a:pt x="93" y="90"/>
                  </a:lnTo>
                  <a:lnTo>
                    <a:pt x="92" y="93"/>
                  </a:lnTo>
                  <a:lnTo>
                    <a:pt x="89" y="96"/>
                  </a:lnTo>
                  <a:lnTo>
                    <a:pt x="86" y="102"/>
                  </a:lnTo>
                  <a:lnTo>
                    <a:pt x="82" y="107"/>
                  </a:lnTo>
                  <a:lnTo>
                    <a:pt x="81" y="110"/>
                  </a:lnTo>
                  <a:lnTo>
                    <a:pt x="79" y="112"/>
                  </a:lnTo>
                  <a:lnTo>
                    <a:pt x="79" y="114"/>
                  </a:lnTo>
                  <a:lnTo>
                    <a:pt x="78" y="114"/>
                  </a:lnTo>
                  <a:lnTo>
                    <a:pt x="77" y="114"/>
                  </a:lnTo>
                  <a:lnTo>
                    <a:pt x="76" y="114"/>
                  </a:lnTo>
                  <a:lnTo>
                    <a:pt x="75" y="115"/>
                  </a:lnTo>
                  <a:lnTo>
                    <a:pt x="74" y="115"/>
                  </a:lnTo>
                  <a:lnTo>
                    <a:pt x="74" y="115"/>
                  </a:lnTo>
                  <a:lnTo>
                    <a:pt x="73" y="115"/>
                  </a:lnTo>
                  <a:lnTo>
                    <a:pt x="72" y="115"/>
                  </a:lnTo>
                  <a:lnTo>
                    <a:pt x="72" y="114"/>
                  </a:lnTo>
                  <a:lnTo>
                    <a:pt x="72" y="115"/>
                  </a:lnTo>
                  <a:lnTo>
                    <a:pt x="71" y="115"/>
                  </a:lnTo>
                  <a:lnTo>
                    <a:pt x="71" y="114"/>
                  </a:lnTo>
                  <a:lnTo>
                    <a:pt x="70" y="114"/>
                  </a:lnTo>
                  <a:lnTo>
                    <a:pt x="70" y="115"/>
                  </a:lnTo>
                  <a:lnTo>
                    <a:pt x="70" y="114"/>
                  </a:lnTo>
                  <a:lnTo>
                    <a:pt x="68" y="114"/>
                  </a:lnTo>
                  <a:lnTo>
                    <a:pt x="67" y="114"/>
                  </a:lnTo>
                  <a:lnTo>
                    <a:pt x="67" y="113"/>
                  </a:lnTo>
                  <a:lnTo>
                    <a:pt x="67" y="112"/>
                  </a:lnTo>
                  <a:lnTo>
                    <a:pt x="67" y="111"/>
                  </a:lnTo>
                  <a:lnTo>
                    <a:pt x="67" y="110"/>
                  </a:lnTo>
                  <a:lnTo>
                    <a:pt x="66" y="110"/>
                  </a:lnTo>
                  <a:lnTo>
                    <a:pt x="66" y="109"/>
                  </a:lnTo>
                  <a:lnTo>
                    <a:pt x="66" y="108"/>
                  </a:lnTo>
                  <a:lnTo>
                    <a:pt x="65" y="108"/>
                  </a:lnTo>
                  <a:lnTo>
                    <a:pt x="65" y="108"/>
                  </a:lnTo>
                  <a:lnTo>
                    <a:pt x="64" y="108"/>
                  </a:lnTo>
                  <a:lnTo>
                    <a:pt x="64" y="108"/>
                  </a:lnTo>
                  <a:lnTo>
                    <a:pt x="63" y="108"/>
                  </a:lnTo>
                  <a:lnTo>
                    <a:pt x="62" y="108"/>
                  </a:lnTo>
                  <a:lnTo>
                    <a:pt x="62" y="108"/>
                  </a:lnTo>
                  <a:lnTo>
                    <a:pt x="62" y="109"/>
                  </a:lnTo>
                  <a:lnTo>
                    <a:pt x="61" y="109"/>
                  </a:lnTo>
                  <a:lnTo>
                    <a:pt x="61" y="108"/>
                  </a:lnTo>
                  <a:lnTo>
                    <a:pt x="60" y="108"/>
                  </a:lnTo>
                  <a:lnTo>
                    <a:pt x="59" y="108"/>
                  </a:lnTo>
                  <a:lnTo>
                    <a:pt x="58" y="108"/>
                  </a:lnTo>
                  <a:lnTo>
                    <a:pt x="58" y="107"/>
                  </a:lnTo>
                  <a:lnTo>
                    <a:pt x="57" y="107"/>
                  </a:lnTo>
                  <a:lnTo>
                    <a:pt x="56" y="107"/>
                  </a:lnTo>
                  <a:lnTo>
                    <a:pt x="55" y="107"/>
                  </a:lnTo>
                  <a:lnTo>
                    <a:pt x="55" y="108"/>
                  </a:lnTo>
                  <a:lnTo>
                    <a:pt x="55" y="108"/>
                  </a:lnTo>
                  <a:lnTo>
                    <a:pt x="55" y="108"/>
                  </a:lnTo>
                  <a:lnTo>
                    <a:pt x="54" y="108"/>
                  </a:lnTo>
                  <a:lnTo>
                    <a:pt x="53" y="108"/>
                  </a:lnTo>
                  <a:lnTo>
                    <a:pt x="53" y="109"/>
                  </a:lnTo>
                  <a:lnTo>
                    <a:pt x="52" y="109"/>
                  </a:lnTo>
                  <a:lnTo>
                    <a:pt x="51" y="109"/>
                  </a:lnTo>
                  <a:lnTo>
                    <a:pt x="50" y="109"/>
                  </a:lnTo>
                  <a:lnTo>
                    <a:pt x="50" y="110"/>
                  </a:lnTo>
                  <a:lnTo>
                    <a:pt x="49" y="110"/>
                  </a:lnTo>
                  <a:lnTo>
                    <a:pt x="49" y="110"/>
                  </a:lnTo>
                  <a:lnTo>
                    <a:pt x="48" y="110"/>
                  </a:lnTo>
                  <a:lnTo>
                    <a:pt x="48" y="111"/>
                  </a:lnTo>
                  <a:lnTo>
                    <a:pt x="47" y="111"/>
                  </a:lnTo>
                  <a:lnTo>
                    <a:pt x="46" y="112"/>
                  </a:lnTo>
                  <a:lnTo>
                    <a:pt x="45" y="112"/>
                  </a:lnTo>
                  <a:lnTo>
                    <a:pt x="45" y="113"/>
                  </a:lnTo>
                  <a:lnTo>
                    <a:pt x="44" y="113"/>
                  </a:lnTo>
                  <a:lnTo>
                    <a:pt x="43" y="114"/>
                  </a:lnTo>
                  <a:lnTo>
                    <a:pt x="42" y="114"/>
                  </a:lnTo>
                  <a:lnTo>
                    <a:pt x="42" y="114"/>
                  </a:lnTo>
                  <a:lnTo>
                    <a:pt x="41" y="114"/>
                  </a:lnTo>
                  <a:lnTo>
                    <a:pt x="40" y="114"/>
                  </a:lnTo>
                  <a:lnTo>
                    <a:pt x="40" y="113"/>
                  </a:lnTo>
                  <a:lnTo>
                    <a:pt x="39" y="113"/>
                  </a:lnTo>
                  <a:lnTo>
                    <a:pt x="38" y="113"/>
                  </a:lnTo>
                  <a:lnTo>
                    <a:pt x="37" y="113"/>
                  </a:lnTo>
                  <a:lnTo>
                    <a:pt x="37" y="114"/>
                  </a:lnTo>
                  <a:lnTo>
                    <a:pt x="36" y="114"/>
                  </a:lnTo>
                  <a:lnTo>
                    <a:pt x="36" y="114"/>
                  </a:lnTo>
                  <a:lnTo>
                    <a:pt x="35" y="114"/>
                  </a:lnTo>
                  <a:lnTo>
                    <a:pt x="34" y="114"/>
                  </a:lnTo>
                  <a:lnTo>
                    <a:pt x="34" y="115"/>
                  </a:lnTo>
                  <a:lnTo>
                    <a:pt x="33" y="115"/>
                  </a:lnTo>
                  <a:lnTo>
                    <a:pt x="32" y="115"/>
                  </a:lnTo>
                  <a:lnTo>
                    <a:pt x="31" y="115"/>
                  </a:lnTo>
                  <a:lnTo>
                    <a:pt x="31" y="115"/>
                  </a:lnTo>
                  <a:lnTo>
                    <a:pt x="30" y="115"/>
                  </a:lnTo>
                  <a:lnTo>
                    <a:pt x="30" y="115"/>
                  </a:lnTo>
                  <a:lnTo>
                    <a:pt x="29" y="115"/>
                  </a:lnTo>
                  <a:lnTo>
                    <a:pt x="29" y="115"/>
                  </a:lnTo>
                  <a:lnTo>
                    <a:pt x="28" y="115"/>
                  </a:lnTo>
                  <a:lnTo>
                    <a:pt x="27" y="115"/>
                  </a:lnTo>
                  <a:lnTo>
                    <a:pt x="26" y="115"/>
                  </a:lnTo>
                  <a:lnTo>
                    <a:pt x="25" y="115"/>
                  </a:lnTo>
                  <a:lnTo>
                    <a:pt x="25" y="114"/>
                  </a:lnTo>
                  <a:lnTo>
                    <a:pt x="25" y="115"/>
                  </a:lnTo>
                  <a:lnTo>
                    <a:pt x="24" y="115"/>
                  </a:lnTo>
                  <a:lnTo>
                    <a:pt x="23" y="115"/>
                  </a:lnTo>
                  <a:lnTo>
                    <a:pt x="23" y="115"/>
                  </a:lnTo>
                  <a:lnTo>
                    <a:pt x="23" y="115"/>
                  </a:lnTo>
                  <a:lnTo>
                    <a:pt x="22" y="115"/>
                  </a:lnTo>
                  <a:lnTo>
                    <a:pt x="21" y="115"/>
                  </a:lnTo>
                  <a:lnTo>
                    <a:pt x="20" y="115"/>
                  </a:lnTo>
                  <a:lnTo>
                    <a:pt x="20" y="116"/>
                  </a:lnTo>
                  <a:lnTo>
                    <a:pt x="20" y="117"/>
                  </a:lnTo>
                  <a:lnTo>
                    <a:pt x="20" y="118"/>
                  </a:lnTo>
                  <a:lnTo>
                    <a:pt x="19" y="118"/>
                  </a:lnTo>
                  <a:lnTo>
                    <a:pt x="18" y="118"/>
                  </a:lnTo>
                  <a:lnTo>
                    <a:pt x="17" y="118"/>
                  </a:lnTo>
                  <a:lnTo>
                    <a:pt x="17" y="118"/>
                  </a:lnTo>
                  <a:lnTo>
                    <a:pt x="16" y="118"/>
                  </a:lnTo>
                  <a:lnTo>
                    <a:pt x="15" y="118"/>
                  </a:lnTo>
                  <a:lnTo>
                    <a:pt x="14" y="118"/>
                  </a:lnTo>
                  <a:lnTo>
                    <a:pt x="14" y="117"/>
                  </a:lnTo>
                  <a:lnTo>
                    <a:pt x="14" y="118"/>
                  </a:lnTo>
                  <a:lnTo>
                    <a:pt x="13" y="118"/>
                  </a:lnTo>
                  <a:lnTo>
                    <a:pt x="13" y="119"/>
                  </a:lnTo>
                  <a:lnTo>
                    <a:pt x="12" y="118"/>
                  </a:lnTo>
                  <a:lnTo>
                    <a:pt x="12" y="119"/>
                  </a:lnTo>
                  <a:lnTo>
                    <a:pt x="12" y="118"/>
                  </a:lnTo>
                  <a:lnTo>
                    <a:pt x="11" y="118"/>
                  </a:lnTo>
                  <a:lnTo>
                    <a:pt x="11" y="117"/>
                  </a:lnTo>
                  <a:lnTo>
                    <a:pt x="12" y="117"/>
                  </a:lnTo>
                  <a:lnTo>
                    <a:pt x="11" y="117"/>
                  </a:lnTo>
                  <a:lnTo>
                    <a:pt x="10" y="117"/>
                  </a:lnTo>
                  <a:lnTo>
                    <a:pt x="10" y="117"/>
                  </a:lnTo>
                  <a:lnTo>
                    <a:pt x="9" y="117"/>
                  </a:lnTo>
                  <a:lnTo>
                    <a:pt x="9" y="116"/>
                  </a:lnTo>
                  <a:lnTo>
                    <a:pt x="8" y="116"/>
                  </a:lnTo>
                  <a:lnTo>
                    <a:pt x="7" y="116"/>
                  </a:lnTo>
                  <a:lnTo>
                    <a:pt x="6" y="115"/>
                  </a:lnTo>
                  <a:lnTo>
                    <a:pt x="5" y="115"/>
                  </a:lnTo>
                  <a:lnTo>
                    <a:pt x="4" y="115"/>
                  </a:lnTo>
                  <a:lnTo>
                    <a:pt x="4" y="115"/>
                  </a:lnTo>
                  <a:lnTo>
                    <a:pt x="4" y="115"/>
                  </a:lnTo>
                  <a:lnTo>
                    <a:pt x="3" y="115"/>
                  </a:lnTo>
                  <a:lnTo>
                    <a:pt x="2" y="115"/>
                  </a:lnTo>
                  <a:lnTo>
                    <a:pt x="1" y="115"/>
                  </a:lnTo>
                  <a:lnTo>
                    <a:pt x="2" y="115"/>
                  </a:lnTo>
                  <a:lnTo>
                    <a:pt x="2" y="114"/>
                  </a:lnTo>
                  <a:lnTo>
                    <a:pt x="1" y="114"/>
                  </a:lnTo>
                  <a:lnTo>
                    <a:pt x="2" y="113"/>
                  </a:lnTo>
                  <a:lnTo>
                    <a:pt x="2" y="112"/>
                  </a:lnTo>
                  <a:lnTo>
                    <a:pt x="2" y="111"/>
                  </a:lnTo>
                  <a:lnTo>
                    <a:pt x="2" y="110"/>
                  </a:lnTo>
                  <a:lnTo>
                    <a:pt x="2" y="109"/>
                  </a:lnTo>
                  <a:lnTo>
                    <a:pt x="2" y="108"/>
                  </a:lnTo>
                  <a:lnTo>
                    <a:pt x="2" y="108"/>
                  </a:lnTo>
                  <a:lnTo>
                    <a:pt x="2" y="107"/>
                  </a:lnTo>
                  <a:lnTo>
                    <a:pt x="3" y="105"/>
                  </a:lnTo>
                  <a:lnTo>
                    <a:pt x="3" y="104"/>
                  </a:lnTo>
                  <a:lnTo>
                    <a:pt x="3" y="103"/>
                  </a:lnTo>
                  <a:lnTo>
                    <a:pt x="3" y="102"/>
                  </a:lnTo>
                  <a:lnTo>
                    <a:pt x="3" y="102"/>
                  </a:lnTo>
                  <a:lnTo>
                    <a:pt x="3" y="101"/>
                  </a:lnTo>
                  <a:lnTo>
                    <a:pt x="3" y="99"/>
                  </a:lnTo>
                  <a:lnTo>
                    <a:pt x="3" y="98"/>
                  </a:lnTo>
                  <a:lnTo>
                    <a:pt x="3" y="96"/>
                  </a:lnTo>
                  <a:lnTo>
                    <a:pt x="3" y="96"/>
                  </a:lnTo>
                  <a:lnTo>
                    <a:pt x="3" y="95"/>
                  </a:lnTo>
                  <a:lnTo>
                    <a:pt x="3" y="94"/>
                  </a:lnTo>
                  <a:lnTo>
                    <a:pt x="3" y="93"/>
                  </a:lnTo>
                  <a:lnTo>
                    <a:pt x="3" y="92"/>
                  </a:lnTo>
                  <a:lnTo>
                    <a:pt x="3" y="91"/>
                  </a:lnTo>
                  <a:lnTo>
                    <a:pt x="3" y="90"/>
                  </a:lnTo>
                  <a:lnTo>
                    <a:pt x="3" y="89"/>
                  </a:lnTo>
                  <a:lnTo>
                    <a:pt x="3" y="89"/>
                  </a:lnTo>
                  <a:lnTo>
                    <a:pt x="2" y="89"/>
                  </a:lnTo>
                  <a:lnTo>
                    <a:pt x="2" y="88"/>
                  </a:lnTo>
                  <a:lnTo>
                    <a:pt x="2" y="87"/>
                  </a:lnTo>
                  <a:lnTo>
                    <a:pt x="2" y="86"/>
                  </a:lnTo>
                  <a:lnTo>
                    <a:pt x="2" y="85"/>
                  </a:lnTo>
                  <a:lnTo>
                    <a:pt x="1" y="85"/>
                  </a:lnTo>
                  <a:lnTo>
                    <a:pt x="1" y="84"/>
                  </a:lnTo>
                  <a:lnTo>
                    <a:pt x="1" y="83"/>
                  </a:lnTo>
                  <a:lnTo>
                    <a:pt x="1" y="83"/>
                  </a:lnTo>
                  <a:lnTo>
                    <a:pt x="1" y="82"/>
                  </a:lnTo>
                  <a:lnTo>
                    <a:pt x="0" y="81"/>
                  </a:lnTo>
                  <a:lnTo>
                    <a:pt x="1" y="80"/>
                  </a:lnTo>
                  <a:lnTo>
                    <a:pt x="1" y="79"/>
                  </a:lnTo>
                  <a:lnTo>
                    <a:pt x="1" y="78"/>
                  </a:lnTo>
                  <a:lnTo>
                    <a:pt x="1" y="77"/>
                  </a:lnTo>
                  <a:lnTo>
                    <a:pt x="2" y="77"/>
                  </a:lnTo>
                  <a:lnTo>
                    <a:pt x="2" y="76"/>
                  </a:lnTo>
                  <a:lnTo>
                    <a:pt x="2" y="76"/>
                  </a:lnTo>
                  <a:lnTo>
                    <a:pt x="3" y="76"/>
                  </a:lnTo>
                  <a:lnTo>
                    <a:pt x="3" y="75"/>
                  </a:lnTo>
                  <a:lnTo>
                    <a:pt x="2" y="75"/>
                  </a:lnTo>
                  <a:lnTo>
                    <a:pt x="3" y="74"/>
                  </a:lnTo>
                  <a:lnTo>
                    <a:pt x="3" y="73"/>
                  </a:lnTo>
                  <a:lnTo>
                    <a:pt x="3" y="72"/>
                  </a:lnTo>
                  <a:lnTo>
                    <a:pt x="3" y="71"/>
                  </a:lnTo>
                  <a:lnTo>
                    <a:pt x="3" y="70"/>
                  </a:lnTo>
                  <a:lnTo>
                    <a:pt x="3" y="70"/>
                  </a:lnTo>
                  <a:lnTo>
                    <a:pt x="4" y="70"/>
                  </a:lnTo>
                  <a:lnTo>
                    <a:pt x="4" y="69"/>
                  </a:lnTo>
                  <a:lnTo>
                    <a:pt x="4" y="68"/>
                  </a:lnTo>
                  <a:lnTo>
                    <a:pt x="4" y="67"/>
                  </a:lnTo>
                  <a:lnTo>
                    <a:pt x="4" y="67"/>
                  </a:lnTo>
                  <a:lnTo>
                    <a:pt x="4" y="66"/>
                  </a:lnTo>
                  <a:lnTo>
                    <a:pt x="4" y="65"/>
                  </a:lnTo>
                  <a:lnTo>
                    <a:pt x="5" y="65"/>
                  </a:lnTo>
                  <a:lnTo>
                    <a:pt x="5" y="64"/>
                  </a:lnTo>
                  <a:lnTo>
                    <a:pt x="7" y="64"/>
                  </a:lnTo>
                  <a:lnTo>
                    <a:pt x="8" y="63"/>
                  </a:lnTo>
                  <a:lnTo>
                    <a:pt x="8" y="63"/>
                  </a:lnTo>
                  <a:lnTo>
                    <a:pt x="9" y="63"/>
                  </a:lnTo>
                  <a:lnTo>
                    <a:pt x="9" y="62"/>
                  </a:lnTo>
                  <a:lnTo>
                    <a:pt x="9" y="61"/>
                  </a:lnTo>
                  <a:lnTo>
                    <a:pt x="10" y="61"/>
                  </a:lnTo>
                  <a:lnTo>
                    <a:pt x="10" y="61"/>
                  </a:lnTo>
                  <a:lnTo>
                    <a:pt x="10" y="60"/>
                  </a:lnTo>
                  <a:lnTo>
                    <a:pt x="11" y="60"/>
                  </a:lnTo>
                  <a:lnTo>
                    <a:pt x="12" y="60"/>
                  </a:lnTo>
                  <a:lnTo>
                    <a:pt x="12" y="59"/>
                  </a:lnTo>
                  <a:lnTo>
                    <a:pt x="13" y="58"/>
                  </a:lnTo>
                  <a:lnTo>
                    <a:pt x="14" y="58"/>
                  </a:lnTo>
                  <a:lnTo>
                    <a:pt x="14" y="57"/>
                  </a:lnTo>
                  <a:lnTo>
                    <a:pt x="15" y="57"/>
                  </a:lnTo>
                  <a:lnTo>
                    <a:pt x="15" y="56"/>
                  </a:lnTo>
                  <a:lnTo>
                    <a:pt x="16" y="56"/>
                  </a:lnTo>
                  <a:lnTo>
                    <a:pt x="17" y="54"/>
                  </a:lnTo>
                  <a:lnTo>
                    <a:pt x="17" y="53"/>
                  </a:lnTo>
                  <a:lnTo>
                    <a:pt x="17" y="53"/>
                  </a:lnTo>
                  <a:lnTo>
                    <a:pt x="18" y="52"/>
                  </a:lnTo>
                  <a:lnTo>
                    <a:pt x="18" y="51"/>
                  </a:lnTo>
                  <a:lnTo>
                    <a:pt x="19" y="51"/>
                  </a:lnTo>
                  <a:lnTo>
                    <a:pt x="19" y="50"/>
                  </a:lnTo>
                  <a:lnTo>
                    <a:pt x="20" y="49"/>
                  </a:lnTo>
                  <a:lnTo>
                    <a:pt x="21" y="48"/>
                  </a:lnTo>
                  <a:lnTo>
                    <a:pt x="22" y="47"/>
                  </a:lnTo>
                  <a:lnTo>
                    <a:pt x="23" y="46"/>
                  </a:lnTo>
                  <a:lnTo>
                    <a:pt x="23" y="45"/>
                  </a:lnTo>
                  <a:lnTo>
                    <a:pt x="23" y="44"/>
                  </a:lnTo>
                  <a:lnTo>
                    <a:pt x="23" y="44"/>
                  </a:lnTo>
                  <a:lnTo>
                    <a:pt x="24" y="44"/>
                  </a:lnTo>
                  <a:lnTo>
                    <a:pt x="24" y="43"/>
                  </a:lnTo>
                  <a:lnTo>
                    <a:pt x="24" y="42"/>
                  </a:lnTo>
                  <a:lnTo>
                    <a:pt x="24" y="43"/>
                  </a:lnTo>
                  <a:lnTo>
                    <a:pt x="25" y="43"/>
                  </a:lnTo>
                  <a:lnTo>
                    <a:pt x="25" y="42"/>
                  </a:lnTo>
                  <a:lnTo>
                    <a:pt x="25" y="41"/>
                  </a:lnTo>
                  <a:lnTo>
                    <a:pt x="26" y="40"/>
                  </a:lnTo>
                  <a:lnTo>
                    <a:pt x="26" y="39"/>
                  </a:lnTo>
                  <a:lnTo>
                    <a:pt x="27" y="39"/>
                  </a:lnTo>
                  <a:lnTo>
                    <a:pt x="27" y="38"/>
                  </a:lnTo>
                  <a:lnTo>
                    <a:pt x="28" y="38"/>
                  </a:lnTo>
                  <a:lnTo>
                    <a:pt x="29" y="37"/>
                  </a:lnTo>
                  <a:lnTo>
                    <a:pt x="29" y="36"/>
                  </a:lnTo>
                  <a:lnTo>
                    <a:pt x="30" y="36"/>
                  </a:lnTo>
                  <a:lnTo>
                    <a:pt x="30" y="35"/>
                  </a:lnTo>
                  <a:lnTo>
                    <a:pt x="30" y="34"/>
                  </a:lnTo>
                  <a:lnTo>
                    <a:pt x="30" y="34"/>
                  </a:lnTo>
                  <a:lnTo>
                    <a:pt x="30" y="33"/>
                  </a:lnTo>
                  <a:lnTo>
                    <a:pt x="31" y="33"/>
                  </a:lnTo>
                  <a:lnTo>
                    <a:pt x="31" y="32"/>
                  </a:lnTo>
                  <a:lnTo>
                    <a:pt x="31" y="31"/>
                  </a:lnTo>
                  <a:lnTo>
                    <a:pt x="32" y="31"/>
                  </a:lnTo>
                  <a:lnTo>
                    <a:pt x="32" y="31"/>
                  </a:lnTo>
                  <a:lnTo>
                    <a:pt x="33" y="30"/>
                  </a:lnTo>
                  <a:lnTo>
                    <a:pt x="34" y="30"/>
                  </a:lnTo>
                  <a:lnTo>
                    <a:pt x="35" y="29"/>
                  </a:lnTo>
                  <a:lnTo>
                    <a:pt x="36" y="28"/>
                  </a:lnTo>
                  <a:lnTo>
                    <a:pt x="36" y="28"/>
                  </a:lnTo>
                  <a:lnTo>
                    <a:pt x="36" y="27"/>
                  </a:lnTo>
                  <a:lnTo>
                    <a:pt x="36" y="26"/>
                  </a:lnTo>
                  <a:lnTo>
                    <a:pt x="36" y="25"/>
                  </a:lnTo>
                  <a:lnTo>
                    <a:pt x="36" y="25"/>
                  </a:lnTo>
                  <a:lnTo>
                    <a:pt x="37" y="24"/>
                  </a:lnTo>
                  <a:lnTo>
                    <a:pt x="37" y="23"/>
                  </a:lnTo>
                  <a:lnTo>
                    <a:pt x="38" y="22"/>
                  </a:lnTo>
                  <a:lnTo>
                    <a:pt x="39" y="21"/>
                  </a:lnTo>
                  <a:lnTo>
                    <a:pt x="40" y="20"/>
                  </a:lnTo>
                  <a:lnTo>
                    <a:pt x="40" y="19"/>
                  </a:lnTo>
                  <a:lnTo>
                    <a:pt x="41" y="19"/>
                  </a:lnTo>
                  <a:lnTo>
                    <a:pt x="42" y="18"/>
                  </a:lnTo>
                  <a:lnTo>
                    <a:pt x="42" y="17"/>
                  </a:lnTo>
                  <a:lnTo>
                    <a:pt x="42" y="17"/>
                  </a:lnTo>
                  <a:lnTo>
                    <a:pt x="42" y="16"/>
                  </a:lnTo>
                  <a:lnTo>
                    <a:pt x="43" y="16"/>
                  </a:lnTo>
                  <a:lnTo>
                    <a:pt x="44" y="15"/>
                  </a:lnTo>
                  <a:lnTo>
                    <a:pt x="44" y="14"/>
                  </a:lnTo>
                  <a:lnTo>
                    <a:pt x="45" y="13"/>
                  </a:lnTo>
                  <a:lnTo>
                    <a:pt x="46" y="13"/>
                  </a:lnTo>
                  <a:lnTo>
                    <a:pt x="47" y="13"/>
                  </a:lnTo>
                  <a:lnTo>
                    <a:pt x="48" y="14"/>
                  </a:lnTo>
                  <a:lnTo>
                    <a:pt x="49" y="14"/>
                  </a:lnTo>
                  <a:lnTo>
                    <a:pt x="50" y="15"/>
                  </a:lnTo>
                  <a:lnTo>
                    <a:pt x="51" y="15"/>
                  </a:lnTo>
                  <a:lnTo>
                    <a:pt x="52" y="16"/>
                  </a:lnTo>
                  <a:lnTo>
                    <a:pt x="53" y="17"/>
                  </a:lnTo>
                  <a:lnTo>
                    <a:pt x="54" y="18"/>
                  </a:lnTo>
                  <a:lnTo>
                    <a:pt x="55" y="19"/>
                  </a:lnTo>
                  <a:lnTo>
                    <a:pt x="55" y="19"/>
                  </a:lnTo>
                  <a:lnTo>
                    <a:pt x="56" y="19"/>
                  </a:lnTo>
                  <a:lnTo>
                    <a:pt x="56" y="20"/>
                  </a:lnTo>
                  <a:lnTo>
                    <a:pt x="57" y="20"/>
                  </a:lnTo>
                  <a:lnTo>
                    <a:pt x="57" y="21"/>
                  </a:lnTo>
                  <a:lnTo>
                    <a:pt x="58" y="22"/>
                  </a:lnTo>
                  <a:lnTo>
                    <a:pt x="59" y="22"/>
                  </a:lnTo>
                  <a:lnTo>
                    <a:pt x="59" y="23"/>
                  </a:lnTo>
                  <a:lnTo>
                    <a:pt x="60" y="23"/>
                  </a:lnTo>
                  <a:lnTo>
                    <a:pt x="61" y="24"/>
                  </a:lnTo>
                  <a:lnTo>
                    <a:pt x="62" y="25"/>
                  </a:lnTo>
                  <a:lnTo>
                    <a:pt x="62" y="24"/>
                  </a:lnTo>
                  <a:lnTo>
                    <a:pt x="61" y="24"/>
                  </a:lnTo>
                  <a:lnTo>
                    <a:pt x="62" y="24"/>
                  </a:lnTo>
                  <a:lnTo>
                    <a:pt x="62" y="23"/>
                  </a:lnTo>
                  <a:lnTo>
                    <a:pt x="62" y="23"/>
                  </a:lnTo>
                  <a:lnTo>
                    <a:pt x="63" y="23"/>
                  </a:lnTo>
                  <a:lnTo>
                    <a:pt x="64" y="23"/>
                  </a:lnTo>
                  <a:lnTo>
                    <a:pt x="65" y="23"/>
                  </a:lnTo>
                  <a:lnTo>
                    <a:pt x="65" y="22"/>
                  </a:lnTo>
                  <a:lnTo>
                    <a:pt x="64" y="22"/>
                  </a:lnTo>
                  <a:lnTo>
                    <a:pt x="65" y="22"/>
                  </a:lnTo>
                  <a:lnTo>
                    <a:pt x="65" y="21"/>
                  </a:lnTo>
                  <a:lnTo>
                    <a:pt x="66" y="21"/>
                  </a:lnTo>
                  <a:lnTo>
                    <a:pt x="65" y="21"/>
                  </a:lnTo>
                  <a:lnTo>
                    <a:pt x="66" y="21"/>
                  </a:lnTo>
                  <a:lnTo>
                    <a:pt x="66" y="20"/>
                  </a:lnTo>
                  <a:lnTo>
                    <a:pt x="67" y="20"/>
                  </a:lnTo>
                  <a:lnTo>
                    <a:pt x="68" y="20"/>
                  </a:lnTo>
                  <a:lnTo>
                    <a:pt x="68" y="20"/>
                  </a:lnTo>
                  <a:lnTo>
                    <a:pt x="68" y="19"/>
                  </a:lnTo>
                  <a:lnTo>
                    <a:pt x="69" y="19"/>
                  </a:lnTo>
                  <a:lnTo>
                    <a:pt x="69" y="19"/>
                  </a:lnTo>
                  <a:lnTo>
                    <a:pt x="69" y="18"/>
                  </a:lnTo>
                  <a:lnTo>
                    <a:pt x="68" y="18"/>
                  </a:lnTo>
                  <a:lnTo>
                    <a:pt x="68" y="17"/>
                  </a:lnTo>
                  <a:lnTo>
                    <a:pt x="68" y="17"/>
                  </a:lnTo>
                  <a:lnTo>
                    <a:pt x="68" y="16"/>
                  </a:lnTo>
                  <a:lnTo>
                    <a:pt x="68" y="15"/>
                  </a:lnTo>
                  <a:lnTo>
                    <a:pt x="68" y="14"/>
                  </a:lnTo>
                  <a:lnTo>
                    <a:pt x="68" y="14"/>
                  </a:lnTo>
                  <a:lnTo>
                    <a:pt x="68" y="13"/>
                  </a:lnTo>
                  <a:lnTo>
                    <a:pt x="69" y="13"/>
                  </a:lnTo>
                  <a:lnTo>
                    <a:pt x="69" y="12"/>
                  </a:lnTo>
                  <a:lnTo>
                    <a:pt x="69" y="12"/>
                  </a:lnTo>
                  <a:lnTo>
                    <a:pt x="70" y="12"/>
                  </a:lnTo>
                  <a:lnTo>
                    <a:pt x="70" y="12"/>
                  </a:lnTo>
                  <a:lnTo>
                    <a:pt x="71" y="12"/>
                  </a:lnTo>
                  <a:lnTo>
                    <a:pt x="71" y="12"/>
                  </a:lnTo>
                  <a:lnTo>
                    <a:pt x="72" y="12"/>
                  </a:lnTo>
                  <a:lnTo>
                    <a:pt x="72" y="11"/>
                  </a:lnTo>
                  <a:lnTo>
                    <a:pt x="71" y="11"/>
                  </a:lnTo>
                  <a:lnTo>
                    <a:pt x="72" y="11"/>
                  </a:lnTo>
                  <a:lnTo>
                    <a:pt x="72" y="10"/>
                  </a:lnTo>
                  <a:lnTo>
                    <a:pt x="72" y="9"/>
                  </a:lnTo>
                  <a:lnTo>
                    <a:pt x="73" y="9"/>
                  </a:lnTo>
                  <a:lnTo>
                    <a:pt x="73" y="8"/>
                  </a:lnTo>
                  <a:lnTo>
                    <a:pt x="74" y="8"/>
                  </a:lnTo>
                  <a:lnTo>
                    <a:pt x="74" y="7"/>
                  </a:lnTo>
                  <a:lnTo>
                    <a:pt x="74" y="7"/>
                  </a:lnTo>
                  <a:lnTo>
                    <a:pt x="74" y="8"/>
                  </a:lnTo>
                  <a:lnTo>
                    <a:pt x="75" y="8"/>
                  </a:lnTo>
                  <a:lnTo>
                    <a:pt x="75" y="7"/>
                  </a:lnTo>
                  <a:lnTo>
                    <a:pt x="76" y="7"/>
                  </a:lnTo>
                  <a:lnTo>
                    <a:pt x="76" y="6"/>
                  </a:lnTo>
                  <a:lnTo>
                    <a:pt x="76" y="7"/>
                  </a:lnTo>
                  <a:lnTo>
                    <a:pt x="77" y="7"/>
                  </a:lnTo>
                  <a:lnTo>
                    <a:pt x="77" y="6"/>
                  </a:lnTo>
                  <a:lnTo>
                    <a:pt x="78" y="6"/>
                  </a:lnTo>
                  <a:lnTo>
                    <a:pt x="78" y="6"/>
                  </a:lnTo>
                  <a:lnTo>
                    <a:pt x="79" y="6"/>
                  </a:lnTo>
                  <a:lnTo>
                    <a:pt x="80" y="6"/>
                  </a:lnTo>
                  <a:lnTo>
                    <a:pt x="80" y="5"/>
                  </a:lnTo>
                  <a:lnTo>
                    <a:pt x="81" y="5"/>
                  </a:lnTo>
                  <a:lnTo>
                    <a:pt x="81" y="5"/>
                  </a:lnTo>
                  <a:lnTo>
                    <a:pt x="82" y="4"/>
                  </a:lnTo>
                  <a:lnTo>
                    <a:pt x="84" y="3"/>
                  </a:lnTo>
                  <a:lnTo>
                    <a:pt x="87" y="2"/>
                  </a:lnTo>
                  <a:lnTo>
                    <a:pt x="88" y="1"/>
                  </a:lnTo>
                  <a:lnTo>
                    <a:pt x="89" y="1"/>
                  </a:lnTo>
                  <a:lnTo>
                    <a:pt x="90" y="1"/>
                  </a:lnTo>
                  <a:close/>
                  <a:moveTo>
                    <a:pt x="94" y="65"/>
                  </a:moveTo>
                  <a:lnTo>
                    <a:pt x="94" y="66"/>
                  </a:lnTo>
                  <a:lnTo>
                    <a:pt x="94" y="67"/>
                  </a:lnTo>
                  <a:lnTo>
                    <a:pt x="94" y="66"/>
                  </a:lnTo>
                  <a:lnTo>
                    <a:pt x="94" y="66"/>
                  </a:lnTo>
                  <a:lnTo>
                    <a:pt x="94" y="65"/>
                  </a:lnTo>
                  <a:lnTo>
                    <a:pt x="94" y="65"/>
                  </a:lnTo>
                  <a:lnTo>
                    <a:pt x="94" y="65"/>
                  </a:lnTo>
                  <a:close/>
                  <a:moveTo>
                    <a:pt x="94" y="66"/>
                  </a:moveTo>
                  <a:lnTo>
                    <a:pt x="94" y="66"/>
                  </a:lnTo>
                  <a:lnTo>
                    <a:pt x="94" y="66"/>
                  </a:lnTo>
                  <a:lnTo>
                    <a:pt x="93" y="66"/>
                  </a:lnTo>
                  <a:lnTo>
                    <a:pt x="94" y="66"/>
                  </a:lnTo>
                  <a:lnTo>
                    <a:pt x="93" y="66"/>
                  </a:lnTo>
                  <a:lnTo>
                    <a:pt x="93" y="65"/>
                  </a:lnTo>
                  <a:lnTo>
                    <a:pt x="94" y="65"/>
                  </a:lnTo>
                  <a:lnTo>
                    <a:pt x="94" y="66"/>
                  </a:lnTo>
                  <a:close/>
                  <a:moveTo>
                    <a:pt x="91" y="0"/>
                  </a:moveTo>
                  <a:lnTo>
                    <a:pt x="91" y="1"/>
                  </a:lnTo>
                  <a:lnTo>
                    <a:pt x="90" y="1"/>
                  </a:lnTo>
                  <a:lnTo>
                    <a:pt x="90" y="0"/>
                  </a:lnTo>
                  <a:lnTo>
                    <a:pt x="91" y="0"/>
                  </a:lnTo>
                  <a:close/>
                  <a:moveTo>
                    <a:pt x="50" y="78"/>
                  </a:moveTo>
                  <a:lnTo>
                    <a:pt x="50" y="77"/>
                  </a:lnTo>
                  <a:lnTo>
                    <a:pt x="50" y="78"/>
                  </a:lnTo>
                  <a:lnTo>
                    <a:pt x="51" y="78"/>
                  </a:lnTo>
                  <a:lnTo>
                    <a:pt x="50" y="78"/>
                  </a:lnTo>
                  <a:close/>
                  <a:moveTo>
                    <a:pt x="94" y="76"/>
                  </a:moveTo>
                  <a:lnTo>
                    <a:pt x="94" y="77"/>
                  </a:lnTo>
                  <a:lnTo>
                    <a:pt x="93" y="77"/>
                  </a:lnTo>
                  <a:lnTo>
                    <a:pt x="93" y="76"/>
                  </a:lnTo>
                  <a:lnTo>
                    <a:pt x="94" y="76"/>
                  </a:lnTo>
                  <a:close/>
                  <a:moveTo>
                    <a:pt x="92" y="66"/>
                  </a:moveTo>
                  <a:lnTo>
                    <a:pt x="91" y="66"/>
                  </a:lnTo>
                  <a:lnTo>
                    <a:pt x="92" y="66"/>
                  </a:lnTo>
                  <a:close/>
                  <a:moveTo>
                    <a:pt x="62" y="77"/>
                  </a:moveTo>
                  <a:lnTo>
                    <a:pt x="62" y="76"/>
                  </a:lnTo>
                  <a:lnTo>
                    <a:pt x="62" y="77"/>
                  </a:lnTo>
                  <a:close/>
                  <a:moveTo>
                    <a:pt x="91" y="0"/>
                  </a:moveTo>
                  <a:lnTo>
                    <a:pt x="91" y="1"/>
                  </a:lnTo>
                  <a:lnTo>
                    <a:pt x="91" y="0"/>
                  </a:lnTo>
                  <a:close/>
                </a:path>
              </a:pathLst>
            </a:custGeom>
            <a:solidFill>
              <a:srgbClr val="66FF66"/>
            </a:solidFill>
            <a:ln w="3175">
              <a:solidFill>
                <a:schemeClr val="tx1"/>
              </a:solidFill>
            </a:ln>
          </p:spPr>
          <p:txBody>
            <a:bodyPr lIns="62168" tIns="31084" rIns="62168" bIns="31084"/>
            <a:lstStyle/>
            <a:p>
              <a:pPr>
                <a:defRPr/>
              </a:pPr>
              <a:endParaRPr lang="en-GB" sz="1224">
                <a:solidFill>
                  <a:srgbClr val="002060"/>
                </a:solidFill>
                <a:latin typeface="Arial" panose="020B0604020202020204" pitchFamily="34" charset="0"/>
                <a:cs typeface="Arial" panose="020B0604020202020204" pitchFamily="34" charset="0"/>
              </a:endParaRPr>
            </a:p>
          </p:txBody>
        </p:sp>
        <p:sp>
          <p:nvSpPr>
            <p:cNvPr id="21" name="Freeform 815">
              <a:extLst>
                <a:ext uri="{FF2B5EF4-FFF2-40B4-BE49-F238E27FC236}">
                  <a16:creationId xmlns:a16="http://schemas.microsoft.com/office/drawing/2014/main" id="{1D9C2391-A10A-208A-56DD-07675B22EEF4}"/>
                </a:ext>
              </a:extLst>
            </p:cNvPr>
            <p:cNvSpPr>
              <a:spLocks noEditPoints="1"/>
            </p:cNvSpPr>
            <p:nvPr/>
          </p:nvSpPr>
          <p:spPr bwMode="auto">
            <a:xfrm>
              <a:off x="1940975" y="144017"/>
              <a:ext cx="1009262" cy="1027587"/>
            </a:xfrm>
            <a:custGeom>
              <a:avLst/>
              <a:gdLst>
                <a:gd name="T0" fmla="*/ 152 w 1029"/>
                <a:gd name="T1" fmla="*/ 4 h 894"/>
                <a:gd name="T2" fmla="*/ 182 w 1029"/>
                <a:gd name="T3" fmla="*/ 18 h 894"/>
                <a:gd name="T4" fmla="*/ 212 w 1029"/>
                <a:gd name="T5" fmla="*/ 25 h 894"/>
                <a:gd name="T6" fmla="*/ 246 w 1029"/>
                <a:gd name="T7" fmla="*/ 18 h 894"/>
                <a:gd name="T8" fmla="*/ 278 w 1029"/>
                <a:gd name="T9" fmla="*/ 25 h 894"/>
                <a:gd name="T10" fmla="*/ 310 w 1029"/>
                <a:gd name="T11" fmla="*/ 30 h 894"/>
                <a:gd name="T12" fmla="*/ 341 w 1029"/>
                <a:gd name="T13" fmla="*/ 44 h 894"/>
                <a:gd name="T14" fmla="*/ 371 w 1029"/>
                <a:gd name="T15" fmla="*/ 50 h 894"/>
                <a:gd name="T16" fmla="*/ 390 w 1029"/>
                <a:gd name="T17" fmla="*/ 71 h 894"/>
                <a:gd name="T18" fmla="*/ 401 w 1029"/>
                <a:gd name="T19" fmla="*/ 103 h 894"/>
                <a:gd name="T20" fmla="*/ 428 w 1029"/>
                <a:gd name="T21" fmla="*/ 122 h 894"/>
                <a:gd name="T22" fmla="*/ 462 w 1029"/>
                <a:gd name="T23" fmla="*/ 128 h 894"/>
                <a:gd name="T24" fmla="*/ 494 w 1029"/>
                <a:gd name="T25" fmla="*/ 131 h 894"/>
                <a:gd name="T26" fmla="*/ 521 w 1029"/>
                <a:gd name="T27" fmla="*/ 137 h 894"/>
                <a:gd name="T28" fmla="*/ 553 w 1029"/>
                <a:gd name="T29" fmla="*/ 148 h 894"/>
                <a:gd name="T30" fmla="*/ 582 w 1029"/>
                <a:gd name="T31" fmla="*/ 163 h 894"/>
                <a:gd name="T32" fmla="*/ 604 w 1029"/>
                <a:gd name="T33" fmla="*/ 178 h 894"/>
                <a:gd name="T34" fmla="*/ 637 w 1029"/>
                <a:gd name="T35" fmla="*/ 190 h 894"/>
                <a:gd name="T36" fmla="*/ 667 w 1029"/>
                <a:gd name="T37" fmla="*/ 180 h 894"/>
                <a:gd name="T38" fmla="*/ 691 w 1029"/>
                <a:gd name="T39" fmla="*/ 160 h 894"/>
                <a:gd name="T40" fmla="*/ 704 w 1029"/>
                <a:gd name="T41" fmla="*/ 128 h 894"/>
                <a:gd name="T42" fmla="*/ 690 w 1029"/>
                <a:gd name="T43" fmla="*/ 98 h 894"/>
                <a:gd name="T44" fmla="*/ 698 w 1029"/>
                <a:gd name="T45" fmla="*/ 68 h 894"/>
                <a:gd name="T46" fmla="*/ 720 w 1029"/>
                <a:gd name="T47" fmla="*/ 48 h 894"/>
                <a:gd name="T48" fmla="*/ 750 w 1029"/>
                <a:gd name="T49" fmla="*/ 33 h 894"/>
                <a:gd name="T50" fmla="*/ 779 w 1029"/>
                <a:gd name="T51" fmla="*/ 26 h 894"/>
                <a:gd name="T52" fmla="*/ 808 w 1029"/>
                <a:gd name="T53" fmla="*/ 15 h 894"/>
                <a:gd name="T54" fmla="*/ 836 w 1029"/>
                <a:gd name="T55" fmla="*/ 19 h 894"/>
                <a:gd name="T56" fmla="*/ 865 w 1029"/>
                <a:gd name="T57" fmla="*/ 26 h 894"/>
                <a:gd name="T58" fmla="*/ 887 w 1029"/>
                <a:gd name="T59" fmla="*/ 33 h 894"/>
                <a:gd name="T60" fmla="*/ 899 w 1029"/>
                <a:gd name="T61" fmla="*/ 46 h 894"/>
                <a:gd name="T62" fmla="*/ 904 w 1029"/>
                <a:gd name="T63" fmla="*/ 60 h 894"/>
                <a:gd name="T64" fmla="*/ 928 w 1029"/>
                <a:gd name="T65" fmla="*/ 65 h 894"/>
                <a:gd name="T66" fmla="*/ 952 w 1029"/>
                <a:gd name="T67" fmla="*/ 70 h 894"/>
                <a:gd name="T68" fmla="*/ 972 w 1029"/>
                <a:gd name="T69" fmla="*/ 77 h 894"/>
                <a:gd name="T70" fmla="*/ 988 w 1029"/>
                <a:gd name="T71" fmla="*/ 77 h 894"/>
                <a:gd name="T72" fmla="*/ 1015 w 1029"/>
                <a:gd name="T73" fmla="*/ 78 h 894"/>
                <a:gd name="T74" fmla="*/ 1027 w 1029"/>
                <a:gd name="T75" fmla="*/ 94 h 894"/>
                <a:gd name="T76" fmla="*/ 1013 w 1029"/>
                <a:gd name="T77" fmla="*/ 131 h 894"/>
                <a:gd name="T78" fmla="*/ 1007 w 1029"/>
                <a:gd name="T79" fmla="*/ 186 h 894"/>
                <a:gd name="T80" fmla="*/ 1020 w 1029"/>
                <a:gd name="T81" fmla="*/ 268 h 894"/>
                <a:gd name="T82" fmla="*/ 836 w 1029"/>
                <a:gd name="T83" fmla="*/ 831 h 894"/>
                <a:gd name="T84" fmla="*/ 348 w 1029"/>
                <a:gd name="T85" fmla="*/ 673 h 894"/>
                <a:gd name="T86" fmla="*/ 177 w 1029"/>
                <a:gd name="T87" fmla="*/ 634 h 894"/>
                <a:gd name="T88" fmla="*/ 149 w 1029"/>
                <a:gd name="T89" fmla="*/ 590 h 894"/>
                <a:gd name="T90" fmla="*/ 110 w 1029"/>
                <a:gd name="T91" fmla="*/ 572 h 894"/>
                <a:gd name="T92" fmla="*/ 78 w 1029"/>
                <a:gd name="T93" fmla="*/ 564 h 894"/>
                <a:gd name="T94" fmla="*/ 49 w 1029"/>
                <a:gd name="T95" fmla="*/ 548 h 894"/>
                <a:gd name="T96" fmla="*/ 41 w 1029"/>
                <a:gd name="T97" fmla="*/ 511 h 894"/>
                <a:gd name="T98" fmla="*/ 15 w 1029"/>
                <a:gd name="T99" fmla="*/ 477 h 894"/>
                <a:gd name="T100" fmla="*/ 15 w 1029"/>
                <a:gd name="T101" fmla="*/ 441 h 894"/>
                <a:gd name="T102" fmla="*/ 32 w 1029"/>
                <a:gd name="T103" fmla="*/ 409 h 894"/>
                <a:gd name="T104" fmla="*/ 28 w 1029"/>
                <a:gd name="T105" fmla="*/ 373 h 894"/>
                <a:gd name="T106" fmla="*/ 35 w 1029"/>
                <a:gd name="T107" fmla="*/ 340 h 894"/>
                <a:gd name="T108" fmla="*/ 31 w 1029"/>
                <a:gd name="T109" fmla="*/ 302 h 894"/>
                <a:gd name="T110" fmla="*/ 29 w 1029"/>
                <a:gd name="T111" fmla="*/ 262 h 894"/>
                <a:gd name="T112" fmla="*/ 15 w 1029"/>
                <a:gd name="T113" fmla="*/ 226 h 894"/>
                <a:gd name="T114" fmla="*/ 9 w 1029"/>
                <a:gd name="T115" fmla="*/ 193 h 894"/>
                <a:gd name="T116" fmla="*/ 55 w 1029"/>
                <a:gd name="T117" fmla="*/ 158 h 894"/>
                <a:gd name="T118" fmla="*/ 54 w 1029"/>
                <a:gd name="T119" fmla="*/ 103 h 894"/>
                <a:gd name="T120" fmla="*/ 81 w 1029"/>
                <a:gd name="T121" fmla="*/ 78 h 894"/>
                <a:gd name="T122" fmla="*/ 126 w 1029"/>
                <a:gd name="T123" fmla="*/ 57 h 894"/>
                <a:gd name="T124" fmla="*/ 137 w 1029"/>
                <a:gd name="T125" fmla="*/ 18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29" h="894">
                  <a:moveTo>
                    <a:pt x="142" y="0"/>
                  </a:moveTo>
                  <a:lnTo>
                    <a:pt x="143" y="0"/>
                  </a:lnTo>
                  <a:lnTo>
                    <a:pt x="143" y="1"/>
                  </a:lnTo>
                  <a:lnTo>
                    <a:pt x="143" y="1"/>
                  </a:lnTo>
                  <a:lnTo>
                    <a:pt x="143" y="2"/>
                  </a:lnTo>
                  <a:lnTo>
                    <a:pt x="144" y="2"/>
                  </a:lnTo>
                  <a:lnTo>
                    <a:pt x="144" y="3"/>
                  </a:lnTo>
                  <a:lnTo>
                    <a:pt x="145" y="3"/>
                  </a:lnTo>
                  <a:lnTo>
                    <a:pt x="144" y="3"/>
                  </a:lnTo>
                  <a:lnTo>
                    <a:pt x="145" y="3"/>
                  </a:lnTo>
                  <a:lnTo>
                    <a:pt x="145" y="4"/>
                  </a:lnTo>
                  <a:lnTo>
                    <a:pt x="146" y="4"/>
                  </a:lnTo>
                  <a:lnTo>
                    <a:pt x="147" y="4"/>
                  </a:lnTo>
                  <a:lnTo>
                    <a:pt x="147" y="5"/>
                  </a:lnTo>
                  <a:lnTo>
                    <a:pt x="148" y="5"/>
                  </a:lnTo>
                  <a:lnTo>
                    <a:pt x="149" y="5"/>
                  </a:lnTo>
                  <a:lnTo>
                    <a:pt x="150" y="5"/>
                  </a:lnTo>
                  <a:lnTo>
                    <a:pt x="150" y="6"/>
                  </a:lnTo>
                  <a:lnTo>
                    <a:pt x="150" y="6"/>
                  </a:lnTo>
                  <a:lnTo>
                    <a:pt x="151" y="6"/>
                  </a:lnTo>
                  <a:lnTo>
                    <a:pt x="152" y="6"/>
                  </a:lnTo>
                  <a:lnTo>
                    <a:pt x="153" y="6"/>
                  </a:lnTo>
                  <a:lnTo>
                    <a:pt x="154" y="6"/>
                  </a:lnTo>
                  <a:lnTo>
                    <a:pt x="155" y="6"/>
                  </a:lnTo>
                  <a:lnTo>
                    <a:pt x="155" y="6"/>
                  </a:lnTo>
                  <a:lnTo>
                    <a:pt x="156" y="6"/>
                  </a:lnTo>
                  <a:lnTo>
                    <a:pt x="156" y="6"/>
                  </a:lnTo>
                  <a:lnTo>
                    <a:pt x="157" y="6"/>
                  </a:lnTo>
                  <a:lnTo>
                    <a:pt x="158" y="6"/>
                  </a:lnTo>
                  <a:lnTo>
                    <a:pt x="157" y="6"/>
                  </a:lnTo>
                  <a:lnTo>
                    <a:pt x="157" y="6"/>
                  </a:lnTo>
                  <a:lnTo>
                    <a:pt x="156" y="6"/>
                  </a:lnTo>
                  <a:lnTo>
                    <a:pt x="156" y="6"/>
                  </a:lnTo>
                  <a:lnTo>
                    <a:pt x="156" y="5"/>
                  </a:lnTo>
                  <a:lnTo>
                    <a:pt x="156" y="6"/>
                  </a:lnTo>
                  <a:lnTo>
                    <a:pt x="156" y="5"/>
                  </a:lnTo>
                  <a:lnTo>
                    <a:pt x="155" y="5"/>
                  </a:lnTo>
                  <a:lnTo>
                    <a:pt x="156" y="5"/>
                  </a:lnTo>
                  <a:lnTo>
                    <a:pt x="155" y="5"/>
                  </a:lnTo>
                  <a:lnTo>
                    <a:pt x="154" y="5"/>
                  </a:lnTo>
                  <a:lnTo>
                    <a:pt x="154" y="4"/>
                  </a:lnTo>
                  <a:lnTo>
                    <a:pt x="153" y="4"/>
                  </a:lnTo>
                  <a:lnTo>
                    <a:pt x="152" y="4"/>
                  </a:lnTo>
                  <a:lnTo>
                    <a:pt x="151" y="4"/>
                  </a:lnTo>
                  <a:lnTo>
                    <a:pt x="150" y="4"/>
                  </a:lnTo>
                  <a:lnTo>
                    <a:pt x="150" y="3"/>
                  </a:lnTo>
                  <a:lnTo>
                    <a:pt x="151" y="3"/>
                  </a:lnTo>
                  <a:lnTo>
                    <a:pt x="150" y="3"/>
                  </a:lnTo>
                  <a:lnTo>
                    <a:pt x="151" y="3"/>
                  </a:lnTo>
                  <a:lnTo>
                    <a:pt x="151" y="4"/>
                  </a:lnTo>
                  <a:lnTo>
                    <a:pt x="152" y="4"/>
                  </a:lnTo>
                  <a:lnTo>
                    <a:pt x="153" y="4"/>
                  </a:lnTo>
                  <a:lnTo>
                    <a:pt x="154" y="4"/>
                  </a:lnTo>
                  <a:lnTo>
                    <a:pt x="155" y="4"/>
                  </a:lnTo>
                  <a:lnTo>
                    <a:pt x="155" y="5"/>
                  </a:lnTo>
                  <a:lnTo>
                    <a:pt x="156" y="5"/>
                  </a:lnTo>
                  <a:lnTo>
                    <a:pt x="156" y="5"/>
                  </a:lnTo>
                  <a:lnTo>
                    <a:pt x="156" y="6"/>
                  </a:lnTo>
                  <a:lnTo>
                    <a:pt x="157" y="6"/>
                  </a:lnTo>
                  <a:lnTo>
                    <a:pt x="158" y="6"/>
                  </a:lnTo>
                  <a:lnTo>
                    <a:pt x="159" y="6"/>
                  </a:lnTo>
                  <a:lnTo>
                    <a:pt x="159" y="6"/>
                  </a:lnTo>
                  <a:lnTo>
                    <a:pt x="160" y="6"/>
                  </a:lnTo>
                  <a:lnTo>
                    <a:pt x="161" y="6"/>
                  </a:lnTo>
                  <a:lnTo>
                    <a:pt x="162" y="6"/>
                  </a:lnTo>
                  <a:lnTo>
                    <a:pt x="162" y="7"/>
                  </a:lnTo>
                  <a:lnTo>
                    <a:pt x="163" y="7"/>
                  </a:lnTo>
                  <a:lnTo>
                    <a:pt x="163" y="7"/>
                  </a:lnTo>
                  <a:lnTo>
                    <a:pt x="163" y="8"/>
                  </a:lnTo>
                  <a:lnTo>
                    <a:pt x="164" y="8"/>
                  </a:lnTo>
                  <a:lnTo>
                    <a:pt x="165" y="8"/>
                  </a:lnTo>
                  <a:lnTo>
                    <a:pt x="165" y="9"/>
                  </a:lnTo>
                  <a:lnTo>
                    <a:pt x="166" y="9"/>
                  </a:lnTo>
                  <a:lnTo>
                    <a:pt x="167" y="9"/>
                  </a:lnTo>
                  <a:lnTo>
                    <a:pt x="167" y="10"/>
                  </a:lnTo>
                  <a:lnTo>
                    <a:pt x="168" y="10"/>
                  </a:lnTo>
                  <a:lnTo>
                    <a:pt x="168" y="11"/>
                  </a:lnTo>
                  <a:lnTo>
                    <a:pt x="169" y="11"/>
                  </a:lnTo>
                  <a:lnTo>
                    <a:pt x="169" y="11"/>
                  </a:lnTo>
                  <a:lnTo>
                    <a:pt x="169" y="12"/>
                  </a:lnTo>
                  <a:lnTo>
                    <a:pt x="170" y="12"/>
                  </a:lnTo>
                  <a:lnTo>
                    <a:pt x="171" y="12"/>
                  </a:lnTo>
                  <a:lnTo>
                    <a:pt x="171" y="13"/>
                  </a:lnTo>
                  <a:lnTo>
                    <a:pt x="172" y="13"/>
                  </a:lnTo>
                  <a:lnTo>
                    <a:pt x="173" y="13"/>
                  </a:lnTo>
                  <a:lnTo>
                    <a:pt x="173" y="13"/>
                  </a:lnTo>
                  <a:lnTo>
                    <a:pt x="174" y="13"/>
                  </a:lnTo>
                  <a:lnTo>
                    <a:pt x="174" y="14"/>
                  </a:lnTo>
                  <a:lnTo>
                    <a:pt x="175" y="14"/>
                  </a:lnTo>
                  <a:lnTo>
                    <a:pt x="175" y="15"/>
                  </a:lnTo>
                  <a:lnTo>
                    <a:pt x="176" y="15"/>
                  </a:lnTo>
                  <a:lnTo>
                    <a:pt x="177" y="15"/>
                  </a:lnTo>
                  <a:lnTo>
                    <a:pt x="177" y="16"/>
                  </a:lnTo>
                  <a:lnTo>
                    <a:pt x="178" y="16"/>
                  </a:lnTo>
                  <a:lnTo>
                    <a:pt x="179" y="16"/>
                  </a:lnTo>
                  <a:lnTo>
                    <a:pt x="178" y="16"/>
                  </a:lnTo>
                  <a:lnTo>
                    <a:pt x="178" y="17"/>
                  </a:lnTo>
                  <a:lnTo>
                    <a:pt x="179" y="17"/>
                  </a:lnTo>
                  <a:lnTo>
                    <a:pt x="180" y="17"/>
                  </a:lnTo>
                  <a:lnTo>
                    <a:pt x="180" y="18"/>
                  </a:lnTo>
                  <a:lnTo>
                    <a:pt x="181" y="18"/>
                  </a:lnTo>
                  <a:lnTo>
                    <a:pt x="182" y="18"/>
                  </a:lnTo>
                  <a:lnTo>
                    <a:pt x="182" y="19"/>
                  </a:lnTo>
                  <a:lnTo>
                    <a:pt x="182" y="19"/>
                  </a:lnTo>
                  <a:lnTo>
                    <a:pt x="183" y="19"/>
                  </a:lnTo>
                  <a:lnTo>
                    <a:pt x="183" y="19"/>
                  </a:lnTo>
                  <a:lnTo>
                    <a:pt x="184" y="19"/>
                  </a:lnTo>
                  <a:lnTo>
                    <a:pt x="185" y="19"/>
                  </a:lnTo>
                  <a:lnTo>
                    <a:pt x="186" y="19"/>
                  </a:lnTo>
                  <a:lnTo>
                    <a:pt x="186" y="20"/>
                  </a:lnTo>
                  <a:lnTo>
                    <a:pt x="187" y="20"/>
                  </a:lnTo>
                  <a:lnTo>
                    <a:pt x="187" y="21"/>
                  </a:lnTo>
                  <a:lnTo>
                    <a:pt x="188" y="21"/>
                  </a:lnTo>
                  <a:lnTo>
                    <a:pt x="188" y="21"/>
                  </a:lnTo>
                  <a:lnTo>
                    <a:pt x="189" y="21"/>
                  </a:lnTo>
                  <a:lnTo>
                    <a:pt x="189" y="22"/>
                  </a:lnTo>
                  <a:lnTo>
                    <a:pt x="190" y="22"/>
                  </a:lnTo>
                  <a:lnTo>
                    <a:pt x="191" y="22"/>
                  </a:lnTo>
                  <a:lnTo>
                    <a:pt x="192" y="22"/>
                  </a:lnTo>
                  <a:lnTo>
                    <a:pt x="193" y="22"/>
                  </a:lnTo>
                  <a:lnTo>
                    <a:pt x="193" y="23"/>
                  </a:lnTo>
                  <a:lnTo>
                    <a:pt x="194" y="23"/>
                  </a:lnTo>
                  <a:lnTo>
                    <a:pt x="195" y="23"/>
                  </a:lnTo>
                  <a:lnTo>
                    <a:pt x="195" y="23"/>
                  </a:lnTo>
                  <a:lnTo>
                    <a:pt x="196" y="23"/>
                  </a:lnTo>
                  <a:lnTo>
                    <a:pt x="197" y="23"/>
                  </a:lnTo>
                  <a:lnTo>
                    <a:pt x="198" y="23"/>
                  </a:lnTo>
                  <a:lnTo>
                    <a:pt x="199" y="23"/>
                  </a:lnTo>
                  <a:lnTo>
                    <a:pt x="200" y="23"/>
                  </a:lnTo>
                  <a:lnTo>
                    <a:pt x="200" y="24"/>
                  </a:lnTo>
                  <a:lnTo>
                    <a:pt x="201" y="24"/>
                  </a:lnTo>
                  <a:lnTo>
                    <a:pt x="201" y="23"/>
                  </a:lnTo>
                  <a:lnTo>
                    <a:pt x="201" y="24"/>
                  </a:lnTo>
                  <a:lnTo>
                    <a:pt x="201" y="23"/>
                  </a:lnTo>
                  <a:lnTo>
                    <a:pt x="201" y="23"/>
                  </a:lnTo>
                  <a:lnTo>
                    <a:pt x="201" y="24"/>
                  </a:lnTo>
                  <a:lnTo>
                    <a:pt x="202" y="24"/>
                  </a:lnTo>
                  <a:lnTo>
                    <a:pt x="203" y="24"/>
                  </a:lnTo>
                  <a:lnTo>
                    <a:pt x="204" y="24"/>
                  </a:lnTo>
                  <a:lnTo>
                    <a:pt x="205" y="24"/>
                  </a:lnTo>
                  <a:lnTo>
                    <a:pt x="206" y="24"/>
                  </a:lnTo>
                  <a:lnTo>
                    <a:pt x="206" y="25"/>
                  </a:lnTo>
                  <a:lnTo>
                    <a:pt x="206" y="24"/>
                  </a:lnTo>
                  <a:lnTo>
                    <a:pt x="207" y="24"/>
                  </a:lnTo>
                  <a:lnTo>
                    <a:pt x="207" y="25"/>
                  </a:lnTo>
                  <a:lnTo>
                    <a:pt x="207" y="24"/>
                  </a:lnTo>
                  <a:lnTo>
                    <a:pt x="207" y="25"/>
                  </a:lnTo>
                  <a:lnTo>
                    <a:pt x="207" y="25"/>
                  </a:lnTo>
                  <a:lnTo>
                    <a:pt x="208" y="25"/>
                  </a:lnTo>
                  <a:lnTo>
                    <a:pt x="209" y="25"/>
                  </a:lnTo>
                  <a:lnTo>
                    <a:pt x="210" y="25"/>
                  </a:lnTo>
                  <a:lnTo>
                    <a:pt x="211" y="25"/>
                  </a:lnTo>
                  <a:lnTo>
                    <a:pt x="212" y="25"/>
                  </a:lnTo>
                  <a:lnTo>
                    <a:pt x="213" y="25"/>
                  </a:lnTo>
                  <a:lnTo>
                    <a:pt x="214" y="25"/>
                  </a:lnTo>
                  <a:lnTo>
                    <a:pt x="214" y="25"/>
                  </a:lnTo>
                  <a:lnTo>
                    <a:pt x="215" y="25"/>
                  </a:lnTo>
                  <a:lnTo>
                    <a:pt x="216" y="25"/>
                  </a:lnTo>
                  <a:lnTo>
                    <a:pt x="217" y="25"/>
                  </a:lnTo>
                  <a:lnTo>
                    <a:pt x="218" y="25"/>
                  </a:lnTo>
                  <a:lnTo>
                    <a:pt x="219" y="25"/>
                  </a:lnTo>
                  <a:lnTo>
                    <a:pt x="220" y="25"/>
                  </a:lnTo>
                  <a:lnTo>
                    <a:pt x="220" y="25"/>
                  </a:lnTo>
                  <a:lnTo>
                    <a:pt x="221" y="25"/>
                  </a:lnTo>
                  <a:lnTo>
                    <a:pt x="222" y="25"/>
                  </a:lnTo>
                  <a:lnTo>
                    <a:pt x="223" y="25"/>
                  </a:lnTo>
                  <a:lnTo>
                    <a:pt x="224" y="25"/>
                  </a:lnTo>
                  <a:lnTo>
                    <a:pt x="224" y="24"/>
                  </a:lnTo>
                  <a:lnTo>
                    <a:pt x="225" y="24"/>
                  </a:lnTo>
                  <a:lnTo>
                    <a:pt x="226" y="24"/>
                  </a:lnTo>
                  <a:lnTo>
                    <a:pt x="227" y="24"/>
                  </a:lnTo>
                  <a:lnTo>
                    <a:pt x="227" y="24"/>
                  </a:lnTo>
                  <a:lnTo>
                    <a:pt x="228" y="24"/>
                  </a:lnTo>
                  <a:lnTo>
                    <a:pt x="229" y="24"/>
                  </a:lnTo>
                  <a:lnTo>
                    <a:pt x="230" y="23"/>
                  </a:lnTo>
                  <a:lnTo>
                    <a:pt x="231" y="23"/>
                  </a:lnTo>
                  <a:lnTo>
                    <a:pt x="232" y="23"/>
                  </a:lnTo>
                  <a:lnTo>
                    <a:pt x="233" y="23"/>
                  </a:lnTo>
                  <a:lnTo>
                    <a:pt x="233" y="22"/>
                  </a:lnTo>
                  <a:lnTo>
                    <a:pt x="233" y="23"/>
                  </a:lnTo>
                  <a:lnTo>
                    <a:pt x="233" y="23"/>
                  </a:lnTo>
                  <a:lnTo>
                    <a:pt x="233" y="22"/>
                  </a:lnTo>
                  <a:lnTo>
                    <a:pt x="234" y="22"/>
                  </a:lnTo>
                  <a:lnTo>
                    <a:pt x="235" y="22"/>
                  </a:lnTo>
                  <a:lnTo>
                    <a:pt x="236" y="22"/>
                  </a:lnTo>
                  <a:lnTo>
                    <a:pt x="237" y="22"/>
                  </a:lnTo>
                  <a:lnTo>
                    <a:pt x="237" y="21"/>
                  </a:lnTo>
                  <a:lnTo>
                    <a:pt x="238" y="21"/>
                  </a:lnTo>
                  <a:lnTo>
                    <a:pt x="239" y="21"/>
                  </a:lnTo>
                  <a:lnTo>
                    <a:pt x="239" y="21"/>
                  </a:lnTo>
                  <a:lnTo>
                    <a:pt x="239" y="20"/>
                  </a:lnTo>
                  <a:lnTo>
                    <a:pt x="240" y="20"/>
                  </a:lnTo>
                  <a:lnTo>
                    <a:pt x="241" y="20"/>
                  </a:lnTo>
                  <a:lnTo>
                    <a:pt x="242" y="20"/>
                  </a:lnTo>
                  <a:lnTo>
                    <a:pt x="242" y="19"/>
                  </a:lnTo>
                  <a:lnTo>
                    <a:pt x="243" y="19"/>
                  </a:lnTo>
                  <a:lnTo>
                    <a:pt x="244" y="19"/>
                  </a:lnTo>
                  <a:lnTo>
                    <a:pt x="243" y="19"/>
                  </a:lnTo>
                  <a:lnTo>
                    <a:pt x="244" y="19"/>
                  </a:lnTo>
                  <a:lnTo>
                    <a:pt x="245" y="19"/>
                  </a:lnTo>
                  <a:lnTo>
                    <a:pt x="245" y="19"/>
                  </a:lnTo>
                  <a:lnTo>
                    <a:pt x="246" y="19"/>
                  </a:lnTo>
                  <a:lnTo>
                    <a:pt x="246" y="19"/>
                  </a:lnTo>
                  <a:lnTo>
                    <a:pt x="246" y="18"/>
                  </a:lnTo>
                  <a:lnTo>
                    <a:pt x="247" y="18"/>
                  </a:lnTo>
                  <a:lnTo>
                    <a:pt x="246" y="18"/>
                  </a:lnTo>
                  <a:lnTo>
                    <a:pt x="247" y="18"/>
                  </a:lnTo>
                  <a:lnTo>
                    <a:pt x="247" y="17"/>
                  </a:lnTo>
                  <a:lnTo>
                    <a:pt x="248" y="17"/>
                  </a:lnTo>
                  <a:lnTo>
                    <a:pt x="249" y="17"/>
                  </a:lnTo>
                  <a:lnTo>
                    <a:pt x="250" y="17"/>
                  </a:lnTo>
                  <a:lnTo>
                    <a:pt x="251" y="17"/>
                  </a:lnTo>
                  <a:lnTo>
                    <a:pt x="252" y="17"/>
                  </a:lnTo>
                  <a:lnTo>
                    <a:pt x="251" y="17"/>
                  </a:lnTo>
                  <a:lnTo>
                    <a:pt x="252" y="17"/>
                  </a:lnTo>
                  <a:lnTo>
                    <a:pt x="252" y="17"/>
                  </a:lnTo>
                  <a:lnTo>
                    <a:pt x="253" y="17"/>
                  </a:lnTo>
                  <a:lnTo>
                    <a:pt x="254" y="17"/>
                  </a:lnTo>
                  <a:lnTo>
                    <a:pt x="255" y="17"/>
                  </a:lnTo>
                  <a:lnTo>
                    <a:pt x="255" y="18"/>
                  </a:lnTo>
                  <a:lnTo>
                    <a:pt x="256" y="18"/>
                  </a:lnTo>
                  <a:lnTo>
                    <a:pt x="257" y="18"/>
                  </a:lnTo>
                  <a:lnTo>
                    <a:pt x="258" y="18"/>
                  </a:lnTo>
                  <a:lnTo>
                    <a:pt x="259" y="18"/>
                  </a:lnTo>
                  <a:lnTo>
                    <a:pt x="259" y="18"/>
                  </a:lnTo>
                  <a:lnTo>
                    <a:pt x="260" y="18"/>
                  </a:lnTo>
                  <a:lnTo>
                    <a:pt x="261" y="18"/>
                  </a:lnTo>
                  <a:lnTo>
                    <a:pt x="261" y="19"/>
                  </a:lnTo>
                  <a:lnTo>
                    <a:pt x="262" y="19"/>
                  </a:lnTo>
                  <a:lnTo>
                    <a:pt x="262" y="19"/>
                  </a:lnTo>
                  <a:lnTo>
                    <a:pt x="263" y="19"/>
                  </a:lnTo>
                  <a:lnTo>
                    <a:pt x="264" y="19"/>
                  </a:lnTo>
                  <a:lnTo>
                    <a:pt x="264" y="20"/>
                  </a:lnTo>
                  <a:lnTo>
                    <a:pt x="265" y="20"/>
                  </a:lnTo>
                  <a:lnTo>
                    <a:pt x="265" y="20"/>
                  </a:lnTo>
                  <a:lnTo>
                    <a:pt x="265" y="21"/>
                  </a:lnTo>
                  <a:lnTo>
                    <a:pt x="266" y="21"/>
                  </a:lnTo>
                  <a:lnTo>
                    <a:pt x="267" y="21"/>
                  </a:lnTo>
                  <a:lnTo>
                    <a:pt x="268" y="21"/>
                  </a:lnTo>
                  <a:lnTo>
                    <a:pt x="268" y="22"/>
                  </a:lnTo>
                  <a:lnTo>
                    <a:pt x="269" y="22"/>
                  </a:lnTo>
                  <a:lnTo>
                    <a:pt x="270" y="22"/>
                  </a:lnTo>
                  <a:lnTo>
                    <a:pt x="270" y="23"/>
                  </a:lnTo>
                  <a:lnTo>
                    <a:pt x="271" y="23"/>
                  </a:lnTo>
                  <a:lnTo>
                    <a:pt x="271" y="23"/>
                  </a:lnTo>
                  <a:lnTo>
                    <a:pt x="271" y="24"/>
                  </a:lnTo>
                  <a:lnTo>
                    <a:pt x="272" y="24"/>
                  </a:lnTo>
                  <a:lnTo>
                    <a:pt x="273" y="24"/>
                  </a:lnTo>
                  <a:lnTo>
                    <a:pt x="273" y="25"/>
                  </a:lnTo>
                  <a:lnTo>
                    <a:pt x="274" y="25"/>
                  </a:lnTo>
                  <a:lnTo>
                    <a:pt x="275" y="25"/>
                  </a:lnTo>
                  <a:lnTo>
                    <a:pt x="276" y="25"/>
                  </a:lnTo>
                  <a:lnTo>
                    <a:pt x="277" y="25"/>
                  </a:lnTo>
                  <a:lnTo>
                    <a:pt x="278" y="25"/>
                  </a:lnTo>
                  <a:lnTo>
                    <a:pt x="278" y="25"/>
                  </a:lnTo>
                  <a:lnTo>
                    <a:pt x="279" y="25"/>
                  </a:lnTo>
                  <a:lnTo>
                    <a:pt x="280" y="25"/>
                  </a:lnTo>
                  <a:lnTo>
                    <a:pt x="281" y="25"/>
                  </a:lnTo>
                  <a:lnTo>
                    <a:pt x="282" y="25"/>
                  </a:lnTo>
                  <a:lnTo>
                    <a:pt x="283" y="25"/>
                  </a:lnTo>
                  <a:lnTo>
                    <a:pt x="284" y="25"/>
                  </a:lnTo>
                  <a:lnTo>
                    <a:pt x="284" y="25"/>
                  </a:lnTo>
                  <a:lnTo>
                    <a:pt x="285" y="25"/>
                  </a:lnTo>
                  <a:lnTo>
                    <a:pt x="286" y="25"/>
                  </a:lnTo>
                  <a:lnTo>
                    <a:pt x="286" y="24"/>
                  </a:lnTo>
                  <a:lnTo>
                    <a:pt x="286" y="25"/>
                  </a:lnTo>
                  <a:lnTo>
                    <a:pt x="286" y="24"/>
                  </a:lnTo>
                  <a:lnTo>
                    <a:pt x="287" y="25"/>
                  </a:lnTo>
                  <a:lnTo>
                    <a:pt x="287" y="24"/>
                  </a:lnTo>
                  <a:lnTo>
                    <a:pt x="288" y="24"/>
                  </a:lnTo>
                  <a:lnTo>
                    <a:pt x="289" y="25"/>
                  </a:lnTo>
                  <a:lnTo>
                    <a:pt x="290" y="25"/>
                  </a:lnTo>
                  <a:lnTo>
                    <a:pt x="291" y="25"/>
                  </a:lnTo>
                  <a:lnTo>
                    <a:pt x="291" y="26"/>
                  </a:lnTo>
                  <a:lnTo>
                    <a:pt x="291" y="26"/>
                  </a:lnTo>
                  <a:lnTo>
                    <a:pt x="292" y="26"/>
                  </a:lnTo>
                  <a:lnTo>
                    <a:pt x="293" y="26"/>
                  </a:lnTo>
                  <a:lnTo>
                    <a:pt x="294" y="26"/>
                  </a:lnTo>
                  <a:lnTo>
                    <a:pt x="295" y="26"/>
                  </a:lnTo>
                  <a:lnTo>
                    <a:pt x="296" y="26"/>
                  </a:lnTo>
                  <a:lnTo>
                    <a:pt x="297" y="26"/>
                  </a:lnTo>
                  <a:lnTo>
                    <a:pt x="297" y="26"/>
                  </a:lnTo>
                  <a:lnTo>
                    <a:pt x="297" y="26"/>
                  </a:lnTo>
                  <a:lnTo>
                    <a:pt x="298" y="26"/>
                  </a:lnTo>
                  <a:lnTo>
                    <a:pt x="298" y="27"/>
                  </a:lnTo>
                  <a:lnTo>
                    <a:pt x="299" y="27"/>
                  </a:lnTo>
                  <a:lnTo>
                    <a:pt x="300" y="27"/>
                  </a:lnTo>
                  <a:lnTo>
                    <a:pt x="300" y="28"/>
                  </a:lnTo>
                  <a:lnTo>
                    <a:pt x="300" y="27"/>
                  </a:lnTo>
                  <a:lnTo>
                    <a:pt x="300" y="28"/>
                  </a:lnTo>
                  <a:lnTo>
                    <a:pt x="301" y="28"/>
                  </a:lnTo>
                  <a:lnTo>
                    <a:pt x="302" y="28"/>
                  </a:lnTo>
                  <a:lnTo>
                    <a:pt x="302" y="29"/>
                  </a:lnTo>
                  <a:lnTo>
                    <a:pt x="303" y="29"/>
                  </a:lnTo>
                  <a:lnTo>
                    <a:pt x="303" y="29"/>
                  </a:lnTo>
                  <a:lnTo>
                    <a:pt x="304" y="29"/>
                  </a:lnTo>
                  <a:lnTo>
                    <a:pt x="305" y="29"/>
                  </a:lnTo>
                  <a:lnTo>
                    <a:pt x="306" y="29"/>
                  </a:lnTo>
                  <a:lnTo>
                    <a:pt x="306" y="30"/>
                  </a:lnTo>
                  <a:lnTo>
                    <a:pt x="307" y="30"/>
                  </a:lnTo>
                  <a:lnTo>
                    <a:pt x="307" y="29"/>
                  </a:lnTo>
                  <a:lnTo>
                    <a:pt x="307" y="30"/>
                  </a:lnTo>
                  <a:lnTo>
                    <a:pt x="308" y="30"/>
                  </a:lnTo>
                  <a:lnTo>
                    <a:pt x="309" y="30"/>
                  </a:lnTo>
                  <a:lnTo>
                    <a:pt x="310" y="30"/>
                  </a:lnTo>
                  <a:lnTo>
                    <a:pt x="310" y="30"/>
                  </a:lnTo>
                  <a:lnTo>
                    <a:pt x="311" y="30"/>
                  </a:lnTo>
                  <a:lnTo>
                    <a:pt x="312" y="30"/>
                  </a:lnTo>
                  <a:lnTo>
                    <a:pt x="313" y="30"/>
                  </a:lnTo>
                  <a:lnTo>
                    <a:pt x="313" y="31"/>
                  </a:lnTo>
                  <a:lnTo>
                    <a:pt x="314" y="31"/>
                  </a:lnTo>
                  <a:lnTo>
                    <a:pt x="315" y="31"/>
                  </a:lnTo>
                  <a:lnTo>
                    <a:pt x="316" y="31"/>
                  </a:lnTo>
                  <a:lnTo>
                    <a:pt x="316" y="32"/>
                  </a:lnTo>
                  <a:lnTo>
                    <a:pt x="317" y="32"/>
                  </a:lnTo>
                  <a:lnTo>
                    <a:pt x="318" y="32"/>
                  </a:lnTo>
                  <a:lnTo>
                    <a:pt x="317" y="32"/>
                  </a:lnTo>
                  <a:lnTo>
                    <a:pt x="317" y="33"/>
                  </a:lnTo>
                  <a:lnTo>
                    <a:pt x="318" y="33"/>
                  </a:lnTo>
                  <a:lnTo>
                    <a:pt x="319" y="33"/>
                  </a:lnTo>
                  <a:lnTo>
                    <a:pt x="319" y="34"/>
                  </a:lnTo>
                  <a:lnTo>
                    <a:pt x="320" y="34"/>
                  </a:lnTo>
                  <a:lnTo>
                    <a:pt x="321" y="35"/>
                  </a:lnTo>
                  <a:lnTo>
                    <a:pt x="322" y="35"/>
                  </a:lnTo>
                  <a:lnTo>
                    <a:pt x="323" y="35"/>
                  </a:lnTo>
                  <a:lnTo>
                    <a:pt x="323" y="35"/>
                  </a:lnTo>
                  <a:lnTo>
                    <a:pt x="323" y="35"/>
                  </a:lnTo>
                  <a:lnTo>
                    <a:pt x="323" y="36"/>
                  </a:lnTo>
                  <a:lnTo>
                    <a:pt x="323" y="36"/>
                  </a:lnTo>
                  <a:lnTo>
                    <a:pt x="323" y="37"/>
                  </a:lnTo>
                  <a:lnTo>
                    <a:pt x="324" y="37"/>
                  </a:lnTo>
                  <a:lnTo>
                    <a:pt x="324" y="38"/>
                  </a:lnTo>
                  <a:lnTo>
                    <a:pt x="325" y="38"/>
                  </a:lnTo>
                  <a:lnTo>
                    <a:pt x="325" y="39"/>
                  </a:lnTo>
                  <a:lnTo>
                    <a:pt x="326" y="39"/>
                  </a:lnTo>
                  <a:lnTo>
                    <a:pt x="327" y="39"/>
                  </a:lnTo>
                  <a:lnTo>
                    <a:pt x="328" y="39"/>
                  </a:lnTo>
                  <a:lnTo>
                    <a:pt x="329" y="39"/>
                  </a:lnTo>
                  <a:lnTo>
                    <a:pt x="329" y="40"/>
                  </a:lnTo>
                  <a:lnTo>
                    <a:pt x="329" y="40"/>
                  </a:lnTo>
                  <a:lnTo>
                    <a:pt x="329" y="41"/>
                  </a:lnTo>
                  <a:lnTo>
                    <a:pt x="330" y="41"/>
                  </a:lnTo>
                  <a:lnTo>
                    <a:pt x="330" y="42"/>
                  </a:lnTo>
                  <a:lnTo>
                    <a:pt x="331" y="42"/>
                  </a:lnTo>
                  <a:lnTo>
                    <a:pt x="331" y="43"/>
                  </a:lnTo>
                  <a:lnTo>
                    <a:pt x="332" y="43"/>
                  </a:lnTo>
                  <a:lnTo>
                    <a:pt x="333" y="43"/>
                  </a:lnTo>
                  <a:lnTo>
                    <a:pt x="333" y="44"/>
                  </a:lnTo>
                  <a:lnTo>
                    <a:pt x="334" y="44"/>
                  </a:lnTo>
                  <a:lnTo>
                    <a:pt x="335" y="44"/>
                  </a:lnTo>
                  <a:lnTo>
                    <a:pt x="335" y="44"/>
                  </a:lnTo>
                  <a:lnTo>
                    <a:pt x="336" y="44"/>
                  </a:lnTo>
                  <a:lnTo>
                    <a:pt x="337" y="44"/>
                  </a:lnTo>
                  <a:lnTo>
                    <a:pt x="338" y="44"/>
                  </a:lnTo>
                  <a:lnTo>
                    <a:pt x="339" y="44"/>
                  </a:lnTo>
                  <a:lnTo>
                    <a:pt x="340" y="44"/>
                  </a:lnTo>
                  <a:lnTo>
                    <a:pt x="341" y="44"/>
                  </a:lnTo>
                  <a:lnTo>
                    <a:pt x="341" y="45"/>
                  </a:lnTo>
                  <a:lnTo>
                    <a:pt x="341" y="44"/>
                  </a:lnTo>
                  <a:lnTo>
                    <a:pt x="341" y="45"/>
                  </a:lnTo>
                  <a:lnTo>
                    <a:pt x="342" y="45"/>
                  </a:lnTo>
                  <a:lnTo>
                    <a:pt x="342" y="45"/>
                  </a:lnTo>
                  <a:lnTo>
                    <a:pt x="343" y="45"/>
                  </a:lnTo>
                  <a:lnTo>
                    <a:pt x="344" y="45"/>
                  </a:lnTo>
                  <a:lnTo>
                    <a:pt x="344" y="45"/>
                  </a:lnTo>
                  <a:lnTo>
                    <a:pt x="345" y="45"/>
                  </a:lnTo>
                  <a:lnTo>
                    <a:pt x="346" y="46"/>
                  </a:lnTo>
                  <a:lnTo>
                    <a:pt x="347" y="46"/>
                  </a:lnTo>
                  <a:lnTo>
                    <a:pt x="347" y="47"/>
                  </a:lnTo>
                  <a:lnTo>
                    <a:pt x="348" y="47"/>
                  </a:lnTo>
                  <a:lnTo>
                    <a:pt x="348" y="47"/>
                  </a:lnTo>
                  <a:lnTo>
                    <a:pt x="349" y="47"/>
                  </a:lnTo>
                  <a:lnTo>
                    <a:pt x="349" y="48"/>
                  </a:lnTo>
                  <a:lnTo>
                    <a:pt x="350" y="48"/>
                  </a:lnTo>
                  <a:lnTo>
                    <a:pt x="351" y="48"/>
                  </a:lnTo>
                  <a:lnTo>
                    <a:pt x="352" y="48"/>
                  </a:lnTo>
                  <a:lnTo>
                    <a:pt x="353" y="48"/>
                  </a:lnTo>
                  <a:lnTo>
                    <a:pt x="354" y="48"/>
                  </a:lnTo>
                  <a:lnTo>
                    <a:pt x="355" y="48"/>
                  </a:lnTo>
                  <a:lnTo>
                    <a:pt x="355" y="48"/>
                  </a:lnTo>
                  <a:lnTo>
                    <a:pt x="356" y="48"/>
                  </a:lnTo>
                  <a:lnTo>
                    <a:pt x="357" y="48"/>
                  </a:lnTo>
                  <a:lnTo>
                    <a:pt x="357" y="47"/>
                  </a:lnTo>
                  <a:lnTo>
                    <a:pt x="357" y="48"/>
                  </a:lnTo>
                  <a:lnTo>
                    <a:pt x="358" y="48"/>
                  </a:lnTo>
                  <a:lnTo>
                    <a:pt x="358" y="47"/>
                  </a:lnTo>
                  <a:lnTo>
                    <a:pt x="358" y="48"/>
                  </a:lnTo>
                  <a:lnTo>
                    <a:pt x="359" y="48"/>
                  </a:lnTo>
                  <a:lnTo>
                    <a:pt x="360" y="48"/>
                  </a:lnTo>
                  <a:lnTo>
                    <a:pt x="361" y="48"/>
                  </a:lnTo>
                  <a:lnTo>
                    <a:pt x="361" y="48"/>
                  </a:lnTo>
                  <a:lnTo>
                    <a:pt x="362" y="48"/>
                  </a:lnTo>
                  <a:lnTo>
                    <a:pt x="363" y="48"/>
                  </a:lnTo>
                  <a:lnTo>
                    <a:pt x="363" y="49"/>
                  </a:lnTo>
                  <a:lnTo>
                    <a:pt x="363" y="48"/>
                  </a:lnTo>
                  <a:lnTo>
                    <a:pt x="363" y="49"/>
                  </a:lnTo>
                  <a:lnTo>
                    <a:pt x="364" y="49"/>
                  </a:lnTo>
                  <a:lnTo>
                    <a:pt x="365" y="49"/>
                  </a:lnTo>
                  <a:lnTo>
                    <a:pt x="366" y="49"/>
                  </a:lnTo>
                  <a:lnTo>
                    <a:pt x="367" y="49"/>
                  </a:lnTo>
                  <a:lnTo>
                    <a:pt x="367" y="49"/>
                  </a:lnTo>
                  <a:lnTo>
                    <a:pt x="367" y="50"/>
                  </a:lnTo>
                  <a:lnTo>
                    <a:pt x="367" y="49"/>
                  </a:lnTo>
                  <a:lnTo>
                    <a:pt x="367" y="50"/>
                  </a:lnTo>
                  <a:lnTo>
                    <a:pt x="368" y="50"/>
                  </a:lnTo>
                  <a:lnTo>
                    <a:pt x="369" y="50"/>
                  </a:lnTo>
                  <a:lnTo>
                    <a:pt x="370" y="50"/>
                  </a:lnTo>
                  <a:lnTo>
                    <a:pt x="371" y="50"/>
                  </a:lnTo>
                  <a:lnTo>
                    <a:pt x="372" y="50"/>
                  </a:lnTo>
                  <a:lnTo>
                    <a:pt x="373" y="50"/>
                  </a:lnTo>
                  <a:lnTo>
                    <a:pt x="374" y="50"/>
                  </a:lnTo>
                  <a:lnTo>
                    <a:pt x="374" y="50"/>
                  </a:lnTo>
                  <a:lnTo>
                    <a:pt x="375" y="50"/>
                  </a:lnTo>
                  <a:lnTo>
                    <a:pt x="375" y="51"/>
                  </a:lnTo>
                  <a:lnTo>
                    <a:pt x="376" y="51"/>
                  </a:lnTo>
                  <a:lnTo>
                    <a:pt x="377" y="51"/>
                  </a:lnTo>
                  <a:lnTo>
                    <a:pt x="378" y="51"/>
                  </a:lnTo>
                  <a:lnTo>
                    <a:pt x="378" y="51"/>
                  </a:lnTo>
                  <a:lnTo>
                    <a:pt x="379" y="51"/>
                  </a:lnTo>
                  <a:lnTo>
                    <a:pt x="380" y="51"/>
                  </a:lnTo>
                  <a:lnTo>
                    <a:pt x="380" y="51"/>
                  </a:lnTo>
                  <a:lnTo>
                    <a:pt x="380" y="52"/>
                  </a:lnTo>
                  <a:lnTo>
                    <a:pt x="380" y="51"/>
                  </a:lnTo>
                  <a:lnTo>
                    <a:pt x="380" y="52"/>
                  </a:lnTo>
                  <a:lnTo>
                    <a:pt x="381" y="52"/>
                  </a:lnTo>
                  <a:lnTo>
                    <a:pt x="381" y="53"/>
                  </a:lnTo>
                  <a:lnTo>
                    <a:pt x="381" y="54"/>
                  </a:lnTo>
                  <a:lnTo>
                    <a:pt x="382" y="54"/>
                  </a:lnTo>
                  <a:lnTo>
                    <a:pt x="382" y="53"/>
                  </a:lnTo>
                  <a:lnTo>
                    <a:pt x="383" y="53"/>
                  </a:lnTo>
                  <a:lnTo>
                    <a:pt x="383" y="54"/>
                  </a:lnTo>
                  <a:lnTo>
                    <a:pt x="382" y="54"/>
                  </a:lnTo>
                  <a:lnTo>
                    <a:pt x="382" y="55"/>
                  </a:lnTo>
                  <a:lnTo>
                    <a:pt x="383" y="55"/>
                  </a:lnTo>
                  <a:lnTo>
                    <a:pt x="384" y="55"/>
                  </a:lnTo>
                  <a:lnTo>
                    <a:pt x="384" y="56"/>
                  </a:lnTo>
                  <a:lnTo>
                    <a:pt x="385" y="56"/>
                  </a:lnTo>
                  <a:lnTo>
                    <a:pt x="385" y="57"/>
                  </a:lnTo>
                  <a:lnTo>
                    <a:pt x="385" y="58"/>
                  </a:lnTo>
                  <a:lnTo>
                    <a:pt x="386" y="58"/>
                  </a:lnTo>
                  <a:lnTo>
                    <a:pt x="386" y="58"/>
                  </a:lnTo>
                  <a:lnTo>
                    <a:pt x="386" y="59"/>
                  </a:lnTo>
                  <a:lnTo>
                    <a:pt x="386" y="60"/>
                  </a:lnTo>
                  <a:lnTo>
                    <a:pt x="386" y="61"/>
                  </a:lnTo>
                  <a:lnTo>
                    <a:pt x="386" y="62"/>
                  </a:lnTo>
                  <a:lnTo>
                    <a:pt x="387" y="62"/>
                  </a:lnTo>
                  <a:lnTo>
                    <a:pt x="387" y="63"/>
                  </a:lnTo>
                  <a:lnTo>
                    <a:pt x="387" y="64"/>
                  </a:lnTo>
                  <a:lnTo>
                    <a:pt x="388" y="64"/>
                  </a:lnTo>
                  <a:lnTo>
                    <a:pt x="388" y="64"/>
                  </a:lnTo>
                  <a:lnTo>
                    <a:pt x="389" y="64"/>
                  </a:lnTo>
                  <a:lnTo>
                    <a:pt x="389" y="65"/>
                  </a:lnTo>
                  <a:lnTo>
                    <a:pt x="390" y="65"/>
                  </a:lnTo>
                  <a:lnTo>
                    <a:pt x="390" y="66"/>
                  </a:lnTo>
                  <a:lnTo>
                    <a:pt x="390" y="67"/>
                  </a:lnTo>
                  <a:lnTo>
                    <a:pt x="390" y="68"/>
                  </a:lnTo>
                  <a:lnTo>
                    <a:pt x="390" y="69"/>
                  </a:lnTo>
                  <a:lnTo>
                    <a:pt x="390" y="70"/>
                  </a:lnTo>
                  <a:lnTo>
                    <a:pt x="390" y="71"/>
                  </a:lnTo>
                  <a:lnTo>
                    <a:pt x="389" y="71"/>
                  </a:lnTo>
                  <a:lnTo>
                    <a:pt x="389" y="71"/>
                  </a:lnTo>
                  <a:lnTo>
                    <a:pt x="389" y="72"/>
                  </a:lnTo>
                  <a:lnTo>
                    <a:pt x="389" y="73"/>
                  </a:lnTo>
                  <a:lnTo>
                    <a:pt x="389" y="74"/>
                  </a:lnTo>
                  <a:lnTo>
                    <a:pt x="390" y="74"/>
                  </a:lnTo>
                  <a:lnTo>
                    <a:pt x="390" y="75"/>
                  </a:lnTo>
                  <a:lnTo>
                    <a:pt x="390" y="76"/>
                  </a:lnTo>
                  <a:lnTo>
                    <a:pt x="390" y="77"/>
                  </a:lnTo>
                  <a:lnTo>
                    <a:pt x="389" y="77"/>
                  </a:lnTo>
                  <a:lnTo>
                    <a:pt x="390" y="77"/>
                  </a:lnTo>
                  <a:lnTo>
                    <a:pt x="390" y="77"/>
                  </a:lnTo>
                  <a:lnTo>
                    <a:pt x="390" y="78"/>
                  </a:lnTo>
                  <a:lnTo>
                    <a:pt x="390" y="79"/>
                  </a:lnTo>
                  <a:lnTo>
                    <a:pt x="390" y="80"/>
                  </a:lnTo>
                  <a:lnTo>
                    <a:pt x="391" y="81"/>
                  </a:lnTo>
                  <a:lnTo>
                    <a:pt x="391" y="82"/>
                  </a:lnTo>
                  <a:lnTo>
                    <a:pt x="391" y="83"/>
                  </a:lnTo>
                  <a:lnTo>
                    <a:pt x="391" y="83"/>
                  </a:lnTo>
                  <a:lnTo>
                    <a:pt x="392" y="83"/>
                  </a:lnTo>
                  <a:lnTo>
                    <a:pt x="392" y="84"/>
                  </a:lnTo>
                  <a:lnTo>
                    <a:pt x="392" y="85"/>
                  </a:lnTo>
                  <a:lnTo>
                    <a:pt x="393" y="85"/>
                  </a:lnTo>
                  <a:lnTo>
                    <a:pt x="393" y="86"/>
                  </a:lnTo>
                  <a:lnTo>
                    <a:pt x="393" y="87"/>
                  </a:lnTo>
                  <a:lnTo>
                    <a:pt x="393" y="87"/>
                  </a:lnTo>
                  <a:lnTo>
                    <a:pt x="393" y="88"/>
                  </a:lnTo>
                  <a:lnTo>
                    <a:pt x="393" y="89"/>
                  </a:lnTo>
                  <a:lnTo>
                    <a:pt x="394" y="89"/>
                  </a:lnTo>
                  <a:lnTo>
                    <a:pt x="394" y="90"/>
                  </a:lnTo>
                  <a:lnTo>
                    <a:pt x="394" y="90"/>
                  </a:lnTo>
                  <a:lnTo>
                    <a:pt x="395" y="90"/>
                  </a:lnTo>
                  <a:lnTo>
                    <a:pt x="395" y="91"/>
                  </a:lnTo>
                  <a:lnTo>
                    <a:pt x="395" y="92"/>
                  </a:lnTo>
                  <a:lnTo>
                    <a:pt x="396" y="92"/>
                  </a:lnTo>
                  <a:lnTo>
                    <a:pt x="396" y="93"/>
                  </a:lnTo>
                  <a:lnTo>
                    <a:pt x="396" y="94"/>
                  </a:lnTo>
                  <a:lnTo>
                    <a:pt x="397" y="94"/>
                  </a:lnTo>
                  <a:lnTo>
                    <a:pt x="397" y="95"/>
                  </a:lnTo>
                  <a:lnTo>
                    <a:pt x="397" y="96"/>
                  </a:lnTo>
                  <a:lnTo>
                    <a:pt x="398" y="96"/>
                  </a:lnTo>
                  <a:lnTo>
                    <a:pt x="398" y="96"/>
                  </a:lnTo>
                  <a:lnTo>
                    <a:pt x="398" y="97"/>
                  </a:lnTo>
                  <a:lnTo>
                    <a:pt x="399" y="98"/>
                  </a:lnTo>
                  <a:lnTo>
                    <a:pt x="399" y="99"/>
                  </a:lnTo>
                  <a:lnTo>
                    <a:pt x="399" y="99"/>
                  </a:lnTo>
                  <a:lnTo>
                    <a:pt x="399" y="100"/>
                  </a:lnTo>
                  <a:lnTo>
                    <a:pt x="399" y="101"/>
                  </a:lnTo>
                  <a:lnTo>
                    <a:pt x="400" y="101"/>
                  </a:lnTo>
                  <a:lnTo>
                    <a:pt x="400" y="102"/>
                  </a:lnTo>
                  <a:lnTo>
                    <a:pt x="401" y="103"/>
                  </a:lnTo>
                  <a:lnTo>
                    <a:pt x="401" y="103"/>
                  </a:lnTo>
                  <a:lnTo>
                    <a:pt x="402" y="103"/>
                  </a:lnTo>
                  <a:lnTo>
                    <a:pt x="402" y="104"/>
                  </a:lnTo>
                  <a:lnTo>
                    <a:pt x="403" y="104"/>
                  </a:lnTo>
                  <a:lnTo>
                    <a:pt x="403" y="105"/>
                  </a:lnTo>
                  <a:lnTo>
                    <a:pt x="404" y="105"/>
                  </a:lnTo>
                  <a:lnTo>
                    <a:pt x="404" y="106"/>
                  </a:lnTo>
                  <a:lnTo>
                    <a:pt x="405" y="106"/>
                  </a:lnTo>
                  <a:lnTo>
                    <a:pt x="405" y="107"/>
                  </a:lnTo>
                  <a:lnTo>
                    <a:pt x="405" y="108"/>
                  </a:lnTo>
                  <a:lnTo>
                    <a:pt x="406" y="108"/>
                  </a:lnTo>
                  <a:lnTo>
                    <a:pt x="406" y="109"/>
                  </a:lnTo>
                  <a:lnTo>
                    <a:pt x="406" y="109"/>
                  </a:lnTo>
                  <a:lnTo>
                    <a:pt x="406" y="109"/>
                  </a:lnTo>
                  <a:lnTo>
                    <a:pt x="407" y="109"/>
                  </a:lnTo>
                  <a:lnTo>
                    <a:pt x="407" y="110"/>
                  </a:lnTo>
                  <a:lnTo>
                    <a:pt x="408" y="110"/>
                  </a:lnTo>
                  <a:lnTo>
                    <a:pt x="408" y="111"/>
                  </a:lnTo>
                  <a:lnTo>
                    <a:pt x="409" y="111"/>
                  </a:lnTo>
                  <a:lnTo>
                    <a:pt x="409" y="112"/>
                  </a:lnTo>
                  <a:lnTo>
                    <a:pt x="410" y="112"/>
                  </a:lnTo>
                  <a:lnTo>
                    <a:pt x="410" y="113"/>
                  </a:lnTo>
                  <a:lnTo>
                    <a:pt x="411" y="113"/>
                  </a:lnTo>
                  <a:lnTo>
                    <a:pt x="411" y="114"/>
                  </a:lnTo>
                  <a:lnTo>
                    <a:pt x="412" y="114"/>
                  </a:lnTo>
                  <a:lnTo>
                    <a:pt x="412" y="114"/>
                  </a:lnTo>
                  <a:lnTo>
                    <a:pt x="412" y="115"/>
                  </a:lnTo>
                  <a:lnTo>
                    <a:pt x="413" y="115"/>
                  </a:lnTo>
                  <a:lnTo>
                    <a:pt x="414" y="116"/>
                  </a:lnTo>
                  <a:lnTo>
                    <a:pt x="415" y="116"/>
                  </a:lnTo>
                  <a:lnTo>
                    <a:pt x="415" y="116"/>
                  </a:lnTo>
                  <a:lnTo>
                    <a:pt x="416" y="116"/>
                  </a:lnTo>
                  <a:lnTo>
                    <a:pt x="417" y="116"/>
                  </a:lnTo>
                  <a:lnTo>
                    <a:pt x="417" y="117"/>
                  </a:lnTo>
                  <a:lnTo>
                    <a:pt x="418" y="117"/>
                  </a:lnTo>
                  <a:lnTo>
                    <a:pt x="418" y="117"/>
                  </a:lnTo>
                  <a:lnTo>
                    <a:pt x="418" y="118"/>
                  </a:lnTo>
                  <a:lnTo>
                    <a:pt x="419" y="118"/>
                  </a:lnTo>
                  <a:lnTo>
                    <a:pt x="420" y="118"/>
                  </a:lnTo>
                  <a:lnTo>
                    <a:pt x="420" y="119"/>
                  </a:lnTo>
                  <a:lnTo>
                    <a:pt x="421" y="119"/>
                  </a:lnTo>
                  <a:lnTo>
                    <a:pt x="422" y="119"/>
                  </a:lnTo>
                  <a:lnTo>
                    <a:pt x="423" y="120"/>
                  </a:lnTo>
                  <a:lnTo>
                    <a:pt x="424" y="120"/>
                  </a:lnTo>
                  <a:lnTo>
                    <a:pt x="425" y="120"/>
                  </a:lnTo>
                  <a:lnTo>
                    <a:pt x="425" y="121"/>
                  </a:lnTo>
                  <a:lnTo>
                    <a:pt x="425" y="121"/>
                  </a:lnTo>
                  <a:lnTo>
                    <a:pt x="426" y="121"/>
                  </a:lnTo>
                  <a:lnTo>
                    <a:pt x="426" y="122"/>
                  </a:lnTo>
                  <a:lnTo>
                    <a:pt x="427" y="122"/>
                  </a:lnTo>
                  <a:lnTo>
                    <a:pt x="428" y="122"/>
                  </a:lnTo>
                  <a:lnTo>
                    <a:pt x="429" y="122"/>
                  </a:lnTo>
                  <a:lnTo>
                    <a:pt x="430" y="122"/>
                  </a:lnTo>
                  <a:lnTo>
                    <a:pt x="431" y="122"/>
                  </a:lnTo>
                  <a:lnTo>
                    <a:pt x="431" y="123"/>
                  </a:lnTo>
                  <a:lnTo>
                    <a:pt x="431" y="123"/>
                  </a:lnTo>
                  <a:lnTo>
                    <a:pt x="432" y="123"/>
                  </a:lnTo>
                  <a:lnTo>
                    <a:pt x="433" y="123"/>
                  </a:lnTo>
                  <a:lnTo>
                    <a:pt x="433" y="124"/>
                  </a:lnTo>
                  <a:lnTo>
                    <a:pt x="434" y="124"/>
                  </a:lnTo>
                  <a:lnTo>
                    <a:pt x="435" y="124"/>
                  </a:lnTo>
                  <a:lnTo>
                    <a:pt x="436" y="124"/>
                  </a:lnTo>
                  <a:lnTo>
                    <a:pt x="437" y="124"/>
                  </a:lnTo>
                  <a:lnTo>
                    <a:pt x="437" y="125"/>
                  </a:lnTo>
                  <a:lnTo>
                    <a:pt x="438" y="125"/>
                  </a:lnTo>
                  <a:lnTo>
                    <a:pt x="438" y="125"/>
                  </a:lnTo>
                  <a:lnTo>
                    <a:pt x="439" y="125"/>
                  </a:lnTo>
                  <a:lnTo>
                    <a:pt x="440" y="125"/>
                  </a:lnTo>
                  <a:lnTo>
                    <a:pt x="440" y="126"/>
                  </a:lnTo>
                  <a:lnTo>
                    <a:pt x="441" y="126"/>
                  </a:lnTo>
                  <a:lnTo>
                    <a:pt x="442" y="126"/>
                  </a:lnTo>
                  <a:lnTo>
                    <a:pt x="443" y="126"/>
                  </a:lnTo>
                  <a:lnTo>
                    <a:pt x="444" y="126"/>
                  </a:lnTo>
                  <a:lnTo>
                    <a:pt x="444" y="126"/>
                  </a:lnTo>
                  <a:lnTo>
                    <a:pt x="445" y="126"/>
                  </a:lnTo>
                  <a:lnTo>
                    <a:pt x="445" y="127"/>
                  </a:lnTo>
                  <a:lnTo>
                    <a:pt x="446" y="127"/>
                  </a:lnTo>
                  <a:lnTo>
                    <a:pt x="447" y="127"/>
                  </a:lnTo>
                  <a:lnTo>
                    <a:pt x="448" y="127"/>
                  </a:lnTo>
                  <a:lnTo>
                    <a:pt x="449" y="127"/>
                  </a:lnTo>
                  <a:lnTo>
                    <a:pt x="450" y="127"/>
                  </a:lnTo>
                  <a:lnTo>
                    <a:pt x="450" y="127"/>
                  </a:lnTo>
                  <a:lnTo>
                    <a:pt x="451" y="127"/>
                  </a:lnTo>
                  <a:lnTo>
                    <a:pt x="452" y="127"/>
                  </a:lnTo>
                  <a:lnTo>
                    <a:pt x="452" y="128"/>
                  </a:lnTo>
                  <a:lnTo>
                    <a:pt x="452" y="127"/>
                  </a:lnTo>
                  <a:lnTo>
                    <a:pt x="452" y="128"/>
                  </a:lnTo>
                  <a:lnTo>
                    <a:pt x="453" y="128"/>
                  </a:lnTo>
                  <a:lnTo>
                    <a:pt x="453" y="127"/>
                  </a:lnTo>
                  <a:lnTo>
                    <a:pt x="453" y="128"/>
                  </a:lnTo>
                  <a:lnTo>
                    <a:pt x="454" y="128"/>
                  </a:lnTo>
                  <a:lnTo>
                    <a:pt x="453" y="128"/>
                  </a:lnTo>
                  <a:lnTo>
                    <a:pt x="454" y="128"/>
                  </a:lnTo>
                  <a:lnTo>
                    <a:pt x="455" y="128"/>
                  </a:lnTo>
                  <a:lnTo>
                    <a:pt x="456" y="128"/>
                  </a:lnTo>
                  <a:lnTo>
                    <a:pt x="457" y="128"/>
                  </a:lnTo>
                  <a:lnTo>
                    <a:pt x="457" y="128"/>
                  </a:lnTo>
                  <a:lnTo>
                    <a:pt x="458" y="128"/>
                  </a:lnTo>
                  <a:lnTo>
                    <a:pt x="459" y="128"/>
                  </a:lnTo>
                  <a:lnTo>
                    <a:pt x="460" y="128"/>
                  </a:lnTo>
                  <a:lnTo>
                    <a:pt x="461" y="128"/>
                  </a:lnTo>
                  <a:lnTo>
                    <a:pt x="462" y="128"/>
                  </a:lnTo>
                  <a:lnTo>
                    <a:pt x="463" y="128"/>
                  </a:lnTo>
                  <a:lnTo>
                    <a:pt x="462" y="128"/>
                  </a:lnTo>
                  <a:lnTo>
                    <a:pt x="463" y="128"/>
                  </a:lnTo>
                  <a:lnTo>
                    <a:pt x="463" y="128"/>
                  </a:lnTo>
                  <a:lnTo>
                    <a:pt x="464" y="128"/>
                  </a:lnTo>
                  <a:lnTo>
                    <a:pt x="465" y="128"/>
                  </a:lnTo>
                  <a:lnTo>
                    <a:pt x="466" y="128"/>
                  </a:lnTo>
                  <a:lnTo>
                    <a:pt x="467" y="128"/>
                  </a:lnTo>
                  <a:lnTo>
                    <a:pt x="468" y="128"/>
                  </a:lnTo>
                  <a:lnTo>
                    <a:pt x="469" y="128"/>
                  </a:lnTo>
                  <a:lnTo>
                    <a:pt x="470" y="128"/>
                  </a:lnTo>
                  <a:lnTo>
                    <a:pt x="470" y="128"/>
                  </a:lnTo>
                  <a:lnTo>
                    <a:pt x="470" y="128"/>
                  </a:lnTo>
                  <a:lnTo>
                    <a:pt x="470" y="128"/>
                  </a:lnTo>
                  <a:lnTo>
                    <a:pt x="470" y="128"/>
                  </a:lnTo>
                  <a:lnTo>
                    <a:pt x="470" y="128"/>
                  </a:lnTo>
                  <a:lnTo>
                    <a:pt x="471" y="128"/>
                  </a:lnTo>
                  <a:lnTo>
                    <a:pt x="471" y="128"/>
                  </a:lnTo>
                  <a:lnTo>
                    <a:pt x="472" y="128"/>
                  </a:lnTo>
                  <a:lnTo>
                    <a:pt x="472" y="128"/>
                  </a:lnTo>
                  <a:lnTo>
                    <a:pt x="473" y="128"/>
                  </a:lnTo>
                  <a:lnTo>
                    <a:pt x="474" y="128"/>
                  </a:lnTo>
                  <a:lnTo>
                    <a:pt x="475" y="128"/>
                  </a:lnTo>
                  <a:lnTo>
                    <a:pt x="476" y="128"/>
                  </a:lnTo>
                  <a:lnTo>
                    <a:pt x="476" y="128"/>
                  </a:lnTo>
                  <a:lnTo>
                    <a:pt x="477" y="128"/>
                  </a:lnTo>
                  <a:lnTo>
                    <a:pt x="478" y="128"/>
                  </a:lnTo>
                  <a:lnTo>
                    <a:pt x="479" y="128"/>
                  </a:lnTo>
                  <a:lnTo>
                    <a:pt x="480" y="128"/>
                  </a:lnTo>
                  <a:lnTo>
                    <a:pt x="481" y="128"/>
                  </a:lnTo>
                  <a:lnTo>
                    <a:pt x="482" y="128"/>
                  </a:lnTo>
                  <a:lnTo>
                    <a:pt x="482" y="128"/>
                  </a:lnTo>
                  <a:lnTo>
                    <a:pt x="482" y="128"/>
                  </a:lnTo>
                  <a:lnTo>
                    <a:pt x="483" y="128"/>
                  </a:lnTo>
                  <a:lnTo>
                    <a:pt x="484" y="128"/>
                  </a:lnTo>
                  <a:lnTo>
                    <a:pt x="484" y="129"/>
                  </a:lnTo>
                  <a:lnTo>
                    <a:pt x="485" y="129"/>
                  </a:lnTo>
                  <a:lnTo>
                    <a:pt x="486" y="129"/>
                  </a:lnTo>
                  <a:lnTo>
                    <a:pt x="487" y="129"/>
                  </a:lnTo>
                  <a:lnTo>
                    <a:pt x="488" y="129"/>
                  </a:lnTo>
                  <a:lnTo>
                    <a:pt x="489" y="129"/>
                  </a:lnTo>
                  <a:lnTo>
                    <a:pt x="489" y="130"/>
                  </a:lnTo>
                  <a:lnTo>
                    <a:pt x="489" y="130"/>
                  </a:lnTo>
                  <a:lnTo>
                    <a:pt x="490" y="130"/>
                  </a:lnTo>
                  <a:lnTo>
                    <a:pt x="491" y="130"/>
                  </a:lnTo>
                  <a:lnTo>
                    <a:pt x="492" y="130"/>
                  </a:lnTo>
                  <a:lnTo>
                    <a:pt x="493" y="130"/>
                  </a:lnTo>
                  <a:lnTo>
                    <a:pt x="494" y="130"/>
                  </a:lnTo>
                  <a:lnTo>
                    <a:pt x="494" y="131"/>
                  </a:lnTo>
                  <a:lnTo>
                    <a:pt x="494" y="130"/>
                  </a:lnTo>
                  <a:lnTo>
                    <a:pt x="494" y="131"/>
                  </a:lnTo>
                  <a:lnTo>
                    <a:pt x="494" y="130"/>
                  </a:lnTo>
                  <a:lnTo>
                    <a:pt x="494" y="131"/>
                  </a:lnTo>
                  <a:lnTo>
                    <a:pt x="494" y="130"/>
                  </a:lnTo>
                  <a:lnTo>
                    <a:pt x="494" y="131"/>
                  </a:lnTo>
                  <a:lnTo>
                    <a:pt x="495" y="131"/>
                  </a:lnTo>
                  <a:lnTo>
                    <a:pt x="495" y="131"/>
                  </a:lnTo>
                  <a:lnTo>
                    <a:pt x="496" y="131"/>
                  </a:lnTo>
                  <a:lnTo>
                    <a:pt x="497" y="131"/>
                  </a:lnTo>
                  <a:lnTo>
                    <a:pt x="498" y="131"/>
                  </a:lnTo>
                  <a:lnTo>
                    <a:pt x="498" y="132"/>
                  </a:lnTo>
                  <a:lnTo>
                    <a:pt x="499" y="132"/>
                  </a:lnTo>
                  <a:lnTo>
                    <a:pt x="500" y="132"/>
                  </a:lnTo>
                  <a:lnTo>
                    <a:pt x="501" y="132"/>
                  </a:lnTo>
                  <a:lnTo>
                    <a:pt x="502" y="132"/>
                  </a:lnTo>
                  <a:lnTo>
                    <a:pt x="502" y="133"/>
                  </a:lnTo>
                  <a:lnTo>
                    <a:pt x="503" y="133"/>
                  </a:lnTo>
                  <a:lnTo>
                    <a:pt x="504" y="133"/>
                  </a:lnTo>
                  <a:lnTo>
                    <a:pt x="505" y="133"/>
                  </a:lnTo>
                  <a:lnTo>
                    <a:pt x="506" y="134"/>
                  </a:lnTo>
                  <a:lnTo>
                    <a:pt x="507" y="134"/>
                  </a:lnTo>
                  <a:lnTo>
                    <a:pt x="508" y="134"/>
                  </a:lnTo>
                  <a:lnTo>
                    <a:pt x="508" y="134"/>
                  </a:lnTo>
                  <a:lnTo>
                    <a:pt x="508" y="135"/>
                  </a:lnTo>
                  <a:lnTo>
                    <a:pt x="509" y="135"/>
                  </a:lnTo>
                  <a:lnTo>
                    <a:pt x="510" y="135"/>
                  </a:lnTo>
                  <a:lnTo>
                    <a:pt x="511" y="135"/>
                  </a:lnTo>
                  <a:lnTo>
                    <a:pt x="512" y="135"/>
                  </a:lnTo>
                  <a:lnTo>
                    <a:pt x="512" y="135"/>
                  </a:lnTo>
                  <a:lnTo>
                    <a:pt x="513" y="135"/>
                  </a:lnTo>
                  <a:lnTo>
                    <a:pt x="513" y="135"/>
                  </a:lnTo>
                  <a:lnTo>
                    <a:pt x="513" y="135"/>
                  </a:lnTo>
                  <a:lnTo>
                    <a:pt x="514" y="135"/>
                  </a:lnTo>
                  <a:lnTo>
                    <a:pt x="514" y="135"/>
                  </a:lnTo>
                  <a:lnTo>
                    <a:pt x="515" y="135"/>
                  </a:lnTo>
                  <a:lnTo>
                    <a:pt x="516" y="135"/>
                  </a:lnTo>
                  <a:lnTo>
                    <a:pt x="516" y="136"/>
                  </a:lnTo>
                  <a:lnTo>
                    <a:pt x="517" y="136"/>
                  </a:lnTo>
                  <a:lnTo>
                    <a:pt x="518" y="136"/>
                  </a:lnTo>
                  <a:lnTo>
                    <a:pt x="519" y="136"/>
                  </a:lnTo>
                  <a:lnTo>
                    <a:pt x="519" y="137"/>
                  </a:lnTo>
                  <a:lnTo>
                    <a:pt x="519" y="136"/>
                  </a:lnTo>
                  <a:lnTo>
                    <a:pt x="520" y="136"/>
                  </a:lnTo>
                  <a:lnTo>
                    <a:pt x="520" y="137"/>
                  </a:lnTo>
                  <a:lnTo>
                    <a:pt x="520" y="136"/>
                  </a:lnTo>
                  <a:lnTo>
                    <a:pt x="521" y="136"/>
                  </a:lnTo>
                  <a:lnTo>
                    <a:pt x="521" y="137"/>
                  </a:lnTo>
                  <a:lnTo>
                    <a:pt x="521" y="136"/>
                  </a:lnTo>
                  <a:lnTo>
                    <a:pt x="521" y="137"/>
                  </a:lnTo>
                  <a:lnTo>
                    <a:pt x="521" y="136"/>
                  </a:lnTo>
                  <a:lnTo>
                    <a:pt x="521" y="137"/>
                  </a:lnTo>
                  <a:lnTo>
                    <a:pt x="521" y="137"/>
                  </a:lnTo>
                  <a:lnTo>
                    <a:pt x="522" y="137"/>
                  </a:lnTo>
                  <a:lnTo>
                    <a:pt x="523" y="137"/>
                  </a:lnTo>
                  <a:lnTo>
                    <a:pt x="523" y="138"/>
                  </a:lnTo>
                  <a:lnTo>
                    <a:pt x="524" y="138"/>
                  </a:lnTo>
                  <a:lnTo>
                    <a:pt x="525" y="138"/>
                  </a:lnTo>
                  <a:lnTo>
                    <a:pt x="525" y="139"/>
                  </a:lnTo>
                  <a:lnTo>
                    <a:pt x="526" y="139"/>
                  </a:lnTo>
                  <a:lnTo>
                    <a:pt x="527" y="139"/>
                  </a:lnTo>
                  <a:lnTo>
                    <a:pt x="527" y="140"/>
                  </a:lnTo>
                  <a:lnTo>
                    <a:pt x="527" y="140"/>
                  </a:lnTo>
                  <a:lnTo>
                    <a:pt x="527" y="141"/>
                  </a:lnTo>
                  <a:lnTo>
                    <a:pt x="528" y="141"/>
                  </a:lnTo>
                  <a:lnTo>
                    <a:pt x="529" y="141"/>
                  </a:lnTo>
                  <a:lnTo>
                    <a:pt x="530" y="141"/>
                  </a:lnTo>
                  <a:lnTo>
                    <a:pt x="530" y="141"/>
                  </a:lnTo>
                  <a:lnTo>
                    <a:pt x="531" y="141"/>
                  </a:lnTo>
                  <a:lnTo>
                    <a:pt x="532" y="141"/>
                  </a:lnTo>
                  <a:lnTo>
                    <a:pt x="533" y="141"/>
                  </a:lnTo>
                  <a:lnTo>
                    <a:pt x="533" y="142"/>
                  </a:lnTo>
                  <a:lnTo>
                    <a:pt x="534" y="142"/>
                  </a:lnTo>
                  <a:lnTo>
                    <a:pt x="534" y="142"/>
                  </a:lnTo>
                  <a:lnTo>
                    <a:pt x="535" y="142"/>
                  </a:lnTo>
                  <a:lnTo>
                    <a:pt x="536" y="142"/>
                  </a:lnTo>
                  <a:lnTo>
                    <a:pt x="536" y="143"/>
                  </a:lnTo>
                  <a:lnTo>
                    <a:pt x="537" y="143"/>
                  </a:lnTo>
                  <a:lnTo>
                    <a:pt x="538" y="143"/>
                  </a:lnTo>
                  <a:lnTo>
                    <a:pt x="539" y="143"/>
                  </a:lnTo>
                  <a:lnTo>
                    <a:pt x="539" y="144"/>
                  </a:lnTo>
                  <a:lnTo>
                    <a:pt x="540" y="144"/>
                  </a:lnTo>
                  <a:lnTo>
                    <a:pt x="540" y="144"/>
                  </a:lnTo>
                  <a:lnTo>
                    <a:pt x="540" y="145"/>
                  </a:lnTo>
                  <a:lnTo>
                    <a:pt x="541" y="145"/>
                  </a:lnTo>
                  <a:lnTo>
                    <a:pt x="542" y="145"/>
                  </a:lnTo>
                  <a:lnTo>
                    <a:pt x="543" y="145"/>
                  </a:lnTo>
                  <a:lnTo>
                    <a:pt x="544" y="145"/>
                  </a:lnTo>
                  <a:lnTo>
                    <a:pt x="544" y="146"/>
                  </a:lnTo>
                  <a:lnTo>
                    <a:pt x="545" y="146"/>
                  </a:lnTo>
                  <a:lnTo>
                    <a:pt x="546" y="146"/>
                  </a:lnTo>
                  <a:lnTo>
                    <a:pt x="546" y="146"/>
                  </a:lnTo>
                  <a:lnTo>
                    <a:pt x="547" y="146"/>
                  </a:lnTo>
                  <a:lnTo>
                    <a:pt x="548" y="146"/>
                  </a:lnTo>
                  <a:lnTo>
                    <a:pt x="548" y="147"/>
                  </a:lnTo>
                  <a:lnTo>
                    <a:pt x="549" y="147"/>
                  </a:lnTo>
                  <a:lnTo>
                    <a:pt x="550" y="147"/>
                  </a:lnTo>
                  <a:lnTo>
                    <a:pt x="551" y="147"/>
                  </a:lnTo>
                  <a:lnTo>
                    <a:pt x="552" y="147"/>
                  </a:lnTo>
                  <a:lnTo>
                    <a:pt x="553" y="147"/>
                  </a:lnTo>
                  <a:lnTo>
                    <a:pt x="553" y="147"/>
                  </a:lnTo>
                  <a:lnTo>
                    <a:pt x="553" y="148"/>
                  </a:lnTo>
                  <a:lnTo>
                    <a:pt x="554" y="148"/>
                  </a:lnTo>
                  <a:lnTo>
                    <a:pt x="553" y="148"/>
                  </a:lnTo>
                  <a:lnTo>
                    <a:pt x="553" y="148"/>
                  </a:lnTo>
                  <a:lnTo>
                    <a:pt x="554" y="148"/>
                  </a:lnTo>
                  <a:lnTo>
                    <a:pt x="555" y="148"/>
                  </a:lnTo>
                  <a:lnTo>
                    <a:pt x="555" y="149"/>
                  </a:lnTo>
                  <a:lnTo>
                    <a:pt x="555" y="150"/>
                  </a:lnTo>
                  <a:lnTo>
                    <a:pt x="556" y="151"/>
                  </a:lnTo>
                  <a:lnTo>
                    <a:pt x="557" y="151"/>
                  </a:lnTo>
                  <a:lnTo>
                    <a:pt x="557" y="152"/>
                  </a:lnTo>
                  <a:lnTo>
                    <a:pt x="558" y="152"/>
                  </a:lnTo>
                  <a:lnTo>
                    <a:pt x="559" y="152"/>
                  </a:lnTo>
                  <a:lnTo>
                    <a:pt x="559" y="152"/>
                  </a:lnTo>
                  <a:lnTo>
                    <a:pt x="560" y="152"/>
                  </a:lnTo>
                  <a:lnTo>
                    <a:pt x="560" y="153"/>
                  </a:lnTo>
                  <a:lnTo>
                    <a:pt x="560" y="152"/>
                  </a:lnTo>
                  <a:lnTo>
                    <a:pt x="560" y="153"/>
                  </a:lnTo>
                  <a:lnTo>
                    <a:pt x="561" y="153"/>
                  </a:lnTo>
                  <a:lnTo>
                    <a:pt x="562" y="153"/>
                  </a:lnTo>
                  <a:lnTo>
                    <a:pt x="563" y="153"/>
                  </a:lnTo>
                  <a:lnTo>
                    <a:pt x="564" y="153"/>
                  </a:lnTo>
                  <a:lnTo>
                    <a:pt x="564" y="154"/>
                  </a:lnTo>
                  <a:lnTo>
                    <a:pt x="565" y="154"/>
                  </a:lnTo>
                  <a:lnTo>
                    <a:pt x="566" y="154"/>
                  </a:lnTo>
                  <a:lnTo>
                    <a:pt x="566" y="154"/>
                  </a:lnTo>
                  <a:lnTo>
                    <a:pt x="566" y="154"/>
                  </a:lnTo>
                  <a:lnTo>
                    <a:pt x="567" y="154"/>
                  </a:lnTo>
                  <a:lnTo>
                    <a:pt x="568" y="154"/>
                  </a:lnTo>
                  <a:lnTo>
                    <a:pt x="569" y="154"/>
                  </a:lnTo>
                  <a:lnTo>
                    <a:pt x="569" y="155"/>
                  </a:lnTo>
                  <a:lnTo>
                    <a:pt x="570" y="155"/>
                  </a:lnTo>
                  <a:lnTo>
                    <a:pt x="571" y="155"/>
                  </a:lnTo>
                  <a:lnTo>
                    <a:pt x="572" y="155"/>
                  </a:lnTo>
                  <a:lnTo>
                    <a:pt x="572" y="155"/>
                  </a:lnTo>
                  <a:lnTo>
                    <a:pt x="573" y="155"/>
                  </a:lnTo>
                  <a:lnTo>
                    <a:pt x="574" y="155"/>
                  </a:lnTo>
                  <a:lnTo>
                    <a:pt x="574" y="156"/>
                  </a:lnTo>
                  <a:lnTo>
                    <a:pt x="575" y="156"/>
                  </a:lnTo>
                  <a:lnTo>
                    <a:pt x="575" y="157"/>
                  </a:lnTo>
                  <a:lnTo>
                    <a:pt x="576" y="157"/>
                  </a:lnTo>
                  <a:lnTo>
                    <a:pt x="577" y="157"/>
                  </a:lnTo>
                  <a:lnTo>
                    <a:pt x="577" y="158"/>
                  </a:lnTo>
                  <a:lnTo>
                    <a:pt x="578" y="158"/>
                  </a:lnTo>
                  <a:lnTo>
                    <a:pt x="578" y="159"/>
                  </a:lnTo>
                  <a:lnTo>
                    <a:pt x="578" y="159"/>
                  </a:lnTo>
                  <a:lnTo>
                    <a:pt x="579" y="159"/>
                  </a:lnTo>
                  <a:lnTo>
                    <a:pt x="579" y="160"/>
                  </a:lnTo>
                  <a:lnTo>
                    <a:pt x="580" y="161"/>
                  </a:lnTo>
                  <a:lnTo>
                    <a:pt x="581" y="161"/>
                  </a:lnTo>
                  <a:lnTo>
                    <a:pt x="581" y="161"/>
                  </a:lnTo>
                  <a:lnTo>
                    <a:pt x="582" y="161"/>
                  </a:lnTo>
                  <a:lnTo>
                    <a:pt x="582" y="162"/>
                  </a:lnTo>
                  <a:lnTo>
                    <a:pt x="582" y="163"/>
                  </a:lnTo>
                  <a:lnTo>
                    <a:pt x="583" y="163"/>
                  </a:lnTo>
                  <a:lnTo>
                    <a:pt x="583" y="164"/>
                  </a:lnTo>
                  <a:lnTo>
                    <a:pt x="584" y="164"/>
                  </a:lnTo>
                  <a:lnTo>
                    <a:pt x="584" y="165"/>
                  </a:lnTo>
                  <a:lnTo>
                    <a:pt x="585" y="165"/>
                  </a:lnTo>
                  <a:lnTo>
                    <a:pt x="585" y="165"/>
                  </a:lnTo>
                  <a:lnTo>
                    <a:pt x="585" y="166"/>
                  </a:lnTo>
                  <a:lnTo>
                    <a:pt x="586" y="166"/>
                  </a:lnTo>
                  <a:lnTo>
                    <a:pt x="587" y="166"/>
                  </a:lnTo>
                  <a:lnTo>
                    <a:pt x="586" y="166"/>
                  </a:lnTo>
                  <a:lnTo>
                    <a:pt x="586" y="167"/>
                  </a:lnTo>
                  <a:lnTo>
                    <a:pt x="587" y="167"/>
                  </a:lnTo>
                  <a:lnTo>
                    <a:pt x="588" y="167"/>
                  </a:lnTo>
                  <a:lnTo>
                    <a:pt x="588" y="167"/>
                  </a:lnTo>
                  <a:lnTo>
                    <a:pt x="589" y="167"/>
                  </a:lnTo>
                  <a:lnTo>
                    <a:pt x="589" y="168"/>
                  </a:lnTo>
                  <a:lnTo>
                    <a:pt x="590" y="168"/>
                  </a:lnTo>
                  <a:lnTo>
                    <a:pt x="591" y="168"/>
                  </a:lnTo>
                  <a:lnTo>
                    <a:pt x="591" y="169"/>
                  </a:lnTo>
                  <a:lnTo>
                    <a:pt x="591" y="169"/>
                  </a:lnTo>
                  <a:lnTo>
                    <a:pt x="591" y="170"/>
                  </a:lnTo>
                  <a:lnTo>
                    <a:pt x="592" y="170"/>
                  </a:lnTo>
                  <a:lnTo>
                    <a:pt x="593" y="170"/>
                  </a:lnTo>
                  <a:lnTo>
                    <a:pt x="593" y="171"/>
                  </a:lnTo>
                  <a:lnTo>
                    <a:pt x="594" y="171"/>
                  </a:lnTo>
                  <a:lnTo>
                    <a:pt x="595" y="171"/>
                  </a:lnTo>
                  <a:lnTo>
                    <a:pt x="595" y="172"/>
                  </a:lnTo>
                  <a:lnTo>
                    <a:pt x="596" y="172"/>
                  </a:lnTo>
                  <a:lnTo>
                    <a:pt x="597" y="172"/>
                  </a:lnTo>
                  <a:lnTo>
                    <a:pt x="596" y="172"/>
                  </a:lnTo>
                  <a:lnTo>
                    <a:pt x="596" y="173"/>
                  </a:lnTo>
                  <a:lnTo>
                    <a:pt x="597" y="173"/>
                  </a:lnTo>
                  <a:lnTo>
                    <a:pt x="598" y="173"/>
                  </a:lnTo>
                  <a:lnTo>
                    <a:pt x="598" y="173"/>
                  </a:lnTo>
                  <a:lnTo>
                    <a:pt x="599" y="173"/>
                  </a:lnTo>
                  <a:lnTo>
                    <a:pt x="600" y="173"/>
                  </a:lnTo>
                  <a:lnTo>
                    <a:pt x="601" y="173"/>
                  </a:lnTo>
                  <a:lnTo>
                    <a:pt x="601" y="174"/>
                  </a:lnTo>
                  <a:lnTo>
                    <a:pt x="602" y="174"/>
                  </a:lnTo>
                  <a:lnTo>
                    <a:pt x="601" y="174"/>
                  </a:lnTo>
                  <a:lnTo>
                    <a:pt x="602" y="175"/>
                  </a:lnTo>
                  <a:lnTo>
                    <a:pt x="601" y="175"/>
                  </a:lnTo>
                  <a:lnTo>
                    <a:pt x="601" y="176"/>
                  </a:lnTo>
                  <a:lnTo>
                    <a:pt x="602" y="176"/>
                  </a:lnTo>
                  <a:lnTo>
                    <a:pt x="601" y="176"/>
                  </a:lnTo>
                  <a:lnTo>
                    <a:pt x="602" y="176"/>
                  </a:lnTo>
                  <a:lnTo>
                    <a:pt x="602" y="177"/>
                  </a:lnTo>
                  <a:lnTo>
                    <a:pt x="603" y="177"/>
                  </a:lnTo>
                  <a:lnTo>
                    <a:pt x="604" y="177"/>
                  </a:lnTo>
                  <a:lnTo>
                    <a:pt x="604" y="178"/>
                  </a:lnTo>
                  <a:lnTo>
                    <a:pt x="604" y="178"/>
                  </a:lnTo>
                  <a:lnTo>
                    <a:pt x="604" y="179"/>
                  </a:lnTo>
                  <a:lnTo>
                    <a:pt x="605" y="179"/>
                  </a:lnTo>
                  <a:lnTo>
                    <a:pt x="605" y="180"/>
                  </a:lnTo>
                  <a:lnTo>
                    <a:pt x="605" y="180"/>
                  </a:lnTo>
                  <a:lnTo>
                    <a:pt x="606" y="180"/>
                  </a:lnTo>
                  <a:lnTo>
                    <a:pt x="607" y="180"/>
                  </a:lnTo>
                  <a:lnTo>
                    <a:pt x="608" y="181"/>
                  </a:lnTo>
                  <a:lnTo>
                    <a:pt x="609" y="181"/>
                  </a:lnTo>
                  <a:lnTo>
                    <a:pt x="610" y="181"/>
                  </a:lnTo>
                  <a:lnTo>
                    <a:pt x="610" y="181"/>
                  </a:lnTo>
                  <a:lnTo>
                    <a:pt x="611" y="181"/>
                  </a:lnTo>
                  <a:lnTo>
                    <a:pt x="611" y="182"/>
                  </a:lnTo>
                  <a:lnTo>
                    <a:pt x="612" y="182"/>
                  </a:lnTo>
                  <a:lnTo>
                    <a:pt x="613" y="182"/>
                  </a:lnTo>
                  <a:lnTo>
                    <a:pt x="614" y="182"/>
                  </a:lnTo>
                  <a:lnTo>
                    <a:pt x="614" y="183"/>
                  </a:lnTo>
                  <a:lnTo>
                    <a:pt x="615" y="183"/>
                  </a:lnTo>
                  <a:lnTo>
                    <a:pt x="615" y="184"/>
                  </a:lnTo>
                  <a:lnTo>
                    <a:pt x="616" y="184"/>
                  </a:lnTo>
                  <a:lnTo>
                    <a:pt x="616" y="185"/>
                  </a:lnTo>
                  <a:lnTo>
                    <a:pt x="617" y="185"/>
                  </a:lnTo>
                  <a:lnTo>
                    <a:pt x="617" y="185"/>
                  </a:lnTo>
                  <a:lnTo>
                    <a:pt x="618" y="186"/>
                  </a:lnTo>
                  <a:lnTo>
                    <a:pt x="619" y="186"/>
                  </a:lnTo>
                  <a:lnTo>
                    <a:pt x="620" y="186"/>
                  </a:lnTo>
                  <a:lnTo>
                    <a:pt x="621" y="186"/>
                  </a:lnTo>
                  <a:lnTo>
                    <a:pt x="621" y="186"/>
                  </a:lnTo>
                  <a:lnTo>
                    <a:pt x="622" y="186"/>
                  </a:lnTo>
                  <a:lnTo>
                    <a:pt x="622" y="187"/>
                  </a:lnTo>
                  <a:lnTo>
                    <a:pt x="623" y="187"/>
                  </a:lnTo>
                  <a:lnTo>
                    <a:pt x="623" y="188"/>
                  </a:lnTo>
                  <a:lnTo>
                    <a:pt x="624" y="188"/>
                  </a:lnTo>
                  <a:lnTo>
                    <a:pt x="624" y="189"/>
                  </a:lnTo>
                  <a:lnTo>
                    <a:pt x="625" y="189"/>
                  </a:lnTo>
                  <a:lnTo>
                    <a:pt x="626" y="189"/>
                  </a:lnTo>
                  <a:lnTo>
                    <a:pt x="627" y="189"/>
                  </a:lnTo>
                  <a:lnTo>
                    <a:pt x="628" y="189"/>
                  </a:lnTo>
                  <a:lnTo>
                    <a:pt x="629" y="189"/>
                  </a:lnTo>
                  <a:lnTo>
                    <a:pt x="629" y="190"/>
                  </a:lnTo>
                  <a:lnTo>
                    <a:pt x="630" y="190"/>
                  </a:lnTo>
                  <a:lnTo>
                    <a:pt x="630" y="190"/>
                  </a:lnTo>
                  <a:lnTo>
                    <a:pt x="631" y="190"/>
                  </a:lnTo>
                  <a:lnTo>
                    <a:pt x="632" y="190"/>
                  </a:lnTo>
                  <a:lnTo>
                    <a:pt x="633" y="190"/>
                  </a:lnTo>
                  <a:lnTo>
                    <a:pt x="634" y="190"/>
                  </a:lnTo>
                  <a:lnTo>
                    <a:pt x="635" y="190"/>
                  </a:lnTo>
                  <a:lnTo>
                    <a:pt x="636" y="190"/>
                  </a:lnTo>
                  <a:lnTo>
                    <a:pt x="636" y="189"/>
                  </a:lnTo>
                  <a:lnTo>
                    <a:pt x="636" y="190"/>
                  </a:lnTo>
                  <a:lnTo>
                    <a:pt x="636" y="190"/>
                  </a:lnTo>
                  <a:lnTo>
                    <a:pt x="637" y="190"/>
                  </a:lnTo>
                  <a:lnTo>
                    <a:pt x="638" y="190"/>
                  </a:lnTo>
                  <a:lnTo>
                    <a:pt x="639" y="190"/>
                  </a:lnTo>
                  <a:lnTo>
                    <a:pt x="640" y="190"/>
                  </a:lnTo>
                  <a:lnTo>
                    <a:pt x="641" y="190"/>
                  </a:lnTo>
                  <a:lnTo>
                    <a:pt x="642" y="190"/>
                  </a:lnTo>
                  <a:lnTo>
                    <a:pt x="642" y="190"/>
                  </a:lnTo>
                  <a:lnTo>
                    <a:pt x="642" y="189"/>
                  </a:lnTo>
                  <a:lnTo>
                    <a:pt x="643" y="189"/>
                  </a:lnTo>
                  <a:lnTo>
                    <a:pt x="644" y="189"/>
                  </a:lnTo>
                  <a:lnTo>
                    <a:pt x="645" y="189"/>
                  </a:lnTo>
                  <a:lnTo>
                    <a:pt x="646" y="189"/>
                  </a:lnTo>
                  <a:lnTo>
                    <a:pt x="647" y="189"/>
                  </a:lnTo>
                  <a:lnTo>
                    <a:pt x="647" y="188"/>
                  </a:lnTo>
                  <a:lnTo>
                    <a:pt x="648" y="188"/>
                  </a:lnTo>
                  <a:lnTo>
                    <a:pt x="649" y="188"/>
                  </a:lnTo>
                  <a:lnTo>
                    <a:pt x="649" y="188"/>
                  </a:lnTo>
                  <a:lnTo>
                    <a:pt x="649" y="187"/>
                  </a:lnTo>
                  <a:lnTo>
                    <a:pt x="650" y="187"/>
                  </a:lnTo>
                  <a:lnTo>
                    <a:pt x="651" y="187"/>
                  </a:lnTo>
                  <a:lnTo>
                    <a:pt x="652" y="187"/>
                  </a:lnTo>
                  <a:lnTo>
                    <a:pt x="652" y="186"/>
                  </a:lnTo>
                  <a:lnTo>
                    <a:pt x="653" y="186"/>
                  </a:lnTo>
                  <a:lnTo>
                    <a:pt x="654" y="186"/>
                  </a:lnTo>
                  <a:lnTo>
                    <a:pt x="654" y="186"/>
                  </a:lnTo>
                  <a:lnTo>
                    <a:pt x="655" y="186"/>
                  </a:lnTo>
                  <a:lnTo>
                    <a:pt x="655" y="186"/>
                  </a:lnTo>
                  <a:lnTo>
                    <a:pt x="655" y="185"/>
                  </a:lnTo>
                  <a:lnTo>
                    <a:pt x="656" y="185"/>
                  </a:lnTo>
                  <a:lnTo>
                    <a:pt x="657" y="185"/>
                  </a:lnTo>
                  <a:lnTo>
                    <a:pt x="657" y="184"/>
                  </a:lnTo>
                  <a:lnTo>
                    <a:pt x="658" y="184"/>
                  </a:lnTo>
                  <a:lnTo>
                    <a:pt x="659" y="184"/>
                  </a:lnTo>
                  <a:lnTo>
                    <a:pt x="659" y="183"/>
                  </a:lnTo>
                  <a:lnTo>
                    <a:pt x="660" y="183"/>
                  </a:lnTo>
                  <a:lnTo>
                    <a:pt x="661" y="183"/>
                  </a:lnTo>
                  <a:lnTo>
                    <a:pt x="661" y="182"/>
                  </a:lnTo>
                  <a:lnTo>
                    <a:pt x="661" y="183"/>
                  </a:lnTo>
                  <a:lnTo>
                    <a:pt x="661" y="182"/>
                  </a:lnTo>
                  <a:lnTo>
                    <a:pt x="661" y="183"/>
                  </a:lnTo>
                  <a:lnTo>
                    <a:pt x="661" y="182"/>
                  </a:lnTo>
                  <a:lnTo>
                    <a:pt x="662" y="182"/>
                  </a:lnTo>
                  <a:lnTo>
                    <a:pt x="662" y="182"/>
                  </a:lnTo>
                  <a:lnTo>
                    <a:pt x="662" y="181"/>
                  </a:lnTo>
                  <a:lnTo>
                    <a:pt x="663" y="181"/>
                  </a:lnTo>
                  <a:lnTo>
                    <a:pt x="664" y="181"/>
                  </a:lnTo>
                  <a:lnTo>
                    <a:pt x="664" y="180"/>
                  </a:lnTo>
                  <a:lnTo>
                    <a:pt x="665" y="180"/>
                  </a:lnTo>
                  <a:lnTo>
                    <a:pt x="665" y="180"/>
                  </a:lnTo>
                  <a:lnTo>
                    <a:pt x="666" y="180"/>
                  </a:lnTo>
                  <a:lnTo>
                    <a:pt x="667" y="180"/>
                  </a:lnTo>
                  <a:lnTo>
                    <a:pt x="667" y="180"/>
                  </a:lnTo>
                  <a:lnTo>
                    <a:pt x="668" y="180"/>
                  </a:lnTo>
                  <a:lnTo>
                    <a:pt x="668" y="180"/>
                  </a:lnTo>
                  <a:lnTo>
                    <a:pt x="668" y="180"/>
                  </a:lnTo>
                  <a:lnTo>
                    <a:pt x="669" y="180"/>
                  </a:lnTo>
                  <a:lnTo>
                    <a:pt x="669" y="179"/>
                  </a:lnTo>
                  <a:lnTo>
                    <a:pt x="670" y="179"/>
                  </a:lnTo>
                  <a:lnTo>
                    <a:pt x="671" y="179"/>
                  </a:lnTo>
                  <a:lnTo>
                    <a:pt x="671" y="178"/>
                  </a:lnTo>
                  <a:lnTo>
                    <a:pt x="672" y="178"/>
                  </a:lnTo>
                  <a:lnTo>
                    <a:pt x="673" y="177"/>
                  </a:lnTo>
                  <a:lnTo>
                    <a:pt x="674" y="177"/>
                  </a:lnTo>
                  <a:lnTo>
                    <a:pt x="674" y="176"/>
                  </a:lnTo>
                  <a:lnTo>
                    <a:pt x="674" y="176"/>
                  </a:lnTo>
                  <a:lnTo>
                    <a:pt x="674" y="175"/>
                  </a:lnTo>
                  <a:lnTo>
                    <a:pt x="675" y="175"/>
                  </a:lnTo>
                  <a:lnTo>
                    <a:pt x="675" y="174"/>
                  </a:lnTo>
                  <a:lnTo>
                    <a:pt x="676" y="174"/>
                  </a:lnTo>
                  <a:lnTo>
                    <a:pt x="677" y="174"/>
                  </a:lnTo>
                  <a:lnTo>
                    <a:pt x="677" y="173"/>
                  </a:lnTo>
                  <a:lnTo>
                    <a:pt x="678" y="173"/>
                  </a:lnTo>
                  <a:lnTo>
                    <a:pt x="678" y="173"/>
                  </a:lnTo>
                  <a:lnTo>
                    <a:pt x="679" y="173"/>
                  </a:lnTo>
                  <a:lnTo>
                    <a:pt x="680" y="172"/>
                  </a:lnTo>
                  <a:lnTo>
                    <a:pt x="680" y="171"/>
                  </a:lnTo>
                  <a:lnTo>
                    <a:pt x="681" y="171"/>
                  </a:lnTo>
                  <a:lnTo>
                    <a:pt x="680" y="171"/>
                  </a:lnTo>
                  <a:lnTo>
                    <a:pt x="681" y="171"/>
                  </a:lnTo>
                  <a:lnTo>
                    <a:pt x="681" y="170"/>
                  </a:lnTo>
                  <a:lnTo>
                    <a:pt x="681" y="170"/>
                  </a:lnTo>
                  <a:lnTo>
                    <a:pt x="681" y="169"/>
                  </a:lnTo>
                  <a:lnTo>
                    <a:pt x="682" y="169"/>
                  </a:lnTo>
                  <a:lnTo>
                    <a:pt x="682" y="168"/>
                  </a:lnTo>
                  <a:lnTo>
                    <a:pt x="683" y="168"/>
                  </a:lnTo>
                  <a:lnTo>
                    <a:pt x="683" y="167"/>
                  </a:lnTo>
                  <a:lnTo>
                    <a:pt x="684" y="167"/>
                  </a:lnTo>
                  <a:lnTo>
                    <a:pt x="684" y="167"/>
                  </a:lnTo>
                  <a:lnTo>
                    <a:pt x="685" y="167"/>
                  </a:lnTo>
                  <a:lnTo>
                    <a:pt x="685" y="166"/>
                  </a:lnTo>
                  <a:lnTo>
                    <a:pt x="686" y="166"/>
                  </a:lnTo>
                  <a:lnTo>
                    <a:pt x="686" y="165"/>
                  </a:lnTo>
                  <a:lnTo>
                    <a:pt x="687" y="165"/>
                  </a:lnTo>
                  <a:lnTo>
                    <a:pt x="687" y="164"/>
                  </a:lnTo>
                  <a:lnTo>
                    <a:pt x="687" y="164"/>
                  </a:lnTo>
                  <a:lnTo>
                    <a:pt x="687" y="163"/>
                  </a:lnTo>
                  <a:lnTo>
                    <a:pt x="688" y="163"/>
                  </a:lnTo>
                  <a:lnTo>
                    <a:pt x="688" y="162"/>
                  </a:lnTo>
                  <a:lnTo>
                    <a:pt x="689" y="162"/>
                  </a:lnTo>
                  <a:lnTo>
                    <a:pt x="689" y="161"/>
                  </a:lnTo>
                  <a:lnTo>
                    <a:pt x="690" y="161"/>
                  </a:lnTo>
                  <a:lnTo>
                    <a:pt x="690" y="160"/>
                  </a:lnTo>
                  <a:lnTo>
                    <a:pt x="691" y="160"/>
                  </a:lnTo>
                  <a:lnTo>
                    <a:pt x="691" y="159"/>
                  </a:lnTo>
                  <a:lnTo>
                    <a:pt x="692" y="159"/>
                  </a:lnTo>
                  <a:lnTo>
                    <a:pt x="692" y="158"/>
                  </a:lnTo>
                  <a:lnTo>
                    <a:pt x="692" y="157"/>
                  </a:lnTo>
                  <a:lnTo>
                    <a:pt x="693" y="157"/>
                  </a:lnTo>
                  <a:lnTo>
                    <a:pt x="694" y="156"/>
                  </a:lnTo>
                  <a:lnTo>
                    <a:pt x="694" y="155"/>
                  </a:lnTo>
                  <a:lnTo>
                    <a:pt x="694" y="155"/>
                  </a:lnTo>
                  <a:lnTo>
                    <a:pt x="694" y="154"/>
                  </a:lnTo>
                  <a:lnTo>
                    <a:pt x="695" y="154"/>
                  </a:lnTo>
                  <a:lnTo>
                    <a:pt x="695" y="154"/>
                  </a:lnTo>
                  <a:lnTo>
                    <a:pt x="696" y="154"/>
                  </a:lnTo>
                  <a:lnTo>
                    <a:pt x="696" y="153"/>
                  </a:lnTo>
                  <a:lnTo>
                    <a:pt x="697" y="153"/>
                  </a:lnTo>
                  <a:lnTo>
                    <a:pt x="697" y="152"/>
                  </a:lnTo>
                  <a:lnTo>
                    <a:pt x="697" y="151"/>
                  </a:lnTo>
                  <a:lnTo>
                    <a:pt x="698" y="151"/>
                  </a:lnTo>
                  <a:lnTo>
                    <a:pt x="698" y="150"/>
                  </a:lnTo>
                  <a:lnTo>
                    <a:pt x="698" y="149"/>
                  </a:lnTo>
                  <a:lnTo>
                    <a:pt x="698" y="148"/>
                  </a:lnTo>
                  <a:lnTo>
                    <a:pt x="699" y="148"/>
                  </a:lnTo>
                  <a:lnTo>
                    <a:pt x="699" y="148"/>
                  </a:lnTo>
                  <a:lnTo>
                    <a:pt x="700" y="148"/>
                  </a:lnTo>
                  <a:lnTo>
                    <a:pt x="700" y="147"/>
                  </a:lnTo>
                  <a:lnTo>
                    <a:pt x="700" y="146"/>
                  </a:lnTo>
                  <a:lnTo>
                    <a:pt x="700" y="146"/>
                  </a:lnTo>
                  <a:lnTo>
                    <a:pt x="700" y="145"/>
                  </a:lnTo>
                  <a:lnTo>
                    <a:pt x="701" y="145"/>
                  </a:lnTo>
                  <a:lnTo>
                    <a:pt x="701" y="144"/>
                  </a:lnTo>
                  <a:lnTo>
                    <a:pt x="701" y="143"/>
                  </a:lnTo>
                  <a:lnTo>
                    <a:pt x="702" y="143"/>
                  </a:lnTo>
                  <a:lnTo>
                    <a:pt x="702" y="142"/>
                  </a:lnTo>
                  <a:lnTo>
                    <a:pt x="702" y="141"/>
                  </a:lnTo>
                  <a:lnTo>
                    <a:pt x="703" y="141"/>
                  </a:lnTo>
                  <a:lnTo>
                    <a:pt x="703" y="140"/>
                  </a:lnTo>
                  <a:lnTo>
                    <a:pt x="703" y="139"/>
                  </a:lnTo>
                  <a:lnTo>
                    <a:pt x="704" y="139"/>
                  </a:lnTo>
                  <a:lnTo>
                    <a:pt x="704" y="138"/>
                  </a:lnTo>
                  <a:lnTo>
                    <a:pt x="704" y="137"/>
                  </a:lnTo>
                  <a:lnTo>
                    <a:pt x="704" y="136"/>
                  </a:lnTo>
                  <a:lnTo>
                    <a:pt x="705" y="136"/>
                  </a:lnTo>
                  <a:lnTo>
                    <a:pt x="705" y="135"/>
                  </a:lnTo>
                  <a:lnTo>
                    <a:pt x="705" y="135"/>
                  </a:lnTo>
                  <a:lnTo>
                    <a:pt x="705" y="134"/>
                  </a:lnTo>
                  <a:lnTo>
                    <a:pt x="705" y="133"/>
                  </a:lnTo>
                  <a:lnTo>
                    <a:pt x="705" y="132"/>
                  </a:lnTo>
                  <a:lnTo>
                    <a:pt x="705" y="131"/>
                  </a:lnTo>
                  <a:lnTo>
                    <a:pt x="705" y="130"/>
                  </a:lnTo>
                  <a:lnTo>
                    <a:pt x="704" y="130"/>
                  </a:lnTo>
                  <a:lnTo>
                    <a:pt x="704" y="129"/>
                  </a:lnTo>
                  <a:lnTo>
                    <a:pt x="704" y="128"/>
                  </a:lnTo>
                  <a:lnTo>
                    <a:pt x="704" y="128"/>
                  </a:lnTo>
                  <a:lnTo>
                    <a:pt x="703" y="127"/>
                  </a:lnTo>
                  <a:lnTo>
                    <a:pt x="703" y="126"/>
                  </a:lnTo>
                  <a:lnTo>
                    <a:pt x="702" y="126"/>
                  </a:lnTo>
                  <a:lnTo>
                    <a:pt x="702" y="125"/>
                  </a:lnTo>
                  <a:lnTo>
                    <a:pt x="702" y="124"/>
                  </a:lnTo>
                  <a:lnTo>
                    <a:pt x="701" y="124"/>
                  </a:lnTo>
                  <a:lnTo>
                    <a:pt x="701" y="123"/>
                  </a:lnTo>
                  <a:lnTo>
                    <a:pt x="701" y="122"/>
                  </a:lnTo>
                  <a:lnTo>
                    <a:pt x="700" y="122"/>
                  </a:lnTo>
                  <a:lnTo>
                    <a:pt x="700" y="122"/>
                  </a:lnTo>
                  <a:lnTo>
                    <a:pt x="700" y="122"/>
                  </a:lnTo>
                  <a:lnTo>
                    <a:pt x="700" y="121"/>
                  </a:lnTo>
                  <a:lnTo>
                    <a:pt x="700" y="120"/>
                  </a:lnTo>
                  <a:lnTo>
                    <a:pt x="699" y="120"/>
                  </a:lnTo>
                  <a:lnTo>
                    <a:pt x="699" y="119"/>
                  </a:lnTo>
                  <a:lnTo>
                    <a:pt x="698" y="119"/>
                  </a:lnTo>
                  <a:lnTo>
                    <a:pt x="698" y="118"/>
                  </a:lnTo>
                  <a:lnTo>
                    <a:pt x="697" y="118"/>
                  </a:lnTo>
                  <a:lnTo>
                    <a:pt x="696" y="118"/>
                  </a:lnTo>
                  <a:lnTo>
                    <a:pt x="696" y="117"/>
                  </a:lnTo>
                  <a:lnTo>
                    <a:pt x="696" y="116"/>
                  </a:lnTo>
                  <a:lnTo>
                    <a:pt x="695" y="116"/>
                  </a:lnTo>
                  <a:lnTo>
                    <a:pt x="695" y="116"/>
                  </a:lnTo>
                  <a:lnTo>
                    <a:pt x="695" y="115"/>
                  </a:lnTo>
                  <a:lnTo>
                    <a:pt x="694" y="115"/>
                  </a:lnTo>
                  <a:lnTo>
                    <a:pt x="694" y="114"/>
                  </a:lnTo>
                  <a:lnTo>
                    <a:pt x="694" y="113"/>
                  </a:lnTo>
                  <a:lnTo>
                    <a:pt x="694" y="112"/>
                  </a:lnTo>
                  <a:lnTo>
                    <a:pt x="694" y="111"/>
                  </a:lnTo>
                  <a:lnTo>
                    <a:pt x="694" y="111"/>
                  </a:lnTo>
                  <a:lnTo>
                    <a:pt x="694" y="110"/>
                  </a:lnTo>
                  <a:lnTo>
                    <a:pt x="693" y="111"/>
                  </a:lnTo>
                  <a:lnTo>
                    <a:pt x="693" y="110"/>
                  </a:lnTo>
                  <a:lnTo>
                    <a:pt x="693" y="109"/>
                  </a:lnTo>
                  <a:lnTo>
                    <a:pt x="693" y="109"/>
                  </a:lnTo>
                  <a:lnTo>
                    <a:pt x="693" y="108"/>
                  </a:lnTo>
                  <a:lnTo>
                    <a:pt x="693" y="107"/>
                  </a:lnTo>
                  <a:lnTo>
                    <a:pt x="693" y="106"/>
                  </a:lnTo>
                  <a:lnTo>
                    <a:pt x="692" y="106"/>
                  </a:lnTo>
                  <a:lnTo>
                    <a:pt x="692" y="105"/>
                  </a:lnTo>
                  <a:lnTo>
                    <a:pt x="692" y="104"/>
                  </a:lnTo>
                  <a:lnTo>
                    <a:pt x="691" y="104"/>
                  </a:lnTo>
                  <a:lnTo>
                    <a:pt x="691" y="103"/>
                  </a:lnTo>
                  <a:lnTo>
                    <a:pt x="691" y="103"/>
                  </a:lnTo>
                  <a:lnTo>
                    <a:pt x="691" y="102"/>
                  </a:lnTo>
                  <a:lnTo>
                    <a:pt x="691" y="101"/>
                  </a:lnTo>
                  <a:lnTo>
                    <a:pt x="691" y="100"/>
                  </a:lnTo>
                  <a:lnTo>
                    <a:pt x="691" y="99"/>
                  </a:lnTo>
                  <a:lnTo>
                    <a:pt x="690" y="99"/>
                  </a:lnTo>
                  <a:lnTo>
                    <a:pt x="690" y="98"/>
                  </a:lnTo>
                  <a:lnTo>
                    <a:pt x="690" y="97"/>
                  </a:lnTo>
                  <a:lnTo>
                    <a:pt x="690" y="96"/>
                  </a:lnTo>
                  <a:lnTo>
                    <a:pt x="689" y="96"/>
                  </a:lnTo>
                  <a:lnTo>
                    <a:pt x="689" y="96"/>
                  </a:lnTo>
                  <a:lnTo>
                    <a:pt x="689" y="95"/>
                  </a:lnTo>
                  <a:lnTo>
                    <a:pt x="688" y="95"/>
                  </a:lnTo>
                  <a:lnTo>
                    <a:pt x="688" y="94"/>
                  </a:lnTo>
                  <a:lnTo>
                    <a:pt x="688" y="93"/>
                  </a:lnTo>
                  <a:lnTo>
                    <a:pt x="688" y="92"/>
                  </a:lnTo>
                  <a:lnTo>
                    <a:pt x="688" y="91"/>
                  </a:lnTo>
                  <a:lnTo>
                    <a:pt x="688" y="90"/>
                  </a:lnTo>
                  <a:lnTo>
                    <a:pt x="689" y="90"/>
                  </a:lnTo>
                  <a:lnTo>
                    <a:pt x="689" y="89"/>
                  </a:lnTo>
                  <a:lnTo>
                    <a:pt x="688" y="89"/>
                  </a:lnTo>
                  <a:lnTo>
                    <a:pt x="688" y="88"/>
                  </a:lnTo>
                  <a:lnTo>
                    <a:pt x="688" y="87"/>
                  </a:lnTo>
                  <a:lnTo>
                    <a:pt x="689" y="87"/>
                  </a:lnTo>
                  <a:lnTo>
                    <a:pt x="689" y="86"/>
                  </a:lnTo>
                  <a:lnTo>
                    <a:pt x="689" y="85"/>
                  </a:lnTo>
                  <a:lnTo>
                    <a:pt x="690" y="84"/>
                  </a:lnTo>
                  <a:lnTo>
                    <a:pt x="690" y="83"/>
                  </a:lnTo>
                  <a:lnTo>
                    <a:pt x="690" y="83"/>
                  </a:lnTo>
                  <a:lnTo>
                    <a:pt x="690" y="82"/>
                  </a:lnTo>
                  <a:lnTo>
                    <a:pt x="690" y="81"/>
                  </a:lnTo>
                  <a:lnTo>
                    <a:pt x="690" y="80"/>
                  </a:lnTo>
                  <a:lnTo>
                    <a:pt x="689" y="80"/>
                  </a:lnTo>
                  <a:lnTo>
                    <a:pt x="689" y="79"/>
                  </a:lnTo>
                  <a:lnTo>
                    <a:pt x="690" y="79"/>
                  </a:lnTo>
                  <a:lnTo>
                    <a:pt x="690" y="78"/>
                  </a:lnTo>
                  <a:lnTo>
                    <a:pt x="690" y="77"/>
                  </a:lnTo>
                  <a:lnTo>
                    <a:pt x="691" y="77"/>
                  </a:lnTo>
                  <a:lnTo>
                    <a:pt x="691" y="77"/>
                  </a:lnTo>
                  <a:lnTo>
                    <a:pt x="692" y="77"/>
                  </a:lnTo>
                  <a:lnTo>
                    <a:pt x="692" y="76"/>
                  </a:lnTo>
                  <a:lnTo>
                    <a:pt x="693" y="76"/>
                  </a:lnTo>
                  <a:lnTo>
                    <a:pt x="693" y="75"/>
                  </a:lnTo>
                  <a:lnTo>
                    <a:pt x="694" y="75"/>
                  </a:lnTo>
                  <a:lnTo>
                    <a:pt x="694" y="74"/>
                  </a:lnTo>
                  <a:lnTo>
                    <a:pt x="694" y="74"/>
                  </a:lnTo>
                  <a:lnTo>
                    <a:pt x="694" y="73"/>
                  </a:lnTo>
                  <a:lnTo>
                    <a:pt x="695" y="73"/>
                  </a:lnTo>
                  <a:lnTo>
                    <a:pt x="695" y="72"/>
                  </a:lnTo>
                  <a:lnTo>
                    <a:pt x="696" y="72"/>
                  </a:lnTo>
                  <a:lnTo>
                    <a:pt x="696" y="71"/>
                  </a:lnTo>
                  <a:lnTo>
                    <a:pt x="696" y="71"/>
                  </a:lnTo>
                  <a:lnTo>
                    <a:pt x="696" y="70"/>
                  </a:lnTo>
                  <a:lnTo>
                    <a:pt x="695" y="69"/>
                  </a:lnTo>
                  <a:lnTo>
                    <a:pt x="696" y="69"/>
                  </a:lnTo>
                  <a:lnTo>
                    <a:pt x="697" y="69"/>
                  </a:lnTo>
                  <a:lnTo>
                    <a:pt x="697" y="68"/>
                  </a:lnTo>
                  <a:lnTo>
                    <a:pt x="698" y="68"/>
                  </a:lnTo>
                  <a:lnTo>
                    <a:pt x="698" y="67"/>
                  </a:lnTo>
                  <a:lnTo>
                    <a:pt x="699" y="67"/>
                  </a:lnTo>
                  <a:lnTo>
                    <a:pt x="699" y="66"/>
                  </a:lnTo>
                  <a:lnTo>
                    <a:pt x="700" y="66"/>
                  </a:lnTo>
                  <a:lnTo>
                    <a:pt x="700" y="65"/>
                  </a:lnTo>
                  <a:lnTo>
                    <a:pt x="700" y="64"/>
                  </a:lnTo>
                  <a:lnTo>
                    <a:pt x="700" y="65"/>
                  </a:lnTo>
                  <a:lnTo>
                    <a:pt x="700" y="64"/>
                  </a:lnTo>
                  <a:lnTo>
                    <a:pt x="700" y="64"/>
                  </a:lnTo>
                  <a:lnTo>
                    <a:pt x="700" y="64"/>
                  </a:lnTo>
                  <a:lnTo>
                    <a:pt x="700" y="64"/>
                  </a:lnTo>
                  <a:lnTo>
                    <a:pt x="701" y="64"/>
                  </a:lnTo>
                  <a:lnTo>
                    <a:pt x="701" y="64"/>
                  </a:lnTo>
                  <a:lnTo>
                    <a:pt x="702" y="64"/>
                  </a:lnTo>
                  <a:lnTo>
                    <a:pt x="702" y="63"/>
                  </a:lnTo>
                  <a:lnTo>
                    <a:pt x="703" y="63"/>
                  </a:lnTo>
                  <a:lnTo>
                    <a:pt x="703" y="62"/>
                  </a:lnTo>
                  <a:lnTo>
                    <a:pt x="704" y="62"/>
                  </a:lnTo>
                  <a:lnTo>
                    <a:pt x="704" y="61"/>
                  </a:lnTo>
                  <a:lnTo>
                    <a:pt x="705" y="61"/>
                  </a:lnTo>
                  <a:lnTo>
                    <a:pt x="705" y="60"/>
                  </a:lnTo>
                  <a:lnTo>
                    <a:pt x="706" y="60"/>
                  </a:lnTo>
                  <a:lnTo>
                    <a:pt x="706" y="59"/>
                  </a:lnTo>
                  <a:lnTo>
                    <a:pt x="706" y="59"/>
                  </a:lnTo>
                  <a:lnTo>
                    <a:pt x="706" y="58"/>
                  </a:lnTo>
                  <a:lnTo>
                    <a:pt x="707" y="58"/>
                  </a:lnTo>
                  <a:lnTo>
                    <a:pt x="707" y="58"/>
                  </a:lnTo>
                  <a:lnTo>
                    <a:pt x="708" y="58"/>
                  </a:lnTo>
                  <a:lnTo>
                    <a:pt x="708" y="57"/>
                  </a:lnTo>
                  <a:lnTo>
                    <a:pt x="709" y="57"/>
                  </a:lnTo>
                  <a:lnTo>
                    <a:pt x="709" y="56"/>
                  </a:lnTo>
                  <a:lnTo>
                    <a:pt x="710" y="56"/>
                  </a:lnTo>
                  <a:lnTo>
                    <a:pt x="711" y="55"/>
                  </a:lnTo>
                  <a:lnTo>
                    <a:pt x="712" y="55"/>
                  </a:lnTo>
                  <a:lnTo>
                    <a:pt x="712" y="54"/>
                  </a:lnTo>
                  <a:lnTo>
                    <a:pt x="713" y="54"/>
                  </a:lnTo>
                  <a:lnTo>
                    <a:pt x="713" y="53"/>
                  </a:lnTo>
                  <a:lnTo>
                    <a:pt x="713" y="53"/>
                  </a:lnTo>
                  <a:lnTo>
                    <a:pt x="714" y="52"/>
                  </a:lnTo>
                  <a:lnTo>
                    <a:pt x="715" y="52"/>
                  </a:lnTo>
                  <a:lnTo>
                    <a:pt x="715" y="51"/>
                  </a:lnTo>
                  <a:lnTo>
                    <a:pt x="716" y="51"/>
                  </a:lnTo>
                  <a:lnTo>
                    <a:pt x="716" y="51"/>
                  </a:lnTo>
                  <a:lnTo>
                    <a:pt x="717" y="51"/>
                  </a:lnTo>
                  <a:lnTo>
                    <a:pt x="717" y="50"/>
                  </a:lnTo>
                  <a:lnTo>
                    <a:pt x="718" y="50"/>
                  </a:lnTo>
                  <a:lnTo>
                    <a:pt x="718" y="49"/>
                  </a:lnTo>
                  <a:lnTo>
                    <a:pt x="719" y="49"/>
                  </a:lnTo>
                  <a:lnTo>
                    <a:pt x="719" y="49"/>
                  </a:lnTo>
                  <a:lnTo>
                    <a:pt x="719" y="48"/>
                  </a:lnTo>
                  <a:lnTo>
                    <a:pt x="720" y="48"/>
                  </a:lnTo>
                  <a:lnTo>
                    <a:pt x="720" y="47"/>
                  </a:lnTo>
                  <a:lnTo>
                    <a:pt x="721" y="47"/>
                  </a:lnTo>
                  <a:lnTo>
                    <a:pt x="722" y="47"/>
                  </a:lnTo>
                  <a:lnTo>
                    <a:pt x="722" y="46"/>
                  </a:lnTo>
                  <a:lnTo>
                    <a:pt x="723" y="46"/>
                  </a:lnTo>
                  <a:lnTo>
                    <a:pt x="723" y="45"/>
                  </a:lnTo>
                  <a:lnTo>
                    <a:pt x="724" y="45"/>
                  </a:lnTo>
                  <a:lnTo>
                    <a:pt x="725" y="45"/>
                  </a:lnTo>
                  <a:lnTo>
                    <a:pt x="725" y="45"/>
                  </a:lnTo>
                  <a:lnTo>
                    <a:pt x="726" y="45"/>
                  </a:lnTo>
                  <a:lnTo>
                    <a:pt x="726" y="44"/>
                  </a:lnTo>
                  <a:lnTo>
                    <a:pt x="726" y="44"/>
                  </a:lnTo>
                  <a:lnTo>
                    <a:pt x="727" y="44"/>
                  </a:lnTo>
                  <a:lnTo>
                    <a:pt x="727" y="43"/>
                  </a:lnTo>
                  <a:lnTo>
                    <a:pt x="728" y="43"/>
                  </a:lnTo>
                  <a:lnTo>
                    <a:pt x="728" y="42"/>
                  </a:lnTo>
                  <a:lnTo>
                    <a:pt x="729" y="42"/>
                  </a:lnTo>
                  <a:lnTo>
                    <a:pt x="730" y="42"/>
                  </a:lnTo>
                  <a:lnTo>
                    <a:pt x="730" y="41"/>
                  </a:lnTo>
                  <a:lnTo>
                    <a:pt x="731" y="41"/>
                  </a:lnTo>
                  <a:lnTo>
                    <a:pt x="732" y="41"/>
                  </a:lnTo>
                  <a:lnTo>
                    <a:pt x="732" y="40"/>
                  </a:lnTo>
                  <a:lnTo>
                    <a:pt x="732" y="40"/>
                  </a:lnTo>
                  <a:lnTo>
                    <a:pt x="733" y="40"/>
                  </a:lnTo>
                  <a:lnTo>
                    <a:pt x="733" y="39"/>
                  </a:lnTo>
                  <a:lnTo>
                    <a:pt x="734" y="39"/>
                  </a:lnTo>
                  <a:lnTo>
                    <a:pt x="735" y="39"/>
                  </a:lnTo>
                  <a:lnTo>
                    <a:pt x="735" y="39"/>
                  </a:lnTo>
                  <a:lnTo>
                    <a:pt x="736" y="39"/>
                  </a:lnTo>
                  <a:lnTo>
                    <a:pt x="737" y="39"/>
                  </a:lnTo>
                  <a:lnTo>
                    <a:pt x="737" y="38"/>
                  </a:lnTo>
                  <a:lnTo>
                    <a:pt x="738" y="38"/>
                  </a:lnTo>
                  <a:lnTo>
                    <a:pt x="738" y="38"/>
                  </a:lnTo>
                  <a:lnTo>
                    <a:pt x="739" y="38"/>
                  </a:lnTo>
                  <a:lnTo>
                    <a:pt x="739" y="37"/>
                  </a:lnTo>
                  <a:lnTo>
                    <a:pt x="740" y="37"/>
                  </a:lnTo>
                  <a:lnTo>
                    <a:pt x="741" y="37"/>
                  </a:lnTo>
                  <a:lnTo>
                    <a:pt x="742" y="37"/>
                  </a:lnTo>
                  <a:lnTo>
                    <a:pt x="742" y="36"/>
                  </a:lnTo>
                  <a:lnTo>
                    <a:pt x="743" y="36"/>
                  </a:lnTo>
                  <a:lnTo>
                    <a:pt x="744" y="36"/>
                  </a:lnTo>
                  <a:lnTo>
                    <a:pt x="744" y="35"/>
                  </a:lnTo>
                  <a:lnTo>
                    <a:pt x="745" y="35"/>
                  </a:lnTo>
                  <a:lnTo>
                    <a:pt x="745" y="35"/>
                  </a:lnTo>
                  <a:lnTo>
                    <a:pt x="745" y="34"/>
                  </a:lnTo>
                  <a:lnTo>
                    <a:pt x="746" y="34"/>
                  </a:lnTo>
                  <a:lnTo>
                    <a:pt x="747" y="34"/>
                  </a:lnTo>
                  <a:lnTo>
                    <a:pt x="748" y="34"/>
                  </a:lnTo>
                  <a:lnTo>
                    <a:pt x="748" y="33"/>
                  </a:lnTo>
                  <a:lnTo>
                    <a:pt x="749" y="33"/>
                  </a:lnTo>
                  <a:lnTo>
                    <a:pt x="750" y="33"/>
                  </a:lnTo>
                  <a:lnTo>
                    <a:pt x="750" y="32"/>
                  </a:lnTo>
                  <a:lnTo>
                    <a:pt x="751" y="32"/>
                  </a:lnTo>
                  <a:lnTo>
                    <a:pt x="751" y="32"/>
                  </a:lnTo>
                  <a:lnTo>
                    <a:pt x="751" y="32"/>
                  </a:lnTo>
                  <a:lnTo>
                    <a:pt x="752" y="32"/>
                  </a:lnTo>
                  <a:lnTo>
                    <a:pt x="753" y="32"/>
                  </a:lnTo>
                  <a:lnTo>
                    <a:pt x="753" y="31"/>
                  </a:lnTo>
                  <a:lnTo>
                    <a:pt x="754" y="31"/>
                  </a:lnTo>
                  <a:lnTo>
                    <a:pt x="754" y="30"/>
                  </a:lnTo>
                  <a:lnTo>
                    <a:pt x="754" y="31"/>
                  </a:lnTo>
                  <a:lnTo>
                    <a:pt x="754" y="30"/>
                  </a:lnTo>
                  <a:lnTo>
                    <a:pt x="755" y="30"/>
                  </a:lnTo>
                  <a:lnTo>
                    <a:pt x="756" y="30"/>
                  </a:lnTo>
                  <a:lnTo>
                    <a:pt x="757" y="30"/>
                  </a:lnTo>
                  <a:lnTo>
                    <a:pt x="757" y="29"/>
                  </a:lnTo>
                  <a:lnTo>
                    <a:pt x="757" y="29"/>
                  </a:lnTo>
                  <a:lnTo>
                    <a:pt x="758" y="29"/>
                  </a:lnTo>
                  <a:lnTo>
                    <a:pt x="758" y="28"/>
                  </a:lnTo>
                  <a:lnTo>
                    <a:pt x="759" y="28"/>
                  </a:lnTo>
                  <a:lnTo>
                    <a:pt x="760" y="28"/>
                  </a:lnTo>
                  <a:lnTo>
                    <a:pt x="761" y="28"/>
                  </a:lnTo>
                  <a:lnTo>
                    <a:pt x="761" y="27"/>
                  </a:lnTo>
                  <a:lnTo>
                    <a:pt x="762" y="27"/>
                  </a:lnTo>
                  <a:lnTo>
                    <a:pt x="763" y="27"/>
                  </a:lnTo>
                  <a:lnTo>
                    <a:pt x="763" y="26"/>
                  </a:lnTo>
                  <a:lnTo>
                    <a:pt x="764" y="26"/>
                  </a:lnTo>
                  <a:lnTo>
                    <a:pt x="764" y="26"/>
                  </a:lnTo>
                  <a:lnTo>
                    <a:pt x="765" y="26"/>
                  </a:lnTo>
                  <a:lnTo>
                    <a:pt x="766" y="26"/>
                  </a:lnTo>
                  <a:lnTo>
                    <a:pt x="767" y="26"/>
                  </a:lnTo>
                  <a:lnTo>
                    <a:pt x="768" y="26"/>
                  </a:lnTo>
                  <a:lnTo>
                    <a:pt x="769" y="26"/>
                  </a:lnTo>
                  <a:lnTo>
                    <a:pt x="770" y="26"/>
                  </a:lnTo>
                  <a:lnTo>
                    <a:pt x="770" y="26"/>
                  </a:lnTo>
                  <a:lnTo>
                    <a:pt x="771" y="26"/>
                  </a:lnTo>
                  <a:lnTo>
                    <a:pt x="772" y="26"/>
                  </a:lnTo>
                  <a:lnTo>
                    <a:pt x="773" y="26"/>
                  </a:lnTo>
                  <a:lnTo>
                    <a:pt x="774" y="26"/>
                  </a:lnTo>
                  <a:lnTo>
                    <a:pt x="775" y="26"/>
                  </a:lnTo>
                  <a:lnTo>
                    <a:pt x="776" y="26"/>
                  </a:lnTo>
                  <a:lnTo>
                    <a:pt x="777" y="26"/>
                  </a:lnTo>
                  <a:lnTo>
                    <a:pt x="777" y="26"/>
                  </a:lnTo>
                  <a:lnTo>
                    <a:pt x="777" y="26"/>
                  </a:lnTo>
                  <a:lnTo>
                    <a:pt x="777" y="26"/>
                  </a:lnTo>
                  <a:lnTo>
                    <a:pt x="778" y="26"/>
                  </a:lnTo>
                  <a:lnTo>
                    <a:pt x="778" y="26"/>
                  </a:lnTo>
                  <a:lnTo>
                    <a:pt x="779" y="26"/>
                  </a:lnTo>
                  <a:lnTo>
                    <a:pt x="779" y="26"/>
                  </a:lnTo>
                  <a:lnTo>
                    <a:pt x="779" y="26"/>
                  </a:lnTo>
                  <a:lnTo>
                    <a:pt x="779" y="26"/>
                  </a:lnTo>
                  <a:lnTo>
                    <a:pt x="779" y="26"/>
                  </a:lnTo>
                  <a:lnTo>
                    <a:pt x="780" y="26"/>
                  </a:lnTo>
                  <a:lnTo>
                    <a:pt x="780" y="26"/>
                  </a:lnTo>
                  <a:lnTo>
                    <a:pt x="781" y="26"/>
                  </a:lnTo>
                  <a:lnTo>
                    <a:pt x="782" y="26"/>
                  </a:lnTo>
                  <a:lnTo>
                    <a:pt x="783" y="26"/>
                  </a:lnTo>
                  <a:lnTo>
                    <a:pt x="783" y="26"/>
                  </a:lnTo>
                  <a:lnTo>
                    <a:pt x="784" y="26"/>
                  </a:lnTo>
                  <a:lnTo>
                    <a:pt x="784" y="25"/>
                  </a:lnTo>
                  <a:lnTo>
                    <a:pt x="785" y="25"/>
                  </a:lnTo>
                  <a:lnTo>
                    <a:pt x="786" y="25"/>
                  </a:lnTo>
                  <a:lnTo>
                    <a:pt x="787" y="25"/>
                  </a:lnTo>
                  <a:lnTo>
                    <a:pt x="787" y="24"/>
                  </a:lnTo>
                  <a:lnTo>
                    <a:pt x="787" y="25"/>
                  </a:lnTo>
                  <a:lnTo>
                    <a:pt x="788" y="25"/>
                  </a:lnTo>
                  <a:lnTo>
                    <a:pt x="788" y="24"/>
                  </a:lnTo>
                  <a:lnTo>
                    <a:pt x="788" y="25"/>
                  </a:lnTo>
                  <a:lnTo>
                    <a:pt x="788" y="24"/>
                  </a:lnTo>
                  <a:lnTo>
                    <a:pt x="789" y="24"/>
                  </a:lnTo>
                  <a:lnTo>
                    <a:pt x="789" y="23"/>
                  </a:lnTo>
                  <a:lnTo>
                    <a:pt x="790" y="23"/>
                  </a:lnTo>
                  <a:lnTo>
                    <a:pt x="791" y="23"/>
                  </a:lnTo>
                  <a:lnTo>
                    <a:pt x="791" y="22"/>
                  </a:lnTo>
                  <a:lnTo>
                    <a:pt x="792" y="22"/>
                  </a:lnTo>
                  <a:lnTo>
                    <a:pt x="792" y="21"/>
                  </a:lnTo>
                  <a:lnTo>
                    <a:pt x="793" y="21"/>
                  </a:lnTo>
                  <a:lnTo>
                    <a:pt x="793" y="20"/>
                  </a:lnTo>
                  <a:lnTo>
                    <a:pt x="794" y="20"/>
                  </a:lnTo>
                  <a:lnTo>
                    <a:pt x="795" y="20"/>
                  </a:lnTo>
                  <a:lnTo>
                    <a:pt x="795" y="19"/>
                  </a:lnTo>
                  <a:lnTo>
                    <a:pt x="796" y="19"/>
                  </a:lnTo>
                  <a:lnTo>
                    <a:pt x="796" y="19"/>
                  </a:lnTo>
                  <a:lnTo>
                    <a:pt x="796" y="19"/>
                  </a:lnTo>
                  <a:lnTo>
                    <a:pt x="796" y="18"/>
                  </a:lnTo>
                  <a:lnTo>
                    <a:pt x="797" y="18"/>
                  </a:lnTo>
                  <a:lnTo>
                    <a:pt x="798" y="18"/>
                  </a:lnTo>
                  <a:lnTo>
                    <a:pt x="798" y="17"/>
                  </a:lnTo>
                  <a:lnTo>
                    <a:pt x="799" y="17"/>
                  </a:lnTo>
                  <a:lnTo>
                    <a:pt x="799" y="16"/>
                  </a:lnTo>
                  <a:lnTo>
                    <a:pt x="799" y="17"/>
                  </a:lnTo>
                  <a:lnTo>
                    <a:pt x="800" y="17"/>
                  </a:lnTo>
                  <a:lnTo>
                    <a:pt x="800" y="16"/>
                  </a:lnTo>
                  <a:lnTo>
                    <a:pt x="801" y="16"/>
                  </a:lnTo>
                  <a:lnTo>
                    <a:pt x="802" y="16"/>
                  </a:lnTo>
                  <a:lnTo>
                    <a:pt x="802" y="16"/>
                  </a:lnTo>
                  <a:lnTo>
                    <a:pt x="803" y="16"/>
                  </a:lnTo>
                  <a:lnTo>
                    <a:pt x="803" y="15"/>
                  </a:lnTo>
                  <a:lnTo>
                    <a:pt x="804" y="15"/>
                  </a:lnTo>
                  <a:lnTo>
                    <a:pt x="805" y="15"/>
                  </a:lnTo>
                  <a:lnTo>
                    <a:pt x="806" y="15"/>
                  </a:lnTo>
                  <a:lnTo>
                    <a:pt x="807" y="15"/>
                  </a:lnTo>
                  <a:lnTo>
                    <a:pt x="808" y="15"/>
                  </a:lnTo>
                  <a:lnTo>
                    <a:pt x="808" y="16"/>
                  </a:lnTo>
                  <a:lnTo>
                    <a:pt x="809" y="16"/>
                  </a:lnTo>
                  <a:lnTo>
                    <a:pt x="809" y="16"/>
                  </a:lnTo>
                  <a:lnTo>
                    <a:pt x="810" y="16"/>
                  </a:lnTo>
                  <a:lnTo>
                    <a:pt x="810" y="17"/>
                  </a:lnTo>
                  <a:lnTo>
                    <a:pt x="811" y="17"/>
                  </a:lnTo>
                  <a:lnTo>
                    <a:pt x="812" y="17"/>
                  </a:lnTo>
                  <a:lnTo>
                    <a:pt x="813" y="17"/>
                  </a:lnTo>
                  <a:lnTo>
                    <a:pt x="814" y="17"/>
                  </a:lnTo>
                  <a:lnTo>
                    <a:pt x="815" y="17"/>
                  </a:lnTo>
                  <a:lnTo>
                    <a:pt x="815" y="18"/>
                  </a:lnTo>
                  <a:lnTo>
                    <a:pt x="815" y="17"/>
                  </a:lnTo>
                  <a:lnTo>
                    <a:pt x="815" y="18"/>
                  </a:lnTo>
                  <a:lnTo>
                    <a:pt x="815" y="18"/>
                  </a:lnTo>
                  <a:lnTo>
                    <a:pt x="816" y="18"/>
                  </a:lnTo>
                  <a:lnTo>
                    <a:pt x="817" y="18"/>
                  </a:lnTo>
                  <a:lnTo>
                    <a:pt x="818" y="18"/>
                  </a:lnTo>
                  <a:lnTo>
                    <a:pt x="819" y="18"/>
                  </a:lnTo>
                  <a:lnTo>
                    <a:pt x="820" y="18"/>
                  </a:lnTo>
                  <a:lnTo>
                    <a:pt x="821" y="18"/>
                  </a:lnTo>
                  <a:lnTo>
                    <a:pt x="821" y="18"/>
                  </a:lnTo>
                  <a:lnTo>
                    <a:pt x="822" y="18"/>
                  </a:lnTo>
                  <a:lnTo>
                    <a:pt x="823" y="18"/>
                  </a:lnTo>
                  <a:lnTo>
                    <a:pt x="824" y="18"/>
                  </a:lnTo>
                  <a:lnTo>
                    <a:pt x="824" y="17"/>
                  </a:lnTo>
                  <a:lnTo>
                    <a:pt x="825" y="17"/>
                  </a:lnTo>
                  <a:lnTo>
                    <a:pt x="825" y="18"/>
                  </a:lnTo>
                  <a:lnTo>
                    <a:pt x="825" y="17"/>
                  </a:lnTo>
                  <a:lnTo>
                    <a:pt x="825" y="18"/>
                  </a:lnTo>
                  <a:lnTo>
                    <a:pt x="826" y="18"/>
                  </a:lnTo>
                  <a:lnTo>
                    <a:pt x="826" y="17"/>
                  </a:lnTo>
                  <a:lnTo>
                    <a:pt x="826" y="18"/>
                  </a:lnTo>
                  <a:lnTo>
                    <a:pt x="826" y="17"/>
                  </a:lnTo>
                  <a:lnTo>
                    <a:pt x="827" y="17"/>
                  </a:lnTo>
                  <a:lnTo>
                    <a:pt x="828" y="17"/>
                  </a:lnTo>
                  <a:lnTo>
                    <a:pt x="828" y="17"/>
                  </a:lnTo>
                  <a:lnTo>
                    <a:pt x="829" y="17"/>
                  </a:lnTo>
                  <a:lnTo>
                    <a:pt x="830" y="17"/>
                  </a:lnTo>
                  <a:lnTo>
                    <a:pt x="830" y="16"/>
                  </a:lnTo>
                  <a:lnTo>
                    <a:pt x="831" y="16"/>
                  </a:lnTo>
                  <a:lnTo>
                    <a:pt x="831" y="15"/>
                  </a:lnTo>
                  <a:lnTo>
                    <a:pt x="832" y="15"/>
                  </a:lnTo>
                  <a:lnTo>
                    <a:pt x="833" y="15"/>
                  </a:lnTo>
                  <a:lnTo>
                    <a:pt x="834" y="15"/>
                  </a:lnTo>
                  <a:lnTo>
                    <a:pt x="834" y="15"/>
                  </a:lnTo>
                  <a:lnTo>
                    <a:pt x="834" y="16"/>
                  </a:lnTo>
                  <a:lnTo>
                    <a:pt x="835" y="16"/>
                  </a:lnTo>
                  <a:lnTo>
                    <a:pt x="835" y="17"/>
                  </a:lnTo>
                  <a:lnTo>
                    <a:pt x="835" y="18"/>
                  </a:lnTo>
                  <a:lnTo>
                    <a:pt x="835" y="19"/>
                  </a:lnTo>
                  <a:lnTo>
                    <a:pt x="836" y="19"/>
                  </a:lnTo>
                  <a:lnTo>
                    <a:pt x="837" y="19"/>
                  </a:lnTo>
                  <a:lnTo>
                    <a:pt x="837" y="19"/>
                  </a:lnTo>
                  <a:lnTo>
                    <a:pt x="837" y="19"/>
                  </a:lnTo>
                  <a:lnTo>
                    <a:pt x="837" y="19"/>
                  </a:lnTo>
                  <a:lnTo>
                    <a:pt x="838" y="19"/>
                  </a:lnTo>
                  <a:lnTo>
                    <a:pt x="839" y="19"/>
                  </a:lnTo>
                  <a:lnTo>
                    <a:pt x="840" y="19"/>
                  </a:lnTo>
                  <a:lnTo>
                    <a:pt x="841" y="19"/>
                  </a:lnTo>
                  <a:lnTo>
                    <a:pt x="841" y="19"/>
                  </a:lnTo>
                  <a:lnTo>
                    <a:pt x="842" y="19"/>
                  </a:lnTo>
                  <a:lnTo>
                    <a:pt x="843" y="19"/>
                  </a:lnTo>
                  <a:lnTo>
                    <a:pt x="844" y="19"/>
                  </a:lnTo>
                  <a:lnTo>
                    <a:pt x="845" y="19"/>
                  </a:lnTo>
                  <a:lnTo>
                    <a:pt x="846" y="19"/>
                  </a:lnTo>
                  <a:lnTo>
                    <a:pt x="847" y="19"/>
                  </a:lnTo>
                  <a:lnTo>
                    <a:pt x="847" y="19"/>
                  </a:lnTo>
                  <a:lnTo>
                    <a:pt x="847" y="19"/>
                  </a:lnTo>
                  <a:lnTo>
                    <a:pt x="847" y="19"/>
                  </a:lnTo>
                  <a:lnTo>
                    <a:pt x="848" y="19"/>
                  </a:lnTo>
                  <a:lnTo>
                    <a:pt x="849" y="19"/>
                  </a:lnTo>
                  <a:lnTo>
                    <a:pt x="850" y="19"/>
                  </a:lnTo>
                  <a:lnTo>
                    <a:pt x="850" y="20"/>
                  </a:lnTo>
                  <a:lnTo>
                    <a:pt x="851" y="20"/>
                  </a:lnTo>
                  <a:lnTo>
                    <a:pt x="852" y="20"/>
                  </a:lnTo>
                  <a:lnTo>
                    <a:pt x="852" y="21"/>
                  </a:lnTo>
                  <a:lnTo>
                    <a:pt x="852" y="20"/>
                  </a:lnTo>
                  <a:lnTo>
                    <a:pt x="852" y="21"/>
                  </a:lnTo>
                  <a:lnTo>
                    <a:pt x="853" y="21"/>
                  </a:lnTo>
                  <a:lnTo>
                    <a:pt x="853" y="20"/>
                  </a:lnTo>
                  <a:lnTo>
                    <a:pt x="853" y="21"/>
                  </a:lnTo>
                  <a:lnTo>
                    <a:pt x="853" y="22"/>
                  </a:lnTo>
                  <a:lnTo>
                    <a:pt x="853" y="22"/>
                  </a:lnTo>
                  <a:lnTo>
                    <a:pt x="854" y="22"/>
                  </a:lnTo>
                  <a:lnTo>
                    <a:pt x="855" y="22"/>
                  </a:lnTo>
                  <a:lnTo>
                    <a:pt x="855" y="23"/>
                  </a:lnTo>
                  <a:lnTo>
                    <a:pt x="856" y="23"/>
                  </a:lnTo>
                  <a:lnTo>
                    <a:pt x="856" y="24"/>
                  </a:lnTo>
                  <a:lnTo>
                    <a:pt x="857" y="24"/>
                  </a:lnTo>
                  <a:lnTo>
                    <a:pt x="858" y="24"/>
                  </a:lnTo>
                  <a:lnTo>
                    <a:pt x="859" y="24"/>
                  </a:lnTo>
                  <a:lnTo>
                    <a:pt x="860" y="24"/>
                  </a:lnTo>
                  <a:lnTo>
                    <a:pt x="860" y="24"/>
                  </a:lnTo>
                  <a:lnTo>
                    <a:pt x="861" y="25"/>
                  </a:lnTo>
                  <a:lnTo>
                    <a:pt x="860" y="25"/>
                  </a:lnTo>
                  <a:lnTo>
                    <a:pt x="861" y="25"/>
                  </a:lnTo>
                  <a:lnTo>
                    <a:pt x="862" y="25"/>
                  </a:lnTo>
                  <a:lnTo>
                    <a:pt x="862" y="26"/>
                  </a:lnTo>
                  <a:lnTo>
                    <a:pt x="863" y="26"/>
                  </a:lnTo>
                  <a:lnTo>
                    <a:pt x="864" y="26"/>
                  </a:lnTo>
                  <a:lnTo>
                    <a:pt x="865" y="26"/>
                  </a:lnTo>
                  <a:lnTo>
                    <a:pt x="865" y="26"/>
                  </a:lnTo>
                  <a:lnTo>
                    <a:pt x="865" y="26"/>
                  </a:lnTo>
                  <a:lnTo>
                    <a:pt x="865" y="26"/>
                  </a:lnTo>
                  <a:lnTo>
                    <a:pt x="865" y="26"/>
                  </a:lnTo>
                  <a:lnTo>
                    <a:pt x="866" y="26"/>
                  </a:lnTo>
                  <a:lnTo>
                    <a:pt x="866" y="26"/>
                  </a:lnTo>
                  <a:lnTo>
                    <a:pt x="866" y="26"/>
                  </a:lnTo>
                  <a:lnTo>
                    <a:pt x="867" y="26"/>
                  </a:lnTo>
                  <a:lnTo>
                    <a:pt x="866" y="26"/>
                  </a:lnTo>
                  <a:lnTo>
                    <a:pt x="866" y="27"/>
                  </a:lnTo>
                  <a:lnTo>
                    <a:pt x="867" y="27"/>
                  </a:lnTo>
                  <a:lnTo>
                    <a:pt x="868" y="27"/>
                  </a:lnTo>
                  <a:lnTo>
                    <a:pt x="869" y="27"/>
                  </a:lnTo>
                  <a:lnTo>
                    <a:pt x="870" y="27"/>
                  </a:lnTo>
                  <a:lnTo>
                    <a:pt x="870" y="28"/>
                  </a:lnTo>
                  <a:lnTo>
                    <a:pt x="871" y="28"/>
                  </a:lnTo>
                  <a:lnTo>
                    <a:pt x="872" y="28"/>
                  </a:lnTo>
                  <a:lnTo>
                    <a:pt x="873" y="28"/>
                  </a:lnTo>
                  <a:lnTo>
                    <a:pt x="873" y="29"/>
                  </a:lnTo>
                  <a:lnTo>
                    <a:pt x="873" y="29"/>
                  </a:lnTo>
                  <a:lnTo>
                    <a:pt x="874" y="29"/>
                  </a:lnTo>
                  <a:lnTo>
                    <a:pt x="875" y="29"/>
                  </a:lnTo>
                  <a:lnTo>
                    <a:pt x="876" y="29"/>
                  </a:lnTo>
                  <a:lnTo>
                    <a:pt x="876" y="30"/>
                  </a:lnTo>
                  <a:lnTo>
                    <a:pt x="876" y="29"/>
                  </a:lnTo>
                  <a:lnTo>
                    <a:pt x="876" y="30"/>
                  </a:lnTo>
                  <a:lnTo>
                    <a:pt x="877" y="30"/>
                  </a:lnTo>
                  <a:lnTo>
                    <a:pt x="878" y="30"/>
                  </a:lnTo>
                  <a:lnTo>
                    <a:pt x="879" y="30"/>
                  </a:lnTo>
                  <a:lnTo>
                    <a:pt x="879" y="31"/>
                  </a:lnTo>
                  <a:lnTo>
                    <a:pt x="879" y="30"/>
                  </a:lnTo>
                  <a:lnTo>
                    <a:pt x="879" y="31"/>
                  </a:lnTo>
                  <a:lnTo>
                    <a:pt x="879" y="31"/>
                  </a:lnTo>
                  <a:lnTo>
                    <a:pt x="880" y="31"/>
                  </a:lnTo>
                  <a:lnTo>
                    <a:pt x="880" y="32"/>
                  </a:lnTo>
                  <a:lnTo>
                    <a:pt x="881" y="32"/>
                  </a:lnTo>
                  <a:lnTo>
                    <a:pt x="880" y="32"/>
                  </a:lnTo>
                  <a:lnTo>
                    <a:pt x="881" y="32"/>
                  </a:lnTo>
                  <a:lnTo>
                    <a:pt x="882" y="32"/>
                  </a:lnTo>
                  <a:lnTo>
                    <a:pt x="883" y="32"/>
                  </a:lnTo>
                  <a:lnTo>
                    <a:pt x="884" y="32"/>
                  </a:lnTo>
                  <a:lnTo>
                    <a:pt x="885" y="32"/>
                  </a:lnTo>
                  <a:lnTo>
                    <a:pt x="885" y="33"/>
                  </a:lnTo>
                  <a:lnTo>
                    <a:pt x="885" y="32"/>
                  </a:lnTo>
                  <a:lnTo>
                    <a:pt x="885" y="32"/>
                  </a:lnTo>
                  <a:lnTo>
                    <a:pt x="885" y="33"/>
                  </a:lnTo>
                  <a:lnTo>
                    <a:pt x="885" y="32"/>
                  </a:lnTo>
                  <a:lnTo>
                    <a:pt x="885" y="33"/>
                  </a:lnTo>
                  <a:lnTo>
                    <a:pt x="886" y="33"/>
                  </a:lnTo>
                  <a:lnTo>
                    <a:pt x="887" y="33"/>
                  </a:lnTo>
                  <a:lnTo>
                    <a:pt x="888" y="33"/>
                  </a:lnTo>
                  <a:lnTo>
                    <a:pt x="887" y="33"/>
                  </a:lnTo>
                  <a:lnTo>
                    <a:pt x="888" y="33"/>
                  </a:lnTo>
                  <a:lnTo>
                    <a:pt x="889" y="33"/>
                  </a:lnTo>
                  <a:lnTo>
                    <a:pt x="889" y="34"/>
                  </a:lnTo>
                  <a:lnTo>
                    <a:pt x="889" y="33"/>
                  </a:lnTo>
                  <a:lnTo>
                    <a:pt x="889" y="34"/>
                  </a:lnTo>
                  <a:lnTo>
                    <a:pt x="889" y="33"/>
                  </a:lnTo>
                  <a:lnTo>
                    <a:pt x="890" y="33"/>
                  </a:lnTo>
                  <a:lnTo>
                    <a:pt x="890" y="34"/>
                  </a:lnTo>
                  <a:lnTo>
                    <a:pt x="890" y="33"/>
                  </a:lnTo>
                  <a:lnTo>
                    <a:pt x="890" y="34"/>
                  </a:lnTo>
                  <a:lnTo>
                    <a:pt x="890" y="33"/>
                  </a:lnTo>
                  <a:lnTo>
                    <a:pt x="890" y="34"/>
                  </a:lnTo>
                  <a:lnTo>
                    <a:pt x="891" y="34"/>
                  </a:lnTo>
                  <a:lnTo>
                    <a:pt x="891" y="33"/>
                  </a:lnTo>
                  <a:lnTo>
                    <a:pt x="892" y="33"/>
                  </a:lnTo>
                  <a:lnTo>
                    <a:pt x="892" y="34"/>
                  </a:lnTo>
                  <a:lnTo>
                    <a:pt x="892" y="34"/>
                  </a:lnTo>
                  <a:lnTo>
                    <a:pt x="893" y="34"/>
                  </a:lnTo>
                  <a:lnTo>
                    <a:pt x="894" y="34"/>
                  </a:lnTo>
                  <a:lnTo>
                    <a:pt x="895" y="34"/>
                  </a:lnTo>
                  <a:lnTo>
                    <a:pt x="895" y="35"/>
                  </a:lnTo>
                  <a:lnTo>
                    <a:pt x="896" y="35"/>
                  </a:lnTo>
                  <a:lnTo>
                    <a:pt x="897" y="35"/>
                  </a:lnTo>
                  <a:lnTo>
                    <a:pt x="897" y="36"/>
                  </a:lnTo>
                  <a:lnTo>
                    <a:pt x="898" y="36"/>
                  </a:lnTo>
                  <a:lnTo>
                    <a:pt x="898" y="37"/>
                  </a:lnTo>
                  <a:lnTo>
                    <a:pt x="898" y="38"/>
                  </a:lnTo>
                  <a:lnTo>
                    <a:pt x="897" y="38"/>
                  </a:lnTo>
                  <a:lnTo>
                    <a:pt x="897" y="39"/>
                  </a:lnTo>
                  <a:lnTo>
                    <a:pt x="896" y="39"/>
                  </a:lnTo>
                  <a:lnTo>
                    <a:pt x="896" y="39"/>
                  </a:lnTo>
                  <a:lnTo>
                    <a:pt x="896" y="40"/>
                  </a:lnTo>
                  <a:lnTo>
                    <a:pt x="896" y="41"/>
                  </a:lnTo>
                  <a:lnTo>
                    <a:pt x="897" y="41"/>
                  </a:lnTo>
                  <a:lnTo>
                    <a:pt x="896" y="41"/>
                  </a:lnTo>
                  <a:lnTo>
                    <a:pt x="897" y="41"/>
                  </a:lnTo>
                  <a:lnTo>
                    <a:pt x="897" y="42"/>
                  </a:lnTo>
                  <a:lnTo>
                    <a:pt x="896" y="42"/>
                  </a:lnTo>
                  <a:lnTo>
                    <a:pt x="896" y="43"/>
                  </a:lnTo>
                  <a:lnTo>
                    <a:pt x="897" y="43"/>
                  </a:lnTo>
                  <a:lnTo>
                    <a:pt x="896" y="43"/>
                  </a:lnTo>
                  <a:lnTo>
                    <a:pt x="897" y="43"/>
                  </a:lnTo>
                  <a:lnTo>
                    <a:pt x="897" y="44"/>
                  </a:lnTo>
                  <a:lnTo>
                    <a:pt x="898" y="44"/>
                  </a:lnTo>
                  <a:lnTo>
                    <a:pt x="898" y="45"/>
                  </a:lnTo>
                  <a:lnTo>
                    <a:pt x="898" y="45"/>
                  </a:lnTo>
                  <a:lnTo>
                    <a:pt x="898" y="45"/>
                  </a:lnTo>
                  <a:lnTo>
                    <a:pt x="899" y="45"/>
                  </a:lnTo>
                  <a:lnTo>
                    <a:pt x="898" y="45"/>
                  </a:lnTo>
                  <a:lnTo>
                    <a:pt x="899" y="45"/>
                  </a:lnTo>
                  <a:lnTo>
                    <a:pt x="899" y="46"/>
                  </a:lnTo>
                  <a:lnTo>
                    <a:pt x="900" y="46"/>
                  </a:lnTo>
                  <a:lnTo>
                    <a:pt x="899" y="46"/>
                  </a:lnTo>
                  <a:lnTo>
                    <a:pt x="899" y="47"/>
                  </a:lnTo>
                  <a:lnTo>
                    <a:pt x="899" y="48"/>
                  </a:lnTo>
                  <a:lnTo>
                    <a:pt x="899" y="49"/>
                  </a:lnTo>
                  <a:lnTo>
                    <a:pt x="898" y="49"/>
                  </a:lnTo>
                  <a:lnTo>
                    <a:pt x="898" y="50"/>
                  </a:lnTo>
                  <a:lnTo>
                    <a:pt x="898" y="51"/>
                  </a:lnTo>
                  <a:lnTo>
                    <a:pt x="898" y="51"/>
                  </a:lnTo>
                  <a:lnTo>
                    <a:pt x="898" y="51"/>
                  </a:lnTo>
                  <a:lnTo>
                    <a:pt x="898" y="51"/>
                  </a:lnTo>
                  <a:lnTo>
                    <a:pt x="897" y="51"/>
                  </a:lnTo>
                  <a:lnTo>
                    <a:pt x="897" y="50"/>
                  </a:lnTo>
                  <a:lnTo>
                    <a:pt x="898" y="50"/>
                  </a:lnTo>
                  <a:lnTo>
                    <a:pt x="898" y="51"/>
                  </a:lnTo>
                  <a:lnTo>
                    <a:pt x="898" y="51"/>
                  </a:lnTo>
                  <a:lnTo>
                    <a:pt x="898" y="50"/>
                  </a:lnTo>
                  <a:lnTo>
                    <a:pt x="898" y="50"/>
                  </a:lnTo>
                  <a:lnTo>
                    <a:pt x="897" y="50"/>
                  </a:lnTo>
                  <a:lnTo>
                    <a:pt x="897" y="49"/>
                  </a:lnTo>
                  <a:lnTo>
                    <a:pt x="897" y="48"/>
                  </a:lnTo>
                  <a:lnTo>
                    <a:pt x="896" y="48"/>
                  </a:lnTo>
                  <a:lnTo>
                    <a:pt x="896" y="49"/>
                  </a:lnTo>
                  <a:lnTo>
                    <a:pt x="895" y="49"/>
                  </a:lnTo>
                  <a:lnTo>
                    <a:pt x="895" y="50"/>
                  </a:lnTo>
                  <a:lnTo>
                    <a:pt x="896" y="50"/>
                  </a:lnTo>
                  <a:lnTo>
                    <a:pt x="896" y="51"/>
                  </a:lnTo>
                  <a:lnTo>
                    <a:pt x="897" y="51"/>
                  </a:lnTo>
                  <a:lnTo>
                    <a:pt x="896" y="51"/>
                  </a:lnTo>
                  <a:lnTo>
                    <a:pt x="896" y="51"/>
                  </a:lnTo>
                  <a:lnTo>
                    <a:pt x="895" y="51"/>
                  </a:lnTo>
                  <a:lnTo>
                    <a:pt x="895" y="52"/>
                  </a:lnTo>
                  <a:lnTo>
                    <a:pt x="895" y="53"/>
                  </a:lnTo>
                  <a:lnTo>
                    <a:pt x="895" y="54"/>
                  </a:lnTo>
                  <a:lnTo>
                    <a:pt x="895" y="55"/>
                  </a:lnTo>
                  <a:lnTo>
                    <a:pt x="896" y="55"/>
                  </a:lnTo>
                  <a:lnTo>
                    <a:pt x="896" y="56"/>
                  </a:lnTo>
                  <a:lnTo>
                    <a:pt x="897" y="56"/>
                  </a:lnTo>
                  <a:lnTo>
                    <a:pt x="898" y="56"/>
                  </a:lnTo>
                  <a:lnTo>
                    <a:pt x="898" y="56"/>
                  </a:lnTo>
                  <a:lnTo>
                    <a:pt x="898" y="57"/>
                  </a:lnTo>
                  <a:lnTo>
                    <a:pt x="899" y="57"/>
                  </a:lnTo>
                  <a:lnTo>
                    <a:pt x="900" y="57"/>
                  </a:lnTo>
                  <a:lnTo>
                    <a:pt x="900" y="58"/>
                  </a:lnTo>
                  <a:lnTo>
                    <a:pt x="901" y="58"/>
                  </a:lnTo>
                  <a:lnTo>
                    <a:pt x="902" y="58"/>
                  </a:lnTo>
                  <a:lnTo>
                    <a:pt x="903" y="58"/>
                  </a:lnTo>
                  <a:lnTo>
                    <a:pt x="903" y="58"/>
                  </a:lnTo>
                  <a:lnTo>
                    <a:pt x="904" y="58"/>
                  </a:lnTo>
                  <a:lnTo>
                    <a:pt x="904" y="59"/>
                  </a:lnTo>
                  <a:lnTo>
                    <a:pt x="904" y="60"/>
                  </a:lnTo>
                  <a:lnTo>
                    <a:pt x="905" y="60"/>
                  </a:lnTo>
                  <a:lnTo>
                    <a:pt x="905" y="61"/>
                  </a:lnTo>
                  <a:lnTo>
                    <a:pt x="905" y="62"/>
                  </a:lnTo>
                  <a:lnTo>
                    <a:pt x="905" y="62"/>
                  </a:lnTo>
                  <a:lnTo>
                    <a:pt x="905" y="63"/>
                  </a:lnTo>
                  <a:lnTo>
                    <a:pt x="906" y="63"/>
                  </a:lnTo>
                  <a:lnTo>
                    <a:pt x="906" y="64"/>
                  </a:lnTo>
                  <a:lnTo>
                    <a:pt x="907" y="64"/>
                  </a:lnTo>
                  <a:lnTo>
                    <a:pt x="908" y="64"/>
                  </a:lnTo>
                  <a:lnTo>
                    <a:pt x="909" y="64"/>
                  </a:lnTo>
                  <a:lnTo>
                    <a:pt x="909" y="64"/>
                  </a:lnTo>
                  <a:lnTo>
                    <a:pt x="909" y="65"/>
                  </a:lnTo>
                  <a:lnTo>
                    <a:pt x="909" y="66"/>
                  </a:lnTo>
                  <a:lnTo>
                    <a:pt x="910" y="66"/>
                  </a:lnTo>
                  <a:lnTo>
                    <a:pt x="911" y="66"/>
                  </a:lnTo>
                  <a:lnTo>
                    <a:pt x="911" y="65"/>
                  </a:lnTo>
                  <a:lnTo>
                    <a:pt x="910" y="65"/>
                  </a:lnTo>
                  <a:lnTo>
                    <a:pt x="910" y="64"/>
                  </a:lnTo>
                  <a:lnTo>
                    <a:pt x="911" y="64"/>
                  </a:lnTo>
                  <a:lnTo>
                    <a:pt x="910" y="64"/>
                  </a:lnTo>
                  <a:lnTo>
                    <a:pt x="910" y="64"/>
                  </a:lnTo>
                  <a:lnTo>
                    <a:pt x="910" y="63"/>
                  </a:lnTo>
                  <a:lnTo>
                    <a:pt x="911" y="63"/>
                  </a:lnTo>
                  <a:lnTo>
                    <a:pt x="911" y="63"/>
                  </a:lnTo>
                  <a:lnTo>
                    <a:pt x="912" y="64"/>
                  </a:lnTo>
                  <a:lnTo>
                    <a:pt x="912" y="63"/>
                  </a:lnTo>
                  <a:lnTo>
                    <a:pt x="912" y="64"/>
                  </a:lnTo>
                  <a:lnTo>
                    <a:pt x="913" y="64"/>
                  </a:lnTo>
                  <a:lnTo>
                    <a:pt x="913" y="63"/>
                  </a:lnTo>
                  <a:lnTo>
                    <a:pt x="913" y="64"/>
                  </a:lnTo>
                  <a:lnTo>
                    <a:pt x="914" y="64"/>
                  </a:lnTo>
                  <a:lnTo>
                    <a:pt x="915" y="64"/>
                  </a:lnTo>
                  <a:lnTo>
                    <a:pt x="915" y="64"/>
                  </a:lnTo>
                  <a:lnTo>
                    <a:pt x="916" y="64"/>
                  </a:lnTo>
                  <a:lnTo>
                    <a:pt x="917" y="64"/>
                  </a:lnTo>
                  <a:lnTo>
                    <a:pt x="917" y="65"/>
                  </a:lnTo>
                  <a:lnTo>
                    <a:pt x="917" y="65"/>
                  </a:lnTo>
                  <a:lnTo>
                    <a:pt x="918" y="65"/>
                  </a:lnTo>
                  <a:lnTo>
                    <a:pt x="919" y="65"/>
                  </a:lnTo>
                  <a:lnTo>
                    <a:pt x="919" y="64"/>
                  </a:lnTo>
                  <a:lnTo>
                    <a:pt x="920" y="64"/>
                  </a:lnTo>
                  <a:lnTo>
                    <a:pt x="920" y="65"/>
                  </a:lnTo>
                  <a:lnTo>
                    <a:pt x="921" y="65"/>
                  </a:lnTo>
                  <a:lnTo>
                    <a:pt x="922" y="65"/>
                  </a:lnTo>
                  <a:lnTo>
                    <a:pt x="923" y="65"/>
                  </a:lnTo>
                  <a:lnTo>
                    <a:pt x="924" y="65"/>
                  </a:lnTo>
                  <a:lnTo>
                    <a:pt x="924" y="65"/>
                  </a:lnTo>
                  <a:lnTo>
                    <a:pt x="925" y="65"/>
                  </a:lnTo>
                  <a:lnTo>
                    <a:pt x="926" y="65"/>
                  </a:lnTo>
                  <a:lnTo>
                    <a:pt x="927" y="65"/>
                  </a:lnTo>
                  <a:lnTo>
                    <a:pt x="928" y="65"/>
                  </a:lnTo>
                  <a:lnTo>
                    <a:pt x="929" y="65"/>
                  </a:lnTo>
                  <a:lnTo>
                    <a:pt x="930" y="65"/>
                  </a:lnTo>
                  <a:lnTo>
                    <a:pt x="930" y="65"/>
                  </a:lnTo>
                  <a:lnTo>
                    <a:pt x="931" y="65"/>
                  </a:lnTo>
                  <a:lnTo>
                    <a:pt x="932" y="65"/>
                  </a:lnTo>
                  <a:lnTo>
                    <a:pt x="932" y="64"/>
                  </a:lnTo>
                  <a:lnTo>
                    <a:pt x="933" y="64"/>
                  </a:lnTo>
                  <a:lnTo>
                    <a:pt x="934" y="64"/>
                  </a:lnTo>
                  <a:lnTo>
                    <a:pt x="935" y="64"/>
                  </a:lnTo>
                  <a:lnTo>
                    <a:pt x="936" y="64"/>
                  </a:lnTo>
                  <a:lnTo>
                    <a:pt x="936" y="65"/>
                  </a:lnTo>
                  <a:lnTo>
                    <a:pt x="936" y="64"/>
                  </a:lnTo>
                  <a:lnTo>
                    <a:pt x="936" y="65"/>
                  </a:lnTo>
                  <a:lnTo>
                    <a:pt x="937" y="65"/>
                  </a:lnTo>
                  <a:lnTo>
                    <a:pt x="937" y="64"/>
                  </a:lnTo>
                  <a:lnTo>
                    <a:pt x="937" y="65"/>
                  </a:lnTo>
                  <a:lnTo>
                    <a:pt x="937" y="65"/>
                  </a:lnTo>
                  <a:lnTo>
                    <a:pt x="938" y="65"/>
                  </a:lnTo>
                  <a:lnTo>
                    <a:pt x="939" y="65"/>
                  </a:lnTo>
                  <a:lnTo>
                    <a:pt x="940" y="65"/>
                  </a:lnTo>
                  <a:lnTo>
                    <a:pt x="940" y="66"/>
                  </a:lnTo>
                  <a:lnTo>
                    <a:pt x="941" y="66"/>
                  </a:lnTo>
                  <a:lnTo>
                    <a:pt x="942" y="66"/>
                  </a:lnTo>
                  <a:lnTo>
                    <a:pt x="941" y="66"/>
                  </a:lnTo>
                  <a:lnTo>
                    <a:pt x="942" y="66"/>
                  </a:lnTo>
                  <a:lnTo>
                    <a:pt x="942" y="67"/>
                  </a:lnTo>
                  <a:lnTo>
                    <a:pt x="943" y="67"/>
                  </a:lnTo>
                  <a:lnTo>
                    <a:pt x="943" y="66"/>
                  </a:lnTo>
                  <a:lnTo>
                    <a:pt x="943" y="67"/>
                  </a:lnTo>
                  <a:lnTo>
                    <a:pt x="943" y="67"/>
                  </a:lnTo>
                  <a:lnTo>
                    <a:pt x="943" y="68"/>
                  </a:lnTo>
                  <a:lnTo>
                    <a:pt x="944" y="68"/>
                  </a:lnTo>
                  <a:lnTo>
                    <a:pt x="944" y="67"/>
                  </a:lnTo>
                  <a:lnTo>
                    <a:pt x="944" y="68"/>
                  </a:lnTo>
                  <a:lnTo>
                    <a:pt x="944" y="67"/>
                  </a:lnTo>
                  <a:lnTo>
                    <a:pt x="944" y="68"/>
                  </a:lnTo>
                  <a:lnTo>
                    <a:pt x="945" y="68"/>
                  </a:lnTo>
                  <a:lnTo>
                    <a:pt x="946" y="68"/>
                  </a:lnTo>
                  <a:lnTo>
                    <a:pt x="946" y="69"/>
                  </a:lnTo>
                  <a:lnTo>
                    <a:pt x="947" y="69"/>
                  </a:lnTo>
                  <a:lnTo>
                    <a:pt x="948" y="69"/>
                  </a:lnTo>
                  <a:lnTo>
                    <a:pt x="947" y="69"/>
                  </a:lnTo>
                  <a:lnTo>
                    <a:pt x="948" y="69"/>
                  </a:lnTo>
                  <a:lnTo>
                    <a:pt x="949" y="69"/>
                  </a:lnTo>
                  <a:lnTo>
                    <a:pt x="949" y="69"/>
                  </a:lnTo>
                  <a:lnTo>
                    <a:pt x="950" y="69"/>
                  </a:lnTo>
                  <a:lnTo>
                    <a:pt x="950" y="70"/>
                  </a:lnTo>
                  <a:lnTo>
                    <a:pt x="950" y="69"/>
                  </a:lnTo>
                  <a:lnTo>
                    <a:pt x="951" y="69"/>
                  </a:lnTo>
                  <a:lnTo>
                    <a:pt x="951" y="70"/>
                  </a:lnTo>
                  <a:lnTo>
                    <a:pt x="952" y="70"/>
                  </a:lnTo>
                  <a:lnTo>
                    <a:pt x="953" y="70"/>
                  </a:lnTo>
                  <a:lnTo>
                    <a:pt x="954" y="70"/>
                  </a:lnTo>
                  <a:lnTo>
                    <a:pt x="954" y="71"/>
                  </a:lnTo>
                  <a:lnTo>
                    <a:pt x="954" y="70"/>
                  </a:lnTo>
                  <a:lnTo>
                    <a:pt x="954" y="71"/>
                  </a:lnTo>
                  <a:lnTo>
                    <a:pt x="955" y="71"/>
                  </a:lnTo>
                  <a:lnTo>
                    <a:pt x="956" y="71"/>
                  </a:lnTo>
                  <a:lnTo>
                    <a:pt x="956" y="71"/>
                  </a:lnTo>
                  <a:lnTo>
                    <a:pt x="955" y="71"/>
                  </a:lnTo>
                  <a:lnTo>
                    <a:pt x="956" y="71"/>
                  </a:lnTo>
                  <a:lnTo>
                    <a:pt x="956" y="72"/>
                  </a:lnTo>
                  <a:lnTo>
                    <a:pt x="956" y="71"/>
                  </a:lnTo>
                  <a:lnTo>
                    <a:pt x="955" y="71"/>
                  </a:lnTo>
                  <a:lnTo>
                    <a:pt x="954" y="71"/>
                  </a:lnTo>
                  <a:lnTo>
                    <a:pt x="953" y="71"/>
                  </a:lnTo>
                  <a:lnTo>
                    <a:pt x="953" y="72"/>
                  </a:lnTo>
                  <a:lnTo>
                    <a:pt x="954" y="72"/>
                  </a:lnTo>
                  <a:lnTo>
                    <a:pt x="955" y="72"/>
                  </a:lnTo>
                  <a:lnTo>
                    <a:pt x="955" y="73"/>
                  </a:lnTo>
                  <a:lnTo>
                    <a:pt x="956" y="73"/>
                  </a:lnTo>
                  <a:lnTo>
                    <a:pt x="956" y="73"/>
                  </a:lnTo>
                  <a:lnTo>
                    <a:pt x="956" y="74"/>
                  </a:lnTo>
                  <a:lnTo>
                    <a:pt x="957" y="74"/>
                  </a:lnTo>
                  <a:lnTo>
                    <a:pt x="958" y="74"/>
                  </a:lnTo>
                  <a:lnTo>
                    <a:pt x="958" y="75"/>
                  </a:lnTo>
                  <a:lnTo>
                    <a:pt x="959" y="75"/>
                  </a:lnTo>
                  <a:lnTo>
                    <a:pt x="959" y="76"/>
                  </a:lnTo>
                  <a:lnTo>
                    <a:pt x="960" y="76"/>
                  </a:lnTo>
                  <a:lnTo>
                    <a:pt x="961" y="76"/>
                  </a:lnTo>
                  <a:lnTo>
                    <a:pt x="962" y="76"/>
                  </a:lnTo>
                  <a:lnTo>
                    <a:pt x="962" y="76"/>
                  </a:lnTo>
                  <a:lnTo>
                    <a:pt x="963" y="76"/>
                  </a:lnTo>
                  <a:lnTo>
                    <a:pt x="963" y="77"/>
                  </a:lnTo>
                  <a:lnTo>
                    <a:pt x="963" y="76"/>
                  </a:lnTo>
                  <a:lnTo>
                    <a:pt x="963" y="77"/>
                  </a:lnTo>
                  <a:lnTo>
                    <a:pt x="964" y="77"/>
                  </a:lnTo>
                  <a:lnTo>
                    <a:pt x="964" y="76"/>
                  </a:lnTo>
                  <a:lnTo>
                    <a:pt x="964" y="77"/>
                  </a:lnTo>
                  <a:lnTo>
                    <a:pt x="965" y="77"/>
                  </a:lnTo>
                  <a:lnTo>
                    <a:pt x="966" y="77"/>
                  </a:lnTo>
                  <a:lnTo>
                    <a:pt x="967" y="77"/>
                  </a:lnTo>
                  <a:lnTo>
                    <a:pt x="968" y="77"/>
                  </a:lnTo>
                  <a:lnTo>
                    <a:pt x="969" y="77"/>
                  </a:lnTo>
                  <a:lnTo>
                    <a:pt x="969" y="77"/>
                  </a:lnTo>
                  <a:lnTo>
                    <a:pt x="970" y="77"/>
                  </a:lnTo>
                  <a:lnTo>
                    <a:pt x="970" y="76"/>
                  </a:lnTo>
                  <a:lnTo>
                    <a:pt x="971" y="76"/>
                  </a:lnTo>
                  <a:lnTo>
                    <a:pt x="971" y="77"/>
                  </a:lnTo>
                  <a:lnTo>
                    <a:pt x="971" y="76"/>
                  </a:lnTo>
                  <a:lnTo>
                    <a:pt x="971" y="77"/>
                  </a:lnTo>
                  <a:lnTo>
                    <a:pt x="972" y="77"/>
                  </a:lnTo>
                  <a:lnTo>
                    <a:pt x="971" y="77"/>
                  </a:lnTo>
                  <a:lnTo>
                    <a:pt x="972" y="77"/>
                  </a:lnTo>
                  <a:lnTo>
                    <a:pt x="972" y="76"/>
                  </a:lnTo>
                  <a:lnTo>
                    <a:pt x="972" y="77"/>
                  </a:lnTo>
                  <a:lnTo>
                    <a:pt x="972" y="76"/>
                  </a:lnTo>
                  <a:lnTo>
                    <a:pt x="972" y="77"/>
                  </a:lnTo>
                  <a:lnTo>
                    <a:pt x="972" y="76"/>
                  </a:lnTo>
                  <a:lnTo>
                    <a:pt x="972" y="77"/>
                  </a:lnTo>
                  <a:lnTo>
                    <a:pt x="972" y="76"/>
                  </a:lnTo>
                  <a:lnTo>
                    <a:pt x="973" y="76"/>
                  </a:lnTo>
                  <a:lnTo>
                    <a:pt x="973" y="77"/>
                  </a:lnTo>
                  <a:lnTo>
                    <a:pt x="974" y="77"/>
                  </a:lnTo>
                  <a:lnTo>
                    <a:pt x="975" y="77"/>
                  </a:lnTo>
                  <a:lnTo>
                    <a:pt x="975" y="77"/>
                  </a:lnTo>
                  <a:lnTo>
                    <a:pt x="976" y="77"/>
                  </a:lnTo>
                  <a:lnTo>
                    <a:pt x="977" y="77"/>
                  </a:lnTo>
                  <a:lnTo>
                    <a:pt x="978" y="77"/>
                  </a:lnTo>
                  <a:lnTo>
                    <a:pt x="977" y="77"/>
                  </a:lnTo>
                  <a:lnTo>
                    <a:pt x="978" y="77"/>
                  </a:lnTo>
                  <a:lnTo>
                    <a:pt x="979" y="77"/>
                  </a:lnTo>
                  <a:lnTo>
                    <a:pt x="980" y="77"/>
                  </a:lnTo>
                  <a:lnTo>
                    <a:pt x="979" y="77"/>
                  </a:lnTo>
                  <a:lnTo>
                    <a:pt x="980" y="77"/>
                  </a:lnTo>
                  <a:lnTo>
                    <a:pt x="980" y="77"/>
                  </a:lnTo>
                  <a:lnTo>
                    <a:pt x="981" y="77"/>
                  </a:lnTo>
                  <a:lnTo>
                    <a:pt x="980" y="77"/>
                  </a:lnTo>
                  <a:lnTo>
                    <a:pt x="980" y="77"/>
                  </a:lnTo>
                  <a:lnTo>
                    <a:pt x="981" y="77"/>
                  </a:lnTo>
                  <a:lnTo>
                    <a:pt x="981" y="77"/>
                  </a:lnTo>
                  <a:lnTo>
                    <a:pt x="981" y="77"/>
                  </a:lnTo>
                  <a:lnTo>
                    <a:pt x="982" y="77"/>
                  </a:lnTo>
                  <a:lnTo>
                    <a:pt x="982" y="77"/>
                  </a:lnTo>
                  <a:lnTo>
                    <a:pt x="982" y="77"/>
                  </a:lnTo>
                  <a:lnTo>
                    <a:pt x="982" y="77"/>
                  </a:lnTo>
                  <a:lnTo>
                    <a:pt x="983" y="77"/>
                  </a:lnTo>
                  <a:lnTo>
                    <a:pt x="984" y="77"/>
                  </a:lnTo>
                  <a:lnTo>
                    <a:pt x="985" y="77"/>
                  </a:lnTo>
                  <a:lnTo>
                    <a:pt x="985" y="77"/>
                  </a:lnTo>
                  <a:lnTo>
                    <a:pt x="986" y="77"/>
                  </a:lnTo>
                  <a:lnTo>
                    <a:pt x="986" y="77"/>
                  </a:lnTo>
                  <a:lnTo>
                    <a:pt x="986" y="77"/>
                  </a:lnTo>
                  <a:lnTo>
                    <a:pt x="986" y="77"/>
                  </a:lnTo>
                  <a:lnTo>
                    <a:pt x="986" y="77"/>
                  </a:lnTo>
                  <a:lnTo>
                    <a:pt x="986" y="77"/>
                  </a:lnTo>
                  <a:lnTo>
                    <a:pt x="986" y="77"/>
                  </a:lnTo>
                  <a:lnTo>
                    <a:pt x="987" y="77"/>
                  </a:lnTo>
                  <a:lnTo>
                    <a:pt x="987" y="77"/>
                  </a:lnTo>
                  <a:lnTo>
                    <a:pt x="987" y="77"/>
                  </a:lnTo>
                  <a:lnTo>
                    <a:pt x="987" y="77"/>
                  </a:lnTo>
                  <a:lnTo>
                    <a:pt x="988" y="77"/>
                  </a:lnTo>
                  <a:lnTo>
                    <a:pt x="988" y="77"/>
                  </a:lnTo>
                  <a:lnTo>
                    <a:pt x="988" y="77"/>
                  </a:lnTo>
                  <a:lnTo>
                    <a:pt x="988" y="77"/>
                  </a:lnTo>
                  <a:lnTo>
                    <a:pt x="988" y="77"/>
                  </a:lnTo>
                  <a:lnTo>
                    <a:pt x="988" y="77"/>
                  </a:lnTo>
                  <a:lnTo>
                    <a:pt x="988" y="77"/>
                  </a:lnTo>
                  <a:lnTo>
                    <a:pt x="989" y="77"/>
                  </a:lnTo>
                  <a:lnTo>
                    <a:pt x="990" y="77"/>
                  </a:lnTo>
                  <a:lnTo>
                    <a:pt x="991" y="77"/>
                  </a:lnTo>
                  <a:lnTo>
                    <a:pt x="992" y="77"/>
                  </a:lnTo>
                  <a:lnTo>
                    <a:pt x="993" y="77"/>
                  </a:lnTo>
                  <a:lnTo>
                    <a:pt x="993" y="77"/>
                  </a:lnTo>
                  <a:lnTo>
                    <a:pt x="994" y="77"/>
                  </a:lnTo>
                  <a:lnTo>
                    <a:pt x="994" y="77"/>
                  </a:lnTo>
                  <a:lnTo>
                    <a:pt x="995" y="77"/>
                  </a:lnTo>
                  <a:lnTo>
                    <a:pt x="995" y="76"/>
                  </a:lnTo>
                  <a:lnTo>
                    <a:pt x="996" y="76"/>
                  </a:lnTo>
                  <a:lnTo>
                    <a:pt x="997" y="76"/>
                  </a:lnTo>
                  <a:lnTo>
                    <a:pt x="998" y="76"/>
                  </a:lnTo>
                  <a:lnTo>
                    <a:pt x="998" y="75"/>
                  </a:lnTo>
                  <a:lnTo>
                    <a:pt x="999" y="75"/>
                  </a:lnTo>
                  <a:lnTo>
                    <a:pt x="1000" y="75"/>
                  </a:lnTo>
                  <a:lnTo>
                    <a:pt x="1000" y="76"/>
                  </a:lnTo>
                  <a:lnTo>
                    <a:pt x="1000" y="75"/>
                  </a:lnTo>
                  <a:lnTo>
                    <a:pt x="1001" y="75"/>
                  </a:lnTo>
                  <a:lnTo>
                    <a:pt x="1001" y="75"/>
                  </a:lnTo>
                  <a:lnTo>
                    <a:pt x="1002" y="75"/>
                  </a:lnTo>
                  <a:lnTo>
                    <a:pt x="1003" y="75"/>
                  </a:lnTo>
                  <a:lnTo>
                    <a:pt x="1003" y="76"/>
                  </a:lnTo>
                  <a:lnTo>
                    <a:pt x="1004" y="76"/>
                  </a:lnTo>
                  <a:lnTo>
                    <a:pt x="1005" y="76"/>
                  </a:lnTo>
                  <a:lnTo>
                    <a:pt x="1006" y="76"/>
                  </a:lnTo>
                  <a:lnTo>
                    <a:pt x="1006" y="77"/>
                  </a:lnTo>
                  <a:lnTo>
                    <a:pt x="1006" y="76"/>
                  </a:lnTo>
                  <a:lnTo>
                    <a:pt x="1006" y="77"/>
                  </a:lnTo>
                  <a:lnTo>
                    <a:pt x="1007" y="77"/>
                  </a:lnTo>
                  <a:lnTo>
                    <a:pt x="1007" y="77"/>
                  </a:lnTo>
                  <a:lnTo>
                    <a:pt x="1008" y="77"/>
                  </a:lnTo>
                  <a:lnTo>
                    <a:pt x="1008" y="77"/>
                  </a:lnTo>
                  <a:lnTo>
                    <a:pt x="1009" y="77"/>
                  </a:lnTo>
                  <a:lnTo>
                    <a:pt x="1009" y="77"/>
                  </a:lnTo>
                  <a:lnTo>
                    <a:pt x="1009" y="77"/>
                  </a:lnTo>
                  <a:lnTo>
                    <a:pt x="1010" y="77"/>
                  </a:lnTo>
                  <a:lnTo>
                    <a:pt x="1011" y="77"/>
                  </a:lnTo>
                  <a:lnTo>
                    <a:pt x="1012" y="77"/>
                  </a:lnTo>
                  <a:lnTo>
                    <a:pt x="1012" y="78"/>
                  </a:lnTo>
                  <a:lnTo>
                    <a:pt x="1013" y="78"/>
                  </a:lnTo>
                  <a:lnTo>
                    <a:pt x="1013" y="78"/>
                  </a:lnTo>
                  <a:lnTo>
                    <a:pt x="1013" y="77"/>
                  </a:lnTo>
                  <a:lnTo>
                    <a:pt x="1013" y="78"/>
                  </a:lnTo>
                  <a:lnTo>
                    <a:pt x="1014" y="78"/>
                  </a:lnTo>
                  <a:lnTo>
                    <a:pt x="1015" y="78"/>
                  </a:lnTo>
                  <a:lnTo>
                    <a:pt x="1016" y="78"/>
                  </a:lnTo>
                  <a:lnTo>
                    <a:pt x="1017" y="78"/>
                  </a:lnTo>
                  <a:lnTo>
                    <a:pt x="1018" y="78"/>
                  </a:lnTo>
                  <a:lnTo>
                    <a:pt x="1019" y="78"/>
                  </a:lnTo>
                  <a:lnTo>
                    <a:pt x="1019" y="79"/>
                  </a:lnTo>
                  <a:lnTo>
                    <a:pt x="1020" y="79"/>
                  </a:lnTo>
                  <a:lnTo>
                    <a:pt x="1020" y="79"/>
                  </a:lnTo>
                  <a:lnTo>
                    <a:pt x="1020" y="79"/>
                  </a:lnTo>
                  <a:lnTo>
                    <a:pt x="1020" y="79"/>
                  </a:lnTo>
                  <a:lnTo>
                    <a:pt x="1020" y="80"/>
                  </a:lnTo>
                  <a:lnTo>
                    <a:pt x="1021" y="80"/>
                  </a:lnTo>
                  <a:lnTo>
                    <a:pt x="1022" y="81"/>
                  </a:lnTo>
                  <a:lnTo>
                    <a:pt x="1023" y="81"/>
                  </a:lnTo>
                  <a:lnTo>
                    <a:pt x="1023" y="82"/>
                  </a:lnTo>
                  <a:lnTo>
                    <a:pt x="1023" y="83"/>
                  </a:lnTo>
                  <a:lnTo>
                    <a:pt x="1022" y="83"/>
                  </a:lnTo>
                  <a:lnTo>
                    <a:pt x="1022" y="83"/>
                  </a:lnTo>
                  <a:lnTo>
                    <a:pt x="1022" y="84"/>
                  </a:lnTo>
                  <a:lnTo>
                    <a:pt x="1022" y="85"/>
                  </a:lnTo>
                  <a:lnTo>
                    <a:pt x="1022" y="86"/>
                  </a:lnTo>
                  <a:lnTo>
                    <a:pt x="1022" y="87"/>
                  </a:lnTo>
                  <a:lnTo>
                    <a:pt x="1023" y="87"/>
                  </a:lnTo>
                  <a:lnTo>
                    <a:pt x="1023" y="88"/>
                  </a:lnTo>
                  <a:lnTo>
                    <a:pt x="1024" y="88"/>
                  </a:lnTo>
                  <a:lnTo>
                    <a:pt x="1024" y="89"/>
                  </a:lnTo>
                  <a:lnTo>
                    <a:pt x="1024" y="90"/>
                  </a:lnTo>
                  <a:lnTo>
                    <a:pt x="1025" y="90"/>
                  </a:lnTo>
                  <a:lnTo>
                    <a:pt x="1024" y="90"/>
                  </a:lnTo>
                  <a:lnTo>
                    <a:pt x="1025" y="90"/>
                  </a:lnTo>
                  <a:lnTo>
                    <a:pt x="1024" y="90"/>
                  </a:lnTo>
                  <a:lnTo>
                    <a:pt x="1025" y="90"/>
                  </a:lnTo>
                  <a:lnTo>
                    <a:pt x="1025" y="90"/>
                  </a:lnTo>
                  <a:lnTo>
                    <a:pt x="1025" y="90"/>
                  </a:lnTo>
                  <a:lnTo>
                    <a:pt x="1025" y="90"/>
                  </a:lnTo>
                  <a:lnTo>
                    <a:pt x="1025" y="90"/>
                  </a:lnTo>
                  <a:lnTo>
                    <a:pt x="1025" y="90"/>
                  </a:lnTo>
                  <a:lnTo>
                    <a:pt x="1026" y="90"/>
                  </a:lnTo>
                  <a:lnTo>
                    <a:pt x="1025" y="90"/>
                  </a:lnTo>
                  <a:lnTo>
                    <a:pt x="1026" y="90"/>
                  </a:lnTo>
                  <a:lnTo>
                    <a:pt x="1026" y="91"/>
                  </a:lnTo>
                  <a:lnTo>
                    <a:pt x="1025" y="91"/>
                  </a:lnTo>
                  <a:lnTo>
                    <a:pt x="1026" y="91"/>
                  </a:lnTo>
                  <a:lnTo>
                    <a:pt x="1026" y="91"/>
                  </a:lnTo>
                  <a:lnTo>
                    <a:pt x="1026" y="92"/>
                  </a:lnTo>
                  <a:lnTo>
                    <a:pt x="1026" y="93"/>
                  </a:lnTo>
                  <a:lnTo>
                    <a:pt x="1026" y="93"/>
                  </a:lnTo>
                  <a:lnTo>
                    <a:pt x="1026" y="93"/>
                  </a:lnTo>
                  <a:lnTo>
                    <a:pt x="1026" y="92"/>
                  </a:lnTo>
                  <a:lnTo>
                    <a:pt x="1027" y="92"/>
                  </a:lnTo>
                  <a:lnTo>
                    <a:pt x="1027" y="93"/>
                  </a:lnTo>
                  <a:lnTo>
                    <a:pt x="1027" y="94"/>
                  </a:lnTo>
                  <a:lnTo>
                    <a:pt x="1028" y="94"/>
                  </a:lnTo>
                  <a:lnTo>
                    <a:pt x="1028" y="95"/>
                  </a:lnTo>
                  <a:lnTo>
                    <a:pt x="1029" y="95"/>
                  </a:lnTo>
                  <a:lnTo>
                    <a:pt x="1028" y="95"/>
                  </a:lnTo>
                  <a:lnTo>
                    <a:pt x="1029" y="95"/>
                  </a:lnTo>
                  <a:lnTo>
                    <a:pt x="1028" y="95"/>
                  </a:lnTo>
                  <a:lnTo>
                    <a:pt x="1028" y="96"/>
                  </a:lnTo>
                  <a:lnTo>
                    <a:pt x="1029" y="96"/>
                  </a:lnTo>
                  <a:lnTo>
                    <a:pt x="1028" y="96"/>
                  </a:lnTo>
                  <a:lnTo>
                    <a:pt x="1029" y="96"/>
                  </a:lnTo>
                  <a:lnTo>
                    <a:pt x="1028" y="96"/>
                  </a:lnTo>
                  <a:lnTo>
                    <a:pt x="1029" y="96"/>
                  </a:lnTo>
                  <a:lnTo>
                    <a:pt x="1029" y="96"/>
                  </a:lnTo>
                  <a:lnTo>
                    <a:pt x="1029" y="97"/>
                  </a:lnTo>
                  <a:lnTo>
                    <a:pt x="1029" y="98"/>
                  </a:lnTo>
                  <a:lnTo>
                    <a:pt x="1029" y="99"/>
                  </a:lnTo>
                  <a:lnTo>
                    <a:pt x="1028" y="99"/>
                  </a:lnTo>
                  <a:lnTo>
                    <a:pt x="1028" y="100"/>
                  </a:lnTo>
                  <a:lnTo>
                    <a:pt x="1027" y="100"/>
                  </a:lnTo>
                  <a:lnTo>
                    <a:pt x="1026" y="101"/>
                  </a:lnTo>
                  <a:lnTo>
                    <a:pt x="1026" y="102"/>
                  </a:lnTo>
                  <a:lnTo>
                    <a:pt x="1026" y="103"/>
                  </a:lnTo>
                  <a:lnTo>
                    <a:pt x="1025" y="103"/>
                  </a:lnTo>
                  <a:lnTo>
                    <a:pt x="1025" y="104"/>
                  </a:lnTo>
                  <a:lnTo>
                    <a:pt x="1025" y="105"/>
                  </a:lnTo>
                  <a:lnTo>
                    <a:pt x="1025" y="106"/>
                  </a:lnTo>
                  <a:lnTo>
                    <a:pt x="1023" y="107"/>
                  </a:lnTo>
                  <a:lnTo>
                    <a:pt x="1021" y="108"/>
                  </a:lnTo>
                  <a:lnTo>
                    <a:pt x="1020" y="109"/>
                  </a:lnTo>
                  <a:lnTo>
                    <a:pt x="1019" y="109"/>
                  </a:lnTo>
                  <a:lnTo>
                    <a:pt x="1018" y="110"/>
                  </a:lnTo>
                  <a:lnTo>
                    <a:pt x="1017" y="111"/>
                  </a:lnTo>
                  <a:lnTo>
                    <a:pt x="1016" y="112"/>
                  </a:lnTo>
                  <a:lnTo>
                    <a:pt x="1015" y="112"/>
                  </a:lnTo>
                  <a:lnTo>
                    <a:pt x="1015" y="113"/>
                  </a:lnTo>
                  <a:lnTo>
                    <a:pt x="1014" y="113"/>
                  </a:lnTo>
                  <a:lnTo>
                    <a:pt x="1013" y="114"/>
                  </a:lnTo>
                  <a:lnTo>
                    <a:pt x="1013" y="115"/>
                  </a:lnTo>
                  <a:lnTo>
                    <a:pt x="1012" y="116"/>
                  </a:lnTo>
                  <a:lnTo>
                    <a:pt x="1011" y="116"/>
                  </a:lnTo>
                  <a:lnTo>
                    <a:pt x="1012" y="119"/>
                  </a:lnTo>
                  <a:lnTo>
                    <a:pt x="1012" y="120"/>
                  </a:lnTo>
                  <a:lnTo>
                    <a:pt x="1012" y="121"/>
                  </a:lnTo>
                  <a:lnTo>
                    <a:pt x="1013" y="121"/>
                  </a:lnTo>
                  <a:lnTo>
                    <a:pt x="1013" y="122"/>
                  </a:lnTo>
                  <a:lnTo>
                    <a:pt x="1013" y="123"/>
                  </a:lnTo>
                  <a:lnTo>
                    <a:pt x="1013" y="124"/>
                  </a:lnTo>
                  <a:lnTo>
                    <a:pt x="1013" y="126"/>
                  </a:lnTo>
                  <a:lnTo>
                    <a:pt x="1013" y="127"/>
                  </a:lnTo>
                  <a:lnTo>
                    <a:pt x="1013" y="129"/>
                  </a:lnTo>
                  <a:lnTo>
                    <a:pt x="1013" y="131"/>
                  </a:lnTo>
                  <a:lnTo>
                    <a:pt x="1013" y="133"/>
                  </a:lnTo>
                  <a:lnTo>
                    <a:pt x="1013" y="134"/>
                  </a:lnTo>
                  <a:lnTo>
                    <a:pt x="1013" y="135"/>
                  </a:lnTo>
                  <a:lnTo>
                    <a:pt x="1013" y="135"/>
                  </a:lnTo>
                  <a:lnTo>
                    <a:pt x="1015" y="138"/>
                  </a:lnTo>
                  <a:lnTo>
                    <a:pt x="1015" y="140"/>
                  </a:lnTo>
                  <a:lnTo>
                    <a:pt x="1016" y="141"/>
                  </a:lnTo>
                  <a:lnTo>
                    <a:pt x="1016" y="141"/>
                  </a:lnTo>
                  <a:lnTo>
                    <a:pt x="1017" y="142"/>
                  </a:lnTo>
                  <a:lnTo>
                    <a:pt x="1017" y="143"/>
                  </a:lnTo>
                  <a:lnTo>
                    <a:pt x="1017" y="144"/>
                  </a:lnTo>
                  <a:lnTo>
                    <a:pt x="1018" y="145"/>
                  </a:lnTo>
                  <a:lnTo>
                    <a:pt x="1018" y="146"/>
                  </a:lnTo>
                  <a:lnTo>
                    <a:pt x="1019" y="147"/>
                  </a:lnTo>
                  <a:lnTo>
                    <a:pt x="1019" y="148"/>
                  </a:lnTo>
                  <a:lnTo>
                    <a:pt x="1019" y="148"/>
                  </a:lnTo>
                  <a:lnTo>
                    <a:pt x="1020" y="149"/>
                  </a:lnTo>
                  <a:lnTo>
                    <a:pt x="1020" y="150"/>
                  </a:lnTo>
                  <a:lnTo>
                    <a:pt x="1020" y="151"/>
                  </a:lnTo>
                  <a:lnTo>
                    <a:pt x="1020" y="152"/>
                  </a:lnTo>
                  <a:lnTo>
                    <a:pt x="1020" y="153"/>
                  </a:lnTo>
                  <a:lnTo>
                    <a:pt x="1021" y="156"/>
                  </a:lnTo>
                  <a:lnTo>
                    <a:pt x="1021" y="157"/>
                  </a:lnTo>
                  <a:lnTo>
                    <a:pt x="1021" y="158"/>
                  </a:lnTo>
                  <a:lnTo>
                    <a:pt x="1020" y="158"/>
                  </a:lnTo>
                  <a:lnTo>
                    <a:pt x="1020" y="159"/>
                  </a:lnTo>
                  <a:lnTo>
                    <a:pt x="1020" y="160"/>
                  </a:lnTo>
                  <a:lnTo>
                    <a:pt x="1020" y="161"/>
                  </a:lnTo>
                  <a:lnTo>
                    <a:pt x="1020" y="163"/>
                  </a:lnTo>
                  <a:lnTo>
                    <a:pt x="1020" y="164"/>
                  </a:lnTo>
                  <a:lnTo>
                    <a:pt x="1020" y="165"/>
                  </a:lnTo>
                  <a:lnTo>
                    <a:pt x="1019" y="166"/>
                  </a:lnTo>
                  <a:lnTo>
                    <a:pt x="1019" y="167"/>
                  </a:lnTo>
                  <a:lnTo>
                    <a:pt x="1017" y="169"/>
                  </a:lnTo>
                  <a:lnTo>
                    <a:pt x="1017" y="170"/>
                  </a:lnTo>
                  <a:lnTo>
                    <a:pt x="1017" y="171"/>
                  </a:lnTo>
                  <a:lnTo>
                    <a:pt x="1017" y="172"/>
                  </a:lnTo>
                  <a:lnTo>
                    <a:pt x="1017" y="173"/>
                  </a:lnTo>
                  <a:lnTo>
                    <a:pt x="1017" y="173"/>
                  </a:lnTo>
                  <a:lnTo>
                    <a:pt x="1016" y="174"/>
                  </a:lnTo>
                  <a:lnTo>
                    <a:pt x="1016" y="175"/>
                  </a:lnTo>
                  <a:lnTo>
                    <a:pt x="1015" y="176"/>
                  </a:lnTo>
                  <a:lnTo>
                    <a:pt x="1015" y="177"/>
                  </a:lnTo>
                  <a:lnTo>
                    <a:pt x="1013" y="178"/>
                  </a:lnTo>
                  <a:lnTo>
                    <a:pt x="1013" y="179"/>
                  </a:lnTo>
                  <a:lnTo>
                    <a:pt x="1012" y="180"/>
                  </a:lnTo>
                  <a:lnTo>
                    <a:pt x="1011" y="181"/>
                  </a:lnTo>
                  <a:lnTo>
                    <a:pt x="1010" y="183"/>
                  </a:lnTo>
                  <a:lnTo>
                    <a:pt x="1009" y="184"/>
                  </a:lnTo>
                  <a:lnTo>
                    <a:pt x="1008" y="185"/>
                  </a:lnTo>
                  <a:lnTo>
                    <a:pt x="1007" y="186"/>
                  </a:lnTo>
                  <a:lnTo>
                    <a:pt x="1006" y="186"/>
                  </a:lnTo>
                  <a:lnTo>
                    <a:pt x="1006" y="187"/>
                  </a:lnTo>
                  <a:lnTo>
                    <a:pt x="1006" y="188"/>
                  </a:lnTo>
                  <a:lnTo>
                    <a:pt x="1005" y="190"/>
                  </a:lnTo>
                  <a:lnTo>
                    <a:pt x="1004" y="191"/>
                  </a:lnTo>
                  <a:lnTo>
                    <a:pt x="1003" y="193"/>
                  </a:lnTo>
                  <a:lnTo>
                    <a:pt x="1002" y="194"/>
                  </a:lnTo>
                  <a:lnTo>
                    <a:pt x="1001" y="196"/>
                  </a:lnTo>
                  <a:lnTo>
                    <a:pt x="1001" y="198"/>
                  </a:lnTo>
                  <a:lnTo>
                    <a:pt x="1004" y="201"/>
                  </a:lnTo>
                  <a:lnTo>
                    <a:pt x="1004" y="202"/>
                  </a:lnTo>
                  <a:lnTo>
                    <a:pt x="1005" y="203"/>
                  </a:lnTo>
                  <a:lnTo>
                    <a:pt x="1005" y="205"/>
                  </a:lnTo>
                  <a:lnTo>
                    <a:pt x="1006" y="205"/>
                  </a:lnTo>
                  <a:lnTo>
                    <a:pt x="1006" y="206"/>
                  </a:lnTo>
                  <a:lnTo>
                    <a:pt x="1006" y="206"/>
                  </a:lnTo>
                  <a:lnTo>
                    <a:pt x="1007" y="207"/>
                  </a:lnTo>
                  <a:lnTo>
                    <a:pt x="1007" y="209"/>
                  </a:lnTo>
                  <a:lnTo>
                    <a:pt x="1007" y="210"/>
                  </a:lnTo>
                  <a:lnTo>
                    <a:pt x="1007" y="211"/>
                  </a:lnTo>
                  <a:lnTo>
                    <a:pt x="1008" y="212"/>
                  </a:lnTo>
                  <a:lnTo>
                    <a:pt x="1009" y="214"/>
                  </a:lnTo>
                  <a:lnTo>
                    <a:pt x="1009" y="216"/>
                  </a:lnTo>
                  <a:lnTo>
                    <a:pt x="1008" y="217"/>
                  </a:lnTo>
                  <a:lnTo>
                    <a:pt x="1008" y="218"/>
                  </a:lnTo>
                  <a:lnTo>
                    <a:pt x="1008" y="220"/>
                  </a:lnTo>
                  <a:lnTo>
                    <a:pt x="1010" y="223"/>
                  </a:lnTo>
                  <a:lnTo>
                    <a:pt x="1011" y="225"/>
                  </a:lnTo>
                  <a:lnTo>
                    <a:pt x="1013" y="229"/>
                  </a:lnTo>
                  <a:lnTo>
                    <a:pt x="1013" y="231"/>
                  </a:lnTo>
                  <a:lnTo>
                    <a:pt x="1014" y="232"/>
                  </a:lnTo>
                  <a:lnTo>
                    <a:pt x="1013" y="232"/>
                  </a:lnTo>
                  <a:lnTo>
                    <a:pt x="1013" y="233"/>
                  </a:lnTo>
                  <a:lnTo>
                    <a:pt x="1013" y="234"/>
                  </a:lnTo>
                  <a:lnTo>
                    <a:pt x="1012" y="235"/>
                  </a:lnTo>
                  <a:lnTo>
                    <a:pt x="1012" y="236"/>
                  </a:lnTo>
                  <a:lnTo>
                    <a:pt x="1011" y="238"/>
                  </a:lnTo>
                  <a:lnTo>
                    <a:pt x="1012" y="238"/>
                  </a:lnTo>
                  <a:lnTo>
                    <a:pt x="1012" y="239"/>
                  </a:lnTo>
                  <a:lnTo>
                    <a:pt x="1013" y="241"/>
                  </a:lnTo>
                  <a:lnTo>
                    <a:pt x="1013" y="243"/>
                  </a:lnTo>
                  <a:lnTo>
                    <a:pt x="1015" y="244"/>
                  </a:lnTo>
                  <a:lnTo>
                    <a:pt x="1016" y="247"/>
                  </a:lnTo>
                  <a:lnTo>
                    <a:pt x="1019" y="252"/>
                  </a:lnTo>
                  <a:lnTo>
                    <a:pt x="1020" y="255"/>
                  </a:lnTo>
                  <a:lnTo>
                    <a:pt x="1020" y="256"/>
                  </a:lnTo>
                  <a:lnTo>
                    <a:pt x="1020" y="256"/>
                  </a:lnTo>
                  <a:lnTo>
                    <a:pt x="1020" y="257"/>
                  </a:lnTo>
                  <a:lnTo>
                    <a:pt x="1020" y="258"/>
                  </a:lnTo>
                  <a:lnTo>
                    <a:pt x="1020" y="264"/>
                  </a:lnTo>
                  <a:lnTo>
                    <a:pt x="1020" y="268"/>
                  </a:lnTo>
                  <a:lnTo>
                    <a:pt x="1020" y="271"/>
                  </a:lnTo>
                  <a:lnTo>
                    <a:pt x="1020" y="277"/>
                  </a:lnTo>
                  <a:lnTo>
                    <a:pt x="1020" y="278"/>
                  </a:lnTo>
                  <a:lnTo>
                    <a:pt x="1020" y="285"/>
                  </a:lnTo>
                  <a:lnTo>
                    <a:pt x="1020" y="286"/>
                  </a:lnTo>
                  <a:lnTo>
                    <a:pt x="1020" y="293"/>
                  </a:lnTo>
                  <a:lnTo>
                    <a:pt x="1020" y="300"/>
                  </a:lnTo>
                  <a:lnTo>
                    <a:pt x="1020" y="308"/>
                  </a:lnTo>
                  <a:lnTo>
                    <a:pt x="1020" y="315"/>
                  </a:lnTo>
                  <a:lnTo>
                    <a:pt x="1020" y="322"/>
                  </a:lnTo>
                  <a:lnTo>
                    <a:pt x="1020" y="330"/>
                  </a:lnTo>
                  <a:lnTo>
                    <a:pt x="1020" y="337"/>
                  </a:lnTo>
                  <a:lnTo>
                    <a:pt x="1020" y="338"/>
                  </a:lnTo>
                  <a:lnTo>
                    <a:pt x="1020" y="344"/>
                  </a:lnTo>
                  <a:lnTo>
                    <a:pt x="1020" y="352"/>
                  </a:lnTo>
                  <a:lnTo>
                    <a:pt x="1020" y="353"/>
                  </a:lnTo>
                  <a:lnTo>
                    <a:pt x="1020" y="359"/>
                  </a:lnTo>
                  <a:lnTo>
                    <a:pt x="1020" y="361"/>
                  </a:lnTo>
                  <a:lnTo>
                    <a:pt x="1020" y="373"/>
                  </a:lnTo>
                  <a:lnTo>
                    <a:pt x="1020" y="373"/>
                  </a:lnTo>
                  <a:lnTo>
                    <a:pt x="1020" y="404"/>
                  </a:lnTo>
                  <a:lnTo>
                    <a:pt x="1020" y="408"/>
                  </a:lnTo>
                  <a:lnTo>
                    <a:pt x="1020" y="450"/>
                  </a:lnTo>
                  <a:lnTo>
                    <a:pt x="1020" y="468"/>
                  </a:lnTo>
                  <a:lnTo>
                    <a:pt x="1020" y="473"/>
                  </a:lnTo>
                  <a:lnTo>
                    <a:pt x="1020" y="489"/>
                  </a:lnTo>
                  <a:lnTo>
                    <a:pt x="1020" y="512"/>
                  </a:lnTo>
                  <a:lnTo>
                    <a:pt x="1020" y="532"/>
                  </a:lnTo>
                  <a:lnTo>
                    <a:pt x="1020" y="544"/>
                  </a:lnTo>
                  <a:lnTo>
                    <a:pt x="1020" y="561"/>
                  </a:lnTo>
                  <a:lnTo>
                    <a:pt x="1020" y="586"/>
                  </a:lnTo>
                  <a:lnTo>
                    <a:pt x="1020" y="601"/>
                  </a:lnTo>
                  <a:lnTo>
                    <a:pt x="1020" y="731"/>
                  </a:lnTo>
                  <a:lnTo>
                    <a:pt x="1020" y="861"/>
                  </a:lnTo>
                  <a:lnTo>
                    <a:pt x="996" y="861"/>
                  </a:lnTo>
                  <a:lnTo>
                    <a:pt x="955" y="861"/>
                  </a:lnTo>
                  <a:lnTo>
                    <a:pt x="955" y="862"/>
                  </a:lnTo>
                  <a:lnTo>
                    <a:pt x="955" y="893"/>
                  </a:lnTo>
                  <a:lnTo>
                    <a:pt x="955" y="894"/>
                  </a:lnTo>
                  <a:lnTo>
                    <a:pt x="950" y="892"/>
                  </a:lnTo>
                  <a:lnTo>
                    <a:pt x="945" y="889"/>
                  </a:lnTo>
                  <a:lnTo>
                    <a:pt x="939" y="886"/>
                  </a:lnTo>
                  <a:lnTo>
                    <a:pt x="930" y="880"/>
                  </a:lnTo>
                  <a:lnTo>
                    <a:pt x="917" y="874"/>
                  </a:lnTo>
                  <a:lnTo>
                    <a:pt x="902" y="866"/>
                  </a:lnTo>
                  <a:lnTo>
                    <a:pt x="885" y="856"/>
                  </a:lnTo>
                  <a:lnTo>
                    <a:pt x="873" y="850"/>
                  </a:lnTo>
                  <a:lnTo>
                    <a:pt x="861" y="844"/>
                  </a:lnTo>
                  <a:lnTo>
                    <a:pt x="850" y="838"/>
                  </a:lnTo>
                  <a:lnTo>
                    <a:pt x="838" y="832"/>
                  </a:lnTo>
                  <a:lnTo>
                    <a:pt x="836" y="831"/>
                  </a:lnTo>
                  <a:lnTo>
                    <a:pt x="832" y="829"/>
                  </a:lnTo>
                  <a:lnTo>
                    <a:pt x="815" y="820"/>
                  </a:lnTo>
                  <a:lnTo>
                    <a:pt x="801" y="812"/>
                  </a:lnTo>
                  <a:lnTo>
                    <a:pt x="798" y="811"/>
                  </a:lnTo>
                  <a:lnTo>
                    <a:pt x="796" y="809"/>
                  </a:lnTo>
                  <a:lnTo>
                    <a:pt x="784" y="804"/>
                  </a:lnTo>
                  <a:lnTo>
                    <a:pt x="776" y="800"/>
                  </a:lnTo>
                  <a:lnTo>
                    <a:pt x="764" y="794"/>
                  </a:lnTo>
                  <a:lnTo>
                    <a:pt x="752" y="789"/>
                  </a:lnTo>
                  <a:lnTo>
                    <a:pt x="743" y="784"/>
                  </a:lnTo>
                  <a:lnTo>
                    <a:pt x="735" y="779"/>
                  </a:lnTo>
                  <a:lnTo>
                    <a:pt x="727" y="776"/>
                  </a:lnTo>
                  <a:lnTo>
                    <a:pt x="719" y="771"/>
                  </a:lnTo>
                  <a:lnTo>
                    <a:pt x="708" y="766"/>
                  </a:lnTo>
                  <a:lnTo>
                    <a:pt x="703" y="764"/>
                  </a:lnTo>
                  <a:lnTo>
                    <a:pt x="686" y="755"/>
                  </a:lnTo>
                  <a:lnTo>
                    <a:pt x="684" y="754"/>
                  </a:lnTo>
                  <a:lnTo>
                    <a:pt x="682" y="753"/>
                  </a:lnTo>
                  <a:lnTo>
                    <a:pt x="668" y="746"/>
                  </a:lnTo>
                  <a:lnTo>
                    <a:pt x="650" y="738"/>
                  </a:lnTo>
                  <a:lnTo>
                    <a:pt x="635" y="730"/>
                  </a:lnTo>
                  <a:lnTo>
                    <a:pt x="628" y="726"/>
                  </a:lnTo>
                  <a:lnTo>
                    <a:pt x="619" y="722"/>
                  </a:lnTo>
                  <a:lnTo>
                    <a:pt x="601" y="714"/>
                  </a:lnTo>
                  <a:lnTo>
                    <a:pt x="580" y="704"/>
                  </a:lnTo>
                  <a:lnTo>
                    <a:pt x="562" y="696"/>
                  </a:lnTo>
                  <a:lnTo>
                    <a:pt x="541" y="686"/>
                  </a:lnTo>
                  <a:lnTo>
                    <a:pt x="540" y="686"/>
                  </a:lnTo>
                  <a:lnTo>
                    <a:pt x="536" y="684"/>
                  </a:lnTo>
                  <a:lnTo>
                    <a:pt x="530" y="681"/>
                  </a:lnTo>
                  <a:lnTo>
                    <a:pt x="505" y="669"/>
                  </a:lnTo>
                  <a:lnTo>
                    <a:pt x="497" y="666"/>
                  </a:lnTo>
                  <a:lnTo>
                    <a:pt x="495" y="665"/>
                  </a:lnTo>
                  <a:lnTo>
                    <a:pt x="494" y="664"/>
                  </a:lnTo>
                  <a:lnTo>
                    <a:pt x="491" y="663"/>
                  </a:lnTo>
                  <a:lnTo>
                    <a:pt x="477" y="656"/>
                  </a:lnTo>
                  <a:lnTo>
                    <a:pt x="462" y="649"/>
                  </a:lnTo>
                  <a:lnTo>
                    <a:pt x="446" y="642"/>
                  </a:lnTo>
                  <a:lnTo>
                    <a:pt x="431" y="636"/>
                  </a:lnTo>
                  <a:lnTo>
                    <a:pt x="430" y="637"/>
                  </a:lnTo>
                  <a:lnTo>
                    <a:pt x="429" y="637"/>
                  </a:lnTo>
                  <a:lnTo>
                    <a:pt x="417" y="642"/>
                  </a:lnTo>
                  <a:lnTo>
                    <a:pt x="414" y="643"/>
                  </a:lnTo>
                  <a:lnTo>
                    <a:pt x="396" y="652"/>
                  </a:lnTo>
                  <a:lnTo>
                    <a:pt x="384" y="657"/>
                  </a:lnTo>
                  <a:lnTo>
                    <a:pt x="380" y="659"/>
                  </a:lnTo>
                  <a:lnTo>
                    <a:pt x="368" y="664"/>
                  </a:lnTo>
                  <a:lnTo>
                    <a:pt x="367" y="665"/>
                  </a:lnTo>
                  <a:lnTo>
                    <a:pt x="361" y="668"/>
                  </a:lnTo>
                  <a:lnTo>
                    <a:pt x="355" y="670"/>
                  </a:lnTo>
                  <a:lnTo>
                    <a:pt x="348" y="673"/>
                  </a:lnTo>
                  <a:lnTo>
                    <a:pt x="342" y="675"/>
                  </a:lnTo>
                  <a:lnTo>
                    <a:pt x="337" y="678"/>
                  </a:lnTo>
                  <a:lnTo>
                    <a:pt x="330" y="681"/>
                  </a:lnTo>
                  <a:lnTo>
                    <a:pt x="327" y="683"/>
                  </a:lnTo>
                  <a:lnTo>
                    <a:pt x="321" y="686"/>
                  </a:lnTo>
                  <a:lnTo>
                    <a:pt x="318" y="687"/>
                  </a:lnTo>
                  <a:lnTo>
                    <a:pt x="314" y="688"/>
                  </a:lnTo>
                  <a:lnTo>
                    <a:pt x="313" y="689"/>
                  </a:lnTo>
                  <a:lnTo>
                    <a:pt x="311" y="688"/>
                  </a:lnTo>
                  <a:lnTo>
                    <a:pt x="310" y="687"/>
                  </a:lnTo>
                  <a:lnTo>
                    <a:pt x="310" y="686"/>
                  </a:lnTo>
                  <a:lnTo>
                    <a:pt x="308" y="684"/>
                  </a:lnTo>
                  <a:lnTo>
                    <a:pt x="305" y="682"/>
                  </a:lnTo>
                  <a:lnTo>
                    <a:pt x="301" y="679"/>
                  </a:lnTo>
                  <a:lnTo>
                    <a:pt x="297" y="675"/>
                  </a:lnTo>
                  <a:lnTo>
                    <a:pt x="289" y="668"/>
                  </a:lnTo>
                  <a:lnTo>
                    <a:pt x="286" y="666"/>
                  </a:lnTo>
                  <a:lnTo>
                    <a:pt x="284" y="663"/>
                  </a:lnTo>
                  <a:lnTo>
                    <a:pt x="280" y="661"/>
                  </a:lnTo>
                  <a:lnTo>
                    <a:pt x="279" y="660"/>
                  </a:lnTo>
                  <a:lnTo>
                    <a:pt x="278" y="660"/>
                  </a:lnTo>
                  <a:lnTo>
                    <a:pt x="276" y="658"/>
                  </a:lnTo>
                  <a:lnTo>
                    <a:pt x="272" y="656"/>
                  </a:lnTo>
                  <a:lnTo>
                    <a:pt x="271" y="655"/>
                  </a:lnTo>
                  <a:lnTo>
                    <a:pt x="270" y="655"/>
                  </a:lnTo>
                  <a:lnTo>
                    <a:pt x="267" y="654"/>
                  </a:lnTo>
                  <a:lnTo>
                    <a:pt x="264" y="652"/>
                  </a:lnTo>
                  <a:lnTo>
                    <a:pt x="263" y="651"/>
                  </a:lnTo>
                  <a:lnTo>
                    <a:pt x="262" y="651"/>
                  </a:lnTo>
                  <a:lnTo>
                    <a:pt x="259" y="651"/>
                  </a:lnTo>
                  <a:lnTo>
                    <a:pt x="254" y="649"/>
                  </a:lnTo>
                  <a:lnTo>
                    <a:pt x="250" y="649"/>
                  </a:lnTo>
                  <a:lnTo>
                    <a:pt x="245" y="648"/>
                  </a:lnTo>
                  <a:lnTo>
                    <a:pt x="241" y="647"/>
                  </a:lnTo>
                  <a:lnTo>
                    <a:pt x="239" y="647"/>
                  </a:lnTo>
                  <a:lnTo>
                    <a:pt x="236" y="646"/>
                  </a:lnTo>
                  <a:lnTo>
                    <a:pt x="233" y="645"/>
                  </a:lnTo>
                  <a:lnTo>
                    <a:pt x="231" y="645"/>
                  </a:lnTo>
                  <a:lnTo>
                    <a:pt x="227" y="644"/>
                  </a:lnTo>
                  <a:lnTo>
                    <a:pt x="225" y="643"/>
                  </a:lnTo>
                  <a:lnTo>
                    <a:pt x="223" y="643"/>
                  </a:lnTo>
                  <a:lnTo>
                    <a:pt x="221" y="643"/>
                  </a:lnTo>
                  <a:lnTo>
                    <a:pt x="214" y="642"/>
                  </a:lnTo>
                  <a:lnTo>
                    <a:pt x="208" y="640"/>
                  </a:lnTo>
                  <a:lnTo>
                    <a:pt x="205" y="639"/>
                  </a:lnTo>
                  <a:lnTo>
                    <a:pt x="199" y="638"/>
                  </a:lnTo>
                  <a:lnTo>
                    <a:pt x="195" y="637"/>
                  </a:lnTo>
                  <a:lnTo>
                    <a:pt x="191" y="636"/>
                  </a:lnTo>
                  <a:lnTo>
                    <a:pt x="187" y="636"/>
                  </a:lnTo>
                  <a:lnTo>
                    <a:pt x="182" y="635"/>
                  </a:lnTo>
                  <a:lnTo>
                    <a:pt x="177" y="634"/>
                  </a:lnTo>
                  <a:lnTo>
                    <a:pt x="170" y="632"/>
                  </a:lnTo>
                  <a:lnTo>
                    <a:pt x="169" y="630"/>
                  </a:lnTo>
                  <a:lnTo>
                    <a:pt x="169" y="630"/>
                  </a:lnTo>
                  <a:lnTo>
                    <a:pt x="169" y="629"/>
                  </a:lnTo>
                  <a:lnTo>
                    <a:pt x="169" y="628"/>
                  </a:lnTo>
                  <a:lnTo>
                    <a:pt x="168" y="627"/>
                  </a:lnTo>
                  <a:lnTo>
                    <a:pt x="168" y="626"/>
                  </a:lnTo>
                  <a:lnTo>
                    <a:pt x="167" y="625"/>
                  </a:lnTo>
                  <a:lnTo>
                    <a:pt x="166" y="624"/>
                  </a:lnTo>
                  <a:lnTo>
                    <a:pt x="166" y="623"/>
                  </a:lnTo>
                  <a:lnTo>
                    <a:pt x="165" y="623"/>
                  </a:lnTo>
                  <a:lnTo>
                    <a:pt x="165" y="622"/>
                  </a:lnTo>
                  <a:lnTo>
                    <a:pt x="164" y="621"/>
                  </a:lnTo>
                  <a:lnTo>
                    <a:pt x="164" y="620"/>
                  </a:lnTo>
                  <a:lnTo>
                    <a:pt x="163" y="619"/>
                  </a:lnTo>
                  <a:lnTo>
                    <a:pt x="163" y="618"/>
                  </a:lnTo>
                  <a:lnTo>
                    <a:pt x="163" y="617"/>
                  </a:lnTo>
                  <a:lnTo>
                    <a:pt x="163" y="617"/>
                  </a:lnTo>
                  <a:lnTo>
                    <a:pt x="162" y="616"/>
                  </a:lnTo>
                  <a:lnTo>
                    <a:pt x="162" y="615"/>
                  </a:lnTo>
                  <a:lnTo>
                    <a:pt x="161" y="614"/>
                  </a:lnTo>
                  <a:lnTo>
                    <a:pt x="161" y="613"/>
                  </a:lnTo>
                  <a:lnTo>
                    <a:pt x="160" y="613"/>
                  </a:lnTo>
                  <a:lnTo>
                    <a:pt x="160" y="612"/>
                  </a:lnTo>
                  <a:lnTo>
                    <a:pt x="159" y="611"/>
                  </a:lnTo>
                  <a:lnTo>
                    <a:pt x="159" y="610"/>
                  </a:lnTo>
                  <a:lnTo>
                    <a:pt x="158" y="610"/>
                  </a:lnTo>
                  <a:lnTo>
                    <a:pt x="158" y="609"/>
                  </a:lnTo>
                  <a:lnTo>
                    <a:pt x="158" y="608"/>
                  </a:lnTo>
                  <a:lnTo>
                    <a:pt x="157" y="607"/>
                  </a:lnTo>
                  <a:lnTo>
                    <a:pt x="156" y="606"/>
                  </a:lnTo>
                  <a:lnTo>
                    <a:pt x="156" y="605"/>
                  </a:lnTo>
                  <a:lnTo>
                    <a:pt x="156" y="604"/>
                  </a:lnTo>
                  <a:lnTo>
                    <a:pt x="156" y="604"/>
                  </a:lnTo>
                  <a:lnTo>
                    <a:pt x="156" y="604"/>
                  </a:lnTo>
                  <a:lnTo>
                    <a:pt x="155" y="603"/>
                  </a:lnTo>
                  <a:lnTo>
                    <a:pt x="155" y="602"/>
                  </a:lnTo>
                  <a:lnTo>
                    <a:pt x="154" y="601"/>
                  </a:lnTo>
                  <a:lnTo>
                    <a:pt x="154" y="600"/>
                  </a:lnTo>
                  <a:lnTo>
                    <a:pt x="153" y="599"/>
                  </a:lnTo>
                  <a:lnTo>
                    <a:pt x="153" y="598"/>
                  </a:lnTo>
                  <a:lnTo>
                    <a:pt x="152" y="597"/>
                  </a:lnTo>
                  <a:lnTo>
                    <a:pt x="152" y="597"/>
                  </a:lnTo>
                  <a:lnTo>
                    <a:pt x="151" y="596"/>
                  </a:lnTo>
                  <a:lnTo>
                    <a:pt x="150" y="595"/>
                  </a:lnTo>
                  <a:lnTo>
                    <a:pt x="150" y="594"/>
                  </a:lnTo>
                  <a:lnTo>
                    <a:pt x="150" y="593"/>
                  </a:lnTo>
                  <a:lnTo>
                    <a:pt x="150" y="592"/>
                  </a:lnTo>
                  <a:lnTo>
                    <a:pt x="150" y="591"/>
                  </a:lnTo>
                  <a:lnTo>
                    <a:pt x="149" y="591"/>
                  </a:lnTo>
                  <a:lnTo>
                    <a:pt x="149" y="590"/>
                  </a:lnTo>
                  <a:lnTo>
                    <a:pt x="148" y="589"/>
                  </a:lnTo>
                  <a:lnTo>
                    <a:pt x="147" y="588"/>
                  </a:lnTo>
                  <a:lnTo>
                    <a:pt x="147" y="587"/>
                  </a:lnTo>
                  <a:lnTo>
                    <a:pt x="146" y="586"/>
                  </a:lnTo>
                  <a:lnTo>
                    <a:pt x="145" y="585"/>
                  </a:lnTo>
                  <a:lnTo>
                    <a:pt x="145" y="584"/>
                  </a:lnTo>
                  <a:lnTo>
                    <a:pt x="144" y="583"/>
                  </a:lnTo>
                  <a:lnTo>
                    <a:pt x="143" y="583"/>
                  </a:lnTo>
                  <a:lnTo>
                    <a:pt x="143" y="584"/>
                  </a:lnTo>
                  <a:lnTo>
                    <a:pt x="143" y="584"/>
                  </a:lnTo>
                  <a:lnTo>
                    <a:pt x="142" y="584"/>
                  </a:lnTo>
                  <a:lnTo>
                    <a:pt x="141" y="584"/>
                  </a:lnTo>
                  <a:lnTo>
                    <a:pt x="140" y="585"/>
                  </a:lnTo>
                  <a:lnTo>
                    <a:pt x="139" y="585"/>
                  </a:lnTo>
                  <a:lnTo>
                    <a:pt x="138" y="585"/>
                  </a:lnTo>
                  <a:lnTo>
                    <a:pt x="137" y="585"/>
                  </a:lnTo>
                  <a:lnTo>
                    <a:pt x="137" y="585"/>
                  </a:lnTo>
                  <a:lnTo>
                    <a:pt x="136" y="586"/>
                  </a:lnTo>
                  <a:lnTo>
                    <a:pt x="135" y="586"/>
                  </a:lnTo>
                  <a:lnTo>
                    <a:pt x="134" y="586"/>
                  </a:lnTo>
                  <a:lnTo>
                    <a:pt x="133" y="586"/>
                  </a:lnTo>
                  <a:lnTo>
                    <a:pt x="133" y="587"/>
                  </a:lnTo>
                  <a:lnTo>
                    <a:pt x="132" y="587"/>
                  </a:lnTo>
                  <a:lnTo>
                    <a:pt x="132" y="586"/>
                  </a:lnTo>
                  <a:lnTo>
                    <a:pt x="131" y="586"/>
                  </a:lnTo>
                  <a:lnTo>
                    <a:pt x="131" y="585"/>
                  </a:lnTo>
                  <a:lnTo>
                    <a:pt x="130" y="585"/>
                  </a:lnTo>
                  <a:lnTo>
                    <a:pt x="129" y="585"/>
                  </a:lnTo>
                  <a:lnTo>
                    <a:pt x="128" y="584"/>
                  </a:lnTo>
                  <a:lnTo>
                    <a:pt x="127" y="583"/>
                  </a:lnTo>
                  <a:lnTo>
                    <a:pt x="126" y="583"/>
                  </a:lnTo>
                  <a:lnTo>
                    <a:pt x="124" y="582"/>
                  </a:lnTo>
                  <a:lnTo>
                    <a:pt x="124" y="581"/>
                  </a:lnTo>
                  <a:lnTo>
                    <a:pt x="123" y="580"/>
                  </a:lnTo>
                  <a:lnTo>
                    <a:pt x="122" y="579"/>
                  </a:lnTo>
                  <a:lnTo>
                    <a:pt x="120" y="579"/>
                  </a:lnTo>
                  <a:lnTo>
                    <a:pt x="120" y="578"/>
                  </a:lnTo>
                  <a:lnTo>
                    <a:pt x="119" y="578"/>
                  </a:lnTo>
                  <a:lnTo>
                    <a:pt x="118" y="578"/>
                  </a:lnTo>
                  <a:lnTo>
                    <a:pt x="118" y="577"/>
                  </a:lnTo>
                  <a:lnTo>
                    <a:pt x="117" y="576"/>
                  </a:lnTo>
                  <a:lnTo>
                    <a:pt x="116" y="576"/>
                  </a:lnTo>
                  <a:lnTo>
                    <a:pt x="115" y="575"/>
                  </a:lnTo>
                  <a:lnTo>
                    <a:pt x="114" y="574"/>
                  </a:lnTo>
                  <a:lnTo>
                    <a:pt x="113" y="574"/>
                  </a:lnTo>
                  <a:lnTo>
                    <a:pt x="112" y="574"/>
                  </a:lnTo>
                  <a:lnTo>
                    <a:pt x="112" y="573"/>
                  </a:lnTo>
                  <a:lnTo>
                    <a:pt x="111" y="573"/>
                  </a:lnTo>
                  <a:lnTo>
                    <a:pt x="111" y="573"/>
                  </a:lnTo>
                  <a:lnTo>
                    <a:pt x="110" y="573"/>
                  </a:lnTo>
                  <a:lnTo>
                    <a:pt x="110" y="572"/>
                  </a:lnTo>
                  <a:lnTo>
                    <a:pt x="109" y="572"/>
                  </a:lnTo>
                  <a:lnTo>
                    <a:pt x="108" y="572"/>
                  </a:lnTo>
                  <a:lnTo>
                    <a:pt x="108" y="572"/>
                  </a:lnTo>
                  <a:lnTo>
                    <a:pt x="107" y="572"/>
                  </a:lnTo>
                  <a:lnTo>
                    <a:pt x="107" y="571"/>
                  </a:lnTo>
                  <a:lnTo>
                    <a:pt x="106" y="570"/>
                  </a:lnTo>
                  <a:lnTo>
                    <a:pt x="105" y="569"/>
                  </a:lnTo>
                  <a:lnTo>
                    <a:pt x="105" y="569"/>
                  </a:lnTo>
                  <a:lnTo>
                    <a:pt x="105" y="568"/>
                  </a:lnTo>
                  <a:lnTo>
                    <a:pt x="104" y="568"/>
                  </a:lnTo>
                  <a:lnTo>
                    <a:pt x="104" y="567"/>
                  </a:lnTo>
                  <a:lnTo>
                    <a:pt x="103" y="567"/>
                  </a:lnTo>
                  <a:lnTo>
                    <a:pt x="103" y="566"/>
                  </a:lnTo>
                  <a:lnTo>
                    <a:pt x="102" y="566"/>
                  </a:lnTo>
                  <a:lnTo>
                    <a:pt x="102" y="565"/>
                  </a:lnTo>
                  <a:lnTo>
                    <a:pt x="101" y="565"/>
                  </a:lnTo>
                  <a:lnTo>
                    <a:pt x="101" y="565"/>
                  </a:lnTo>
                  <a:lnTo>
                    <a:pt x="100" y="565"/>
                  </a:lnTo>
                  <a:lnTo>
                    <a:pt x="99" y="565"/>
                  </a:lnTo>
                  <a:lnTo>
                    <a:pt x="99" y="564"/>
                  </a:lnTo>
                  <a:lnTo>
                    <a:pt x="99" y="564"/>
                  </a:lnTo>
                  <a:lnTo>
                    <a:pt x="98" y="564"/>
                  </a:lnTo>
                  <a:lnTo>
                    <a:pt x="97" y="564"/>
                  </a:lnTo>
                  <a:lnTo>
                    <a:pt x="96" y="564"/>
                  </a:lnTo>
                  <a:lnTo>
                    <a:pt x="96" y="563"/>
                  </a:lnTo>
                  <a:lnTo>
                    <a:pt x="95" y="563"/>
                  </a:lnTo>
                  <a:lnTo>
                    <a:pt x="94" y="563"/>
                  </a:lnTo>
                  <a:lnTo>
                    <a:pt x="93" y="563"/>
                  </a:lnTo>
                  <a:lnTo>
                    <a:pt x="92" y="564"/>
                  </a:lnTo>
                  <a:lnTo>
                    <a:pt x="92" y="565"/>
                  </a:lnTo>
                  <a:lnTo>
                    <a:pt x="92" y="565"/>
                  </a:lnTo>
                  <a:lnTo>
                    <a:pt x="91" y="566"/>
                  </a:lnTo>
                  <a:lnTo>
                    <a:pt x="90" y="566"/>
                  </a:lnTo>
                  <a:lnTo>
                    <a:pt x="89" y="565"/>
                  </a:lnTo>
                  <a:lnTo>
                    <a:pt x="88" y="565"/>
                  </a:lnTo>
                  <a:lnTo>
                    <a:pt x="88" y="565"/>
                  </a:lnTo>
                  <a:lnTo>
                    <a:pt x="87" y="565"/>
                  </a:lnTo>
                  <a:lnTo>
                    <a:pt x="87" y="564"/>
                  </a:lnTo>
                  <a:lnTo>
                    <a:pt x="87" y="563"/>
                  </a:lnTo>
                  <a:lnTo>
                    <a:pt x="86" y="563"/>
                  </a:lnTo>
                  <a:lnTo>
                    <a:pt x="86" y="563"/>
                  </a:lnTo>
                  <a:lnTo>
                    <a:pt x="85" y="563"/>
                  </a:lnTo>
                  <a:lnTo>
                    <a:pt x="84" y="563"/>
                  </a:lnTo>
                  <a:lnTo>
                    <a:pt x="83" y="563"/>
                  </a:lnTo>
                  <a:lnTo>
                    <a:pt x="82" y="563"/>
                  </a:lnTo>
                  <a:lnTo>
                    <a:pt x="81" y="563"/>
                  </a:lnTo>
                  <a:lnTo>
                    <a:pt x="80" y="563"/>
                  </a:lnTo>
                  <a:lnTo>
                    <a:pt x="79" y="563"/>
                  </a:lnTo>
                  <a:lnTo>
                    <a:pt x="79" y="563"/>
                  </a:lnTo>
                  <a:lnTo>
                    <a:pt x="79" y="564"/>
                  </a:lnTo>
                  <a:lnTo>
                    <a:pt x="78" y="564"/>
                  </a:lnTo>
                  <a:lnTo>
                    <a:pt x="78" y="565"/>
                  </a:lnTo>
                  <a:lnTo>
                    <a:pt x="77" y="565"/>
                  </a:lnTo>
                  <a:lnTo>
                    <a:pt x="76" y="565"/>
                  </a:lnTo>
                  <a:lnTo>
                    <a:pt x="75" y="565"/>
                  </a:lnTo>
                  <a:lnTo>
                    <a:pt x="74" y="565"/>
                  </a:lnTo>
                  <a:lnTo>
                    <a:pt x="73" y="565"/>
                  </a:lnTo>
                  <a:lnTo>
                    <a:pt x="73" y="565"/>
                  </a:lnTo>
                  <a:lnTo>
                    <a:pt x="72" y="565"/>
                  </a:lnTo>
                  <a:lnTo>
                    <a:pt x="71" y="565"/>
                  </a:lnTo>
                  <a:lnTo>
                    <a:pt x="70" y="565"/>
                  </a:lnTo>
                  <a:lnTo>
                    <a:pt x="70" y="565"/>
                  </a:lnTo>
                  <a:lnTo>
                    <a:pt x="69" y="565"/>
                  </a:lnTo>
                  <a:lnTo>
                    <a:pt x="68" y="565"/>
                  </a:lnTo>
                  <a:lnTo>
                    <a:pt x="67" y="565"/>
                  </a:lnTo>
                  <a:lnTo>
                    <a:pt x="67" y="565"/>
                  </a:lnTo>
                  <a:lnTo>
                    <a:pt x="66" y="565"/>
                  </a:lnTo>
                  <a:lnTo>
                    <a:pt x="66" y="565"/>
                  </a:lnTo>
                  <a:lnTo>
                    <a:pt x="65" y="565"/>
                  </a:lnTo>
                  <a:lnTo>
                    <a:pt x="64" y="565"/>
                  </a:lnTo>
                  <a:lnTo>
                    <a:pt x="63" y="565"/>
                  </a:lnTo>
                  <a:lnTo>
                    <a:pt x="62" y="564"/>
                  </a:lnTo>
                  <a:lnTo>
                    <a:pt x="61" y="563"/>
                  </a:lnTo>
                  <a:lnTo>
                    <a:pt x="60" y="563"/>
                  </a:lnTo>
                  <a:lnTo>
                    <a:pt x="60" y="562"/>
                  </a:lnTo>
                  <a:lnTo>
                    <a:pt x="60" y="561"/>
                  </a:lnTo>
                  <a:lnTo>
                    <a:pt x="60" y="560"/>
                  </a:lnTo>
                  <a:lnTo>
                    <a:pt x="59" y="560"/>
                  </a:lnTo>
                  <a:lnTo>
                    <a:pt x="59" y="561"/>
                  </a:lnTo>
                  <a:lnTo>
                    <a:pt x="59" y="560"/>
                  </a:lnTo>
                  <a:lnTo>
                    <a:pt x="58" y="560"/>
                  </a:lnTo>
                  <a:lnTo>
                    <a:pt x="58" y="559"/>
                  </a:lnTo>
                  <a:lnTo>
                    <a:pt x="57" y="559"/>
                  </a:lnTo>
                  <a:lnTo>
                    <a:pt x="56" y="559"/>
                  </a:lnTo>
                  <a:lnTo>
                    <a:pt x="56" y="559"/>
                  </a:lnTo>
                  <a:lnTo>
                    <a:pt x="55" y="559"/>
                  </a:lnTo>
                  <a:lnTo>
                    <a:pt x="55" y="558"/>
                  </a:lnTo>
                  <a:lnTo>
                    <a:pt x="54" y="558"/>
                  </a:lnTo>
                  <a:lnTo>
                    <a:pt x="54" y="558"/>
                  </a:lnTo>
                  <a:lnTo>
                    <a:pt x="54" y="557"/>
                  </a:lnTo>
                  <a:lnTo>
                    <a:pt x="54" y="556"/>
                  </a:lnTo>
                  <a:lnTo>
                    <a:pt x="53" y="556"/>
                  </a:lnTo>
                  <a:lnTo>
                    <a:pt x="53" y="555"/>
                  </a:lnTo>
                  <a:lnTo>
                    <a:pt x="53" y="554"/>
                  </a:lnTo>
                  <a:lnTo>
                    <a:pt x="52" y="553"/>
                  </a:lnTo>
                  <a:lnTo>
                    <a:pt x="51" y="552"/>
                  </a:lnTo>
                  <a:lnTo>
                    <a:pt x="51" y="552"/>
                  </a:lnTo>
                  <a:lnTo>
                    <a:pt x="51" y="551"/>
                  </a:lnTo>
                  <a:lnTo>
                    <a:pt x="50" y="551"/>
                  </a:lnTo>
                  <a:lnTo>
                    <a:pt x="50" y="550"/>
                  </a:lnTo>
                  <a:lnTo>
                    <a:pt x="50" y="549"/>
                  </a:lnTo>
                  <a:lnTo>
                    <a:pt x="49" y="548"/>
                  </a:lnTo>
                  <a:lnTo>
                    <a:pt x="49" y="547"/>
                  </a:lnTo>
                  <a:lnTo>
                    <a:pt x="48" y="547"/>
                  </a:lnTo>
                  <a:lnTo>
                    <a:pt x="48" y="546"/>
                  </a:lnTo>
                  <a:lnTo>
                    <a:pt x="47" y="546"/>
                  </a:lnTo>
                  <a:lnTo>
                    <a:pt x="47" y="546"/>
                  </a:lnTo>
                  <a:lnTo>
                    <a:pt x="47" y="546"/>
                  </a:lnTo>
                  <a:lnTo>
                    <a:pt x="47" y="545"/>
                  </a:lnTo>
                  <a:lnTo>
                    <a:pt x="47" y="544"/>
                  </a:lnTo>
                  <a:lnTo>
                    <a:pt x="47" y="543"/>
                  </a:lnTo>
                  <a:lnTo>
                    <a:pt x="46" y="543"/>
                  </a:lnTo>
                  <a:lnTo>
                    <a:pt x="46" y="542"/>
                  </a:lnTo>
                  <a:lnTo>
                    <a:pt x="46" y="541"/>
                  </a:lnTo>
                  <a:lnTo>
                    <a:pt x="45" y="541"/>
                  </a:lnTo>
                  <a:lnTo>
                    <a:pt x="45" y="540"/>
                  </a:lnTo>
                  <a:lnTo>
                    <a:pt x="44" y="540"/>
                  </a:lnTo>
                  <a:lnTo>
                    <a:pt x="44" y="539"/>
                  </a:lnTo>
                  <a:lnTo>
                    <a:pt x="43" y="539"/>
                  </a:lnTo>
                  <a:lnTo>
                    <a:pt x="43" y="538"/>
                  </a:lnTo>
                  <a:lnTo>
                    <a:pt x="42" y="538"/>
                  </a:lnTo>
                  <a:lnTo>
                    <a:pt x="42" y="537"/>
                  </a:lnTo>
                  <a:lnTo>
                    <a:pt x="42" y="536"/>
                  </a:lnTo>
                  <a:lnTo>
                    <a:pt x="41" y="536"/>
                  </a:lnTo>
                  <a:lnTo>
                    <a:pt x="42" y="535"/>
                  </a:lnTo>
                  <a:lnTo>
                    <a:pt x="42" y="534"/>
                  </a:lnTo>
                  <a:lnTo>
                    <a:pt x="42" y="533"/>
                  </a:lnTo>
                  <a:lnTo>
                    <a:pt x="42" y="533"/>
                  </a:lnTo>
                  <a:lnTo>
                    <a:pt x="42" y="532"/>
                  </a:lnTo>
                  <a:lnTo>
                    <a:pt x="42" y="531"/>
                  </a:lnTo>
                  <a:lnTo>
                    <a:pt x="42" y="530"/>
                  </a:lnTo>
                  <a:lnTo>
                    <a:pt x="42" y="529"/>
                  </a:lnTo>
                  <a:lnTo>
                    <a:pt x="42" y="528"/>
                  </a:lnTo>
                  <a:lnTo>
                    <a:pt x="42" y="527"/>
                  </a:lnTo>
                  <a:lnTo>
                    <a:pt x="42" y="527"/>
                  </a:lnTo>
                  <a:lnTo>
                    <a:pt x="42" y="526"/>
                  </a:lnTo>
                  <a:lnTo>
                    <a:pt x="42" y="525"/>
                  </a:lnTo>
                  <a:lnTo>
                    <a:pt x="42" y="524"/>
                  </a:lnTo>
                  <a:lnTo>
                    <a:pt x="42" y="523"/>
                  </a:lnTo>
                  <a:lnTo>
                    <a:pt x="42" y="522"/>
                  </a:lnTo>
                  <a:lnTo>
                    <a:pt x="42" y="521"/>
                  </a:lnTo>
                  <a:lnTo>
                    <a:pt x="42" y="520"/>
                  </a:lnTo>
                  <a:lnTo>
                    <a:pt x="42" y="520"/>
                  </a:lnTo>
                  <a:lnTo>
                    <a:pt x="42" y="519"/>
                  </a:lnTo>
                  <a:lnTo>
                    <a:pt x="42" y="518"/>
                  </a:lnTo>
                  <a:lnTo>
                    <a:pt x="42" y="517"/>
                  </a:lnTo>
                  <a:lnTo>
                    <a:pt x="42" y="516"/>
                  </a:lnTo>
                  <a:lnTo>
                    <a:pt x="42" y="515"/>
                  </a:lnTo>
                  <a:lnTo>
                    <a:pt x="42" y="514"/>
                  </a:lnTo>
                  <a:lnTo>
                    <a:pt x="42" y="513"/>
                  </a:lnTo>
                  <a:lnTo>
                    <a:pt x="42" y="512"/>
                  </a:lnTo>
                  <a:lnTo>
                    <a:pt x="41" y="512"/>
                  </a:lnTo>
                  <a:lnTo>
                    <a:pt x="41" y="511"/>
                  </a:lnTo>
                  <a:lnTo>
                    <a:pt x="41" y="510"/>
                  </a:lnTo>
                  <a:lnTo>
                    <a:pt x="40" y="509"/>
                  </a:lnTo>
                  <a:lnTo>
                    <a:pt x="40" y="508"/>
                  </a:lnTo>
                  <a:lnTo>
                    <a:pt x="39" y="508"/>
                  </a:lnTo>
                  <a:lnTo>
                    <a:pt x="39" y="507"/>
                  </a:lnTo>
                  <a:lnTo>
                    <a:pt x="38" y="507"/>
                  </a:lnTo>
                  <a:lnTo>
                    <a:pt x="38" y="506"/>
                  </a:lnTo>
                  <a:lnTo>
                    <a:pt x="37" y="506"/>
                  </a:lnTo>
                  <a:lnTo>
                    <a:pt x="37" y="505"/>
                  </a:lnTo>
                  <a:lnTo>
                    <a:pt x="36" y="505"/>
                  </a:lnTo>
                  <a:lnTo>
                    <a:pt x="36" y="504"/>
                  </a:lnTo>
                  <a:lnTo>
                    <a:pt x="35" y="503"/>
                  </a:lnTo>
                  <a:lnTo>
                    <a:pt x="35" y="502"/>
                  </a:lnTo>
                  <a:lnTo>
                    <a:pt x="35" y="501"/>
                  </a:lnTo>
                  <a:lnTo>
                    <a:pt x="34" y="501"/>
                  </a:lnTo>
                  <a:lnTo>
                    <a:pt x="34" y="501"/>
                  </a:lnTo>
                  <a:lnTo>
                    <a:pt x="33" y="500"/>
                  </a:lnTo>
                  <a:lnTo>
                    <a:pt x="33" y="499"/>
                  </a:lnTo>
                  <a:lnTo>
                    <a:pt x="32" y="499"/>
                  </a:lnTo>
                  <a:lnTo>
                    <a:pt x="32" y="498"/>
                  </a:lnTo>
                  <a:lnTo>
                    <a:pt x="31" y="497"/>
                  </a:lnTo>
                  <a:lnTo>
                    <a:pt x="30" y="496"/>
                  </a:lnTo>
                  <a:lnTo>
                    <a:pt x="29" y="495"/>
                  </a:lnTo>
                  <a:lnTo>
                    <a:pt x="29" y="495"/>
                  </a:lnTo>
                  <a:lnTo>
                    <a:pt x="28" y="495"/>
                  </a:lnTo>
                  <a:lnTo>
                    <a:pt x="28" y="494"/>
                  </a:lnTo>
                  <a:lnTo>
                    <a:pt x="28" y="493"/>
                  </a:lnTo>
                  <a:lnTo>
                    <a:pt x="27" y="492"/>
                  </a:lnTo>
                  <a:lnTo>
                    <a:pt x="27" y="491"/>
                  </a:lnTo>
                  <a:lnTo>
                    <a:pt x="26" y="491"/>
                  </a:lnTo>
                  <a:lnTo>
                    <a:pt x="26" y="490"/>
                  </a:lnTo>
                  <a:lnTo>
                    <a:pt x="25" y="489"/>
                  </a:lnTo>
                  <a:lnTo>
                    <a:pt x="24" y="488"/>
                  </a:lnTo>
                  <a:lnTo>
                    <a:pt x="24" y="488"/>
                  </a:lnTo>
                  <a:lnTo>
                    <a:pt x="23" y="488"/>
                  </a:lnTo>
                  <a:lnTo>
                    <a:pt x="23" y="487"/>
                  </a:lnTo>
                  <a:lnTo>
                    <a:pt x="22" y="487"/>
                  </a:lnTo>
                  <a:lnTo>
                    <a:pt x="22" y="486"/>
                  </a:lnTo>
                  <a:lnTo>
                    <a:pt x="22" y="485"/>
                  </a:lnTo>
                  <a:lnTo>
                    <a:pt x="22" y="484"/>
                  </a:lnTo>
                  <a:lnTo>
                    <a:pt x="21" y="484"/>
                  </a:lnTo>
                  <a:lnTo>
                    <a:pt x="21" y="483"/>
                  </a:lnTo>
                  <a:lnTo>
                    <a:pt x="20" y="483"/>
                  </a:lnTo>
                  <a:lnTo>
                    <a:pt x="20" y="482"/>
                  </a:lnTo>
                  <a:lnTo>
                    <a:pt x="19" y="482"/>
                  </a:lnTo>
                  <a:lnTo>
                    <a:pt x="19" y="481"/>
                  </a:lnTo>
                  <a:lnTo>
                    <a:pt x="18" y="481"/>
                  </a:lnTo>
                  <a:lnTo>
                    <a:pt x="18" y="480"/>
                  </a:lnTo>
                  <a:lnTo>
                    <a:pt x="17" y="479"/>
                  </a:lnTo>
                  <a:lnTo>
                    <a:pt x="16" y="478"/>
                  </a:lnTo>
                  <a:lnTo>
                    <a:pt x="15" y="477"/>
                  </a:lnTo>
                  <a:lnTo>
                    <a:pt x="15" y="476"/>
                  </a:lnTo>
                  <a:lnTo>
                    <a:pt x="15" y="476"/>
                  </a:lnTo>
                  <a:lnTo>
                    <a:pt x="15" y="475"/>
                  </a:lnTo>
                  <a:lnTo>
                    <a:pt x="14" y="475"/>
                  </a:lnTo>
                  <a:lnTo>
                    <a:pt x="13" y="474"/>
                  </a:lnTo>
                  <a:lnTo>
                    <a:pt x="12" y="473"/>
                  </a:lnTo>
                  <a:lnTo>
                    <a:pt x="12" y="472"/>
                  </a:lnTo>
                  <a:lnTo>
                    <a:pt x="11" y="471"/>
                  </a:lnTo>
                  <a:lnTo>
                    <a:pt x="10" y="470"/>
                  </a:lnTo>
                  <a:lnTo>
                    <a:pt x="9" y="469"/>
                  </a:lnTo>
                  <a:lnTo>
                    <a:pt x="9" y="469"/>
                  </a:lnTo>
                  <a:lnTo>
                    <a:pt x="9" y="468"/>
                  </a:lnTo>
                  <a:lnTo>
                    <a:pt x="8" y="467"/>
                  </a:lnTo>
                  <a:lnTo>
                    <a:pt x="7" y="466"/>
                  </a:lnTo>
                  <a:lnTo>
                    <a:pt x="7" y="465"/>
                  </a:lnTo>
                  <a:lnTo>
                    <a:pt x="6" y="464"/>
                  </a:lnTo>
                  <a:lnTo>
                    <a:pt x="5" y="463"/>
                  </a:lnTo>
                  <a:lnTo>
                    <a:pt x="4" y="463"/>
                  </a:lnTo>
                  <a:lnTo>
                    <a:pt x="3" y="462"/>
                  </a:lnTo>
                  <a:lnTo>
                    <a:pt x="3" y="460"/>
                  </a:lnTo>
                  <a:lnTo>
                    <a:pt x="3" y="459"/>
                  </a:lnTo>
                  <a:lnTo>
                    <a:pt x="2" y="458"/>
                  </a:lnTo>
                  <a:lnTo>
                    <a:pt x="1" y="457"/>
                  </a:lnTo>
                  <a:lnTo>
                    <a:pt x="0" y="456"/>
                  </a:lnTo>
                  <a:lnTo>
                    <a:pt x="1" y="456"/>
                  </a:lnTo>
                  <a:lnTo>
                    <a:pt x="1" y="456"/>
                  </a:lnTo>
                  <a:lnTo>
                    <a:pt x="2" y="456"/>
                  </a:lnTo>
                  <a:lnTo>
                    <a:pt x="2" y="455"/>
                  </a:lnTo>
                  <a:lnTo>
                    <a:pt x="3" y="454"/>
                  </a:lnTo>
                  <a:lnTo>
                    <a:pt x="3" y="453"/>
                  </a:lnTo>
                  <a:lnTo>
                    <a:pt x="4" y="453"/>
                  </a:lnTo>
                  <a:lnTo>
                    <a:pt x="4" y="452"/>
                  </a:lnTo>
                  <a:lnTo>
                    <a:pt x="4" y="451"/>
                  </a:lnTo>
                  <a:lnTo>
                    <a:pt x="4" y="450"/>
                  </a:lnTo>
                  <a:lnTo>
                    <a:pt x="5" y="450"/>
                  </a:lnTo>
                  <a:lnTo>
                    <a:pt x="5" y="449"/>
                  </a:lnTo>
                  <a:lnTo>
                    <a:pt x="6" y="449"/>
                  </a:lnTo>
                  <a:lnTo>
                    <a:pt x="6" y="448"/>
                  </a:lnTo>
                  <a:lnTo>
                    <a:pt x="7" y="447"/>
                  </a:lnTo>
                  <a:lnTo>
                    <a:pt x="7" y="446"/>
                  </a:lnTo>
                  <a:lnTo>
                    <a:pt x="7" y="445"/>
                  </a:lnTo>
                  <a:lnTo>
                    <a:pt x="8" y="444"/>
                  </a:lnTo>
                  <a:lnTo>
                    <a:pt x="8" y="443"/>
                  </a:lnTo>
                  <a:lnTo>
                    <a:pt x="9" y="443"/>
                  </a:lnTo>
                  <a:lnTo>
                    <a:pt x="9" y="443"/>
                  </a:lnTo>
                  <a:lnTo>
                    <a:pt x="10" y="443"/>
                  </a:lnTo>
                  <a:lnTo>
                    <a:pt x="11" y="443"/>
                  </a:lnTo>
                  <a:lnTo>
                    <a:pt x="12" y="443"/>
                  </a:lnTo>
                  <a:lnTo>
                    <a:pt x="13" y="442"/>
                  </a:lnTo>
                  <a:lnTo>
                    <a:pt x="14" y="442"/>
                  </a:lnTo>
                  <a:lnTo>
                    <a:pt x="15" y="441"/>
                  </a:lnTo>
                  <a:lnTo>
                    <a:pt x="16" y="441"/>
                  </a:lnTo>
                  <a:lnTo>
                    <a:pt x="17" y="441"/>
                  </a:lnTo>
                  <a:lnTo>
                    <a:pt x="18" y="440"/>
                  </a:lnTo>
                  <a:lnTo>
                    <a:pt x="19" y="440"/>
                  </a:lnTo>
                  <a:lnTo>
                    <a:pt x="20" y="439"/>
                  </a:lnTo>
                  <a:lnTo>
                    <a:pt x="21" y="439"/>
                  </a:lnTo>
                  <a:lnTo>
                    <a:pt x="22" y="439"/>
                  </a:lnTo>
                  <a:lnTo>
                    <a:pt x="22" y="438"/>
                  </a:lnTo>
                  <a:lnTo>
                    <a:pt x="22" y="438"/>
                  </a:lnTo>
                  <a:lnTo>
                    <a:pt x="23" y="438"/>
                  </a:lnTo>
                  <a:lnTo>
                    <a:pt x="24" y="437"/>
                  </a:lnTo>
                  <a:lnTo>
                    <a:pt x="26" y="437"/>
                  </a:lnTo>
                  <a:lnTo>
                    <a:pt x="27" y="437"/>
                  </a:lnTo>
                  <a:lnTo>
                    <a:pt x="28" y="437"/>
                  </a:lnTo>
                  <a:lnTo>
                    <a:pt x="28" y="437"/>
                  </a:lnTo>
                  <a:lnTo>
                    <a:pt x="29" y="436"/>
                  </a:lnTo>
                  <a:lnTo>
                    <a:pt x="30" y="436"/>
                  </a:lnTo>
                  <a:lnTo>
                    <a:pt x="30" y="435"/>
                  </a:lnTo>
                  <a:lnTo>
                    <a:pt x="31" y="435"/>
                  </a:lnTo>
                  <a:lnTo>
                    <a:pt x="31" y="434"/>
                  </a:lnTo>
                  <a:lnTo>
                    <a:pt x="32" y="433"/>
                  </a:lnTo>
                  <a:lnTo>
                    <a:pt x="32" y="432"/>
                  </a:lnTo>
                  <a:lnTo>
                    <a:pt x="32" y="431"/>
                  </a:lnTo>
                  <a:lnTo>
                    <a:pt x="33" y="430"/>
                  </a:lnTo>
                  <a:lnTo>
                    <a:pt x="33" y="430"/>
                  </a:lnTo>
                  <a:lnTo>
                    <a:pt x="33" y="429"/>
                  </a:lnTo>
                  <a:lnTo>
                    <a:pt x="34" y="428"/>
                  </a:lnTo>
                  <a:lnTo>
                    <a:pt x="34" y="427"/>
                  </a:lnTo>
                  <a:lnTo>
                    <a:pt x="34" y="426"/>
                  </a:lnTo>
                  <a:lnTo>
                    <a:pt x="34" y="425"/>
                  </a:lnTo>
                  <a:lnTo>
                    <a:pt x="34" y="424"/>
                  </a:lnTo>
                  <a:lnTo>
                    <a:pt x="34" y="424"/>
                  </a:lnTo>
                  <a:lnTo>
                    <a:pt x="34" y="423"/>
                  </a:lnTo>
                  <a:lnTo>
                    <a:pt x="34" y="422"/>
                  </a:lnTo>
                  <a:lnTo>
                    <a:pt x="34" y="421"/>
                  </a:lnTo>
                  <a:lnTo>
                    <a:pt x="34" y="420"/>
                  </a:lnTo>
                  <a:lnTo>
                    <a:pt x="34" y="419"/>
                  </a:lnTo>
                  <a:lnTo>
                    <a:pt x="34" y="418"/>
                  </a:lnTo>
                  <a:lnTo>
                    <a:pt x="34" y="418"/>
                  </a:lnTo>
                  <a:lnTo>
                    <a:pt x="34" y="417"/>
                  </a:lnTo>
                  <a:lnTo>
                    <a:pt x="35" y="416"/>
                  </a:lnTo>
                  <a:lnTo>
                    <a:pt x="35" y="415"/>
                  </a:lnTo>
                  <a:lnTo>
                    <a:pt x="35" y="414"/>
                  </a:lnTo>
                  <a:lnTo>
                    <a:pt x="35" y="413"/>
                  </a:lnTo>
                  <a:lnTo>
                    <a:pt x="35" y="412"/>
                  </a:lnTo>
                  <a:lnTo>
                    <a:pt x="34" y="412"/>
                  </a:lnTo>
                  <a:lnTo>
                    <a:pt x="34" y="411"/>
                  </a:lnTo>
                  <a:lnTo>
                    <a:pt x="33" y="411"/>
                  </a:lnTo>
                  <a:lnTo>
                    <a:pt x="33" y="411"/>
                  </a:lnTo>
                  <a:lnTo>
                    <a:pt x="32" y="410"/>
                  </a:lnTo>
                  <a:lnTo>
                    <a:pt x="32" y="409"/>
                  </a:lnTo>
                  <a:lnTo>
                    <a:pt x="31" y="409"/>
                  </a:lnTo>
                  <a:lnTo>
                    <a:pt x="31" y="408"/>
                  </a:lnTo>
                  <a:lnTo>
                    <a:pt x="30" y="407"/>
                  </a:lnTo>
                  <a:lnTo>
                    <a:pt x="30" y="406"/>
                  </a:lnTo>
                  <a:lnTo>
                    <a:pt x="30" y="405"/>
                  </a:lnTo>
                  <a:lnTo>
                    <a:pt x="30" y="405"/>
                  </a:lnTo>
                  <a:lnTo>
                    <a:pt x="29" y="404"/>
                  </a:lnTo>
                  <a:lnTo>
                    <a:pt x="29" y="403"/>
                  </a:lnTo>
                  <a:lnTo>
                    <a:pt x="29" y="402"/>
                  </a:lnTo>
                  <a:lnTo>
                    <a:pt x="29" y="401"/>
                  </a:lnTo>
                  <a:lnTo>
                    <a:pt x="28" y="400"/>
                  </a:lnTo>
                  <a:lnTo>
                    <a:pt x="28" y="399"/>
                  </a:lnTo>
                  <a:lnTo>
                    <a:pt x="28" y="398"/>
                  </a:lnTo>
                  <a:lnTo>
                    <a:pt x="28" y="398"/>
                  </a:lnTo>
                  <a:lnTo>
                    <a:pt x="28" y="397"/>
                  </a:lnTo>
                  <a:lnTo>
                    <a:pt x="28" y="397"/>
                  </a:lnTo>
                  <a:lnTo>
                    <a:pt x="28" y="396"/>
                  </a:lnTo>
                  <a:lnTo>
                    <a:pt x="28" y="395"/>
                  </a:lnTo>
                  <a:lnTo>
                    <a:pt x="28" y="394"/>
                  </a:lnTo>
                  <a:lnTo>
                    <a:pt x="27" y="394"/>
                  </a:lnTo>
                  <a:lnTo>
                    <a:pt x="27" y="393"/>
                  </a:lnTo>
                  <a:lnTo>
                    <a:pt x="27" y="392"/>
                  </a:lnTo>
                  <a:lnTo>
                    <a:pt x="26" y="392"/>
                  </a:lnTo>
                  <a:lnTo>
                    <a:pt x="27" y="392"/>
                  </a:lnTo>
                  <a:lnTo>
                    <a:pt x="27" y="392"/>
                  </a:lnTo>
                  <a:lnTo>
                    <a:pt x="26" y="392"/>
                  </a:lnTo>
                  <a:lnTo>
                    <a:pt x="26" y="391"/>
                  </a:lnTo>
                  <a:lnTo>
                    <a:pt x="26" y="390"/>
                  </a:lnTo>
                  <a:lnTo>
                    <a:pt x="26" y="389"/>
                  </a:lnTo>
                  <a:lnTo>
                    <a:pt x="26" y="388"/>
                  </a:lnTo>
                  <a:lnTo>
                    <a:pt x="25" y="387"/>
                  </a:lnTo>
                  <a:lnTo>
                    <a:pt x="25" y="386"/>
                  </a:lnTo>
                  <a:lnTo>
                    <a:pt x="25" y="385"/>
                  </a:lnTo>
                  <a:lnTo>
                    <a:pt x="26" y="385"/>
                  </a:lnTo>
                  <a:lnTo>
                    <a:pt x="26" y="385"/>
                  </a:lnTo>
                  <a:lnTo>
                    <a:pt x="26" y="384"/>
                  </a:lnTo>
                  <a:lnTo>
                    <a:pt x="26" y="383"/>
                  </a:lnTo>
                  <a:lnTo>
                    <a:pt x="26" y="382"/>
                  </a:lnTo>
                  <a:lnTo>
                    <a:pt x="26" y="381"/>
                  </a:lnTo>
                  <a:lnTo>
                    <a:pt x="26" y="380"/>
                  </a:lnTo>
                  <a:lnTo>
                    <a:pt x="26" y="379"/>
                  </a:lnTo>
                  <a:lnTo>
                    <a:pt x="26" y="379"/>
                  </a:lnTo>
                  <a:lnTo>
                    <a:pt x="27" y="378"/>
                  </a:lnTo>
                  <a:lnTo>
                    <a:pt x="27" y="377"/>
                  </a:lnTo>
                  <a:lnTo>
                    <a:pt x="28" y="377"/>
                  </a:lnTo>
                  <a:lnTo>
                    <a:pt x="28" y="376"/>
                  </a:lnTo>
                  <a:lnTo>
                    <a:pt x="28" y="375"/>
                  </a:lnTo>
                  <a:lnTo>
                    <a:pt x="28" y="374"/>
                  </a:lnTo>
                  <a:lnTo>
                    <a:pt x="28" y="373"/>
                  </a:lnTo>
                  <a:lnTo>
                    <a:pt x="28" y="373"/>
                  </a:lnTo>
                  <a:lnTo>
                    <a:pt x="28" y="373"/>
                  </a:lnTo>
                  <a:lnTo>
                    <a:pt x="28" y="372"/>
                  </a:lnTo>
                  <a:lnTo>
                    <a:pt x="29" y="372"/>
                  </a:lnTo>
                  <a:lnTo>
                    <a:pt x="30" y="372"/>
                  </a:lnTo>
                  <a:lnTo>
                    <a:pt x="30" y="371"/>
                  </a:lnTo>
                  <a:lnTo>
                    <a:pt x="31" y="371"/>
                  </a:lnTo>
                  <a:lnTo>
                    <a:pt x="31" y="370"/>
                  </a:lnTo>
                  <a:lnTo>
                    <a:pt x="31" y="369"/>
                  </a:lnTo>
                  <a:lnTo>
                    <a:pt x="31" y="368"/>
                  </a:lnTo>
                  <a:lnTo>
                    <a:pt x="32" y="367"/>
                  </a:lnTo>
                  <a:lnTo>
                    <a:pt x="30" y="367"/>
                  </a:lnTo>
                  <a:lnTo>
                    <a:pt x="29" y="367"/>
                  </a:lnTo>
                  <a:lnTo>
                    <a:pt x="28" y="367"/>
                  </a:lnTo>
                  <a:lnTo>
                    <a:pt x="28" y="367"/>
                  </a:lnTo>
                  <a:lnTo>
                    <a:pt x="28" y="366"/>
                  </a:lnTo>
                  <a:lnTo>
                    <a:pt x="28" y="366"/>
                  </a:lnTo>
                  <a:lnTo>
                    <a:pt x="28" y="366"/>
                  </a:lnTo>
                  <a:lnTo>
                    <a:pt x="29" y="366"/>
                  </a:lnTo>
                  <a:lnTo>
                    <a:pt x="30" y="366"/>
                  </a:lnTo>
                  <a:lnTo>
                    <a:pt x="31" y="366"/>
                  </a:lnTo>
                  <a:lnTo>
                    <a:pt x="31" y="365"/>
                  </a:lnTo>
                  <a:lnTo>
                    <a:pt x="32" y="365"/>
                  </a:lnTo>
                  <a:lnTo>
                    <a:pt x="33" y="364"/>
                  </a:lnTo>
                  <a:lnTo>
                    <a:pt x="33" y="363"/>
                  </a:lnTo>
                  <a:lnTo>
                    <a:pt x="34" y="362"/>
                  </a:lnTo>
                  <a:lnTo>
                    <a:pt x="34" y="361"/>
                  </a:lnTo>
                  <a:lnTo>
                    <a:pt x="35" y="360"/>
                  </a:lnTo>
                  <a:lnTo>
                    <a:pt x="35" y="360"/>
                  </a:lnTo>
                  <a:lnTo>
                    <a:pt x="35" y="359"/>
                  </a:lnTo>
                  <a:lnTo>
                    <a:pt x="35" y="358"/>
                  </a:lnTo>
                  <a:lnTo>
                    <a:pt x="35" y="358"/>
                  </a:lnTo>
                  <a:lnTo>
                    <a:pt x="35" y="357"/>
                  </a:lnTo>
                  <a:lnTo>
                    <a:pt x="36" y="356"/>
                  </a:lnTo>
                  <a:lnTo>
                    <a:pt x="36" y="355"/>
                  </a:lnTo>
                  <a:lnTo>
                    <a:pt x="36" y="354"/>
                  </a:lnTo>
                  <a:lnTo>
                    <a:pt x="35" y="353"/>
                  </a:lnTo>
                  <a:lnTo>
                    <a:pt x="36" y="353"/>
                  </a:lnTo>
                  <a:lnTo>
                    <a:pt x="36" y="353"/>
                  </a:lnTo>
                  <a:lnTo>
                    <a:pt x="36" y="352"/>
                  </a:lnTo>
                  <a:lnTo>
                    <a:pt x="36" y="351"/>
                  </a:lnTo>
                  <a:lnTo>
                    <a:pt x="36" y="350"/>
                  </a:lnTo>
                  <a:lnTo>
                    <a:pt x="36" y="349"/>
                  </a:lnTo>
                  <a:lnTo>
                    <a:pt x="36" y="348"/>
                  </a:lnTo>
                  <a:lnTo>
                    <a:pt x="37" y="347"/>
                  </a:lnTo>
                  <a:lnTo>
                    <a:pt x="37" y="347"/>
                  </a:lnTo>
                  <a:lnTo>
                    <a:pt x="37" y="346"/>
                  </a:lnTo>
                  <a:lnTo>
                    <a:pt x="37" y="345"/>
                  </a:lnTo>
                  <a:lnTo>
                    <a:pt x="36" y="344"/>
                  </a:lnTo>
                  <a:lnTo>
                    <a:pt x="36" y="343"/>
                  </a:lnTo>
                  <a:lnTo>
                    <a:pt x="36" y="342"/>
                  </a:lnTo>
                  <a:lnTo>
                    <a:pt x="35" y="341"/>
                  </a:lnTo>
                  <a:lnTo>
                    <a:pt x="35" y="340"/>
                  </a:lnTo>
                  <a:lnTo>
                    <a:pt x="35" y="339"/>
                  </a:lnTo>
                  <a:lnTo>
                    <a:pt x="35" y="339"/>
                  </a:lnTo>
                  <a:lnTo>
                    <a:pt x="35" y="338"/>
                  </a:lnTo>
                  <a:lnTo>
                    <a:pt x="35" y="337"/>
                  </a:lnTo>
                  <a:lnTo>
                    <a:pt x="34" y="336"/>
                  </a:lnTo>
                  <a:lnTo>
                    <a:pt x="34" y="335"/>
                  </a:lnTo>
                  <a:lnTo>
                    <a:pt x="34" y="334"/>
                  </a:lnTo>
                  <a:lnTo>
                    <a:pt x="34" y="334"/>
                  </a:lnTo>
                  <a:lnTo>
                    <a:pt x="33" y="334"/>
                  </a:lnTo>
                  <a:lnTo>
                    <a:pt x="33" y="333"/>
                  </a:lnTo>
                  <a:lnTo>
                    <a:pt x="33" y="332"/>
                  </a:lnTo>
                  <a:lnTo>
                    <a:pt x="33" y="331"/>
                  </a:lnTo>
                  <a:lnTo>
                    <a:pt x="32" y="330"/>
                  </a:lnTo>
                  <a:lnTo>
                    <a:pt x="32" y="329"/>
                  </a:lnTo>
                  <a:lnTo>
                    <a:pt x="32" y="328"/>
                  </a:lnTo>
                  <a:lnTo>
                    <a:pt x="31" y="328"/>
                  </a:lnTo>
                  <a:lnTo>
                    <a:pt x="31" y="328"/>
                  </a:lnTo>
                  <a:lnTo>
                    <a:pt x="31" y="327"/>
                  </a:lnTo>
                  <a:lnTo>
                    <a:pt x="30" y="326"/>
                  </a:lnTo>
                  <a:lnTo>
                    <a:pt x="30" y="325"/>
                  </a:lnTo>
                  <a:lnTo>
                    <a:pt x="30" y="324"/>
                  </a:lnTo>
                  <a:lnTo>
                    <a:pt x="30" y="323"/>
                  </a:lnTo>
                  <a:lnTo>
                    <a:pt x="29" y="323"/>
                  </a:lnTo>
                  <a:lnTo>
                    <a:pt x="29" y="322"/>
                  </a:lnTo>
                  <a:lnTo>
                    <a:pt x="29" y="321"/>
                  </a:lnTo>
                  <a:lnTo>
                    <a:pt x="29" y="321"/>
                  </a:lnTo>
                  <a:lnTo>
                    <a:pt x="28" y="321"/>
                  </a:lnTo>
                  <a:lnTo>
                    <a:pt x="28" y="320"/>
                  </a:lnTo>
                  <a:lnTo>
                    <a:pt x="28" y="319"/>
                  </a:lnTo>
                  <a:lnTo>
                    <a:pt x="28" y="318"/>
                  </a:lnTo>
                  <a:lnTo>
                    <a:pt x="29" y="317"/>
                  </a:lnTo>
                  <a:lnTo>
                    <a:pt x="29" y="316"/>
                  </a:lnTo>
                  <a:lnTo>
                    <a:pt x="29" y="315"/>
                  </a:lnTo>
                  <a:lnTo>
                    <a:pt x="29" y="315"/>
                  </a:lnTo>
                  <a:lnTo>
                    <a:pt x="29" y="314"/>
                  </a:lnTo>
                  <a:lnTo>
                    <a:pt x="29" y="313"/>
                  </a:lnTo>
                  <a:lnTo>
                    <a:pt x="29" y="312"/>
                  </a:lnTo>
                  <a:lnTo>
                    <a:pt x="30" y="312"/>
                  </a:lnTo>
                  <a:lnTo>
                    <a:pt x="30" y="311"/>
                  </a:lnTo>
                  <a:lnTo>
                    <a:pt x="30" y="310"/>
                  </a:lnTo>
                  <a:lnTo>
                    <a:pt x="30" y="309"/>
                  </a:lnTo>
                  <a:lnTo>
                    <a:pt x="30" y="308"/>
                  </a:lnTo>
                  <a:lnTo>
                    <a:pt x="30" y="308"/>
                  </a:lnTo>
                  <a:lnTo>
                    <a:pt x="30" y="307"/>
                  </a:lnTo>
                  <a:lnTo>
                    <a:pt x="30" y="306"/>
                  </a:lnTo>
                  <a:lnTo>
                    <a:pt x="31" y="306"/>
                  </a:lnTo>
                  <a:lnTo>
                    <a:pt x="31" y="305"/>
                  </a:lnTo>
                  <a:lnTo>
                    <a:pt x="31" y="304"/>
                  </a:lnTo>
                  <a:lnTo>
                    <a:pt x="31" y="303"/>
                  </a:lnTo>
                  <a:lnTo>
                    <a:pt x="31" y="302"/>
                  </a:lnTo>
                  <a:lnTo>
                    <a:pt x="31" y="302"/>
                  </a:lnTo>
                  <a:lnTo>
                    <a:pt x="31" y="301"/>
                  </a:lnTo>
                  <a:lnTo>
                    <a:pt x="31" y="300"/>
                  </a:lnTo>
                  <a:lnTo>
                    <a:pt x="32" y="300"/>
                  </a:lnTo>
                  <a:lnTo>
                    <a:pt x="32" y="299"/>
                  </a:lnTo>
                  <a:lnTo>
                    <a:pt x="32" y="298"/>
                  </a:lnTo>
                  <a:lnTo>
                    <a:pt x="32" y="297"/>
                  </a:lnTo>
                  <a:lnTo>
                    <a:pt x="32" y="296"/>
                  </a:lnTo>
                  <a:lnTo>
                    <a:pt x="32" y="295"/>
                  </a:lnTo>
                  <a:lnTo>
                    <a:pt x="32" y="295"/>
                  </a:lnTo>
                  <a:lnTo>
                    <a:pt x="33" y="295"/>
                  </a:lnTo>
                  <a:lnTo>
                    <a:pt x="33" y="294"/>
                  </a:lnTo>
                  <a:lnTo>
                    <a:pt x="33" y="293"/>
                  </a:lnTo>
                  <a:lnTo>
                    <a:pt x="33" y="292"/>
                  </a:lnTo>
                  <a:lnTo>
                    <a:pt x="33" y="291"/>
                  </a:lnTo>
                  <a:lnTo>
                    <a:pt x="33" y="290"/>
                  </a:lnTo>
                  <a:lnTo>
                    <a:pt x="33" y="289"/>
                  </a:lnTo>
                  <a:lnTo>
                    <a:pt x="33" y="289"/>
                  </a:lnTo>
                  <a:lnTo>
                    <a:pt x="34" y="289"/>
                  </a:lnTo>
                  <a:lnTo>
                    <a:pt x="33" y="289"/>
                  </a:lnTo>
                  <a:lnTo>
                    <a:pt x="33" y="288"/>
                  </a:lnTo>
                  <a:lnTo>
                    <a:pt x="33" y="287"/>
                  </a:lnTo>
                  <a:lnTo>
                    <a:pt x="33" y="286"/>
                  </a:lnTo>
                  <a:lnTo>
                    <a:pt x="33" y="285"/>
                  </a:lnTo>
                  <a:lnTo>
                    <a:pt x="33" y="284"/>
                  </a:lnTo>
                  <a:lnTo>
                    <a:pt x="33" y="283"/>
                  </a:lnTo>
                  <a:lnTo>
                    <a:pt x="33" y="283"/>
                  </a:lnTo>
                  <a:lnTo>
                    <a:pt x="33" y="282"/>
                  </a:lnTo>
                  <a:lnTo>
                    <a:pt x="32" y="281"/>
                  </a:lnTo>
                  <a:lnTo>
                    <a:pt x="32" y="280"/>
                  </a:lnTo>
                  <a:lnTo>
                    <a:pt x="32" y="279"/>
                  </a:lnTo>
                  <a:lnTo>
                    <a:pt x="32" y="278"/>
                  </a:lnTo>
                  <a:lnTo>
                    <a:pt x="32" y="277"/>
                  </a:lnTo>
                  <a:lnTo>
                    <a:pt x="32" y="276"/>
                  </a:lnTo>
                  <a:lnTo>
                    <a:pt x="32" y="276"/>
                  </a:lnTo>
                  <a:lnTo>
                    <a:pt x="32" y="275"/>
                  </a:lnTo>
                  <a:lnTo>
                    <a:pt x="32" y="274"/>
                  </a:lnTo>
                  <a:lnTo>
                    <a:pt x="31" y="274"/>
                  </a:lnTo>
                  <a:lnTo>
                    <a:pt x="31" y="273"/>
                  </a:lnTo>
                  <a:lnTo>
                    <a:pt x="31" y="272"/>
                  </a:lnTo>
                  <a:lnTo>
                    <a:pt x="31" y="271"/>
                  </a:lnTo>
                  <a:lnTo>
                    <a:pt x="31" y="270"/>
                  </a:lnTo>
                  <a:lnTo>
                    <a:pt x="31" y="270"/>
                  </a:lnTo>
                  <a:lnTo>
                    <a:pt x="30" y="269"/>
                  </a:lnTo>
                  <a:lnTo>
                    <a:pt x="30" y="268"/>
                  </a:lnTo>
                  <a:lnTo>
                    <a:pt x="30" y="267"/>
                  </a:lnTo>
                  <a:lnTo>
                    <a:pt x="30" y="266"/>
                  </a:lnTo>
                  <a:lnTo>
                    <a:pt x="29" y="265"/>
                  </a:lnTo>
                  <a:lnTo>
                    <a:pt x="29" y="264"/>
                  </a:lnTo>
                  <a:lnTo>
                    <a:pt x="29" y="263"/>
                  </a:lnTo>
                  <a:lnTo>
                    <a:pt x="29" y="263"/>
                  </a:lnTo>
                  <a:lnTo>
                    <a:pt x="29" y="262"/>
                  </a:lnTo>
                  <a:lnTo>
                    <a:pt x="28" y="261"/>
                  </a:lnTo>
                  <a:lnTo>
                    <a:pt x="28" y="260"/>
                  </a:lnTo>
                  <a:lnTo>
                    <a:pt x="28" y="259"/>
                  </a:lnTo>
                  <a:lnTo>
                    <a:pt x="28" y="258"/>
                  </a:lnTo>
                  <a:lnTo>
                    <a:pt x="28" y="257"/>
                  </a:lnTo>
                  <a:lnTo>
                    <a:pt x="28" y="257"/>
                  </a:lnTo>
                  <a:lnTo>
                    <a:pt x="28" y="256"/>
                  </a:lnTo>
                  <a:lnTo>
                    <a:pt x="28" y="255"/>
                  </a:lnTo>
                  <a:lnTo>
                    <a:pt x="28" y="254"/>
                  </a:lnTo>
                  <a:lnTo>
                    <a:pt x="27" y="254"/>
                  </a:lnTo>
                  <a:lnTo>
                    <a:pt x="27" y="253"/>
                  </a:lnTo>
                  <a:lnTo>
                    <a:pt x="27" y="252"/>
                  </a:lnTo>
                  <a:lnTo>
                    <a:pt x="27" y="251"/>
                  </a:lnTo>
                  <a:lnTo>
                    <a:pt x="27" y="251"/>
                  </a:lnTo>
                  <a:lnTo>
                    <a:pt x="26" y="251"/>
                  </a:lnTo>
                  <a:lnTo>
                    <a:pt x="26" y="250"/>
                  </a:lnTo>
                  <a:lnTo>
                    <a:pt x="26" y="249"/>
                  </a:lnTo>
                  <a:lnTo>
                    <a:pt x="26" y="248"/>
                  </a:lnTo>
                  <a:lnTo>
                    <a:pt x="26" y="247"/>
                  </a:lnTo>
                  <a:lnTo>
                    <a:pt x="25" y="247"/>
                  </a:lnTo>
                  <a:lnTo>
                    <a:pt x="25" y="246"/>
                  </a:lnTo>
                  <a:lnTo>
                    <a:pt x="25" y="245"/>
                  </a:lnTo>
                  <a:lnTo>
                    <a:pt x="25" y="244"/>
                  </a:lnTo>
                  <a:lnTo>
                    <a:pt x="24" y="244"/>
                  </a:lnTo>
                  <a:lnTo>
                    <a:pt x="24" y="243"/>
                  </a:lnTo>
                  <a:lnTo>
                    <a:pt x="23" y="243"/>
                  </a:lnTo>
                  <a:lnTo>
                    <a:pt x="23" y="242"/>
                  </a:lnTo>
                  <a:lnTo>
                    <a:pt x="23" y="241"/>
                  </a:lnTo>
                  <a:lnTo>
                    <a:pt x="22" y="241"/>
                  </a:lnTo>
                  <a:lnTo>
                    <a:pt x="22" y="240"/>
                  </a:lnTo>
                  <a:lnTo>
                    <a:pt x="22" y="239"/>
                  </a:lnTo>
                  <a:lnTo>
                    <a:pt x="22" y="239"/>
                  </a:lnTo>
                  <a:lnTo>
                    <a:pt x="22" y="238"/>
                  </a:lnTo>
                  <a:lnTo>
                    <a:pt x="22" y="238"/>
                  </a:lnTo>
                  <a:lnTo>
                    <a:pt x="21" y="238"/>
                  </a:lnTo>
                  <a:lnTo>
                    <a:pt x="21" y="237"/>
                  </a:lnTo>
                  <a:lnTo>
                    <a:pt x="21" y="236"/>
                  </a:lnTo>
                  <a:lnTo>
                    <a:pt x="20" y="235"/>
                  </a:lnTo>
                  <a:lnTo>
                    <a:pt x="20" y="234"/>
                  </a:lnTo>
                  <a:lnTo>
                    <a:pt x="19" y="234"/>
                  </a:lnTo>
                  <a:lnTo>
                    <a:pt x="19" y="233"/>
                  </a:lnTo>
                  <a:lnTo>
                    <a:pt x="19" y="232"/>
                  </a:lnTo>
                  <a:lnTo>
                    <a:pt x="18" y="231"/>
                  </a:lnTo>
                  <a:lnTo>
                    <a:pt x="18" y="231"/>
                  </a:lnTo>
                  <a:lnTo>
                    <a:pt x="17" y="230"/>
                  </a:lnTo>
                  <a:lnTo>
                    <a:pt x="17" y="229"/>
                  </a:lnTo>
                  <a:lnTo>
                    <a:pt x="16" y="229"/>
                  </a:lnTo>
                  <a:lnTo>
                    <a:pt x="16" y="228"/>
                  </a:lnTo>
                  <a:lnTo>
                    <a:pt x="16" y="227"/>
                  </a:lnTo>
                  <a:lnTo>
                    <a:pt x="15" y="227"/>
                  </a:lnTo>
                  <a:lnTo>
                    <a:pt x="15" y="226"/>
                  </a:lnTo>
                  <a:lnTo>
                    <a:pt x="15" y="225"/>
                  </a:lnTo>
                  <a:lnTo>
                    <a:pt x="15" y="225"/>
                  </a:lnTo>
                  <a:lnTo>
                    <a:pt x="15" y="225"/>
                  </a:lnTo>
                  <a:lnTo>
                    <a:pt x="15" y="224"/>
                  </a:lnTo>
                  <a:lnTo>
                    <a:pt x="14" y="224"/>
                  </a:lnTo>
                  <a:lnTo>
                    <a:pt x="14" y="223"/>
                  </a:lnTo>
                  <a:lnTo>
                    <a:pt x="14" y="222"/>
                  </a:lnTo>
                  <a:lnTo>
                    <a:pt x="13" y="222"/>
                  </a:lnTo>
                  <a:lnTo>
                    <a:pt x="13" y="221"/>
                  </a:lnTo>
                  <a:lnTo>
                    <a:pt x="13" y="220"/>
                  </a:lnTo>
                  <a:lnTo>
                    <a:pt x="12" y="219"/>
                  </a:lnTo>
                  <a:lnTo>
                    <a:pt x="11" y="218"/>
                  </a:lnTo>
                  <a:lnTo>
                    <a:pt x="11" y="218"/>
                  </a:lnTo>
                  <a:lnTo>
                    <a:pt x="11" y="217"/>
                  </a:lnTo>
                  <a:lnTo>
                    <a:pt x="10" y="217"/>
                  </a:lnTo>
                  <a:lnTo>
                    <a:pt x="10" y="216"/>
                  </a:lnTo>
                  <a:lnTo>
                    <a:pt x="9" y="215"/>
                  </a:lnTo>
                  <a:lnTo>
                    <a:pt x="9" y="214"/>
                  </a:lnTo>
                  <a:lnTo>
                    <a:pt x="9" y="213"/>
                  </a:lnTo>
                  <a:lnTo>
                    <a:pt x="9" y="212"/>
                  </a:lnTo>
                  <a:lnTo>
                    <a:pt x="8" y="212"/>
                  </a:lnTo>
                  <a:lnTo>
                    <a:pt x="7" y="212"/>
                  </a:lnTo>
                  <a:lnTo>
                    <a:pt x="7" y="211"/>
                  </a:lnTo>
                  <a:lnTo>
                    <a:pt x="6" y="211"/>
                  </a:lnTo>
                  <a:lnTo>
                    <a:pt x="6" y="210"/>
                  </a:lnTo>
                  <a:lnTo>
                    <a:pt x="5" y="209"/>
                  </a:lnTo>
                  <a:lnTo>
                    <a:pt x="4" y="209"/>
                  </a:lnTo>
                  <a:lnTo>
                    <a:pt x="4" y="208"/>
                  </a:lnTo>
                  <a:lnTo>
                    <a:pt x="3" y="207"/>
                  </a:lnTo>
                  <a:lnTo>
                    <a:pt x="3" y="206"/>
                  </a:lnTo>
                  <a:lnTo>
                    <a:pt x="2" y="205"/>
                  </a:lnTo>
                  <a:lnTo>
                    <a:pt x="1" y="205"/>
                  </a:lnTo>
                  <a:lnTo>
                    <a:pt x="1" y="204"/>
                  </a:lnTo>
                  <a:lnTo>
                    <a:pt x="1" y="203"/>
                  </a:lnTo>
                  <a:lnTo>
                    <a:pt x="1" y="202"/>
                  </a:lnTo>
                  <a:lnTo>
                    <a:pt x="1" y="201"/>
                  </a:lnTo>
                  <a:lnTo>
                    <a:pt x="0" y="201"/>
                  </a:lnTo>
                  <a:lnTo>
                    <a:pt x="0" y="200"/>
                  </a:lnTo>
                  <a:lnTo>
                    <a:pt x="0" y="199"/>
                  </a:lnTo>
                  <a:lnTo>
                    <a:pt x="0" y="199"/>
                  </a:lnTo>
                  <a:lnTo>
                    <a:pt x="0" y="198"/>
                  </a:lnTo>
                  <a:lnTo>
                    <a:pt x="0" y="197"/>
                  </a:lnTo>
                  <a:lnTo>
                    <a:pt x="0" y="196"/>
                  </a:lnTo>
                  <a:lnTo>
                    <a:pt x="1" y="196"/>
                  </a:lnTo>
                  <a:lnTo>
                    <a:pt x="1" y="195"/>
                  </a:lnTo>
                  <a:lnTo>
                    <a:pt x="2" y="195"/>
                  </a:lnTo>
                  <a:lnTo>
                    <a:pt x="3" y="195"/>
                  </a:lnTo>
                  <a:lnTo>
                    <a:pt x="4" y="194"/>
                  </a:lnTo>
                  <a:lnTo>
                    <a:pt x="6" y="194"/>
                  </a:lnTo>
                  <a:lnTo>
                    <a:pt x="8" y="193"/>
                  </a:lnTo>
                  <a:lnTo>
                    <a:pt x="9" y="193"/>
                  </a:lnTo>
                  <a:lnTo>
                    <a:pt x="9" y="193"/>
                  </a:lnTo>
                  <a:lnTo>
                    <a:pt x="10" y="193"/>
                  </a:lnTo>
                  <a:lnTo>
                    <a:pt x="11" y="193"/>
                  </a:lnTo>
                  <a:lnTo>
                    <a:pt x="12" y="192"/>
                  </a:lnTo>
                  <a:lnTo>
                    <a:pt x="13" y="192"/>
                  </a:lnTo>
                  <a:lnTo>
                    <a:pt x="14" y="192"/>
                  </a:lnTo>
                  <a:lnTo>
                    <a:pt x="15" y="191"/>
                  </a:lnTo>
                  <a:lnTo>
                    <a:pt x="15" y="191"/>
                  </a:lnTo>
                  <a:lnTo>
                    <a:pt x="16" y="191"/>
                  </a:lnTo>
                  <a:lnTo>
                    <a:pt x="17" y="190"/>
                  </a:lnTo>
                  <a:lnTo>
                    <a:pt x="17" y="189"/>
                  </a:lnTo>
                  <a:lnTo>
                    <a:pt x="18" y="189"/>
                  </a:lnTo>
                  <a:lnTo>
                    <a:pt x="19" y="189"/>
                  </a:lnTo>
                  <a:lnTo>
                    <a:pt x="20" y="188"/>
                  </a:lnTo>
                  <a:lnTo>
                    <a:pt x="22" y="187"/>
                  </a:lnTo>
                  <a:lnTo>
                    <a:pt x="23" y="187"/>
                  </a:lnTo>
                  <a:lnTo>
                    <a:pt x="24" y="186"/>
                  </a:lnTo>
                  <a:lnTo>
                    <a:pt x="25" y="186"/>
                  </a:lnTo>
                  <a:lnTo>
                    <a:pt x="27" y="186"/>
                  </a:lnTo>
                  <a:lnTo>
                    <a:pt x="28" y="186"/>
                  </a:lnTo>
                  <a:lnTo>
                    <a:pt x="28" y="185"/>
                  </a:lnTo>
                  <a:lnTo>
                    <a:pt x="30" y="185"/>
                  </a:lnTo>
                  <a:lnTo>
                    <a:pt x="31" y="185"/>
                  </a:lnTo>
                  <a:lnTo>
                    <a:pt x="32" y="185"/>
                  </a:lnTo>
                  <a:lnTo>
                    <a:pt x="34" y="184"/>
                  </a:lnTo>
                  <a:lnTo>
                    <a:pt x="35" y="184"/>
                  </a:lnTo>
                  <a:lnTo>
                    <a:pt x="35" y="183"/>
                  </a:lnTo>
                  <a:lnTo>
                    <a:pt x="35" y="182"/>
                  </a:lnTo>
                  <a:lnTo>
                    <a:pt x="36" y="181"/>
                  </a:lnTo>
                  <a:lnTo>
                    <a:pt x="37" y="180"/>
                  </a:lnTo>
                  <a:lnTo>
                    <a:pt x="38" y="180"/>
                  </a:lnTo>
                  <a:lnTo>
                    <a:pt x="39" y="179"/>
                  </a:lnTo>
                  <a:lnTo>
                    <a:pt x="39" y="178"/>
                  </a:lnTo>
                  <a:lnTo>
                    <a:pt x="40" y="178"/>
                  </a:lnTo>
                  <a:lnTo>
                    <a:pt x="40" y="177"/>
                  </a:lnTo>
                  <a:lnTo>
                    <a:pt x="40" y="176"/>
                  </a:lnTo>
                  <a:lnTo>
                    <a:pt x="41" y="174"/>
                  </a:lnTo>
                  <a:lnTo>
                    <a:pt x="41" y="173"/>
                  </a:lnTo>
                  <a:lnTo>
                    <a:pt x="43" y="172"/>
                  </a:lnTo>
                  <a:lnTo>
                    <a:pt x="45" y="171"/>
                  </a:lnTo>
                  <a:lnTo>
                    <a:pt x="45" y="170"/>
                  </a:lnTo>
                  <a:lnTo>
                    <a:pt x="46" y="169"/>
                  </a:lnTo>
                  <a:lnTo>
                    <a:pt x="47" y="168"/>
                  </a:lnTo>
                  <a:lnTo>
                    <a:pt x="47" y="167"/>
                  </a:lnTo>
                  <a:lnTo>
                    <a:pt x="49" y="165"/>
                  </a:lnTo>
                  <a:lnTo>
                    <a:pt x="51" y="164"/>
                  </a:lnTo>
                  <a:lnTo>
                    <a:pt x="52" y="162"/>
                  </a:lnTo>
                  <a:lnTo>
                    <a:pt x="54" y="161"/>
                  </a:lnTo>
                  <a:lnTo>
                    <a:pt x="54" y="161"/>
                  </a:lnTo>
                  <a:lnTo>
                    <a:pt x="54" y="160"/>
                  </a:lnTo>
                  <a:lnTo>
                    <a:pt x="55" y="158"/>
                  </a:lnTo>
                  <a:lnTo>
                    <a:pt x="55" y="157"/>
                  </a:lnTo>
                  <a:lnTo>
                    <a:pt x="56" y="157"/>
                  </a:lnTo>
                  <a:lnTo>
                    <a:pt x="56" y="156"/>
                  </a:lnTo>
                  <a:lnTo>
                    <a:pt x="57" y="155"/>
                  </a:lnTo>
                  <a:lnTo>
                    <a:pt x="57" y="154"/>
                  </a:lnTo>
                  <a:lnTo>
                    <a:pt x="58" y="154"/>
                  </a:lnTo>
                  <a:lnTo>
                    <a:pt x="58" y="153"/>
                  </a:lnTo>
                  <a:lnTo>
                    <a:pt x="59" y="151"/>
                  </a:lnTo>
                  <a:lnTo>
                    <a:pt x="59" y="150"/>
                  </a:lnTo>
                  <a:lnTo>
                    <a:pt x="59" y="149"/>
                  </a:lnTo>
                  <a:lnTo>
                    <a:pt x="60" y="149"/>
                  </a:lnTo>
                  <a:lnTo>
                    <a:pt x="60" y="148"/>
                  </a:lnTo>
                  <a:lnTo>
                    <a:pt x="60" y="148"/>
                  </a:lnTo>
                  <a:lnTo>
                    <a:pt x="59" y="145"/>
                  </a:lnTo>
                  <a:lnTo>
                    <a:pt x="58" y="142"/>
                  </a:lnTo>
                  <a:lnTo>
                    <a:pt x="57" y="140"/>
                  </a:lnTo>
                  <a:lnTo>
                    <a:pt x="58" y="137"/>
                  </a:lnTo>
                  <a:lnTo>
                    <a:pt x="58" y="136"/>
                  </a:lnTo>
                  <a:lnTo>
                    <a:pt x="57" y="135"/>
                  </a:lnTo>
                  <a:lnTo>
                    <a:pt x="56" y="133"/>
                  </a:lnTo>
                  <a:lnTo>
                    <a:pt x="56" y="132"/>
                  </a:lnTo>
                  <a:lnTo>
                    <a:pt x="56" y="131"/>
                  </a:lnTo>
                  <a:lnTo>
                    <a:pt x="56" y="130"/>
                  </a:lnTo>
                  <a:lnTo>
                    <a:pt x="55" y="129"/>
                  </a:lnTo>
                  <a:lnTo>
                    <a:pt x="55" y="128"/>
                  </a:lnTo>
                  <a:lnTo>
                    <a:pt x="55" y="128"/>
                  </a:lnTo>
                  <a:lnTo>
                    <a:pt x="54" y="128"/>
                  </a:lnTo>
                  <a:lnTo>
                    <a:pt x="54" y="127"/>
                  </a:lnTo>
                  <a:lnTo>
                    <a:pt x="54" y="126"/>
                  </a:lnTo>
                  <a:lnTo>
                    <a:pt x="54" y="124"/>
                  </a:lnTo>
                  <a:lnTo>
                    <a:pt x="53" y="123"/>
                  </a:lnTo>
                  <a:lnTo>
                    <a:pt x="52" y="122"/>
                  </a:lnTo>
                  <a:lnTo>
                    <a:pt x="52" y="121"/>
                  </a:lnTo>
                  <a:lnTo>
                    <a:pt x="52" y="120"/>
                  </a:lnTo>
                  <a:lnTo>
                    <a:pt x="51" y="119"/>
                  </a:lnTo>
                  <a:lnTo>
                    <a:pt x="51" y="118"/>
                  </a:lnTo>
                  <a:lnTo>
                    <a:pt x="50" y="116"/>
                  </a:lnTo>
                  <a:lnTo>
                    <a:pt x="49" y="116"/>
                  </a:lnTo>
                  <a:lnTo>
                    <a:pt x="49" y="115"/>
                  </a:lnTo>
                  <a:lnTo>
                    <a:pt x="49" y="114"/>
                  </a:lnTo>
                  <a:lnTo>
                    <a:pt x="49" y="113"/>
                  </a:lnTo>
                  <a:lnTo>
                    <a:pt x="48" y="112"/>
                  </a:lnTo>
                  <a:lnTo>
                    <a:pt x="48" y="111"/>
                  </a:lnTo>
                  <a:lnTo>
                    <a:pt x="48" y="110"/>
                  </a:lnTo>
                  <a:lnTo>
                    <a:pt x="49" y="109"/>
                  </a:lnTo>
                  <a:lnTo>
                    <a:pt x="51" y="107"/>
                  </a:lnTo>
                  <a:lnTo>
                    <a:pt x="52" y="106"/>
                  </a:lnTo>
                  <a:lnTo>
                    <a:pt x="53" y="105"/>
                  </a:lnTo>
                  <a:lnTo>
                    <a:pt x="54" y="105"/>
                  </a:lnTo>
                  <a:lnTo>
                    <a:pt x="54" y="104"/>
                  </a:lnTo>
                  <a:lnTo>
                    <a:pt x="54" y="103"/>
                  </a:lnTo>
                  <a:lnTo>
                    <a:pt x="55" y="102"/>
                  </a:lnTo>
                  <a:lnTo>
                    <a:pt x="56" y="101"/>
                  </a:lnTo>
                  <a:lnTo>
                    <a:pt x="57" y="100"/>
                  </a:lnTo>
                  <a:lnTo>
                    <a:pt x="58" y="98"/>
                  </a:lnTo>
                  <a:lnTo>
                    <a:pt x="59" y="97"/>
                  </a:lnTo>
                  <a:lnTo>
                    <a:pt x="59" y="96"/>
                  </a:lnTo>
                  <a:lnTo>
                    <a:pt x="60" y="96"/>
                  </a:lnTo>
                  <a:lnTo>
                    <a:pt x="60" y="96"/>
                  </a:lnTo>
                  <a:lnTo>
                    <a:pt x="60" y="96"/>
                  </a:lnTo>
                  <a:lnTo>
                    <a:pt x="61" y="96"/>
                  </a:lnTo>
                  <a:lnTo>
                    <a:pt x="62" y="95"/>
                  </a:lnTo>
                  <a:lnTo>
                    <a:pt x="64" y="94"/>
                  </a:lnTo>
                  <a:lnTo>
                    <a:pt x="65" y="94"/>
                  </a:lnTo>
                  <a:lnTo>
                    <a:pt x="66" y="94"/>
                  </a:lnTo>
                  <a:lnTo>
                    <a:pt x="67" y="94"/>
                  </a:lnTo>
                  <a:lnTo>
                    <a:pt x="67" y="94"/>
                  </a:lnTo>
                  <a:lnTo>
                    <a:pt x="68" y="94"/>
                  </a:lnTo>
                  <a:lnTo>
                    <a:pt x="69" y="94"/>
                  </a:lnTo>
                  <a:lnTo>
                    <a:pt x="70" y="94"/>
                  </a:lnTo>
                  <a:lnTo>
                    <a:pt x="71" y="94"/>
                  </a:lnTo>
                  <a:lnTo>
                    <a:pt x="72" y="94"/>
                  </a:lnTo>
                  <a:lnTo>
                    <a:pt x="73" y="93"/>
                  </a:lnTo>
                  <a:lnTo>
                    <a:pt x="73" y="93"/>
                  </a:lnTo>
                  <a:lnTo>
                    <a:pt x="73" y="94"/>
                  </a:lnTo>
                  <a:lnTo>
                    <a:pt x="74" y="94"/>
                  </a:lnTo>
                  <a:lnTo>
                    <a:pt x="75" y="93"/>
                  </a:lnTo>
                  <a:lnTo>
                    <a:pt x="76" y="91"/>
                  </a:lnTo>
                  <a:lnTo>
                    <a:pt x="77" y="90"/>
                  </a:lnTo>
                  <a:lnTo>
                    <a:pt x="77" y="90"/>
                  </a:lnTo>
                  <a:lnTo>
                    <a:pt x="78" y="89"/>
                  </a:lnTo>
                  <a:lnTo>
                    <a:pt x="78" y="88"/>
                  </a:lnTo>
                  <a:lnTo>
                    <a:pt x="79" y="88"/>
                  </a:lnTo>
                  <a:lnTo>
                    <a:pt x="79" y="87"/>
                  </a:lnTo>
                  <a:lnTo>
                    <a:pt x="80" y="86"/>
                  </a:lnTo>
                  <a:lnTo>
                    <a:pt x="80" y="85"/>
                  </a:lnTo>
                  <a:lnTo>
                    <a:pt x="81" y="84"/>
                  </a:lnTo>
                  <a:lnTo>
                    <a:pt x="81" y="83"/>
                  </a:lnTo>
                  <a:lnTo>
                    <a:pt x="80" y="83"/>
                  </a:lnTo>
                  <a:lnTo>
                    <a:pt x="80" y="83"/>
                  </a:lnTo>
                  <a:lnTo>
                    <a:pt x="80" y="82"/>
                  </a:lnTo>
                  <a:lnTo>
                    <a:pt x="80" y="81"/>
                  </a:lnTo>
                  <a:lnTo>
                    <a:pt x="81" y="81"/>
                  </a:lnTo>
                  <a:lnTo>
                    <a:pt x="80" y="81"/>
                  </a:lnTo>
                  <a:lnTo>
                    <a:pt x="81" y="81"/>
                  </a:lnTo>
                  <a:lnTo>
                    <a:pt x="81" y="80"/>
                  </a:lnTo>
                  <a:lnTo>
                    <a:pt x="82" y="80"/>
                  </a:lnTo>
                  <a:lnTo>
                    <a:pt x="81" y="80"/>
                  </a:lnTo>
                  <a:lnTo>
                    <a:pt x="81" y="79"/>
                  </a:lnTo>
                  <a:lnTo>
                    <a:pt x="82" y="79"/>
                  </a:lnTo>
                  <a:lnTo>
                    <a:pt x="82" y="78"/>
                  </a:lnTo>
                  <a:lnTo>
                    <a:pt x="81" y="78"/>
                  </a:lnTo>
                  <a:lnTo>
                    <a:pt x="82" y="78"/>
                  </a:lnTo>
                  <a:lnTo>
                    <a:pt x="83" y="78"/>
                  </a:lnTo>
                  <a:lnTo>
                    <a:pt x="84" y="78"/>
                  </a:lnTo>
                  <a:lnTo>
                    <a:pt x="85" y="78"/>
                  </a:lnTo>
                  <a:lnTo>
                    <a:pt x="86" y="78"/>
                  </a:lnTo>
                  <a:lnTo>
                    <a:pt x="86" y="78"/>
                  </a:lnTo>
                  <a:lnTo>
                    <a:pt x="87" y="78"/>
                  </a:lnTo>
                  <a:lnTo>
                    <a:pt x="88" y="77"/>
                  </a:lnTo>
                  <a:lnTo>
                    <a:pt x="89" y="77"/>
                  </a:lnTo>
                  <a:lnTo>
                    <a:pt x="90" y="77"/>
                  </a:lnTo>
                  <a:lnTo>
                    <a:pt x="91" y="77"/>
                  </a:lnTo>
                  <a:lnTo>
                    <a:pt x="91" y="77"/>
                  </a:lnTo>
                  <a:lnTo>
                    <a:pt x="92" y="77"/>
                  </a:lnTo>
                  <a:lnTo>
                    <a:pt x="92" y="75"/>
                  </a:lnTo>
                  <a:lnTo>
                    <a:pt x="93" y="74"/>
                  </a:lnTo>
                  <a:lnTo>
                    <a:pt x="94" y="73"/>
                  </a:lnTo>
                  <a:lnTo>
                    <a:pt x="95" y="72"/>
                  </a:lnTo>
                  <a:lnTo>
                    <a:pt x="96" y="71"/>
                  </a:lnTo>
                  <a:lnTo>
                    <a:pt x="96" y="70"/>
                  </a:lnTo>
                  <a:lnTo>
                    <a:pt x="97" y="69"/>
                  </a:lnTo>
                  <a:lnTo>
                    <a:pt x="99" y="67"/>
                  </a:lnTo>
                  <a:lnTo>
                    <a:pt x="100" y="67"/>
                  </a:lnTo>
                  <a:lnTo>
                    <a:pt x="101" y="66"/>
                  </a:lnTo>
                  <a:lnTo>
                    <a:pt x="102" y="66"/>
                  </a:lnTo>
                  <a:lnTo>
                    <a:pt x="104" y="65"/>
                  </a:lnTo>
                  <a:lnTo>
                    <a:pt x="104" y="64"/>
                  </a:lnTo>
                  <a:lnTo>
                    <a:pt x="105" y="64"/>
                  </a:lnTo>
                  <a:lnTo>
                    <a:pt x="105" y="64"/>
                  </a:lnTo>
                  <a:lnTo>
                    <a:pt x="106" y="64"/>
                  </a:lnTo>
                  <a:lnTo>
                    <a:pt x="107" y="64"/>
                  </a:lnTo>
                  <a:lnTo>
                    <a:pt x="107" y="63"/>
                  </a:lnTo>
                  <a:lnTo>
                    <a:pt x="108" y="63"/>
                  </a:lnTo>
                  <a:lnTo>
                    <a:pt x="109" y="62"/>
                  </a:lnTo>
                  <a:lnTo>
                    <a:pt x="110" y="62"/>
                  </a:lnTo>
                  <a:lnTo>
                    <a:pt x="111" y="62"/>
                  </a:lnTo>
                  <a:lnTo>
                    <a:pt x="111" y="61"/>
                  </a:lnTo>
                  <a:lnTo>
                    <a:pt x="112" y="61"/>
                  </a:lnTo>
                  <a:lnTo>
                    <a:pt x="113" y="60"/>
                  </a:lnTo>
                  <a:lnTo>
                    <a:pt x="114" y="60"/>
                  </a:lnTo>
                  <a:lnTo>
                    <a:pt x="116" y="59"/>
                  </a:lnTo>
                  <a:lnTo>
                    <a:pt x="117" y="59"/>
                  </a:lnTo>
                  <a:lnTo>
                    <a:pt x="117" y="58"/>
                  </a:lnTo>
                  <a:lnTo>
                    <a:pt x="118" y="58"/>
                  </a:lnTo>
                  <a:lnTo>
                    <a:pt x="118" y="58"/>
                  </a:lnTo>
                  <a:lnTo>
                    <a:pt x="119" y="58"/>
                  </a:lnTo>
                  <a:lnTo>
                    <a:pt x="121" y="58"/>
                  </a:lnTo>
                  <a:lnTo>
                    <a:pt x="122" y="58"/>
                  </a:lnTo>
                  <a:lnTo>
                    <a:pt x="124" y="57"/>
                  </a:lnTo>
                  <a:lnTo>
                    <a:pt x="124" y="57"/>
                  </a:lnTo>
                  <a:lnTo>
                    <a:pt x="125" y="57"/>
                  </a:lnTo>
                  <a:lnTo>
                    <a:pt x="126" y="57"/>
                  </a:lnTo>
                  <a:lnTo>
                    <a:pt x="126" y="56"/>
                  </a:lnTo>
                  <a:lnTo>
                    <a:pt x="128" y="56"/>
                  </a:lnTo>
                  <a:lnTo>
                    <a:pt x="129" y="56"/>
                  </a:lnTo>
                  <a:lnTo>
                    <a:pt x="129" y="55"/>
                  </a:lnTo>
                  <a:lnTo>
                    <a:pt x="130" y="55"/>
                  </a:lnTo>
                  <a:lnTo>
                    <a:pt x="131" y="54"/>
                  </a:lnTo>
                  <a:lnTo>
                    <a:pt x="132" y="53"/>
                  </a:lnTo>
                  <a:lnTo>
                    <a:pt x="134" y="52"/>
                  </a:lnTo>
                  <a:lnTo>
                    <a:pt x="135" y="52"/>
                  </a:lnTo>
                  <a:lnTo>
                    <a:pt x="136" y="52"/>
                  </a:lnTo>
                  <a:lnTo>
                    <a:pt x="138" y="51"/>
                  </a:lnTo>
                  <a:lnTo>
                    <a:pt x="139" y="51"/>
                  </a:lnTo>
                  <a:lnTo>
                    <a:pt x="140" y="50"/>
                  </a:lnTo>
                  <a:lnTo>
                    <a:pt x="141" y="50"/>
                  </a:lnTo>
                  <a:lnTo>
                    <a:pt x="142" y="49"/>
                  </a:lnTo>
                  <a:lnTo>
                    <a:pt x="143" y="48"/>
                  </a:lnTo>
                  <a:lnTo>
                    <a:pt x="143" y="47"/>
                  </a:lnTo>
                  <a:lnTo>
                    <a:pt x="143" y="47"/>
                  </a:lnTo>
                  <a:lnTo>
                    <a:pt x="143" y="46"/>
                  </a:lnTo>
                  <a:lnTo>
                    <a:pt x="144" y="45"/>
                  </a:lnTo>
                  <a:lnTo>
                    <a:pt x="144" y="44"/>
                  </a:lnTo>
                  <a:lnTo>
                    <a:pt x="144" y="43"/>
                  </a:lnTo>
                  <a:lnTo>
                    <a:pt x="143" y="41"/>
                  </a:lnTo>
                  <a:lnTo>
                    <a:pt x="143" y="41"/>
                  </a:lnTo>
                  <a:lnTo>
                    <a:pt x="143" y="40"/>
                  </a:lnTo>
                  <a:lnTo>
                    <a:pt x="141" y="39"/>
                  </a:lnTo>
                  <a:lnTo>
                    <a:pt x="140" y="39"/>
                  </a:lnTo>
                  <a:lnTo>
                    <a:pt x="139" y="38"/>
                  </a:lnTo>
                  <a:lnTo>
                    <a:pt x="138" y="37"/>
                  </a:lnTo>
                  <a:lnTo>
                    <a:pt x="137" y="36"/>
                  </a:lnTo>
                  <a:lnTo>
                    <a:pt x="137" y="35"/>
                  </a:lnTo>
                  <a:lnTo>
                    <a:pt x="137" y="34"/>
                  </a:lnTo>
                  <a:lnTo>
                    <a:pt x="137" y="33"/>
                  </a:lnTo>
                  <a:lnTo>
                    <a:pt x="137" y="32"/>
                  </a:lnTo>
                  <a:lnTo>
                    <a:pt x="137" y="32"/>
                  </a:lnTo>
                  <a:lnTo>
                    <a:pt x="137" y="31"/>
                  </a:lnTo>
                  <a:lnTo>
                    <a:pt x="137" y="30"/>
                  </a:lnTo>
                  <a:lnTo>
                    <a:pt x="137" y="29"/>
                  </a:lnTo>
                  <a:lnTo>
                    <a:pt x="137" y="28"/>
                  </a:lnTo>
                  <a:lnTo>
                    <a:pt x="137" y="26"/>
                  </a:lnTo>
                  <a:lnTo>
                    <a:pt x="137" y="26"/>
                  </a:lnTo>
                  <a:lnTo>
                    <a:pt x="137" y="25"/>
                  </a:lnTo>
                  <a:lnTo>
                    <a:pt x="137" y="24"/>
                  </a:lnTo>
                  <a:lnTo>
                    <a:pt x="137" y="23"/>
                  </a:lnTo>
                  <a:lnTo>
                    <a:pt x="137" y="22"/>
                  </a:lnTo>
                  <a:lnTo>
                    <a:pt x="138" y="21"/>
                  </a:lnTo>
                  <a:lnTo>
                    <a:pt x="137" y="21"/>
                  </a:lnTo>
                  <a:lnTo>
                    <a:pt x="137" y="20"/>
                  </a:lnTo>
                  <a:lnTo>
                    <a:pt x="137" y="19"/>
                  </a:lnTo>
                  <a:lnTo>
                    <a:pt x="137" y="19"/>
                  </a:lnTo>
                  <a:lnTo>
                    <a:pt x="137" y="18"/>
                  </a:lnTo>
                  <a:lnTo>
                    <a:pt x="137" y="16"/>
                  </a:lnTo>
                  <a:lnTo>
                    <a:pt x="138" y="15"/>
                  </a:lnTo>
                  <a:lnTo>
                    <a:pt x="138" y="14"/>
                  </a:lnTo>
                  <a:lnTo>
                    <a:pt x="138" y="13"/>
                  </a:lnTo>
                  <a:lnTo>
                    <a:pt x="139" y="13"/>
                  </a:lnTo>
                  <a:lnTo>
                    <a:pt x="139" y="13"/>
                  </a:lnTo>
                  <a:lnTo>
                    <a:pt x="139" y="12"/>
                  </a:lnTo>
                  <a:lnTo>
                    <a:pt x="139" y="11"/>
                  </a:lnTo>
                  <a:lnTo>
                    <a:pt x="139" y="10"/>
                  </a:lnTo>
                  <a:lnTo>
                    <a:pt x="139" y="9"/>
                  </a:lnTo>
                  <a:lnTo>
                    <a:pt x="139" y="8"/>
                  </a:lnTo>
                  <a:lnTo>
                    <a:pt x="139" y="6"/>
                  </a:lnTo>
                  <a:lnTo>
                    <a:pt x="139" y="6"/>
                  </a:lnTo>
                  <a:lnTo>
                    <a:pt x="140" y="6"/>
                  </a:lnTo>
                  <a:lnTo>
                    <a:pt x="141" y="4"/>
                  </a:lnTo>
                  <a:lnTo>
                    <a:pt x="141" y="3"/>
                  </a:lnTo>
                  <a:lnTo>
                    <a:pt x="142" y="2"/>
                  </a:lnTo>
                  <a:lnTo>
                    <a:pt x="142" y="1"/>
                  </a:lnTo>
                  <a:lnTo>
                    <a:pt x="142" y="0"/>
                  </a:lnTo>
                  <a:close/>
                  <a:moveTo>
                    <a:pt x="908" y="62"/>
                  </a:moveTo>
                  <a:lnTo>
                    <a:pt x="907" y="62"/>
                  </a:lnTo>
                  <a:lnTo>
                    <a:pt x="907" y="61"/>
                  </a:lnTo>
                  <a:lnTo>
                    <a:pt x="908" y="61"/>
                  </a:lnTo>
                  <a:lnTo>
                    <a:pt x="908" y="62"/>
                  </a:lnTo>
                  <a:close/>
                  <a:moveTo>
                    <a:pt x="857" y="22"/>
                  </a:moveTo>
                  <a:lnTo>
                    <a:pt x="857" y="21"/>
                  </a:lnTo>
                  <a:lnTo>
                    <a:pt x="857" y="22"/>
                  </a:lnTo>
                  <a:close/>
                </a:path>
              </a:pathLst>
            </a:custGeom>
            <a:blipFill>
              <a:blip r:embed="rId4"/>
              <a:stretch>
                <a:fillRect/>
              </a:stretch>
            </a:blipFill>
            <a:ln w="3175">
              <a:solidFill>
                <a:schemeClr val="tx1"/>
              </a:solidFill>
            </a:ln>
          </p:spPr>
          <p:txBody>
            <a:bodyPr lIns="62168" tIns="31084" rIns="62168" bIns="31084"/>
            <a:lstStyle/>
            <a:p>
              <a:pPr>
                <a:defRPr/>
              </a:pPr>
              <a:endParaRPr lang="en-GB" sz="1224">
                <a:solidFill>
                  <a:srgbClr val="002060"/>
                </a:solidFill>
                <a:latin typeface="Arial" panose="020B0604020202020204" pitchFamily="34" charset="0"/>
                <a:cs typeface="Arial" panose="020B0604020202020204" pitchFamily="34" charset="0"/>
              </a:endParaRPr>
            </a:p>
          </p:txBody>
        </p:sp>
        <p:sp>
          <p:nvSpPr>
            <p:cNvPr id="22" name="Freeform 1020">
              <a:extLst>
                <a:ext uri="{FF2B5EF4-FFF2-40B4-BE49-F238E27FC236}">
                  <a16:creationId xmlns:a16="http://schemas.microsoft.com/office/drawing/2014/main" id="{1DC371A5-D4E1-9718-1CB0-CA7A74DD77CA}"/>
                </a:ext>
              </a:extLst>
            </p:cNvPr>
            <p:cNvSpPr>
              <a:spLocks noEditPoints="1"/>
            </p:cNvSpPr>
            <p:nvPr/>
          </p:nvSpPr>
          <p:spPr bwMode="auto">
            <a:xfrm>
              <a:off x="3704731" y="1171604"/>
              <a:ext cx="1032657" cy="1043417"/>
            </a:xfrm>
            <a:custGeom>
              <a:avLst/>
              <a:gdLst>
                <a:gd name="T0" fmla="*/ 988 w 1096"/>
                <a:gd name="T1" fmla="*/ 27 h 875"/>
                <a:gd name="T2" fmla="*/ 995 w 1096"/>
                <a:gd name="T3" fmla="*/ 43 h 875"/>
                <a:gd name="T4" fmla="*/ 1013 w 1096"/>
                <a:gd name="T5" fmla="*/ 60 h 875"/>
                <a:gd name="T6" fmla="*/ 1007 w 1096"/>
                <a:gd name="T7" fmla="*/ 59 h 875"/>
                <a:gd name="T8" fmla="*/ 1001 w 1096"/>
                <a:gd name="T9" fmla="*/ 56 h 875"/>
                <a:gd name="T10" fmla="*/ 1004 w 1096"/>
                <a:gd name="T11" fmla="*/ 79 h 875"/>
                <a:gd name="T12" fmla="*/ 1005 w 1096"/>
                <a:gd name="T13" fmla="*/ 109 h 875"/>
                <a:gd name="T14" fmla="*/ 1006 w 1096"/>
                <a:gd name="T15" fmla="*/ 133 h 875"/>
                <a:gd name="T16" fmla="*/ 1008 w 1096"/>
                <a:gd name="T17" fmla="*/ 153 h 875"/>
                <a:gd name="T18" fmla="*/ 1013 w 1096"/>
                <a:gd name="T19" fmla="*/ 176 h 875"/>
                <a:gd name="T20" fmla="*/ 1019 w 1096"/>
                <a:gd name="T21" fmla="*/ 197 h 875"/>
                <a:gd name="T22" fmla="*/ 1037 w 1096"/>
                <a:gd name="T23" fmla="*/ 214 h 875"/>
                <a:gd name="T24" fmla="*/ 1062 w 1096"/>
                <a:gd name="T25" fmla="*/ 234 h 875"/>
                <a:gd name="T26" fmla="*/ 1076 w 1096"/>
                <a:gd name="T27" fmla="*/ 245 h 875"/>
                <a:gd name="T28" fmla="*/ 1089 w 1096"/>
                <a:gd name="T29" fmla="*/ 255 h 875"/>
                <a:gd name="T30" fmla="*/ 1084 w 1096"/>
                <a:gd name="T31" fmla="*/ 274 h 875"/>
                <a:gd name="T32" fmla="*/ 1060 w 1096"/>
                <a:gd name="T33" fmla="*/ 291 h 875"/>
                <a:gd name="T34" fmla="*/ 1031 w 1096"/>
                <a:gd name="T35" fmla="*/ 304 h 875"/>
                <a:gd name="T36" fmla="*/ 1004 w 1096"/>
                <a:gd name="T37" fmla="*/ 324 h 875"/>
                <a:gd name="T38" fmla="*/ 991 w 1096"/>
                <a:gd name="T39" fmla="*/ 345 h 875"/>
                <a:gd name="T40" fmla="*/ 986 w 1096"/>
                <a:gd name="T41" fmla="*/ 379 h 875"/>
                <a:gd name="T42" fmla="*/ 963 w 1096"/>
                <a:gd name="T43" fmla="*/ 508 h 875"/>
                <a:gd name="T44" fmla="*/ 948 w 1096"/>
                <a:gd name="T45" fmla="*/ 560 h 875"/>
                <a:gd name="T46" fmla="*/ 938 w 1096"/>
                <a:gd name="T47" fmla="*/ 600 h 875"/>
                <a:gd name="T48" fmla="*/ 905 w 1096"/>
                <a:gd name="T49" fmla="*/ 614 h 875"/>
                <a:gd name="T50" fmla="*/ 877 w 1096"/>
                <a:gd name="T51" fmla="*/ 660 h 875"/>
                <a:gd name="T52" fmla="*/ 859 w 1096"/>
                <a:gd name="T53" fmla="*/ 705 h 875"/>
                <a:gd name="T54" fmla="*/ 844 w 1096"/>
                <a:gd name="T55" fmla="*/ 734 h 875"/>
                <a:gd name="T56" fmla="*/ 816 w 1096"/>
                <a:gd name="T57" fmla="*/ 757 h 875"/>
                <a:gd name="T58" fmla="*/ 807 w 1096"/>
                <a:gd name="T59" fmla="*/ 803 h 875"/>
                <a:gd name="T60" fmla="*/ 748 w 1096"/>
                <a:gd name="T61" fmla="*/ 733 h 875"/>
                <a:gd name="T62" fmla="*/ 691 w 1096"/>
                <a:gd name="T63" fmla="*/ 676 h 875"/>
                <a:gd name="T64" fmla="*/ 513 w 1096"/>
                <a:gd name="T65" fmla="*/ 776 h 875"/>
                <a:gd name="T66" fmla="*/ 372 w 1096"/>
                <a:gd name="T67" fmla="*/ 811 h 875"/>
                <a:gd name="T68" fmla="*/ 266 w 1096"/>
                <a:gd name="T69" fmla="*/ 757 h 875"/>
                <a:gd name="T70" fmla="*/ 243 w 1096"/>
                <a:gd name="T71" fmla="*/ 760 h 875"/>
                <a:gd name="T72" fmla="*/ 224 w 1096"/>
                <a:gd name="T73" fmla="*/ 763 h 875"/>
                <a:gd name="T74" fmla="*/ 211 w 1096"/>
                <a:gd name="T75" fmla="*/ 774 h 875"/>
                <a:gd name="T76" fmla="*/ 201 w 1096"/>
                <a:gd name="T77" fmla="*/ 794 h 875"/>
                <a:gd name="T78" fmla="*/ 192 w 1096"/>
                <a:gd name="T79" fmla="*/ 816 h 875"/>
                <a:gd name="T80" fmla="*/ 178 w 1096"/>
                <a:gd name="T81" fmla="*/ 844 h 875"/>
                <a:gd name="T82" fmla="*/ 151 w 1096"/>
                <a:gd name="T83" fmla="*/ 871 h 875"/>
                <a:gd name="T84" fmla="*/ 119 w 1096"/>
                <a:gd name="T85" fmla="*/ 867 h 875"/>
                <a:gd name="T86" fmla="*/ 109 w 1096"/>
                <a:gd name="T87" fmla="*/ 852 h 875"/>
                <a:gd name="T88" fmla="*/ 120 w 1096"/>
                <a:gd name="T89" fmla="*/ 824 h 875"/>
                <a:gd name="T90" fmla="*/ 118 w 1096"/>
                <a:gd name="T91" fmla="*/ 787 h 875"/>
                <a:gd name="T92" fmla="*/ 95 w 1096"/>
                <a:gd name="T93" fmla="*/ 753 h 875"/>
                <a:gd name="T94" fmla="*/ 76 w 1096"/>
                <a:gd name="T95" fmla="*/ 703 h 875"/>
                <a:gd name="T96" fmla="*/ 51 w 1096"/>
                <a:gd name="T97" fmla="*/ 661 h 875"/>
                <a:gd name="T98" fmla="*/ 41 w 1096"/>
                <a:gd name="T99" fmla="*/ 636 h 875"/>
                <a:gd name="T100" fmla="*/ 27 w 1096"/>
                <a:gd name="T101" fmla="*/ 606 h 875"/>
                <a:gd name="T102" fmla="*/ 4 w 1096"/>
                <a:gd name="T103" fmla="*/ 594 h 875"/>
                <a:gd name="T104" fmla="*/ 24 w 1096"/>
                <a:gd name="T105" fmla="*/ 573 h 875"/>
                <a:gd name="T106" fmla="*/ 22 w 1096"/>
                <a:gd name="T107" fmla="*/ 547 h 875"/>
                <a:gd name="T108" fmla="*/ 41 w 1096"/>
                <a:gd name="T109" fmla="*/ 520 h 875"/>
                <a:gd name="T110" fmla="*/ 37 w 1096"/>
                <a:gd name="T111" fmla="*/ 489 h 875"/>
                <a:gd name="T112" fmla="*/ 61 w 1096"/>
                <a:gd name="T113" fmla="*/ 462 h 875"/>
                <a:gd name="T114" fmla="*/ 77 w 1096"/>
                <a:gd name="T115" fmla="*/ 439 h 875"/>
                <a:gd name="T116" fmla="*/ 85 w 1096"/>
                <a:gd name="T117" fmla="*/ 413 h 875"/>
                <a:gd name="T118" fmla="*/ 118 w 1096"/>
                <a:gd name="T119" fmla="*/ 409 h 875"/>
                <a:gd name="T120" fmla="*/ 208 w 1096"/>
                <a:gd name="T121" fmla="*/ 131 h 875"/>
                <a:gd name="T122" fmla="*/ 1086 w 1096"/>
                <a:gd name="T123" fmla="*/ 252 h 875"/>
                <a:gd name="T124" fmla="*/ 1090 w 1096"/>
                <a:gd name="T125" fmla="*/ 253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96" h="875">
                  <a:moveTo>
                    <a:pt x="764" y="1"/>
                  </a:moveTo>
                  <a:lnTo>
                    <a:pt x="975" y="1"/>
                  </a:lnTo>
                  <a:lnTo>
                    <a:pt x="978" y="1"/>
                  </a:lnTo>
                  <a:lnTo>
                    <a:pt x="982" y="1"/>
                  </a:lnTo>
                  <a:lnTo>
                    <a:pt x="985" y="1"/>
                  </a:lnTo>
                  <a:lnTo>
                    <a:pt x="985" y="11"/>
                  </a:lnTo>
                  <a:lnTo>
                    <a:pt x="984" y="11"/>
                  </a:lnTo>
                  <a:lnTo>
                    <a:pt x="983" y="11"/>
                  </a:lnTo>
                  <a:lnTo>
                    <a:pt x="983" y="12"/>
                  </a:lnTo>
                  <a:lnTo>
                    <a:pt x="984" y="12"/>
                  </a:lnTo>
                  <a:lnTo>
                    <a:pt x="984" y="11"/>
                  </a:lnTo>
                  <a:lnTo>
                    <a:pt x="984" y="12"/>
                  </a:lnTo>
                  <a:lnTo>
                    <a:pt x="983" y="12"/>
                  </a:lnTo>
                  <a:lnTo>
                    <a:pt x="983" y="13"/>
                  </a:lnTo>
                  <a:lnTo>
                    <a:pt x="984" y="12"/>
                  </a:lnTo>
                  <a:lnTo>
                    <a:pt x="985" y="12"/>
                  </a:lnTo>
                  <a:lnTo>
                    <a:pt x="985" y="13"/>
                  </a:lnTo>
                  <a:lnTo>
                    <a:pt x="985" y="14"/>
                  </a:lnTo>
                  <a:lnTo>
                    <a:pt x="984" y="14"/>
                  </a:lnTo>
                  <a:lnTo>
                    <a:pt x="984" y="15"/>
                  </a:lnTo>
                  <a:lnTo>
                    <a:pt x="984" y="14"/>
                  </a:lnTo>
                  <a:lnTo>
                    <a:pt x="984" y="15"/>
                  </a:lnTo>
                  <a:lnTo>
                    <a:pt x="983" y="15"/>
                  </a:lnTo>
                  <a:lnTo>
                    <a:pt x="984" y="15"/>
                  </a:lnTo>
                  <a:lnTo>
                    <a:pt x="983" y="15"/>
                  </a:lnTo>
                  <a:lnTo>
                    <a:pt x="984" y="15"/>
                  </a:lnTo>
                  <a:lnTo>
                    <a:pt x="985" y="15"/>
                  </a:lnTo>
                  <a:lnTo>
                    <a:pt x="985" y="15"/>
                  </a:lnTo>
                  <a:lnTo>
                    <a:pt x="985" y="16"/>
                  </a:lnTo>
                  <a:lnTo>
                    <a:pt x="984" y="16"/>
                  </a:lnTo>
                  <a:lnTo>
                    <a:pt x="985" y="16"/>
                  </a:lnTo>
                  <a:lnTo>
                    <a:pt x="985" y="17"/>
                  </a:lnTo>
                  <a:lnTo>
                    <a:pt x="986" y="17"/>
                  </a:lnTo>
                  <a:lnTo>
                    <a:pt x="986" y="18"/>
                  </a:lnTo>
                  <a:lnTo>
                    <a:pt x="986" y="19"/>
                  </a:lnTo>
                  <a:lnTo>
                    <a:pt x="985" y="19"/>
                  </a:lnTo>
                  <a:lnTo>
                    <a:pt x="986" y="19"/>
                  </a:lnTo>
                  <a:lnTo>
                    <a:pt x="986" y="20"/>
                  </a:lnTo>
                  <a:lnTo>
                    <a:pt x="986" y="21"/>
                  </a:lnTo>
                  <a:lnTo>
                    <a:pt x="986" y="22"/>
                  </a:lnTo>
                  <a:lnTo>
                    <a:pt x="986" y="21"/>
                  </a:lnTo>
                  <a:lnTo>
                    <a:pt x="985" y="21"/>
                  </a:lnTo>
                  <a:lnTo>
                    <a:pt x="985" y="22"/>
                  </a:lnTo>
                  <a:lnTo>
                    <a:pt x="986" y="22"/>
                  </a:lnTo>
                  <a:lnTo>
                    <a:pt x="986" y="22"/>
                  </a:lnTo>
                  <a:lnTo>
                    <a:pt x="987" y="22"/>
                  </a:lnTo>
                  <a:lnTo>
                    <a:pt x="986" y="22"/>
                  </a:lnTo>
                  <a:lnTo>
                    <a:pt x="987" y="23"/>
                  </a:lnTo>
                  <a:lnTo>
                    <a:pt x="986" y="23"/>
                  </a:lnTo>
                  <a:lnTo>
                    <a:pt x="986" y="24"/>
                  </a:lnTo>
                  <a:lnTo>
                    <a:pt x="987" y="24"/>
                  </a:lnTo>
                  <a:lnTo>
                    <a:pt x="987" y="25"/>
                  </a:lnTo>
                  <a:lnTo>
                    <a:pt x="987" y="26"/>
                  </a:lnTo>
                  <a:lnTo>
                    <a:pt x="987" y="27"/>
                  </a:lnTo>
                  <a:lnTo>
                    <a:pt x="988" y="27"/>
                  </a:lnTo>
                  <a:lnTo>
                    <a:pt x="987" y="26"/>
                  </a:lnTo>
                  <a:lnTo>
                    <a:pt x="988" y="26"/>
                  </a:lnTo>
                  <a:lnTo>
                    <a:pt x="988" y="27"/>
                  </a:lnTo>
                  <a:lnTo>
                    <a:pt x="987" y="27"/>
                  </a:lnTo>
                  <a:lnTo>
                    <a:pt x="988" y="27"/>
                  </a:lnTo>
                  <a:lnTo>
                    <a:pt x="988" y="28"/>
                  </a:lnTo>
                  <a:lnTo>
                    <a:pt x="988" y="28"/>
                  </a:lnTo>
                  <a:lnTo>
                    <a:pt x="988" y="28"/>
                  </a:lnTo>
                  <a:lnTo>
                    <a:pt x="988" y="28"/>
                  </a:lnTo>
                  <a:lnTo>
                    <a:pt x="988" y="28"/>
                  </a:lnTo>
                  <a:lnTo>
                    <a:pt x="988" y="29"/>
                  </a:lnTo>
                  <a:lnTo>
                    <a:pt x="989" y="29"/>
                  </a:lnTo>
                  <a:lnTo>
                    <a:pt x="989" y="30"/>
                  </a:lnTo>
                  <a:lnTo>
                    <a:pt x="989" y="31"/>
                  </a:lnTo>
                  <a:lnTo>
                    <a:pt x="990" y="31"/>
                  </a:lnTo>
                  <a:lnTo>
                    <a:pt x="990" y="32"/>
                  </a:lnTo>
                  <a:lnTo>
                    <a:pt x="990" y="33"/>
                  </a:lnTo>
                  <a:lnTo>
                    <a:pt x="991" y="33"/>
                  </a:lnTo>
                  <a:lnTo>
                    <a:pt x="990" y="33"/>
                  </a:lnTo>
                  <a:lnTo>
                    <a:pt x="990" y="34"/>
                  </a:lnTo>
                  <a:lnTo>
                    <a:pt x="990" y="33"/>
                  </a:lnTo>
                  <a:lnTo>
                    <a:pt x="990" y="34"/>
                  </a:lnTo>
                  <a:lnTo>
                    <a:pt x="989" y="34"/>
                  </a:lnTo>
                  <a:lnTo>
                    <a:pt x="989" y="34"/>
                  </a:lnTo>
                  <a:lnTo>
                    <a:pt x="990" y="34"/>
                  </a:lnTo>
                  <a:lnTo>
                    <a:pt x="990" y="34"/>
                  </a:lnTo>
                  <a:lnTo>
                    <a:pt x="990" y="33"/>
                  </a:lnTo>
                  <a:lnTo>
                    <a:pt x="991" y="34"/>
                  </a:lnTo>
                  <a:lnTo>
                    <a:pt x="992" y="34"/>
                  </a:lnTo>
                  <a:lnTo>
                    <a:pt x="992" y="35"/>
                  </a:lnTo>
                  <a:lnTo>
                    <a:pt x="992" y="36"/>
                  </a:lnTo>
                  <a:lnTo>
                    <a:pt x="993" y="36"/>
                  </a:lnTo>
                  <a:lnTo>
                    <a:pt x="993" y="37"/>
                  </a:lnTo>
                  <a:lnTo>
                    <a:pt x="993" y="38"/>
                  </a:lnTo>
                  <a:lnTo>
                    <a:pt x="994" y="38"/>
                  </a:lnTo>
                  <a:lnTo>
                    <a:pt x="994" y="39"/>
                  </a:lnTo>
                  <a:lnTo>
                    <a:pt x="993" y="39"/>
                  </a:lnTo>
                  <a:lnTo>
                    <a:pt x="992" y="39"/>
                  </a:lnTo>
                  <a:lnTo>
                    <a:pt x="991" y="39"/>
                  </a:lnTo>
                  <a:lnTo>
                    <a:pt x="991" y="40"/>
                  </a:lnTo>
                  <a:lnTo>
                    <a:pt x="992" y="40"/>
                  </a:lnTo>
                  <a:lnTo>
                    <a:pt x="991" y="40"/>
                  </a:lnTo>
                  <a:lnTo>
                    <a:pt x="992" y="40"/>
                  </a:lnTo>
                  <a:lnTo>
                    <a:pt x="993" y="40"/>
                  </a:lnTo>
                  <a:lnTo>
                    <a:pt x="993" y="39"/>
                  </a:lnTo>
                  <a:lnTo>
                    <a:pt x="994" y="39"/>
                  </a:lnTo>
                  <a:lnTo>
                    <a:pt x="994" y="40"/>
                  </a:lnTo>
                  <a:lnTo>
                    <a:pt x="995" y="40"/>
                  </a:lnTo>
                  <a:lnTo>
                    <a:pt x="995" y="41"/>
                  </a:lnTo>
                  <a:lnTo>
                    <a:pt x="995" y="41"/>
                  </a:lnTo>
                  <a:lnTo>
                    <a:pt x="995" y="41"/>
                  </a:lnTo>
                  <a:lnTo>
                    <a:pt x="996" y="41"/>
                  </a:lnTo>
                  <a:lnTo>
                    <a:pt x="996" y="42"/>
                  </a:lnTo>
                  <a:lnTo>
                    <a:pt x="995" y="42"/>
                  </a:lnTo>
                  <a:lnTo>
                    <a:pt x="995" y="43"/>
                  </a:lnTo>
                  <a:lnTo>
                    <a:pt x="995" y="42"/>
                  </a:lnTo>
                  <a:lnTo>
                    <a:pt x="995" y="42"/>
                  </a:lnTo>
                  <a:lnTo>
                    <a:pt x="994" y="42"/>
                  </a:lnTo>
                  <a:lnTo>
                    <a:pt x="994" y="43"/>
                  </a:lnTo>
                  <a:lnTo>
                    <a:pt x="993" y="43"/>
                  </a:lnTo>
                  <a:lnTo>
                    <a:pt x="994" y="43"/>
                  </a:lnTo>
                  <a:lnTo>
                    <a:pt x="993" y="43"/>
                  </a:lnTo>
                  <a:lnTo>
                    <a:pt x="994" y="43"/>
                  </a:lnTo>
                  <a:lnTo>
                    <a:pt x="995" y="43"/>
                  </a:lnTo>
                  <a:lnTo>
                    <a:pt x="994" y="43"/>
                  </a:lnTo>
                  <a:lnTo>
                    <a:pt x="994" y="44"/>
                  </a:lnTo>
                  <a:lnTo>
                    <a:pt x="995" y="44"/>
                  </a:lnTo>
                  <a:lnTo>
                    <a:pt x="995" y="43"/>
                  </a:lnTo>
                  <a:lnTo>
                    <a:pt x="995" y="43"/>
                  </a:lnTo>
                  <a:lnTo>
                    <a:pt x="996" y="43"/>
                  </a:lnTo>
                  <a:lnTo>
                    <a:pt x="996" y="42"/>
                  </a:lnTo>
                  <a:lnTo>
                    <a:pt x="996" y="43"/>
                  </a:lnTo>
                  <a:lnTo>
                    <a:pt x="997" y="43"/>
                  </a:lnTo>
                  <a:lnTo>
                    <a:pt x="997" y="44"/>
                  </a:lnTo>
                  <a:lnTo>
                    <a:pt x="998" y="44"/>
                  </a:lnTo>
                  <a:lnTo>
                    <a:pt x="998" y="45"/>
                  </a:lnTo>
                  <a:lnTo>
                    <a:pt x="999" y="45"/>
                  </a:lnTo>
                  <a:lnTo>
                    <a:pt x="999" y="46"/>
                  </a:lnTo>
                  <a:lnTo>
                    <a:pt x="1000" y="46"/>
                  </a:lnTo>
                  <a:lnTo>
                    <a:pt x="1000" y="47"/>
                  </a:lnTo>
                  <a:lnTo>
                    <a:pt x="1001" y="47"/>
                  </a:lnTo>
                  <a:lnTo>
                    <a:pt x="1001" y="47"/>
                  </a:lnTo>
                  <a:lnTo>
                    <a:pt x="1001" y="48"/>
                  </a:lnTo>
                  <a:lnTo>
                    <a:pt x="1001" y="48"/>
                  </a:lnTo>
                  <a:lnTo>
                    <a:pt x="1001" y="49"/>
                  </a:lnTo>
                  <a:lnTo>
                    <a:pt x="1002" y="49"/>
                  </a:lnTo>
                  <a:lnTo>
                    <a:pt x="1002" y="50"/>
                  </a:lnTo>
                  <a:lnTo>
                    <a:pt x="1003" y="50"/>
                  </a:lnTo>
                  <a:lnTo>
                    <a:pt x="1003" y="51"/>
                  </a:lnTo>
                  <a:lnTo>
                    <a:pt x="1004" y="51"/>
                  </a:lnTo>
                  <a:lnTo>
                    <a:pt x="1005" y="51"/>
                  </a:lnTo>
                  <a:lnTo>
                    <a:pt x="1005" y="52"/>
                  </a:lnTo>
                  <a:lnTo>
                    <a:pt x="1006" y="52"/>
                  </a:lnTo>
                  <a:lnTo>
                    <a:pt x="1006" y="53"/>
                  </a:lnTo>
                  <a:lnTo>
                    <a:pt x="1007" y="53"/>
                  </a:lnTo>
                  <a:lnTo>
                    <a:pt x="1007" y="54"/>
                  </a:lnTo>
                  <a:lnTo>
                    <a:pt x="1007" y="54"/>
                  </a:lnTo>
                  <a:lnTo>
                    <a:pt x="1007" y="54"/>
                  </a:lnTo>
                  <a:lnTo>
                    <a:pt x="1008" y="54"/>
                  </a:lnTo>
                  <a:lnTo>
                    <a:pt x="1008" y="55"/>
                  </a:lnTo>
                  <a:lnTo>
                    <a:pt x="1008" y="56"/>
                  </a:lnTo>
                  <a:lnTo>
                    <a:pt x="1009" y="56"/>
                  </a:lnTo>
                  <a:lnTo>
                    <a:pt x="1009" y="57"/>
                  </a:lnTo>
                  <a:lnTo>
                    <a:pt x="1010" y="57"/>
                  </a:lnTo>
                  <a:lnTo>
                    <a:pt x="1011" y="58"/>
                  </a:lnTo>
                  <a:lnTo>
                    <a:pt x="1011" y="59"/>
                  </a:lnTo>
                  <a:lnTo>
                    <a:pt x="1011" y="60"/>
                  </a:lnTo>
                  <a:lnTo>
                    <a:pt x="1012" y="60"/>
                  </a:lnTo>
                  <a:lnTo>
                    <a:pt x="1012" y="60"/>
                  </a:lnTo>
                  <a:lnTo>
                    <a:pt x="1013" y="60"/>
                  </a:lnTo>
                  <a:lnTo>
                    <a:pt x="1013" y="61"/>
                  </a:lnTo>
                  <a:lnTo>
                    <a:pt x="1014" y="61"/>
                  </a:lnTo>
                  <a:lnTo>
                    <a:pt x="1014" y="62"/>
                  </a:lnTo>
                  <a:lnTo>
                    <a:pt x="1013" y="62"/>
                  </a:lnTo>
                  <a:lnTo>
                    <a:pt x="1013" y="63"/>
                  </a:lnTo>
                  <a:lnTo>
                    <a:pt x="1013" y="64"/>
                  </a:lnTo>
                  <a:lnTo>
                    <a:pt x="1012" y="64"/>
                  </a:lnTo>
                  <a:lnTo>
                    <a:pt x="1012" y="63"/>
                  </a:lnTo>
                  <a:lnTo>
                    <a:pt x="1011" y="63"/>
                  </a:lnTo>
                  <a:lnTo>
                    <a:pt x="1011" y="64"/>
                  </a:lnTo>
                  <a:lnTo>
                    <a:pt x="1012" y="64"/>
                  </a:lnTo>
                  <a:lnTo>
                    <a:pt x="1011" y="64"/>
                  </a:lnTo>
                  <a:lnTo>
                    <a:pt x="1012" y="64"/>
                  </a:lnTo>
                  <a:lnTo>
                    <a:pt x="1012" y="65"/>
                  </a:lnTo>
                  <a:lnTo>
                    <a:pt x="1011" y="65"/>
                  </a:lnTo>
                  <a:lnTo>
                    <a:pt x="1010" y="65"/>
                  </a:lnTo>
                  <a:lnTo>
                    <a:pt x="1009" y="65"/>
                  </a:lnTo>
                  <a:lnTo>
                    <a:pt x="1009" y="66"/>
                  </a:lnTo>
                  <a:lnTo>
                    <a:pt x="1009" y="67"/>
                  </a:lnTo>
                  <a:lnTo>
                    <a:pt x="1009" y="66"/>
                  </a:lnTo>
                  <a:lnTo>
                    <a:pt x="1008" y="66"/>
                  </a:lnTo>
                  <a:lnTo>
                    <a:pt x="1008" y="65"/>
                  </a:lnTo>
                  <a:lnTo>
                    <a:pt x="1008" y="64"/>
                  </a:lnTo>
                  <a:lnTo>
                    <a:pt x="1007" y="64"/>
                  </a:lnTo>
                  <a:lnTo>
                    <a:pt x="1007" y="63"/>
                  </a:lnTo>
                  <a:lnTo>
                    <a:pt x="1007" y="62"/>
                  </a:lnTo>
                  <a:lnTo>
                    <a:pt x="1007" y="61"/>
                  </a:lnTo>
                  <a:lnTo>
                    <a:pt x="1007" y="60"/>
                  </a:lnTo>
                  <a:lnTo>
                    <a:pt x="1007" y="60"/>
                  </a:lnTo>
                  <a:lnTo>
                    <a:pt x="1006" y="60"/>
                  </a:lnTo>
                  <a:lnTo>
                    <a:pt x="1006" y="59"/>
                  </a:lnTo>
                  <a:lnTo>
                    <a:pt x="1006" y="60"/>
                  </a:lnTo>
                  <a:lnTo>
                    <a:pt x="1007" y="60"/>
                  </a:lnTo>
                  <a:lnTo>
                    <a:pt x="1007" y="60"/>
                  </a:lnTo>
                  <a:lnTo>
                    <a:pt x="1007" y="60"/>
                  </a:lnTo>
                  <a:lnTo>
                    <a:pt x="1007" y="61"/>
                  </a:lnTo>
                  <a:lnTo>
                    <a:pt x="1008" y="61"/>
                  </a:lnTo>
                  <a:lnTo>
                    <a:pt x="1008" y="62"/>
                  </a:lnTo>
                  <a:lnTo>
                    <a:pt x="1009" y="62"/>
                  </a:lnTo>
                  <a:lnTo>
                    <a:pt x="1010" y="62"/>
                  </a:lnTo>
                  <a:lnTo>
                    <a:pt x="1010" y="63"/>
                  </a:lnTo>
                  <a:lnTo>
                    <a:pt x="1011" y="63"/>
                  </a:lnTo>
                  <a:lnTo>
                    <a:pt x="1010" y="63"/>
                  </a:lnTo>
                  <a:lnTo>
                    <a:pt x="1010" y="62"/>
                  </a:lnTo>
                  <a:lnTo>
                    <a:pt x="1010" y="63"/>
                  </a:lnTo>
                  <a:lnTo>
                    <a:pt x="1011" y="63"/>
                  </a:lnTo>
                  <a:lnTo>
                    <a:pt x="1011" y="62"/>
                  </a:lnTo>
                  <a:lnTo>
                    <a:pt x="1010" y="62"/>
                  </a:lnTo>
                  <a:lnTo>
                    <a:pt x="1010" y="61"/>
                  </a:lnTo>
                  <a:lnTo>
                    <a:pt x="1009" y="61"/>
                  </a:lnTo>
                  <a:lnTo>
                    <a:pt x="1009" y="60"/>
                  </a:lnTo>
                  <a:lnTo>
                    <a:pt x="1008" y="60"/>
                  </a:lnTo>
                  <a:lnTo>
                    <a:pt x="1008" y="60"/>
                  </a:lnTo>
                  <a:lnTo>
                    <a:pt x="1008" y="59"/>
                  </a:lnTo>
                  <a:lnTo>
                    <a:pt x="1007" y="59"/>
                  </a:lnTo>
                  <a:lnTo>
                    <a:pt x="1007" y="58"/>
                  </a:lnTo>
                  <a:lnTo>
                    <a:pt x="1008" y="58"/>
                  </a:lnTo>
                  <a:lnTo>
                    <a:pt x="1008" y="57"/>
                  </a:lnTo>
                  <a:lnTo>
                    <a:pt x="1007" y="57"/>
                  </a:lnTo>
                  <a:lnTo>
                    <a:pt x="1007" y="57"/>
                  </a:lnTo>
                  <a:lnTo>
                    <a:pt x="1007" y="56"/>
                  </a:lnTo>
                  <a:lnTo>
                    <a:pt x="1007" y="57"/>
                  </a:lnTo>
                  <a:lnTo>
                    <a:pt x="1007" y="56"/>
                  </a:lnTo>
                  <a:lnTo>
                    <a:pt x="1006" y="56"/>
                  </a:lnTo>
                  <a:lnTo>
                    <a:pt x="1006" y="57"/>
                  </a:lnTo>
                  <a:lnTo>
                    <a:pt x="1007" y="57"/>
                  </a:lnTo>
                  <a:lnTo>
                    <a:pt x="1006" y="57"/>
                  </a:lnTo>
                  <a:lnTo>
                    <a:pt x="1005" y="57"/>
                  </a:lnTo>
                  <a:lnTo>
                    <a:pt x="1006" y="57"/>
                  </a:lnTo>
                  <a:lnTo>
                    <a:pt x="1005" y="57"/>
                  </a:lnTo>
                  <a:lnTo>
                    <a:pt x="1005" y="56"/>
                  </a:lnTo>
                  <a:lnTo>
                    <a:pt x="1006" y="56"/>
                  </a:lnTo>
                  <a:lnTo>
                    <a:pt x="1006" y="57"/>
                  </a:lnTo>
                  <a:lnTo>
                    <a:pt x="1006" y="56"/>
                  </a:lnTo>
                  <a:lnTo>
                    <a:pt x="1006" y="55"/>
                  </a:lnTo>
                  <a:lnTo>
                    <a:pt x="1005" y="55"/>
                  </a:lnTo>
                  <a:lnTo>
                    <a:pt x="1004" y="55"/>
                  </a:lnTo>
                  <a:lnTo>
                    <a:pt x="1004" y="56"/>
                  </a:lnTo>
                  <a:lnTo>
                    <a:pt x="1004" y="55"/>
                  </a:lnTo>
                  <a:lnTo>
                    <a:pt x="1004" y="56"/>
                  </a:lnTo>
                  <a:lnTo>
                    <a:pt x="1005" y="56"/>
                  </a:lnTo>
                  <a:lnTo>
                    <a:pt x="1005" y="57"/>
                  </a:lnTo>
                  <a:lnTo>
                    <a:pt x="1004" y="57"/>
                  </a:lnTo>
                  <a:lnTo>
                    <a:pt x="1004" y="56"/>
                  </a:lnTo>
                  <a:lnTo>
                    <a:pt x="1003" y="56"/>
                  </a:lnTo>
                  <a:lnTo>
                    <a:pt x="1003" y="55"/>
                  </a:lnTo>
                  <a:lnTo>
                    <a:pt x="1003" y="54"/>
                  </a:lnTo>
                  <a:lnTo>
                    <a:pt x="1004" y="54"/>
                  </a:lnTo>
                  <a:lnTo>
                    <a:pt x="1004" y="54"/>
                  </a:lnTo>
                  <a:lnTo>
                    <a:pt x="1004" y="53"/>
                  </a:lnTo>
                  <a:lnTo>
                    <a:pt x="1003" y="53"/>
                  </a:lnTo>
                  <a:lnTo>
                    <a:pt x="1003" y="52"/>
                  </a:lnTo>
                  <a:lnTo>
                    <a:pt x="1002" y="52"/>
                  </a:lnTo>
                  <a:lnTo>
                    <a:pt x="1002" y="51"/>
                  </a:lnTo>
                  <a:lnTo>
                    <a:pt x="1001" y="51"/>
                  </a:lnTo>
                  <a:lnTo>
                    <a:pt x="1001" y="52"/>
                  </a:lnTo>
                  <a:lnTo>
                    <a:pt x="1001" y="52"/>
                  </a:lnTo>
                  <a:lnTo>
                    <a:pt x="1001" y="53"/>
                  </a:lnTo>
                  <a:lnTo>
                    <a:pt x="1000" y="53"/>
                  </a:lnTo>
                  <a:lnTo>
                    <a:pt x="999" y="53"/>
                  </a:lnTo>
                  <a:lnTo>
                    <a:pt x="1000" y="53"/>
                  </a:lnTo>
                  <a:lnTo>
                    <a:pt x="1000" y="54"/>
                  </a:lnTo>
                  <a:lnTo>
                    <a:pt x="999" y="54"/>
                  </a:lnTo>
                  <a:lnTo>
                    <a:pt x="999" y="54"/>
                  </a:lnTo>
                  <a:lnTo>
                    <a:pt x="999" y="55"/>
                  </a:lnTo>
                  <a:lnTo>
                    <a:pt x="1000" y="55"/>
                  </a:lnTo>
                  <a:lnTo>
                    <a:pt x="999" y="55"/>
                  </a:lnTo>
                  <a:lnTo>
                    <a:pt x="1000" y="55"/>
                  </a:lnTo>
                  <a:lnTo>
                    <a:pt x="1000" y="56"/>
                  </a:lnTo>
                  <a:lnTo>
                    <a:pt x="1001" y="56"/>
                  </a:lnTo>
                  <a:lnTo>
                    <a:pt x="1001" y="56"/>
                  </a:lnTo>
                  <a:lnTo>
                    <a:pt x="1001" y="56"/>
                  </a:lnTo>
                  <a:lnTo>
                    <a:pt x="1001" y="57"/>
                  </a:lnTo>
                  <a:lnTo>
                    <a:pt x="1001" y="58"/>
                  </a:lnTo>
                  <a:lnTo>
                    <a:pt x="1001" y="59"/>
                  </a:lnTo>
                  <a:lnTo>
                    <a:pt x="1001" y="60"/>
                  </a:lnTo>
                  <a:lnTo>
                    <a:pt x="1001" y="60"/>
                  </a:lnTo>
                  <a:lnTo>
                    <a:pt x="1001" y="60"/>
                  </a:lnTo>
                  <a:lnTo>
                    <a:pt x="1001" y="60"/>
                  </a:lnTo>
                  <a:lnTo>
                    <a:pt x="1001" y="61"/>
                  </a:lnTo>
                  <a:lnTo>
                    <a:pt x="1000" y="61"/>
                  </a:lnTo>
                  <a:lnTo>
                    <a:pt x="999" y="61"/>
                  </a:lnTo>
                  <a:lnTo>
                    <a:pt x="999" y="60"/>
                  </a:lnTo>
                  <a:lnTo>
                    <a:pt x="999" y="61"/>
                  </a:lnTo>
                  <a:lnTo>
                    <a:pt x="999" y="62"/>
                  </a:lnTo>
                  <a:lnTo>
                    <a:pt x="999" y="63"/>
                  </a:lnTo>
                  <a:lnTo>
                    <a:pt x="999" y="64"/>
                  </a:lnTo>
                  <a:lnTo>
                    <a:pt x="1000" y="64"/>
                  </a:lnTo>
                  <a:lnTo>
                    <a:pt x="1000" y="65"/>
                  </a:lnTo>
                  <a:lnTo>
                    <a:pt x="1000" y="66"/>
                  </a:lnTo>
                  <a:lnTo>
                    <a:pt x="1001" y="66"/>
                  </a:lnTo>
                  <a:lnTo>
                    <a:pt x="1001" y="67"/>
                  </a:lnTo>
                  <a:lnTo>
                    <a:pt x="1001" y="67"/>
                  </a:lnTo>
                  <a:lnTo>
                    <a:pt x="1001" y="67"/>
                  </a:lnTo>
                  <a:lnTo>
                    <a:pt x="1001" y="68"/>
                  </a:lnTo>
                  <a:lnTo>
                    <a:pt x="1002" y="68"/>
                  </a:lnTo>
                  <a:lnTo>
                    <a:pt x="1002" y="69"/>
                  </a:lnTo>
                  <a:lnTo>
                    <a:pt x="1002" y="70"/>
                  </a:lnTo>
                  <a:lnTo>
                    <a:pt x="1002" y="71"/>
                  </a:lnTo>
                  <a:lnTo>
                    <a:pt x="1002" y="70"/>
                  </a:lnTo>
                  <a:lnTo>
                    <a:pt x="1003" y="70"/>
                  </a:lnTo>
                  <a:lnTo>
                    <a:pt x="1003" y="71"/>
                  </a:lnTo>
                  <a:lnTo>
                    <a:pt x="1002" y="71"/>
                  </a:lnTo>
                  <a:lnTo>
                    <a:pt x="1003" y="71"/>
                  </a:lnTo>
                  <a:lnTo>
                    <a:pt x="1003" y="72"/>
                  </a:lnTo>
                  <a:lnTo>
                    <a:pt x="1003" y="73"/>
                  </a:lnTo>
                  <a:lnTo>
                    <a:pt x="1003" y="73"/>
                  </a:lnTo>
                  <a:lnTo>
                    <a:pt x="1004" y="73"/>
                  </a:lnTo>
                  <a:lnTo>
                    <a:pt x="1004" y="74"/>
                  </a:lnTo>
                  <a:lnTo>
                    <a:pt x="1004" y="75"/>
                  </a:lnTo>
                  <a:lnTo>
                    <a:pt x="1004" y="76"/>
                  </a:lnTo>
                  <a:lnTo>
                    <a:pt x="1004" y="77"/>
                  </a:lnTo>
                  <a:lnTo>
                    <a:pt x="1003" y="77"/>
                  </a:lnTo>
                  <a:lnTo>
                    <a:pt x="1004" y="77"/>
                  </a:lnTo>
                  <a:lnTo>
                    <a:pt x="1003" y="77"/>
                  </a:lnTo>
                  <a:lnTo>
                    <a:pt x="1004" y="77"/>
                  </a:lnTo>
                  <a:lnTo>
                    <a:pt x="1004" y="78"/>
                  </a:lnTo>
                  <a:lnTo>
                    <a:pt x="1003" y="78"/>
                  </a:lnTo>
                  <a:lnTo>
                    <a:pt x="1003" y="79"/>
                  </a:lnTo>
                  <a:lnTo>
                    <a:pt x="1004" y="79"/>
                  </a:lnTo>
                  <a:lnTo>
                    <a:pt x="1003" y="79"/>
                  </a:lnTo>
                  <a:lnTo>
                    <a:pt x="1003" y="79"/>
                  </a:lnTo>
                  <a:lnTo>
                    <a:pt x="1004" y="79"/>
                  </a:lnTo>
                  <a:lnTo>
                    <a:pt x="1003" y="79"/>
                  </a:lnTo>
                  <a:lnTo>
                    <a:pt x="1004" y="79"/>
                  </a:lnTo>
                  <a:lnTo>
                    <a:pt x="1004" y="80"/>
                  </a:lnTo>
                  <a:lnTo>
                    <a:pt x="1004" y="81"/>
                  </a:lnTo>
                  <a:lnTo>
                    <a:pt x="1004" y="82"/>
                  </a:lnTo>
                  <a:lnTo>
                    <a:pt x="1004" y="81"/>
                  </a:lnTo>
                  <a:lnTo>
                    <a:pt x="1004" y="82"/>
                  </a:lnTo>
                  <a:lnTo>
                    <a:pt x="1004" y="83"/>
                  </a:lnTo>
                  <a:lnTo>
                    <a:pt x="1005" y="83"/>
                  </a:lnTo>
                  <a:lnTo>
                    <a:pt x="1005" y="84"/>
                  </a:lnTo>
                  <a:lnTo>
                    <a:pt x="1004" y="84"/>
                  </a:lnTo>
                  <a:lnTo>
                    <a:pt x="1004" y="85"/>
                  </a:lnTo>
                  <a:lnTo>
                    <a:pt x="1004" y="86"/>
                  </a:lnTo>
                  <a:lnTo>
                    <a:pt x="1004" y="86"/>
                  </a:lnTo>
                  <a:lnTo>
                    <a:pt x="1005" y="86"/>
                  </a:lnTo>
                  <a:lnTo>
                    <a:pt x="1005" y="87"/>
                  </a:lnTo>
                  <a:lnTo>
                    <a:pt x="1005" y="88"/>
                  </a:lnTo>
                  <a:lnTo>
                    <a:pt x="1006" y="88"/>
                  </a:lnTo>
                  <a:lnTo>
                    <a:pt x="1006" y="89"/>
                  </a:lnTo>
                  <a:lnTo>
                    <a:pt x="1007" y="89"/>
                  </a:lnTo>
                  <a:lnTo>
                    <a:pt x="1006" y="89"/>
                  </a:lnTo>
                  <a:lnTo>
                    <a:pt x="1006" y="90"/>
                  </a:lnTo>
                  <a:lnTo>
                    <a:pt x="1007" y="91"/>
                  </a:lnTo>
                  <a:lnTo>
                    <a:pt x="1006" y="91"/>
                  </a:lnTo>
                  <a:lnTo>
                    <a:pt x="1007" y="92"/>
                  </a:lnTo>
                  <a:lnTo>
                    <a:pt x="1007" y="91"/>
                  </a:lnTo>
                  <a:lnTo>
                    <a:pt x="1007" y="92"/>
                  </a:lnTo>
                  <a:lnTo>
                    <a:pt x="1007" y="92"/>
                  </a:lnTo>
                  <a:lnTo>
                    <a:pt x="1007" y="92"/>
                  </a:lnTo>
                  <a:lnTo>
                    <a:pt x="1007" y="93"/>
                  </a:lnTo>
                  <a:lnTo>
                    <a:pt x="1007" y="94"/>
                  </a:lnTo>
                  <a:lnTo>
                    <a:pt x="1008" y="94"/>
                  </a:lnTo>
                  <a:lnTo>
                    <a:pt x="1008" y="95"/>
                  </a:lnTo>
                  <a:lnTo>
                    <a:pt x="1008" y="96"/>
                  </a:lnTo>
                  <a:lnTo>
                    <a:pt x="1008" y="97"/>
                  </a:lnTo>
                  <a:lnTo>
                    <a:pt x="1008" y="98"/>
                  </a:lnTo>
                  <a:lnTo>
                    <a:pt x="1008" y="99"/>
                  </a:lnTo>
                  <a:lnTo>
                    <a:pt x="1007" y="99"/>
                  </a:lnTo>
                  <a:lnTo>
                    <a:pt x="1007" y="99"/>
                  </a:lnTo>
                  <a:lnTo>
                    <a:pt x="1007" y="100"/>
                  </a:lnTo>
                  <a:lnTo>
                    <a:pt x="1008" y="100"/>
                  </a:lnTo>
                  <a:lnTo>
                    <a:pt x="1008" y="101"/>
                  </a:lnTo>
                  <a:lnTo>
                    <a:pt x="1007" y="101"/>
                  </a:lnTo>
                  <a:lnTo>
                    <a:pt x="1007" y="101"/>
                  </a:lnTo>
                  <a:lnTo>
                    <a:pt x="1006" y="101"/>
                  </a:lnTo>
                  <a:lnTo>
                    <a:pt x="1005" y="101"/>
                  </a:lnTo>
                  <a:lnTo>
                    <a:pt x="1005" y="102"/>
                  </a:lnTo>
                  <a:lnTo>
                    <a:pt x="1005" y="103"/>
                  </a:lnTo>
                  <a:lnTo>
                    <a:pt x="1006" y="103"/>
                  </a:lnTo>
                  <a:lnTo>
                    <a:pt x="1006" y="104"/>
                  </a:lnTo>
                  <a:lnTo>
                    <a:pt x="1006" y="105"/>
                  </a:lnTo>
                  <a:lnTo>
                    <a:pt x="1006" y="105"/>
                  </a:lnTo>
                  <a:lnTo>
                    <a:pt x="1006" y="106"/>
                  </a:lnTo>
                  <a:lnTo>
                    <a:pt x="1005" y="106"/>
                  </a:lnTo>
                  <a:lnTo>
                    <a:pt x="1005" y="107"/>
                  </a:lnTo>
                  <a:lnTo>
                    <a:pt x="1005" y="108"/>
                  </a:lnTo>
                  <a:lnTo>
                    <a:pt x="1005" y="109"/>
                  </a:lnTo>
                  <a:lnTo>
                    <a:pt x="1005" y="110"/>
                  </a:lnTo>
                  <a:lnTo>
                    <a:pt x="1005" y="111"/>
                  </a:lnTo>
                  <a:lnTo>
                    <a:pt x="1006" y="111"/>
                  </a:lnTo>
                  <a:lnTo>
                    <a:pt x="1006" y="112"/>
                  </a:lnTo>
                  <a:lnTo>
                    <a:pt x="1005" y="112"/>
                  </a:lnTo>
                  <a:lnTo>
                    <a:pt x="1006" y="112"/>
                  </a:lnTo>
                  <a:lnTo>
                    <a:pt x="1006" y="112"/>
                  </a:lnTo>
                  <a:lnTo>
                    <a:pt x="1006" y="113"/>
                  </a:lnTo>
                  <a:lnTo>
                    <a:pt x="1006" y="114"/>
                  </a:lnTo>
                  <a:lnTo>
                    <a:pt x="1006" y="115"/>
                  </a:lnTo>
                  <a:lnTo>
                    <a:pt x="1006" y="116"/>
                  </a:lnTo>
                  <a:lnTo>
                    <a:pt x="1005" y="116"/>
                  </a:lnTo>
                  <a:lnTo>
                    <a:pt x="1005" y="117"/>
                  </a:lnTo>
                  <a:lnTo>
                    <a:pt x="1006" y="117"/>
                  </a:lnTo>
                  <a:lnTo>
                    <a:pt x="1006" y="118"/>
                  </a:lnTo>
                  <a:lnTo>
                    <a:pt x="1006" y="118"/>
                  </a:lnTo>
                  <a:lnTo>
                    <a:pt x="1006" y="119"/>
                  </a:lnTo>
                  <a:lnTo>
                    <a:pt x="1007" y="119"/>
                  </a:lnTo>
                  <a:lnTo>
                    <a:pt x="1007" y="120"/>
                  </a:lnTo>
                  <a:lnTo>
                    <a:pt x="1006" y="120"/>
                  </a:lnTo>
                  <a:lnTo>
                    <a:pt x="1007" y="120"/>
                  </a:lnTo>
                  <a:lnTo>
                    <a:pt x="1007" y="121"/>
                  </a:lnTo>
                  <a:lnTo>
                    <a:pt x="1007" y="122"/>
                  </a:lnTo>
                  <a:lnTo>
                    <a:pt x="1007" y="123"/>
                  </a:lnTo>
                  <a:lnTo>
                    <a:pt x="1007" y="124"/>
                  </a:lnTo>
                  <a:lnTo>
                    <a:pt x="1007" y="124"/>
                  </a:lnTo>
                  <a:lnTo>
                    <a:pt x="1007" y="125"/>
                  </a:lnTo>
                  <a:lnTo>
                    <a:pt x="1007" y="126"/>
                  </a:lnTo>
                  <a:lnTo>
                    <a:pt x="1007" y="127"/>
                  </a:lnTo>
                  <a:lnTo>
                    <a:pt x="1007" y="128"/>
                  </a:lnTo>
                  <a:lnTo>
                    <a:pt x="1006" y="128"/>
                  </a:lnTo>
                  <a:lnTo>
                    <a:pt x="1006" y="129"/>
                  </a:lnTo>
                  <a:lnTo>
                    <a:pt x="1005" y="129"/>
                  </a:lnTo>
                  <a:lnTo>
                    <a:pt x="1006" y="129"/>
                  </a:lnTo>
                  <a:lnTo>
                    <a:pt x="1006" y="128"/>
                  </a:lnTo>
                  <a:lnTo>
                    <a:pt x="1005" y="128"/>
                  </a:lnTo>
                  <a:lnTo>
                    <a:pt x="1005" y="129"/>
                  </a:lnTo>
                  <a:lnTo>
                    <a:pt x="1004" y="129"/>
                  </a:lnTo>
                  <a:lnTo>
                    <a:pt x="1005" y="129"/>
                  </a:lnTo>
                  <a:lnTo>
                    <a:pt x="1005" y="130"/>
                  </a:lnTo>
                  <a:lnTo>
                    <a:pt x="1005" y="131"/>
                  </a:lnTo>
                  <a:lnTo>
                    <a:pt x="1005" y="130"/>
                  </a:lnTo>
                  <a:lnTo>
                    <a:pt x="1005" y="131"/>
                  </a:lnTo>
                  <a:lnTo>
                    <a:pt x="1005" y="131"/>
                  </a:lnTo>
                  <a:lnTo>
                    <a:pt x="1005" y="131"/>
                  </a:lnTo>
                  <a:lnTo>
                    <a:pt x="1004" y="131"/>
                  </a:lnTo>
                  <a:lnTo>
                    <a:pt x="1004" y="131"/>
                  </a:lnTo>
                  <a:lnTo>
                    <a:pt x="1005" y="131"/>
                  </a:lnTo>
                  <a:lnTo>
                    <a:pt x="1004" y="131"/>
                  </a:lnTo>
                  <a:lnTo>
                    <a:pt x="1005" y="131"/>
                  </a:lnTo>
                  <a:lnTo>
                    <a:pt x="1006" y="131"/>
                  </a:lnTo>
                  <a:lnTo>
                    <a:pt x="1005" y="131"/>
                  </a:lnTo>
                  <a:lnTo>
                    <a:pt x="1005" y="132"/>
                  </a:lnTo>
                  <a:lnTo>
                    <a:pt x="1006" y="132"/>
                  </a:lnTo>
                  <a:lnTo>
                    <a:pt x="1006" y="133"/>
                  </a:lnTo>
                  <a:lnTo>
                    <a:pt x="1006" y="134"/>
                  </a:lnTo>
                  <a:lnTo>
                    <a:pt x="1007" y="134"/>
                  </a:lnTo>
                  <a:lnTo>
                    <a:pt x="1006" y="134"/>
                  </a:lnTo>
                  <a:lnTo>
                    <a:pt x="1007" y="134"/>
                  </a:lnTo>
                  <a:lnTo>
                    <a:pt x="1007" y="135"/>
                  </a:lnTo>
                  <a:lnTo>
                    <a:pt x="1006" y="135"/>
                  </a:lnTo>
                  <a:lnTo>
                    <a:pt x="1006" y="136"/>
                  </a:lnTo>
                  <a:lnTo>
                    <a:pt x="1007" y="136"/>
                  </a:lnTo>
                  <a:lnTo>
                    <a:pt x="1007" y="135"/>
                  </a:lnTo>
                  <a:lnTo>
                    <a:pt x="1007" y="136"/>
                  </a:lnTo>
                  <a:lnTo>
                    <a:pt x="1007" y="137"/>
                  </a:lnTo>
                  <a:lnTo>
                    <a:pt x="1007" y="137"/>
                  </a:lnTo>
                  <a:lnTo>
                    <a:pt x="1007" y="137"/>
                  </a:lnTo>
                  <a:lnTo>
                    <a:pt x="1007" y="137"/>
                  </a:lnTo>
                  <a:lnTo>
                    <a:pt x="1007" y="137"/>
                  </a:lnTo>
                  <a:lnTo>
                    <a:pt x="1007" y="138"/>
                  </a:lnTo>
                  <a:lnTo>
                    <a:pt x="1007" y="137"/>
                  </a:lnTo>
                  <a:lnTo>
                    <a:pt x="1007" y="138"/>
                  </a:lnTo>
                  <a:lnTo>
                    <a:pt x="1008" y="138"/>
                  </a:lnTo>
                  <a:lnTo>
                    <a:pt x="1007" y="138"/>
                  </a:lnTo>
                  <a:lnTo>
                    <a:pt x="1008" y="138"/>
                  </a:lnTo>
                  <a:lnTo>
                    <a:pt x="1007" y="138"/>
                  </a:lnTo>
                  <a:lnTo>
                    <a:pt x="1008" y="138"/>
                  </a:lnTo>
                  <a:lnTo>
                    <a:pt x="1008" y="139"/>
                  </a:lnTo>
                  <a:lnTo>
                    <a:pt x="1009" y="139"/>
                  </a:lnTo>
                  <a:lnTo>
                    <a:pt x="1009" y="140"/>
                  </a:lnTo>
                  <a:lnTo>
                    <a:pt x="1009" y="141"/>
                  </a:lnTo>
                  <a:lnTo>
                    <a:pt x="1009" y="142"/>
                  </a:lnTo>
                  <a:lnTo>
                    <a:pt x="1009" y="141"/>
                  </a:lnTo>
                  <a:lnTo>
                    <a:pt x="1009" y="142"/>
                  </a:lnTo>
                  <a:lnTo>
                    <a:pt x="1009" y="143"/>
                  </a:lnTo>
                  <a:lnTo>
                    <a:pt x="1009" y="142"/>
                  </a:lnTo>
                  <a:lnTo>
                    <a:pt x="1010" y="142"/>
                  </a:lnTo>
                  <a:lnTo>
                    <a:pt x="1010" y="143"/>
                  </a:lnTo>
                  <a:lnTo>
                    <a:pt x="1010" y="144"/>
                  </a:lnTo>
                  <a:lnTo>
                    <a:pt x="1010" y="144"/>
                  </a:lnTo>
                  <a:lnTo>
                    <a:pt x="1010" y="145"/>
                  </a:lnTo>
                  <a:lnTo>
                    <a:pt x="1010" y="146"/>
                  </a:lnTo>
                  <a:lnTo>
                    <a:pt x="1010" y="147"/>
                  </a:lnTo>
                  <a:lnTo>
                    <a:pt x="1010" y="148"/>
                  </a:lnTo>
                  <a:lnTo>
                    <a:pt x="1010" y="149"/>
                  </a:lnTo>
                  <a:lnTo>
                    <a:pt x="1009" y="149"/>
                  </a:lnTo>
                  <a:lnTo>
                    <a:pt x="1010" y="149"/>
                  </a:lnTo>
                  <a:lnTo>
                    <a:pt x="1009" y="150"/>
                  </a:lnTo>
                  <a:lnTo>
                    <a:pt x="1010" y="150"/>
                  </a:lnTo>
                  <a:lnTo>
                    <a:pt x="1010" y="150"/>
                  </a:lnTo>
                  <a:lnTo>
                    <a:pt x="1010" y="151"/>
                  </a:lnTo>
                  <a:lnTo>
                    <a:pt x="1009" y="151"/>
                  </a:lnTo>
                  <a:lnTo>
                    <a:pt x="1009" y="152"/>
                  </a:lnTo>
                  <a:lnTo>
                    <a:pt x="1009" y="151"/>
                  </a:lnTo>
                  <a:lnTo>
                    <a:pt x="1010" y="151"/>
                  </a:lnTo>
                  <a:lnTo>
                    <a:pt x="1009" y="151"/>
                  </a:lnTo>
                  <a:lnTo>
                    <a:pt x="1009" y="152"/>
                  </a:lnTo>
                  <a:lnTo>
                    <a:pt x="1009" y="153"/>
                  </a:lnTo>
                  <a:lnTo>
                    <a:pt x="1008" y="153"/>
                  </a:lnTo>
                  <a:lnTo>
                    <a:pt x="1008" y="154"/>
                  </a:lnTo>
                  <a:lnTo>
                    <a:pt x="1008" y="153"/>
                  </a:lnTo>
                  <a:lnTo>
                    <a:pt x="1009" y="153"/>
                  </a:lnTo>
                  <a:lnTo>
                    <a:pt x="1009" y="152"/>
                  </a:lnTo>
                  <a:lnTo>
                    <a:pt x="1008" y="152"/>
                  </a:lnTo>
                  <a:lnTo>
                    <a:pt x="1008" y="153"/>
                  </a:lnTo>
                  <a:lnTo>
                    <a:pt x="1008" y="154"/>
                  </a:lnTo>
                  <a:lnTo>
                    <a:pt x="1007" y="154"/>
                  </a:lnTo>
                  <a:lnTo>
                    <a:pt x="1008" y="154"/>
                  </a:lnTo>
                  <a:lnTo>
                    <a:pt x="1008" y="155"/>
                  </a:lnTo>
                  <a:lnTo>
                    <a:pt x="1008" y="154"/>
                  </a:lnTo>
                  <a:lnTo>
                    <a:pt x="1008" y="155"/>
                  </a:lnTo>
                  <a:lnTo>
                    <a:pt x="1008" y="156"/>
                  </a:lnTo>
                  <a:lnTo>
                    <a:pt x="1008" y="157"/>
                  </a:lnTo>
                  <a:lnTo>
                    <a:pt x="1008" y="157"/>
                  </a:lnTo>
                  <a:lnTo>
                    <a:pt x="1007" y="157"/>
                  </a:lnTo>
                  <a:lnTo>
                    <a:pt x="1008" y="157"/>
                  </a:lnTo>
                  <a:lnTo>
                    <a:pt x="1008" y="158"/>
                  </a:lnTo>
                  <a:lnTo>
                    <a:pt x="1008" y="159"/>
                  </a:lnTo>
                  <a:lnTo>
                    <a:pt x="1008" y="160"/>
                  </a:lnTo>
                  <a:lnTo>
                    <a:pt x="1009" y="160"/>
                  </a:lnTo>
                  <a:lnTo>
                    <a:pt x="1008" y="160"/>
                  </a:lnTo>
                  <a:lnTo>
                    <a:pt x="1008" y="161"/>
                  </a:lnTo>
                  <a:lnTo>
                    <a:pt x="1009" y="161"/>
                  </a:lnTo>
                  <a:lnTo>
                    <a:pt x="1009" y="162"/>
                  </a:lnTo>
                  <a:lnTo>
                    <a:pt x="1010" y="162"/>
                  </a:lnTo>
                  <a:lnTo>
                    <a:pt x="1010" y="163"/>
                  </a:lnTo>
                  <a:lnTo>
                    <a:pt x="1010" y="163"/>
                  </a:lnTo>
                  <a:lnTo>
                    <a:pt x="1011" y="163"/>
                  </a:lnTo>
                  <a:lnTo>
                    <a:pt x="1010" y="163"/>
                  </a:lnTo>
                  <a:lnTo>
                    <a:pt x="1011" y="163"/>
                  </a:lnTo>
                  <a:lnTo>
                    <a:pt x="1011" y="164"/>
                  </a:lnTo>
                  <a:lnTo>
                    <a:pt x="1012" y="164"/>
                  </a:lnTo>
                  <a:lnTo>
                    <a:pt x="1012" y="165"/>
                  </a:lnTo>
                  <a:lnTo>
                    <a:pt x="1012" y="166"/>
                  </a:lnTo>
                  <a:lnTo>
                    <a:pt x="1011" y="166"/>
                  </a:lnTo>
                  <a:lnTo>
                    <a:pt x="1011" y="165"/>
                  </a:lnTo>
                  <a:lnTo>
                    <a:pt x="1011" y="166"/>
                  </a:lnTo>
                  <a:lnTo>
                    <a:pt x="1012" y="166"/>
                  </a:lnTo>
                  <a:lnTo>
                    <a:pt x="1012" y="167"/>
                  </a:lnTo>
                  <a:lnTo>
                    <a:pt x="1011" y="167"/>
                  </a:lnTo>
                  <a:lnTo>
                    <a:pt x="1012" y="167"/>
                  </a:lnTo>
                  <a:lnTo>
                    <a:pt x="1012" y="168"/>
                  </a:lnTo>
                  <a:lnTo>
                    <a:pt x="1012" y="169"/>
                  </a:lnTo>
                  <a:lnTo>
                    <a:pt x="1013" y="169"/>
                  </a:lnTo>
                  <a:lnTo>
                    <a:pt x="1013" y="169"/>
                  </a:lnTo>
                  <a:lnTo>
                    <a:pt x="1013" y="170"/>
                  </a:lnTo>
                  <a:lnTo>
                    <a:pt x="1013" y="171"/>
                  </a:lnTo>
                  <a:lnTo>
                    <a:pt x="1013" y="172"/>
                  </a:lnTo>
                  <a:lnTo>
                    <a:pt x="1014" y="172"/>
                  </a:lnTo>
                  <a:lnTo>
                    <a:pt x="1014" y="173"/>
                  </a:lnTo>
                  <a:lnTo>
                    <a:pt x="1014" y="174"/>
                  </a:lnTo>
                  <a:lnTo>
                    <a:pt x="1014" y="175"/>
                  </a:lnTo>
                  <a:lnTo>
                    <a:pt x="1014" y="176"/>
                  </a:lnTo>
                  <a:lnTo>
                    <a:pt x="1013" y="176"/>
                  </a:lnTo>
                  <a:lnTo>
                    <a:pt x="1014" y="176"/>
                  </a:lnTo>
                  <a:lnTo>
                    <a:pt x="1013" y="176"/>
                  </a:lnTo>
                  <a:lnTo>
                    <a:pt x="1014" y="176"/>
                  </a:lnTo>
                  <a:lnTo>
                    <a:pt x="1014" y="176"/>
                  </a:lnTo>
                  <a:lnTo>
                    <a:pt x="1014" y="177"/>
                  </a:lnTo>
                  <a:lnTo>
                    <a:pt x="1014" y="176"/>
                  </a:lnTo>
                  <a:lnTo>
                    <a:pt x="1014" y="177"/>
                  </a:lnTo>
                  <a:lnTo>
                    <a:pt x="1014" y="177"/>
                  </a:lnTo>
                  <a:lnTo>
                    <a:pt x="1014" y="177"/>
                  </a:lnTo>
                  <a:lnTo>
                    <a:pt x="1014" y="178"/>
                  </a:lnTo>
                  <a:lnTo>
                    <a:pt x="1014" y="178"/>
                  </a:lnTo>
                  <a:lnTo>
                    <a:pt x="1014" y="178"/>
                  </a:lnTo>
                  <a:lnTo>
                    <a:pt x="1014" y="179"/>
                  </a:lnTo>
                  <a:lnTo>
                    <a:pt x="1014" y="180"/>
                  </a:lnTo>
                  <a:lnTo>
                    <a:pt x="1014" y="181"/>
                  </a:lnTo>
                  <a:lnTo>
                    <a:pt x="1014" y="181"/>
                  </a:lnTo>
                  <a:lnTo>
                    <a:pt x="1014" y="181"/>
                  </a:lnTo>
                  <a:lnTo>
                    <a:pt x="1014" y="181"/>
                  </a:lnTo>
                  <a:lnTo>
                    <a:pt x="1014" y="181"/>
                  </a:lnTo>
                  <a:lnTo>
                    <a:pt x="1014" y="182"/>
                  </a:lnTo>
                  <a:lnTo>
                    <a:pt x="1014" y="182"/>
                  </a:lnTo>
                  <a:lnTo>
                    <a:pt x="1014" y="183"/>
                  </a:lnTo>
                  <a:lnTo>
                    <a:pt x="1014" y="184"/>
                  </a:lnTo>
                  <a:lnTo>
                    <a:pt x="1014" y="185"/>
                  </a:lnTo>
                  <a:lnTo>
                    <a:pt x="1014" y="186"/>
                  </a:lnTo>
                  <a:lnTo>
                    <a:pt x="1014" y="187"/>
                  </a:lnTo>
                  <a:lnTo>
                    <a:pt x="1014" y="188"/>
                  </a:lnTo>
                  <a:lnTo>
                    <a:pt x="1015" y="188"/>
                  </a:lnTo>
                  <a:lnTo>
                    <a:pt x="1015" y="189"/>
                  </a:lnTo>
                  <a:lnTo>
                    <a:pt x="1015" y="188"/>
                  </a:lnTo>
                  <a:lnTo>
                    <a:pt x="1016" y="188"/>
                  </a:lnTo>
                  <a:lnTo>
                    <a:pt x="1016" y="189"/>
                  </a:lnTo>
                  <a:lnTo>
                    <a:pt x="1016" y="189"/>
                  </a:lnTo>
                  <a:lnTo>
                    <a:pt x="1016" y="190"/>
                  </a:lnTo>
                  <a:lnTo>
                    <a:pt x="1017" y="190"/>
                  </a:lnTo>
                  <a:lnTo>
                    <a:pt x="1017" y="191"/>
                  </a:lnTo>
                  <a:lnTo>
                    <a:pt x="1016" y="191"/>
                  </a:lnTo>
                  <a:lnTo>
                    <a:pt x="1017" y="191"/>
                  </a:lnTo>
                  <a:lnTo>
                    <a:pt x="1017" y="192"/>
                  </a:lnTo>
                  <a:lnTo>
                    <a:pt x="1016" y="192"/>
                  </a:lnTo>
                  <a:lnTo>
                    <a:pt x="1017" y="192"/>
                  </a:lnTo>
                  <a:lnTo>
                    <a:pt x="1017" y="193"/>
                  </a:lnTo>
                  <a:lnTo>
                    <a:pt x="1017" y="194"/>
                  </a:lnTo>
                  <a:lnTo>
                    <a:pt x="1018" y="194"/>
                  </a:lnTo>
                  <a:lnTo>
                    <a:pt x="1017" y="194"/>
                  </a:lnTo>
                  <a:lnTo>
                    <a:pt x="1017" y="195"/>
                  </a:lnTo>
                  <a:lnTo>
                    <a:pt x="1018" y="195"/>
                  </a:lnTo>
                  <a:lnTo>
                    <a:pt x="1018" y="195"/>
                  </a:lnTo>
                  <a:lnTo>
                    <a:pt x="1019" y="195"/>
                  </a:lnTo>
                  <a:lnTo>
                    <a:pt x="1018" y="195"/>
                  </a:lnTo>
                  <a:lnTo>
                    <a:pt x="1019" y="195"/>
                  </a:lnTo>
                  <a:lnTo>
                    <a:pt x="1019" y="196"/>
                  </a:lnTo>
                  <a:lnTo>
                    <a:pt x="1019" y="197"/>
                  </a:lnTo>
                  <a:lnTo>
                    <a:pt x="1019" y="196"/>
                  </a:lnTo>
                  <a:lnTo>
                    <a:pt x="1019" y="197"/>
                  </a:lnTo>
                  <a:lnTo>
                    <a:pt x="1020" y="197"/>
                  </a:lnTo>
                  <a:lnTo>
                    <a:pt x="1020" y="198"/>
                  </a:lnTo>
                  <a:lnTo>
                    <a:pt x="1019" y="198"/>
                  </a:lnTo>
                  <a:lnTo>
                    <a:pt x="1019" y="199"/>
                  </a:lnTo>
                  <a:lnTo>
                    <a:pt x="1019" y="200"/>
                  </a:lnTo>
                  <a:lnTo>
                    <a:pt x="1019" y="199"/>
                  </a:lnTo>
                  <a:lnTo>
                    <a:pt x="1019" y="198"/>
                  </a:lnTo>
                  <a:lnTo>
                    <a:pt x="1019" y="199"/>
                  </a:lnTo>
                  <a:lnTo>
                    <a:pt x="1019" y="200"/>
                  </a:lnTo>
                  <a:lnTo>
                    <a:pt x="1019" y="201"/>
                  </a:lnTo>
                  <a:lnTo>
                    <a:pt x="1020" y="201"/>
                  </a:lnTo>
                  <a:lnTo>
                    <a:pt x="1020" y="202"/>
                  </a:lnTo>
                  <a:lnTo>
                    <a:pt x="1020" y="202"/>
                  </a:lnTo>
                  <a:lnTo>
                    <a:pt x="1020" y="202"/>
                  </a:lnTo>
                  <a:lnTo>
                    <a:pt x="1020" y="202"/>
                  </a:lnTo>
                  <a:lnTo>
                    <a:pt x="1020" y="203"/>
                  </a:lnTo>
                  <a:lnTo>
                    <a:pt x="1020" y="204"/>
                  </a:lnTo>
                  <a:lnTo>
                    <a:pt x="1020" y="205"/>
                  </a:lnTo>
                  <a:lnTo>
                    <a:pt x="1020" y="205"/>
                  </a:lnTo>
                  <a:lnTo>
                    <a:pt x="1020" y="206"/>
                  </a:lnTo>
                  <a:lnTo>
                    <a:pt x="1020" y="206"/>
                  </a:lnTo>
                  <a:lnTo>
                    <a:pt x="1020" y="206"/>
                  </a:lnTo>
                  <a:lnTo>
                    <a:pt x="1020" y="207"/>
                  </a:lnTo>
                  <a:lnTo>
                    <a:pt x="1020" y="208"/>
                  </a:lnTo>
                  <a:lnTo>
                    <a:pt x="1021" y="208"/>
                  </a:lnTo>
                  <a:lnTo>
                    <a:pt x="1021" y="208"/>
                  </a:lnTo>
                  <a:lnTo>
                    <a:pt x="1022" y="208"/>
                  </a:lnTo>
                  <a:lnTo>
                    <a:pt x="1023" y="209"/>
                  </a:lnTo>
                  <a:lnTo>
                    <a:pt x="1023" y="210"/>
                  </a:lnTo>
                  <a:lnTo>
                    <a:pt x="1024" y="210"/>
                  </a:lnTo>
                  <a:lnTo>
                    <a:pt x="1024" y="211"/>
                  </a:lnTo>
                  <a:lnTo>
                    <a:pt x="1024" y="212"/>
                  </a:lnTo>
                  <a:lnTo>
                    <a:pt x="1025" y="212"/>
                  </a:lnTo>
                  <a:lnTo>
                    <a:pt x="1025" y="213"/>
                  </a:lnTo>
                  <a:lnTo>
                    <a:pt x="1026" y="213"/>
                  </a:lnTo>
                  <a:lnTo>
                    <a:pt x="1026" y="214"/>
                  </a:lnTo>
                  <a:lnTo>
                    <a:pt x="1026" y="214"/>
                  </a:lnTo>
                  <a:lnTo>
                    <a:pt x="1027" y="214"/>
                  </a:lnTo>
                  <a:lnTo>
                    <a:pt x="1027" y="214"/>
                  </a:lnTo>
                  <a:lnTo>
                    <a:pt x="1027" y="215"/>
                  </a:lnTo>
                  <a:lnTo>
                    <a:pt x="1028" y="215"/>
                  </a:lnTo>
                  <a:lnTo>
                    <a:pt x="1029" y="215"/>
                  </a:lnTo>
                  <a:lnTo>
                    <a:pt x="1030" y="215"/>
                  </a:lnTo>
                  <a:lnTo>
                    <a:pt x="1030" y="216"/>
                  </a:lnTo>
                  <a:lnTo>
                    <a:pt x="1031" y="215"/>
                  </a:lnTo>
                  <a:lnTo>
                    <a:pt x="1031" y="216"/>
                  </a:lnTo>
                  <a:lnTo>
                    <a:pt x="1031" y="215"/>
                  </a:lnTo>
                  <a:lnTo>
                    <a:pt x="1032" y="215"/>
                  </a:lnTo>
                  <a:lnTo>
                    <a:pt x="1033" y="215"/>
                  </a:lnTo>
                  <a:lnTo>
                    <a:pt x="1033" y="215"/>
                  </a:lnTo>
                  <a:lnTo>
                    <a:pt x="1034" y="215"/>
                  </a:lnTo>
                  <a:lnTo>
                    <a:pt x="1035" y="215"/>
                  </a:lnTo>
                  <a:lnTo>
                    <a:pt x="1036" y="215"/>
                  </a:lnTo>
                  <a:lnTo>
                    <a:pt x="1036" y="214"/>
                  </a:lnTo>
                  <a:lnTo>
                    <a:pt x="1037" y="214"/>
                  </a:lnTo>
                  <a:lnTo>
                    <a:pt x="1036" y="214"/>
                  </a:lnTo>
                  <a:lnTo>
                    <a:pt x="1037" y="214"/>
                  </a:lnTo>
                  <a:lnTo>
                    <a:pt x="1037" y="214"/>
                  </a:lnTo>
                  <a:lnTo>
                    <a:pt x="1037" y="214"/>
                  </a:lnTo>
                  <a:lnTo>
                    <a:pt x="1037" y="215"/>
                  </a:lnTo>
                  <a:lnTo>
                    <a:pt x="1038" y="215"/>
                  </a:lnTo>
                  <a:lnTo>
                    <a:pt x="1039" y="215"/>
                  </a:lnTo>
                  <a:lnTo>
                    <a:pt x="1039" y="216"/>
                  </a:lnTo>
                  <a:lnTo>
                    <a:pt x="1039" y="216"/>
                  </a:lnTo>
                  <a:lnTo>
                    <a:pt x="1040" y="215"/>
                  </a:lnTo>
                  <a:lnTo>
                    <a:pt x="1040" y="216"/>
                  </a:lnTo>
                  <a:lnTo>
                    <a:pt x="1040" y="215"/>
                  </a:lnTo>
                  <a:lnTo>
                    <a:pt x="1040" y="216"/>
                  </a:lnTo>
                  <a:lnTo>
                    <a:pt x="1041" y="216"/>
                  </a:lnTo>
                  <a:lnTo>
                    <a:pt x="1041" y="217"/>
                  </a:lnTo>
                  <a:lnTo>
                    <a:pt x="1041" y="218"/>
                  </a:lnTo>
                  <a:lnTo>
                    <a:pt x="1042" y="218"/>
                  </a:lnTo>
                  <a:lnTo>
                    <a:pt x="1043" y="218"/>
                  </a:lnTo>
                  <a:lnTo>
                    <a:pt x="1043" y="219"/>
                  </a:lnTo>
                  <a:lnTo>
                    <a:pt x="1043" y="220"/>
                  </a:lnTo>
                  <a:lnTo>
                    <a:pt x="1044" y="220"/>
                  </a:lnTo>
                  <a:lnTo>
                    <a:pt x="1044" y="221"/>
                  </a:lnTo>
                  <a:lnTo>
                    <a:pt x="1045" y="221"/>
                  </a:lnTo>
                  <a:lnTo>
                    <a:pt x="1045" y="221"/>
                  </a:lnTo>
                  <a:lnTo>
                    <a:pt x="1046" y="222"/>
                  </a:lnTo>
                  <a:lnTo>
                    <a:pt x="1046" y="222"/>
                  </a:lnTo>
                  <a:lnTo>
                    <a:pt x="1047" y="222"/>
                  </a:lnTo>
                  <a:lnTo>
                    <a:pt x="1048" y="223"/>
                  </a:lnTo>
                  <a:lnTo>
                    <a:pt x="1049" y="223"/>
                  </a:lnTo>
                  <a:lnTo>
                    <a:pt x="1050" y="223"/>
                  </a:lnTo>
                  <a:lnTo>
                    <a:pt x="1051" y="223"/>
                  </a:lnTo>
                  <a:lnTo>
                    <a:pt x="1051" y="224"/>
                  </a:lnTo>
                  <a:lnTo>
                    <a:pt x="1052" y="224"/>
                  </a:lnTo>
                  <a:lnTo>
                    <a:pt x="1052" y="224"/>
                  </a:lnTo>
                  <a:lnTo>
                    <a:pt x="1053" y="225"/>
                  </a:lnTo>
                  <a:lnTo>
                    <a:pt x="1054" y="225"/>
                  </a:lnTo>
                  <a:lnTo>
                    <a:pt x="1054" y="226"/>
                  </a:lnTo>
                  <a:lnTo>
                    <a:pt x="1055" y="226"/>
                  </a:lnTo>
                  <a:lnTo>
                    <a:pt x="1055" y="227"/>
                  </a:lnTo>
                  <a:lnTo>
                    <a:pt x="1056" y="227"/>
                  </a:lnTo>
                  <a:lnTo>
                    <a:pt x="1056" y="227"/>
                  </a:lnTo>
                  <a:lnTo>
                    <a:pt x="1057" y="227"/>
                  </a:lnTo>
                  <a:lnTo>
                    <a:pt x="1057" y="228"/>
                  </a:lnTo>
                  <a:lnTo>
                    <a:pt x="1057" y="229"/>
                  </a:lnTo>
                  <a:lnTo>
                    <a:pt x="1058" y="229"/>
                  </a:lnTo>
                  <a:lnTo>
                    <a:pt x="1058" y="230"/>
                  </a:lnTo>
                  <a:lnTo>
                    <a:pt x="1058" y="230"/>
                  </a:lnTo>
                  <a:lnTo>
                    <a:pt x="1058" y="231"/>
                  </a:lnTo>
                  <a:lnTo>
                    <a:pt x="1059" y="231"/>
                  </a:lnTo>
                  <a:lnTo>
                    <a:pt x="1059" y="232"/>
                  </a:lnTo>
                  <a:lnTo>
                    <a:pt x="1060" y="232"/>
                  </a:lnTo>
                  <a:lnTo>
                    <a:pt x="1060" y="233"/>
                  </a:lnTo>
                  <a:lnTo>
                    <a:pt x="1061" y="233"/>
                  </a:lnTo>
                  <a:lnTo>
                    <a:pt x="1062" y="233"/>
                  </a:lnTo>
                  <a:lnTo>
                    <a:pt x="1062" y="234"/>
                  </a:lnTo>
                  <a:lnTo>
                    <a:pt x="1063" y="234"/>
                  </a:lnTo>
                  <a:lnTo>
                    <a:pt x="1064" y="234"/>
                  </a:lnTo>
                  <a:lnTo>
                    <a:pt x="1065" y="234"/>
                  </a:lnTo>
                  <a:lnTo>
                    <a:pt x="1065" y="234"/>
                  </a:lnTo>
                  <a:lnTo>
                    <a:pt x="1065" y="235"/>
                  </a:lnTo>
                  <a:lnTo>
                    <a:pt x="1065" y="236"/>
                  </a:lnTo>
                  <a:lnTo>
                    <a:pt x="1065" y="236"/>
                  </a:lnTo>
                  <a:lnTo>
                    <a:pt x="1064" y="236"/>
                  </a:lnTo>
                  <a:lnTo>
                    <a:pt x="1064" y="237"/>
                  </a:lnTo>
                  <a:lnTo>
                    <a:pt x="1063" y="238"/>
                  </a:lnTo>
                  <a:lnTo>
                    <a:pt x="1063" y="239"/>
                  </a:lnTo>
                  <a:lnTo>
                    <a:pt x="1063" y="240"/>
                  </a:lnTo>
                  <a:lnTo>
                    <a:pt x="1064" y="240"/>
                  </a:lnTo>
                  <a:lnTo>
                    <a:pt x="1064" y="240"/>
                  </a:lnTo>
                  <a:lnTo>
                    <a:pt x="1064" y="241"/>
                  </a:lnTo>
                  <a:lnTo>
                    <a:pt x="1064" y="242"/>
                  </a:lnTo>
                  <a:lnTo>
                    <a:pt x="1065" y="242"/>
                  </a:lnTo>
                  <a:lnTo>
                    <a:pt x="1065" y="243"/>
                  </a:lnTo>
                  <a:lnTo>
                    <a:pt x="1065" y="244"/>
                  </a:lnTo>
                  <a:lnTo>
                    <a:pt x="1065" y="244"/>
                  </a:lnTo>
                  <a:lnTo>
                    <a:pt x="1065" y="245"/>
                  </a:lnTo>
                  <a:lnTo>
                    <a:pt x="1066" y="245"/>
                  </a:lnTo>
                  <a:lnTo>
                    <a:pt x="1066" y="246"/>
                  </a:lnTo>
                  <a:lnTo>
                    <a:pt x="1067" y="246"/>
                  </a:lnTo>
                  <a:lnTo>
                    <a:pt x="1068" y="246"/>
                  </a:lnTo>
                  <a:lnTo>
                    <a:pt x="1069" y="246"/>
                  </a:lnTo>
                  <a:lnTo>
                    <a:pt x="1068" y="246"/>
                  </a:lnTo>
                  <a:lnTo>
                    <a:pt x="1068" y="246"/>
                  </a:lnTo>
                  <a:lnTo>
                    <a:pt x="1069" y="246"/>
                  </a:lnTo>
                  <a:lnTo>
                    <a:pt x="1070" y="246"/>
                  </a:lnTo>
                  <a:lnTo>
                    <a:pt x="1070" y="247"/>
                  </a:lnTo>
                  <a:lnTo>
                    <a:pt x="1071" y="247"/>
                  </a:lnTo>
                  <a:lnTo>
                    <a:pt x="1071" y="247"/>
                  </a:lnTo>
                  <a:lnTo>
                    <a:pt x="1072" y="247"/>
                  </a:lnTo>
                  <a:lnTo>
                    <a:pt x="1073" y="247"/>
                  </a:lnTo>
                  <a:lnTo>
                    <a:pt x="1074" y="247"/>
                  </a:lnTo>
                  <a:lnTo>
                    <a:pt x="1074" y="246"/>
                  </a:lnTo>
                  <a:lnTo>
                    <a:pt x="1075" y="246"/>
                  </a:lnTo>
                  <a:lnTo>
                    <a:pt x="1075" y="246"/>
                  </a:lnTo>
                  <a:lnTo>
                    <a:pt x="1074" y="246"/>
                  </a:lnTo>
                  <a:lnTo>
                    <a:pt x="1074" y="245"/>
                  </a:lnTo>
                  <a:lnTo>
                    <a:pt x="1074" y="244"/>
                  </a:lnTo>
                  <a:lnTo>
                    <a:pt x="1075" y="244"/>
                  </a:lnTo>
                  <a:lnTo>
                    <a:pt x="1076" y="244"/>
                  </a:lnTo>
                  <a:lnTo>
                    <a:pt x="1077" y="244"/>
                  </a:lnTo>
                  <a:lnTo>
                    <a:pt x="1077" y="243"/>
                  </a:lnTo>
                  <a:lnTo>
                    <a:pt x="1077" y="244"/>
                  </a:lnTo>
                  <a:lnTo>
                    <a:pt x="1078" y="244"/>
                  </a:lnTo>
                  <a:lnTo>
                    <a:pt x="1078" y="245"/>
                  </a:lnTo>
                  <a:lnTo>
                    <a:pt x="1078" y="245"/>
                  </a:lnTo>
                  <a:lnTo>
                    <a:pt x="1078" y="245"/>
                  </a:lnTo>
                  <a:lnTo>
                    <a:pt x="1077" y="245"/>
                  </a:lnTo>
                  <a:lnTo>
                    <a:pt x="1078" y="245"/>
                  </a:lnTo>
                  <a:lnTo>
                    <a:pt x="1077" y="245"/>
                  </a:lnTo>
                  <a:lnTo>
                    <a:pt x="1076" y="245"/>
                  </a:lnTo>
                  <a:lnTo>
                    <a:pt x="1075" y="245"/>
                  </a:lnTo>
                  <a:lnTo>
                    <a:pt x="1075" y="246"/>
                  </a:lnTo>
                  <a:lnTo>
                    <a:pt x="1076" y="246"/>
                  </a:lnTo>
                  <a:lnTo>
                    <a:pt x="1076" y="246"/>
                  </a:lnTo>
                  <a:lnTo>
                    <a:pt x="1076" y="247"/>
                  </a:lnTo>
                  <a:lnTo>
                    <a:pt x="1075" y="247"/>
                  </a:lnTo>
                  <a:lnTo>
                    <a:pt x="1076" y="247"/>
                  </a:lnTo>
                  <a:lnTo>
                    <a:pt x="1075" y="247"/>
                  </a:lnTo>
                  <a:lnTo>
                    <a:pt x="1075" y="248"/>
                  </a:lnTo>
                  <a:lnTo>
                    <a:pt x="1076" y="248"/>
                  </a:lnTo>
                  <a:lnTo>
                    <a:pt x="1076" y="249"/>
                  </a:lnTo>
                  <a:lnTo>
                    <a:pt x="1077" y="249"/>
                  </a:lnTo>
                  <a:lnTo>
                    <a:pt x="1078" y="249"/>
                  </a:lnTo>
                  <a:lnTo>
                    <a:pt x="1078" y="250"/>
                  </a:lnTo>
                  <a:lnTo>
                    <a:pt x="1078" y="250"/>
                  </a:lnTo>
                  <a:lnTo>
                    <a:pt x="1079" y="250"/>
                  </a:lnTo>
                  <a:lnTo>
                    <a:pt x="1079" y="251"/>
                  </a:lnTo>
                  <a:lnTo>
                    <a:pt x="1080" y="251"/>
                  </a:lnTo>
                  <a:lnTo>
                    <a:pt x="1081" y="251"/>
                  </a:lnTo>
                  <a:lnTo>
                    <a:pt x="1082" y="251"/>
                  </a:lnTo>
                  <a:lnTo>
                    <a:pt x="1082" y="250"/>
                  </a:lnTo>
                  <a:lnTo>
                    <a:pt x="1082" y="249"/>
                  </a:lnTo>
                  <a:lnTo>
                    <a:pt x="1081" y="249"/>
                  </a:lnTo>
                  <a:lnTo>
                    <a:pt x="1081" y="250"/>
                  </a:lnTo>
                  <a:lnTo>
                    <a:pt x="1081" y="249"/>
                  </a:lnTo>
                  <a:lnTo>
                    <a:pt x="1082" y="249"/>
                  </a:lnTo>
                  <a:lnTo>
                    <a:pt x="1083" y="249"/>
                  </a:lnTo>
                  <a:lnTo>
                    <a:pt x="1084" y="249"/>
                  </a:lnTo>
                  <a:lnTo>
                    <a:pt x="1084" y="250"/>
                  </a:lnTo>
                  <a:lnTo>
                    <a:pt x="1084" y="250"/>
                  </a:lnTo>
                  <a:lnTo>
                    <a:pt x="1084" y="251"/>
                  </a:lnTo>
                  <a:lnTo>
                    <a:pt x="1084" y="252"/>
                  </a:lnTo>
                  <a:lnTo>
                    <a:pt x="1084" y="252"/>
                  </a:lnTo>
                  <a:lnTo>
                    <a:pt x="1084" y="253"/>
                  </a:lnTo>
                  <a:lnTo>
                    <a:pt x="1084" y="253"/>
                  </a:lnTo>
                  <a:lnTo>
                    <a:pt x="1085" y="253"/>
                  </a:lnTo>
                  <a:lnTo>
                    <a:pt x="1085" y="253"/>
                  </a:lnTo>
                  <a:lnTo>
                    <a:pt x="1084" y="253"/>
                  </a:lnTo>
                  <a:lnTo>
                    <a:pt x="1084" y="253"/>
                  </a:lnTo>
                  <a:lnTo>
                    <a:pt x="1084" y="253"/>
                  </a:lnTo>
                  <a:lnTo>
                    <a:pt x="1084" y="253"/>
                  </a:lnTo>
                  <a:lnTo>
                    <a:pt x="1084" y="253"/>
                  </a:lnTo>
                  <a:lnTo>
                    <a:pt x="1084" y="254"/>
                  </a:lnTo>
                  <a:lnTo>
                    <a:pt x="1084" y="255"/>
                  </a:lnTo>
                  <a:lnTo>
                    <a:pt x="1085" y="255"/>
                  </a:lnTo>
                  <a:lnTo>
                    <a:pt x="1086" y="255"/>
                  </a:lnTo>
                  <a:lnTo>
                    <a:pt x="1087" y="255"/>
                  </a:lnTo>
                  <a:lnTo>
                    <a:pt x="1087" y="256"/>
                  </a:lnTo>
                  <a:lnTo>
                    <a:pt x="1087" y="255"/>
                  </a:lnTo>
                  <a:lnTo>
                    <a:pt x="1088" y="255"/>
                  </a:lnTo>
                  <a:lnTo>
                    <a:pt x="1088" y="254"/>
                  </a:lnTo>
                  <a:lnTo>
                    <a:pt x="1088" y="255"/>
                  </a:lnTo>
                  <a:lnTo>
                    <a:pt x="1089" y="255"/>
                  </a:lnTo>
                  <a:lnTo>
                    <a:pt x="1090" y="255"/>
                  </a:lnTo>
                  <a:lnTo>
                    <a:pt x="1089" y="255"/>
                  </a:lnTo>
                  <a:lnTo>
                    <a:pt x="1090" y="255"/>
                  </a:lnTo>
                  <a:lnTo>
                    <a:pt x="1090" y="256"/>
                  </a:lnTo>
                  <a:lnTo>
                    <a:pt x="1089" y="256"/>
                  </a:lnTo>
                  <a:lnTo>
                    <a:pt x="1089" y="257"/>
                  </a:lnTo>
                  <a:lnTo>
                    <a:pt x="1090" y="257"/>
                  </a:lnTo>
                  <a:lnTo>
                    <a:pt x="1090" y="258"/>
                  </a:lnTo>
                  <a:lnTo>
                    <a:pt x="1090" y="259"/>
                  </a:lnTo>
                  <a:lnTo>
                    <a:pt x="1090" y="259"/>
                  </a:lnTo>
                  <a:lnTo>
                    <a:pt x="1091" y="259"/>
                  </a:lnTo>
                  <a:lnTo>
                    <a:pt x="1091" y="258"/>
                  </a:lnTo>
                  <a:lnTo>
                    <a:pt x="1092" y="258"/>
                  </a:lnTo>
                  <a:lnTo>
                    <a:pt x="1091" y="258"/>
                  </a:lnTo>
                  <a:lnTo>
                    <a:pt x="1091" y="257"/>
                  </a:lnTo>
                  <a:lnTo>
                    <a:pt x="1092" y="257"/>
                  </a:lnTo>
                  <a:lnTo>
                    <a:pt x="1092" y="256"/>
                  </a:lnTo>
                  <a:lnTo>
                    <a:pt x="1091" y="256"/>
                  </a:lnTo>
                  <a:lnTo>
                    <a:pt x="1091" y="255"/>
                  </a:lnTo>
                  <a:lnTo>
                    <a:pt x="1090" y="255"/>
                  </a:lnTo>
                  <a:lnTo>
                    <a:pt x="1090" y="256"/>
                  </a:lnTo>
                  <a:lnTo>
                    <a:pt x="1091" y="255"/>
                  </a:lnTo>
                  <a:lnTo>
                    <a:pt x="1090" y="255"/>
                  </a:lnTo>
                  <a:lnTo>
                    <a:pt x="1090" y="254"/>
                  </a:lnTo>
                  <a:lnTo>
                    <a:pt x="1091" y="254"/>
                  </a:lnTo>
                  <a:lnTo>
                    <a:pt x="1091" y="255"/>
                  </a:lnTo>
                  <a:lnTo>
                    <a:pt x="1092" y="255"/>
                  </a:lnTo>
                  <a:lnTo>
                    <a:pt x="1092" y="256"/>
                  </a:lnTo>
                  <a:lnTo>
                    <a:pt x="1093" y="256"/>
                  </a:lnTo>
                  <a:lnTo>
                    <a:pt x="1093" y="257"/>
                  </a:lnTo>
                  <a:lnTo>
                    <a:pt x="1094" y="257"/>
                  </a:lnTo>
                  <a:lnTo>
                    <a:pt x="1094" y="258"/>
                  </a:lnTo>
                  <a:lnTo>
                    <a:pt x="1094" y="259"/>
                  </a:lnTo>
                  <a:lnTo>
                    <a:pt x="1095" y="259"/>
                  </a:lnTo>
                  <a:lnTo>
                    <a:pt x="1095" y="259"/>
                  </a:lnTo>
                  <a:lnTo>
                    <a:pt x="1094" y="259"/>
                  </a:lnTo>
                  <a:lnTo>
                    <a:pt x="1095" y="259"/>
                  </a:lnTo>
                  <a:lnTo>
                    <a:pt x="1094" y="259"/>
                  </a:lnTo>
                  <a:lnTo>
                    <a:pt x="1095" y="259"/>
                  </a:lnTo>
                  <a:lnTo>
                    <a:pt x="1094" y="259"/>
                  </a:lnTo>
                  <a:lnTo>
                    <a:pt x="1094" y="260"/>
                  </a:lnTo>
                  <a:lnTo>
                    <a:pt x="1095" y="260"/>
                  </a:lnTo>
                  <a:lnTo>
                    <a:pt x="1096" y="260"/>
                  </a:lnTo>
                  <a:lnTo>
                    <a:pt x="1095" y="260"/>
                  </a:lnTo>
                  <a:lnTo>
                    <a:pt x="1096" y="260"/>
                  </a:lnTo>
                  <a:lnTo>
                    <a:pt x="1096" y="261"/>
                  </a:lnTo>
                  <a:lnTo>
                    <a:pt x="1095" y="262"/>
                  </a:lnTo>
                  <a:lnTo>
                    <a:pt x="1094" y="263"/>
                  </a:lnTo>
                  <a:lnTo>
                    <a:pt x="1092" y="264"/>
                  </a:lnTo>
                  <a:lnTo>
                    <a:pt x="1090" y="266"/>
                  </a:lnTo>
                  <a:lnTo>
                    <a:pt x="1090" y="267"/>
                  </a:lnTo>
                  <a:lnTo>
                    <a:pt x="1088" y="268"/>
                  </a:lnTo>
                  <a:lnTo>
                    <a:pt x="1088" y="269"/>
                  </a:lnTo>
                  <a:lnTo>
                    <a:pt x="1087" y="269"/>
                  </a:lnTo>
                  <a:lnTo>
                    <a:pt x="1086" y="271"/>
                  </a:lnTo>
                  <a:lnTo>
                    <a:pt x="1085" y="272"/>
                  </a:lnTo>
                  <a:lnTo>
                    <a:pt x="1084" y="274"/>
                  </a:lnTo>
                  <a:lnTo>
                    <a:pt x="1084" y="276"/>
                  </a:lnTo>
                  <a:lnTo>
                    <a:pt x="1084" y="278"/>
                  </a:lnTo>
                  <a:lnTo>
                    <a:pt x="1084" y="279"/>
                  </a:lnTo>
                  <a:lnTo>
                    <a:pt x="1084" y="279"/>
                  </a:lnTo>
                  <a:lnTo>
                    <a:pt x="1083" y="279"/>
                  </a:lnTo>
                  <a:lnTo>
                    <a:pt x="1082" y="281"/>
                  </a:lnTo>
                  <a:lnTo>
                    <a:pt x="1082" y="283"/>
                  </a:lnTo>
                  <a:lnTo>
                    <a:pt x="1081" y="284"/>
                  </a:lnTo>
                  <a:lnTo>
                    <a:pt x="1081" y="285"/>
                  </a:lnTo>
                  <a:lnTo>
                    <a:pt x="1080" y="285"/>
                  </a:lnTo>
                  <a:lnTo>
                    <a:pt x="1079" y="285"/>
                  </a:lnTo>
                  <a:lnTo>
                    <a:pt x="1079" y="285"/>
                  </a:lnTo>
                  <a:lnTo>
                    <a:pt x="1078" y="285"/>
                  </a:lnTo>
                  <a:lnTo>
                    <a:pt x="1078" y="285"/>
                  </a:lnTo>
                  <a:lnTo>
                    <a:pt x="1077" y="285"/>
                  </a:lnTo>
                  <a:lnTo>
                    <a:pt x="1076" y="286"/>
                  </a:lnTo>
                  <a:lnTo>
                    <a:pt x="1076" y="287"/>
                  </a:lnTo>
                  <a:lnTo>
                    <a:pt x="1076" y="288"/>
                  </a:lnTo>
                  <a:lnTo>
                    <a:pt x="1075" y="288"/>
                  </a:lnTo>
                  <a:lnTo>
                    <a:pt x="1075" y="289"/>
                  </a:lnTo>
                  <a:lnTo>
                    <a:pt x="1076" y="289"/>
                  </a:lnTo>
                  <a:lnTo>
                    <a:pt x="1075" y="290"/>
                  </a:lnTo>
                  <a:lnTo>
                    <a:pt x="1075" y="291"/>
                  </a:lnTo>
                  <a:lnTo>
                    <a:pt x="1075" y="291"/>
                  </a:lnTo>
                  <a:lnTo>
                    <a:pt x="1074" y="291"/>
                  </a:lnTo>
                  <a:lnTo>
                    <a:pt x="1073" y="291"/>
                  </a:lnTo>
                  <a:lnTo>
                    <a:pt x="1072" y="291"/>
                  </a:lnTo>
                  <a:lnTo>
                    <a:pt x="1071" y="291"/>
                  </a:lnTo>
                  <a:lnTo>
                    <a:pt x="1071" y="291"/>
                  </a:lnTo>
                  <a:lnTo>
                    <a:pt x="1071" y="291"/>
                  </a:lnTo>
                  <a:lnTo>
                    <a:pt x="1071" y="291"/>
                  </a:lnTo>
                  <a:lnTo>
                    <a:pt x="1070" y="291"/>
                  </a:lnTo>
                  <a:lnTo>
                    <a:pt x="1070" y="290"/>
                  </a:lnTo>
                  <a:lnTo>
                    <a:pt x="1070" y="289"/>
                  </a:lnTo>
                  <a:lnTo>
                    <a:pt x="1069" y="289"/>
                  </a:lnTo>
                  <a:lnTo>
                    <a:pt x="1068" y="289"/>
                  </a:lnTo>
                  <a:lnTo>
                    <a:pt x="1068" y="290"/>
                  </a:lnTo>
                  <a:lnTo>
                    <a:pt x="1067" y="290"/>
                  </a:lnTo>
                  <a:lnTo>
                    <a:pt x="1066" y="290"/>
                  </a:lnTo>
                  <a:lnTo>
                    <a:pt x="1066" y="291"/>
                  </a:lnTo>
                  <a:lnTo>
                    <a:pt x="1065" y="291"/>
                  </a:lnTo>
                  <a:lnTo>
                    <a:pt x="1065" y="291"/>
                  </a:lnTo>
                  <a:lnTo>
                    <a:pt x="1065" y="291"/>
                  </a:lnTo>
                  <a:lnTo>
                    <a:pt x="1065" y="292"/>
                  </a:lnTo>
                  <a:lnTo>
                    <a:pt x="1065" y="293"/>
                  </a:lnTo>
                  <a:lnTo>
                    <a:pt x="1065" y="294"/>
                  </a:lnTo>
                  <a:lnTo>
                    <a:pt x="1064" y="293"/>
                  </a:lnTo>
                  <a:lnTo>
                    <a:pt x="1063" y="293"/>
                  </a:lnTo>
                  <a:lnTo>
                    <a:pt x="1063" y="292"/>
                  </a:lnTo>
                  <a:lnTo>
                    <a:pt x="1063" y="291"/>
                  </a:lnTo>
                  <a:lnTo>
                    <a:pt x="1062" y="291"/>
                  </a:lnTo>
                  <a:lnTo>
                    <a:pt x="1062" y="291"/>
                  </a:lnTo>
                  <a:lnTo>
                    <a:pt x="1061" y="291"/>
                  </a:lnTo>
                  <a:lnTo>
                    <a:pt x="1060" y="291"/>
                  </a:lnTo>
                  <a:lnTo>
                    <a:pt x="1060" y="291"/>
                  </a:lnTo>
                  <a:lnTo>
                    <a:pt x="1059" y="291"/>
                  </a:lnTo>
                  <a:lnTo>
                    <a:pt x="1058" y="291"/>
                  </a:lnTo>
                  <a:lnTo>
                    <a:pt x="1058" y="291"/>
                  </a:lnTo>
                  <a:lnTo>
                    <a:pt x="1058" y="291"/>
                  </a:lnTo>
                  <a:lnTo>
                    <a:pt x="1058" y="291"/>
                  </a:lnTo>
                  <a:lnTo>
                    <a:pt x="1057" y="291"/>
                  </a:lnTo>
                  <a:lnTo>
                    <a:pt x="1057" y="292"/>
                  </a:lnTo>
                  <a:lnTo>
                    <a:pt x="1057" y="293"/>
                  </a:lnTo>
                  <a:lnTo>
                    <a:pt x="1057" y="294"/>
                  </a:lnTo>
                  <a:lnTo>
                    <a:pt x="1056" y="294"/>
                  </a:lnTo>
                  <a:lnTo>
                    <a:pt x="1056" y="295"/>
                  </a:lnTo>
                  <a:lnTo>
                    <a:pt x="1057" y="295"/>
                  </a:lnTo>
                  <a:lnTo>
                    <a:pt x="1056" y="295"/>
                  </a:lnTo>
                  <a:lnTo>
                    <a:pt x="1056" y="296"/>
                  </a:lnTo>
                  <a:lnTo>
                    <a:pt x="1057" y="296"/>
                  </a:lnTo>
                  <a:lnTo>
                    <a:pt x="1056" y="296"/>
                  </a:lnTo>
                  <a:lnTo>
                    <a:pt x="1056" y="297"/>
                  </a:lnTo>
                  <a:lnTo>
                    <a:pt x="1055" y="297"/>
                  </a:lnTo>
                  <a:lnTo>
                    <a:pt x="1054" y="297"/>
                  </a:lnTo>
                  <a:lnTo>
                    <a:pt x="1054" y="298"/>
                  </a:lnTo>
                  <a:lnTo>
                    <a:pt x="1054" y="297"/>
                  </a:lnTo>
                  <a:lnTo>
                    <a:pt x="1054" y="298"/>
                  </a:lnTo>
                  <a:lnTo>
                    <a:pt x="1053" y="298"/>
                  </a:lnTo>
                  <a:lnTo>
                    <a:pt x="1052" y="298"/>
                  </a:lnTo>
                  <a:lnTo>
                    <a:pt x="1052" y="298"/>
                  </a:lnTo>
                  <a:lnTo>
                    <a:pt x="1052" y="298"/>
                  </a:lnTo>
                  <a:lnTo>
                    <a:pt x="1051" y="298"/>
                  </a:lnTo>
                  <a:lnTo>
                    <a:pt x="1050" y="298"/>
                  </a:lnTo>
                  <a:lnTo>
                    <a:pt x="1049" y="298"/>
                  </a:lnTo>
                  <a:lnTo>
                    <a:pt x="1049" y="298"/>
                  </a:lnTo>
                  <a:lnTo>
                    <a:pt x="1049" y="297"/>
                  </a:lnTo>
                  <a:lnTo>
                    <a:pt x="1049" y="296"/>
                  </a:lnTo>
                  <a:lnTo>
                    <a:pt x="1048" y="296"/>
                  </a:lnTo>
                  <a:lnTo>
                    <a:pt x="1048" y="295"/>
                  </a:lnTo>
                  <a:lnTo>
                    <a:pt x="1047" y="295"/>
                  </a:lnTo>
                  <a:lnTo>
                    <a:pt x="1046" y="295"/>
                  </a:lnTo>
                  <a:lnTo>
                    <a:pt x="1046" y="295"/>
                  </a:lnTo>
                  <a:lnTo>
                    <a:pt x="1045" y="295"/>
                  </a:lnTo>
                  <a:lnTo>
                    <a:pt x="1044" y="295"/>
                  </a:lnTo>
                  <a:lnTo>
                    <a:pt x="1043" y="296"/>
                  </a:lnTo>
                  <a:lnTo>
                    <a:pt x="1044" y="297"/>
                  </a:lnTo>
                  <a:lnTo>
                    <a:pt x="1044" y="298"/>
                  </a:lnTo>
                  <a:lnTo>
                    <a:pt x="1044" y="298"/>
                  </a:lnTo>
                  <a:lnTo>
                    <a:pt x="1043" y="299"/>
                  </a:lnTo>
                  <a:lnTo>
                    <a:pt x="1043" y="300"/>
                  </a:lnTo>
                  <a:lnTo>
                    <a:pt x="1043" y="302"/>
                  </a:lnTo>
                  <a:lnTo>
                    <a:pt x="1042" y="303"/>
                  </a:lnTo>
                  <a:lnTo>
                    <a:pt x="1041" y="302"/>
                  </a:lnTo>
                  <a:lnTo>
                    <a:pt x="1041" y="303"/>
                  </a:lnTo>
                  <a:lnTo>
                    <a:pt x="1039" y="303"/>
                  </a:lnTo>
                  <a:lnTo>
                    <a:pt x="1036" y="303"/>
                  </a:lnTo>
                  <a:lnTo>
                    <a:pt x="1033" y="303"/>
                  </a:lnTo>
                  <a:lnTo>
                    <a:pt x="1033" y="303"/>
                  </a:lnTo>
                  <a:lnTo>
                    <a:pt x="1032" y="304"/>
                  </a:lnTo>
                  <a:lnTo>
                    <a:pt x="1031" y="304"/>
                  </a:lnTo>
                  <a:lnTo>
                    <a:pt x="1028" y="304"/>
                  </a:lnTo>
                  <a:lnTo>
                    <a:pt x="1027" y="304"/>
                  </a:lnTo>
                  <a:lnTo>
                    <a:pt x="1027" y="305"/>
                  </a:lnTo>
                  <a:lnTo>
                    <a:pt x="1027" y="305"/>
                  </a:lnTo>
                  <a:lnTo>
                    <a:pt x="1026" y="306"/>
                  </a:lnTo>
                  <a:lnTo>
                    <a:pt x="1026" y="307"/>
                  </a:lnTo>
                  <a:lnTo>
                    <a:pt x="1025" y="307"/>
                  </a:lnTo>
                  <a:lnTo>
                    <a:pt x="1025" y="308"/>
                  </a:lnTo>
                  <a:lnTo>
                    <a:pt x="1026" y="308"/>
                  </a:lnTo>
                  <a:lnTo>
                    <a:pt x="1026" y="309"/>
                  </a:lnTo>
                  <a:lnTo>
                    <a:pt x="1027" y="309"/>
                  </a:lnTo>
                  <a:lnTo>
                    <a:pt x="1027" y="310"/>
                  </a:lnTo>
                  <a:lnTo>
                    <a:pt x="1027" y="311"/>
                  </a:lnTo>
                  <a:lnTo>
                    <a:pt x="1026" y="311"/>
                  </a:lnTo>
                  <a:lnTo>
                    <a:pt x="1026" y="311"/>
                  </a:lnTo>
                  <a:lnTo>
                    <a:pt x="1026" y="312"/>
                  </a:lnTo>
                  <a:lnTo>
                    <a:pt x="1026" y="313"/>
                  </a:lnTo>
                  <a:lnTo>
                    <a:pt x="1025" y="313"/>
                  </a:lnTo>
                  <a:lnTo>
                    <a:pt x="1026" y="313"/>
                  </a:lnTo>
                  <a:lnTo>
                    <a:pt x="1026" y="314"/>
                  </a:lnTo>
                  <a:lnTo>
                    <a:pt x="1026" y="315"/>
                  </a:lnTo>
                  <a:lnTo>
                    <a:pt x="1025" y="315"/>
                  </a:lnTo>
                  <a:lnTo>
                    <a:pt x="1025" y="316"/>
                  </a:lnTo>
                  <a:lnTo>
                    <a:pt x="1024" y="316"/>
                  </a:lnTo>
                  <a:lnTo>
                    <a:pt x="1024" y="317"/>
                  </a:lnTo>
                  <a:lnTo>
                    <a:pt x="1024" y="317"/>
                  </a:lnTo>
                  <a:lnTo>
                    <a:pt x="1024" y="318"/>
                  </a:lnTo>
                  <a:lnTo>
                    <a:pt x="1023" y="318"/>
                  </a:lnTo>
                  <a:lnTo>
                    <a:pt x="1023" y="319"/>
                  </a:lnTo>
                  <a:lnTo>
                    <a:pt x="1022" y="320"/>
                  </a:lnTo>
                  <a:lnTo>
                    <a:pt x="1022" y="321"/>
                  </a:lnTo>
                  <a:lnTo>
                    <a:pt x="1021" y="321"/>
                  </a:lnTo>
                  <a:lnTo>
                    <a:pt x="1020" y="321"/>
                  </a:lnTo>
                  <a:lnTo>
                    <a:pt x="1020" y="322"/>
                  </a:lnTo>
                  <a:lnTo>
                    <a:pt x="1020" y="323"/>
                  </a:lnTo>
                  <a:lnTo>
                    <a:pt x="1020" y="324"/>
                  </a:lnTo>
                  <a:lnTo>
                    <a:pt x="1019" y="324"/>
                  </a:lnTo>
                  <a:lnTo>
                    <a:pt x="1019" y="324"/>
                  </a:lnTo>
                  <a:lnTo>
                    <a:pt x="1018" y="324"/>
                  </a:lnTo>
                  <a:lnTo>
                    <a:pt x="1017" y="324"/>
                  </a:lnTo>
                  <a:lnTo>
                    <a:pt x="1016" y="324"/>
                  </a:lnTo>
                  <a:lnTo>
                    <a:pt x="1015" y="323"/>
                  </a:lnTo>
                  <a:lnTo>
                    <a:pt x="1014" y="322"/>
                  </a:lnTo>
                  <a:lnTo>
                    <a:pt x="1014" y="322"/>
                  </a:lnTo>
                  <a:lnTo>
                    <a:pt x="1013" y="322"/>
                  </a:lnTo>
                  <a:lnTo>
                    <a:pt x="1012" y="322"/>
                  </a:lnTo>
                  <a:lnTo>
                    <a:pt x="1011" y="322"/>
                  </a:lnTo>
                  <a:lnTo>
                    <a:pt x="1010" y="322"/>
                  </a:lnTo>
                  <a:lnTo>
                    <a:pt x="1009" y="322"/>
                  </a:lnTo>
                  <a:lnTo>
                    <a:pt x="1008" y="323"/>
                  </a:lnTo>
                  <a:lnTo>
                    <a:pt x="1007" y="323"/>
                  </a:lnTo>
                  <a:lnTo>
                    <a:pt x="1007" y="323"/>
                  </a:lnTo>
                  <a:lnTo>
                    <a:pt x="1006" y="323"/>
                  </a:lnTo>
                  <a:lnTo>
                    <a:pt x="1005" y="323"/>
                  </a:lnTo>
                  <a:lnTo>
                    <a:pt x="1004" y="324"/>
                  </a:lnTo>
                  <a:lnTo>
                    <a:pt x="1003" y="324"/>
                  </a:lnTo>
                  <a:lnTo>
                    <a:pt x="1002" y="324"/>
                  </a:lnTo>
                  <a:lnTo>
                    <a:pt x="1001" y="324"/>
                  </a:lnTo>
                  <a:lnTo>
                    <a:pt x="1001" y="324"/>
                  </a:lnTo>
                  <a:lnTo>
                    <a:pt x="1001" y="323"/>
                  </a:lnTo>
                  <a:lnTo>
                    <a:pt x="1000" y="323"/>
                  </a:lnTo>
                  <a:lnTo>
                    <a:pt x="1000" y="322"/>
                  </a:lnTo>
                  <a:lnTo>
                    <a:pt x="999" y="322"/>
                  </a:lnTo>
                  <a:lnTo>
                    <a:pt x="998" y="322"/>
                  </a:lnTo>
                  <a:lnTo>
                    <a:pt x="998" y="323"/>
                  </a:lnTo>
                  <a:lnTo>
                    <a:pt x="997" y="322"/>
                  </a:lnTo>
                  <a:lnTo>
                    <a:pt x="996" y="321"/>
                  </a:lnTo>
                  <a:lnTo>
                    <a:pt x="995" y="321"/>
                  </a:lnTo>
                  <a:lnTo>
                    <a:pt x="995" y="321"/>
                  </a:lnTo>
                  <a:lnTo>
                    <a:pt x="994" y="321"/>
                  </a:lnTo>
                  <a:lnTo>
                    <a:pt x="993" y="322"/>
                  </a:lnTo>
                  <a:lnTo>
                    <a:pt x="993" y="323"/>
                  </a:lnTo>
                  <a:lnTo>
                    <a:pt x="994" y="324"/>
                  </a:lnTo>
                  <a:lnTo>
                    <a:pt x="994" y="324"/>
                  </a:lnTo>
                  <a:lnTo>
                    <a:pt x="994" y="325"/>
                  </a:lnTo>
                  <a:lnTo>
                    <a:pt x="994" y="326"/>
                  </a:lnTo>
                  <a:lnTo>
                    <a:pt x="994" y="327"/>
                  </a:lnTo>
                  <a:lnTo>
                    <a:pt x="993" y="327"/>
                  </a:lnTo>
                  <a:lnTo>
                    <a:pt x="993" y="328"/>
                  </a:lnTo>
                  <a:lnTo>
                    <a:pt x="992" y="328"/>
                  </a:lnTo>
                  <a:lnTo>
                    <a:pt x="992" y="329"/>
                  </a:lnTo>
                  <a:lnTo>
                    <a:pt x="991" y="329"/>
                  </a:lnTo>
                  <a:lnTo>
                    <a:pt x="991" y="330"/>
                  </a:lnTo>
                  <a:lnTo>
                    <a:pt x="992" y="330"/>
                  </a:lnTo>
                  <a:lnTo>
                    <a:pt x="992" y="330"/>
                  </a:lnTo>
                  <a:lnTo>
                    <a:pt x="993" y="330"/>
                  </a:lnTo>
                  <a:lnTo>
                    <a:pt x="993" y="331"/>
                  </a:lnTo>
                  <a:lnTo>
                    <a:pt x="993" y="332"/>
                  </a:lnTo>
                  <a:lnTo>
                    <a:pt x="992" y="332"/>
                  </a:lnTo>
                  <a:lnTo>
                    <a:pt x="992" y="333"/>
                  </a:lnTo>
                  <a:lnTo>
                    <a:pt x="993" y="334"/>
                  </a:lnTo>
                  <a:lnTo>
                    <a:pt x="993" y="335"/>
                  </a:lnTo>
                  <a:lnTo>
                    <a:pt x="994" y="335"/>
                  </a:lnTo>
                  <a:lnTo>
                    <a:pt x="994" y="336"/>
                  </a:lnTo>
                  <a:lnTo>
                    <a:pt x="993" y="336"/>
                  </a:lnTo>
                  <a:lnTo>
                    <a:pt x="993" y="337"/>
                  </a:lnTo>
                  <a:lnTo>
                    <a:pt x="993" y="338"/>
                  </a:lnTo>
                  <a:lnTo>
                    <a:pt x="994" y="338"/>
                  </a:lnTo>
                  <a:lnTo>
                    <a:pt x="994" y="339"/>
                  </a:lnTo>
                  <a:lnTo>
                    <a:pt x="995" y="340"/>
                  </a:lnTo>
                  <a:lnTo>
                    <a:pt x="995" y="341"/>
                  </a:lnTo>
                  <a:lnTo>
                    <a:pt x="994" y="341"/>
                  </a:lnTo>
                  <a:lnTo>
                    <a:pt x="994" y="342"/>
                  </a:lnTo>
                  <a:lnTo>
                    <a:pt x="993" y="342"/>
                  </a:lnTo>
                  <a:lnTo>
                    <a:pt x="993" y="343"/>
                  </a:lnTo>
                  <a:lnTo>
                    <a:pt x="992" y="343"/>
                  </a:lnTo>
                  <a:lnTo>
                    <a:pt x="992" y="343"/>
                  </a:lnTo>
                  <a:lnTo>
                    <a:pt x="992" y="344"/>
                  </a:lnTo>
                  <a:lnTo>
                    <a:pt x="992" y="345"/>
                  </a:lnTo>
                  <a:lnTo>
                    <a:pt x="991" y="345"/>
                  </a:lnTo>
                  <a:lnTo>
                    <a:pt x="991" y="346"/>
                  </a:lnTo>
                  <a:lnTo>
                    <a:pt x="991" y="347"/>
                  </a:lnTo>
                  <a:lnTo>
                    <a:pt x="990" y="347"/>
                  </a:lnTo>
                  <a:lnTo>
                    <a:pt x="990" y="348"/>
                  </a:lnTo>
                  <a:lnTo>
                    <a:pt x="989" y="348"/>
                  </a:lnTo>
                  <a:lnTo>
                    <a:pt x="989" y="349"/>
                  </a:lnTo>
                  <a:lnTo>
                    <a:pt x="988" y="349"/>
                  </a:lnTo>
                  <a:lnTo>
                    <a:pt x="988" y="349"/>
                  </a:lnTo>
                  <a:lnTo>
                    <a:pt x="987" y="348"/>
                  </a:lnTo>
                  <a:lnTo>
                    <a:pt x="987" y="349"/>
                  </a:lnTo>
                  <a:lnTo>
                    <a:pt x="986" y="349"/>
                  </a:lnTo>
                  <a:lnTo>
                    <a:pt x="986" y="349"/>
                  </a:lnTo>
                  <a:lnTo>
                    <a:pt x="986" y="350"/>
                  </a:lnTo>
                  <a:lnTo>
                    <a:pt x="986" y="351"/>
                  </a:lnTo>
                  <a:lnTo>
                    <a:pt x="986" y="352"/>
                  </a:lnTo>
                  <a:lnTo>
                    <a:pt x="986" y="354"/>
                  </a:lnTo>
                  <a:lnTo>
                    <a:pt x="986" y="355"/>
                  </a:lnTo>
                  <a:lnTo>
                    <a:pt x="986" y="356"/>
                  </a:lnTo>
                  <a:lnTo>
                    <a:pt x="986" y="356"/>
                  </a:lnTo>
                  <a:lnTo>
                    <a:pt x="985" y="356"/>
                  </a:lnTo>
                  <a:lnTo>
                    <a:pt x="985" y="357"/>
                  </a:lnTo>
                  <a:lnTo>
                    <a:pt x="985" y="358"/>
                  </a:lnTo>
                  <a:lnTo>
                    <a:pt x="985" y="359"/>
                  </a:lnTo>
                  <a:lnTo>
                    <a:pt x="987" y="361"/>
                  </a:lnTo>
                  <a:lnTo>
                    <a:pt x="987" y="362"/>
                  </a:lnTo>
                  <a:lnTo>
                    <a:pt x="988" y="362"/>
                  </a:lnTo>
                  <a:lnTo>
                    <a:pt x="988" y="363"/>
                  </a:lnTo>
                  <a:lnTo>
                    <a:pt x="988" y="363"/>
                  </a:lnTo>
                  <a:lnTo>
                    <a:pt x="989" y="364"/>
                  </a:lnTo>
                  <a:lnTo>
                    <a:pt x="990" y="364"/>
                  </a:lnTo>
                  <a:lnTo>
                    <a:pt x="990" y="365"/>
                  </a:lnTo>
                  <a:lnTo>
                    <a:pt x="990" y="366"/>
                  </a:lnTo>
                  <a:lnTo>
                    <a:pt x="990" y="367"/>
                  </a:lnTo>
                  <a:lnTo>
                    <a:pt x="990" y="368"/>
                  </a:lnTo>
                  <a:lnTo>
                    <a:pt x="989" y="369"/>
                  </a:lnTo>
                  <a:lnTo>
                    <a:pt x="988" y="369"/>
                  </a:lnTo>
                  <a:lnTo>
                    <a:pt x="988" y="369"/>
                  </a:lnTo>
                  <a:lnTo>
                    <a:pt x="988" y="370"/>
                  </a:lnTo>
                  <a:lnTo>
                    <a:pt x="988" y="371"/>
                  </a:lnTo>
                  <a:lnTo>
                    <a:pt x="988" y="372"/>
                  </a:lnTo>
                  <a:lnTo>
                    <a:pt x="989" y="372"/>
                  </a:lnTo>
                  <a:lnTo>
                    <a:pt x="989" y="373"/>
                  </a:lnTo>
                  <a:lnTo>
                    <a:pt x="989" y="374"/>
                  </a:lnTo>
                  <a:lnTo>
                    <a:pt x="988" y="374"/>
                  </a:lnTo>
                  <a:lnTo>
                    <a:pt x="989" y="374"/>
                  </a:lnTo>
                  <a:lnTo>
                    <a:pt x="990" y="374"/>
                  </a:lnTo>
                  <a:lnTo>
                    <a:pt x="990" y="375"/>
                  </a:lnTo>
                  <a:lnTo>
                    <a:pt x="989" y="375"/>
                  </a:lnTo>
                  <a:lnTo>
                    <a:pt x="988" y="375"/>
                  </a:lnTo>
                  <a:lnTo>
                    <a:pt x="988" y="375"/>
                  </a:lnTo>
                  <a:lnTo>
                    <a:pt x="988" y="375"/>
                  </a:lnTo>
                  <a:lnTo>
                    <a:pt x="988" y="376"/>
                  </a:lnTo>
                  <a:lnTo>
                    <a:pt x="987" y="377"/>
                  </a:lnTo>
                  <a:lnTo>
                    <a:pt x="986" y="378"/>
                  </a:lnTo>
                  <a:lnTo>
                    <a:pt x="986" y="379"/>
                  </a:lnTo>
                  <a:lnTo>
                    <a:pt x="985" y="380"/>
                  </a:lnTo>
                  <a:lnTo>
                    <a:pt x="984" y="382"/>
                  </a:lnTo>
                  <a:lnTo>
                    <a:pt x="982" y="388"/>
                  </a:lnTo>
                  <a:lnTo>
                    <a:pt x="982" y="391"/>
                  </a:lnTo>
                  <a:lnTo>
                    <a:pt x="981" y="393"/>
                  </a:lnTo>
                  <a:lnTo>
                    <a:pt x="981" y="394"/>
                  </a:lnTo>
                  <a:lnTo>
                    <a:pt x="980" y="397"/>
                  </a:lnTo>
                  <a:lnTo>
                    <a:pt x="978" y="401"/>
                  </a:lnTo>
                  <a:lnTo>
                    <a:pt x="977" y="402"/>
                  </a:lnTo>
                  <a:lnTo>
                    <a:pt x="977" y="403"/>
                  </a:lnTo>
                  <a:lnTo>
                    <a:pt x="977" y="404"/>
                  </a:lnTo>
                  <a:lnTo>
                    <a:pt x="975" y="406"/>
                  </a:lnTo>
                  <a:lnTo>
                    <a:pt x="975" y="407"/>
                  </a:lnTo>
                  <a:lnTo>
                    <a:pt x="973" y="410"/>
                  </a:lnTo>
                  <a:lnTo>
                    <a:pt x="973" y="411"/>
                  </a:lnTo>
                  <a:lnTo>
                    <a:pt x="971" y="416"/>
                  </a:lnTo>
                  <a:lnTo>
                    <a:pt x="970" y="420"/>
                  </a:lnTo>
                  <a:lnTo>
                    <a:pt x="969" y="423"/>
                  </a:lnTo>
                  <a:lnTo>
                    <a:pt x="969" y="426"/>
                  </a:lnTo>
                  <a:lnTo>
                    <a:pt x="968" y="426"/>
                  </a:lnTo>
                  <a:lnTo>
                    <a:pt x="968" y="426"/>
                  </a:lnTo>
                  <a:lnTo>
                    <a:pt x="969" y="427"/>
                  </a:lnTo>
                  <a:lnTo>
                    <a:pt x="969" y="428"/>
                  </a:lnTo>
                  <a:lnTo>
                    <a:pt x="969" y="429"/>
                  </a:lnTo>
                  <a:lnTo>
                    <a:pt x="968" y="431"/>
                  </a:lnTo>
                  <a:lnTo>
                    <a:pt x="965" y="437"/>
                  </a:lnTo>
                  <a:lnTo>
                    <a:pt x="963" y="440"/>
                  </a:lnTo>
                  <a:lnTo>
                    <a:pt x="963" y="444"/>
                  </a:lnTo>
                  <a:lnTo>
                    <a:pt x="962" y="444"/>
                  </a:lnTo>
                  <a:lnTo>
                    <a:pt x="961" y="444"/>
                  </a:lnTo>
                  <a:lnTo>
                    <a:pt x="960" y="444"/>
                  </a:lnTo>
                  <a:lnTo>
                    <a:pt x="958" y="446"/>
                  </a:lnTo>
                  <a:lnTo>
                    <a:pt x="956" y="447"/>
                  </a:lnTo>
                  <a:lnTo>
                    <a:pt x="956" y="448"/>
                  </a:lnTo>
                  <a:lnTo>
                    <a:pt x="956" y="454"/>
                  </a:lnTo>
                  <a:lnTo>
                    <a:pt x="956" y="458"/>
                  </a:lnTo>
                  <a:lnTo>
                    <a:pt x="956" y="460"/>
                  </a:lnTo>
                  <a:lnTo>
                    <a:pt x="957" y="465"/>
                  </a:lnTo>
                  <a:lnTo>
                    <a:pt x="957" y="467"/>
                  </a:lnTo>
                  <a:lnTo>
                    <a:pt x="958" y="471"/>
                  </a:lnTo>
                  <a:lnTo>
                    <a:pt x="958" y="475"/>
                  </a:lnTo>
                  <a:lnTo>
                    <a:pt x="959" y="478"/>
                  </a:lnTo>
                  <a:lnTo>
                    <a:pt x="959" y="480"/>
                  </a:lnTo>
                  <a:lnTo>
                    <a:pt x="959" y="483"/>
                  </a:lnTo>
                  <a:lnTo>
                    <a:pt x="960" y="484"/>
                  </a:lnTo>
                  <a:lnTo>
                    <a:pt x="960" y="489"/>
                  </a:lnTo>
                  <a:lnTo>
                    <a:pt x="961" y="493"/>
                  </a:lnTo>
                  <a:lnTo>
                    <a:pt x="961" y="497"/>
                  </a:lnTo>
                  <a:lnTo>
                    <a:pt x="961" y="499"/>
                  </a:lnTo>
                  <a:lnTo>
                    <a:pt x="962" y="500"/>
                  </a:lnTo>
                  <a:lnTo>
                    <a:pt x="962" y="501"/>
                  </a:lnTo>
                  <a:lnTo>
                    <a:pt x="963" y="505"/>
                  </a:lnTo>
                  <a:lnTo>
                    <a:pt x="963" y="506"/>
                  </a:lnTo>
                  <a:lnTo>
                    <a:pt x="963" y="507"/>
                  </a:lnTo>
                  <a:lnTo>
                    <a:pt x="963" y="508"/>
                  </a:lnTo>
                  <a:lnTo>
                    <a:pt x="963" y="509"/>
                  </a:lnTo>
                  <a:lnTo>
                    <a:pt x="963" y="510"/>
                  </a:lnTo>
                  <a:lnTo>
                    <a:pt x="961" y="516"/>
                  </a:lnTo>
                  <a:lnTo>
                    <a:pt x="960" y="518"/>
                  </a:lnTo>
                  <a:lnTo>
                    <a:pt x="959" y="520"/>
                  </a:lnTo>
                  <a:lnTo>
                    <a:pt x="958" y="523"/>
                  </a:lnTo>
                  <a:lnTo>
                    <a:pt x="958" y="523"/>
                  </a:lnTo>
                  <a:lnTo>
                    <a:pt x="958" y="524"/>
                  </a:lnTo>
                  <a:lnTo>
                    <a:pt x="957" y="524"/>
                  </a:lnTo>
                  <a:lnTo>
                    <a:pt x="957" y="525"/>
                  </a:lnTo>
                  <a:lnTo>
                    <a:pt x="957" y="526"/>
                  </a:lnTo>
                  <a:lnTo>
                    <a:pt x="957" y="527"/>
                  </a:lnTo>
                  <a:lnTo>
                    <a:pt x="957" y="528"/>
                  </a:lnTo>
                  <a:lnTo>
                    <a:pt x="958" y="529"/>
                  </a:lnTo>
                  <a:lnTo>
                    <a:pt x="958" y="529"/>
                  </a:lnTo>
                  <a:lnTo>
                    <a:pt x="958" y="530"/>
                  </a:lnTo>
                  <a:lnTo>
                    <a:pt x="959" y="531"/>
                  </a:lnTo>
                  <a:lnTo>
                    <a:pt x="959" y="532"/>
                  </a:lnTo>
                  <a:lnTo>
                    <a:pt x="959" y="533"/>
                  </a:lnTo>
                  <a:lnTo>
                    <a:pt x="960" y="534"/>
                  </a:lnTo>
                  <a:lnTo>
                    <a:pt x="959" y="535"/>
                  </a:lnTo>
                  <a:lnTo>
                    <a:pt x="959" y="536"/>
                  </a:lnTo>
                  <a:lnTo>
                    <a:pt x="958" y="536"/>
                  </a:lnTo>
                  <a:lnTo>
                    <a:pt x="958" y="536"/>
                  </a:lnTo>
                  <a:lnTo>
                    <a:pt x="958" y="537"/>
                  </a:lnTo>
                  <a:lnTo>
                    <a:pt x="957" y="537"/>
                  </a:lnTo>
                  <a:lnTo>
                    <a:pt x="957" y="538"/>
                  </a:lnTo>
                  <a:lnTo>
                    <a:pt x="956" y="538"/>
                  </a:lnTo>
                  <a:lnTo>
                    <a:pt x="956" y="539"/>
                  </a:lnTo>
                  <a:lnTo>
                    <a:pt x="956" y="540"/>
                  </a:lnTo>
                  <a:lnTo>
                    <a:pt x="956" y="541"/>
                  </a:lnTo>
                  <a:lnTo>
                    <a:pt x="956" y="542"/>
                  </a:lnTo>
                  <a:lnTo>
                    <a:pt x="955" y="542"/>
                  </a:lnTo>
                  <a:lnTo>
                    <a:pt x="955" y="543"/>
                  </a:lnTo>
                  <a:lnTo>
                    <a:pt x="955" y="544"/>
                  </a:lnTo>
                  <a:lnTo>
                    <a:pt x="954" y="545"/>
                  </a:lnTo>
                  <a:lnTo>
                    <a:pt x="954" y="546"/>
                  </a:lnTo>
                  <a:lnTo>
                    <a:pt x="954" y="547"/>
                  </a:lnTo>
                  <a:lnTo>
                    <a:pt x="953" y="548"/>
                  </a:lnTo>
                  <a:lnTo>
                    <a:pt x="953" y="548"/>
                  </a:lnTo>
                  <a:lnTo>
                    <a:pt x="953" y="549"/>
                  </a:lnTo>
                  <a:lnTo>
                    <a:pt x="953" y="550"/>
                  </a:lnTo>
                  <a:lnTo>
                    <a:pt x="952" y="551"/>
                  </a:lnTo>
                  <a:lnTo>
                    <a:pt x="952" y="552"/>
                  </a:lnTo>
                  <a:lnTo>
                    <a:pt x="952" y="553"/>
                  </a:lnTo>
                  <a:lnTo>
                    <a:pt x="952" y="554"/>
                  </a:lnTo>
                  <a:lnTo>
                    <a:pt x="951" y="554"/>
                  </a:lnTo>
                  <a:lnTo>
                    <a:pt x="951" y="555"/>
                  </a:lnTo>
                  <a:lnTo>
                    <a:pt x="951" y="555"/>
                  </a:lnTo>
                  <a:lnTo>
                    <a:pt x="950" y="556"/>
                  </a:lnTo>
                  <a:lnTo>
                    <a:pt x="950" y="557"/>
                  </a:lnTo>
                  <a:lnTo>
                    <a:pt x="950" y="558"/>
                  </a:lnTo>
                  <a:lnTo>
                    <a:pt x="949" y="559"/>
                  </a:lnTo>
                  <a:lnTo>
                    <a:pt x="949" y="560"/>
                  </a:lnTo>
                  <a:lnTo>
                    <a:pt x="948" y="560"/>
                  </a:lnTo>
                  <a:lnTo>
                    <a:pt x="948" y="561"/>
                  </a:lnTo>
                  <a:lnTo>
                    <a:pt x="947" y="562"/>
                  </a:lnTo>
                  <a:lnTo>
                    <a:pt x="946" y="563"/>
                  </a:lnTo>
                  <a:lnTo>
                    <a:pt x="946" y="564"/>
                  </a:lnTo>
                  <a:lnTo>
                    <a:pt x="945" y="564"/>
                  </a:lnTo>
                  <a:lnTo>
                    <a:pt x="945" y="565"/>
                  </a:lnTo>
                  <a:lnTo>
                    <a:pt x="945" y="566"/>
                  </a:lnTo>
                  <a:lnTo>
                    <a:pt x="945" y="567"/>
                  </a:lnTo>
                  <a:lnTo>
                    <a:pt x="945" y="568"/>
                  </a:lnTo>
                  <a:lnTo>
                    <a:pt x="945" y="568"/>
                  </a:lnTo>
                  <a:lnTo>
                    <a:pt x="945" y="569"/>
                  </a:lnTo>
                  <a:lnTo>
                    <a:pt x="944" y="570"/>
                  </a:lnTo>
                  <a:lnTo>
                    <a:pt x="943" y="572"/>
                  </a:lnTo>
                  <a:lnTo>
                    <a:pt x="943" y="573"/>
                  </a:lnTo>
                  <a:lnTo>
                    <a:pt x="943" y="574"/>
                  </a:lnTo>
                  <a:lnTo>
                    <a:pt x="943" y="574"/>
                  </a:lnTo>
                  <a:lnTo>
                    <a:pt x="943" y="575"/>
                  </a:lnTo>
                  <a:lnTo>
                    <a:pt x="943" y="576"/>
                  </a:lnTo>
                  <a:lnTo>
                    <a:pt x="942" y="577"/>
                  </a:lnTo>
                  <a:lnTo>
                    <a:pt x="942" y="578"/>
                  </a:lnTo>
                  <a:lnTo>
                    <a:pt x="942" y="579"/>
                  </a:lnTo>
                  <a:lnTo>
                    <a:pt x="941" y="580"/>
                  </a:lnTo>
                  <a:lnTo>
                    <a:pt x="941" y="581"/>
                  </a:lnTo>
                  <a:lnTo>
                    <a:pt x="941" y="581"/>
                  </a:lnTo>
                  <a:lnTo>
                    <a:pt x="940" y="582"/>
                  </a:lnTo>
                  <a:lnTo>
                    <a:pt x="940" y="583"/>
                  </a:lnTo>
                  <a:lnTo>
                    <a:pt x="940" y="584"/>
                  </a:lnTo>
                  <a:lnTo>
                    <a:pt x="939" y="585"/>
                  </a:lnTo>
                  <a:lnTo>
                    <a:pt x="939" y="586"/>
                  </a:lnTo>
                  <a:lnTo>
                    <a:pt x="939" y="587"/>
                  </a:lnTo>
                  <a:lnTo>
                    <a:pt x="938" y="587"/>
                  </a:lnTo>
                  <a:lnTo>
                    <a:pt x="938" y="588"/>
                  </a:lnTo>
                  <a:lnTo>
                    <a:pt x="937" y="588"/>
                  </a:lnTo>
                  <a:lnTo>
                    <a:pt x="938" y="588"/>
                  </a:lnTo>
                  <a:lnTo>
                    <a:pt x="937" y="588"/>
                  </a:lnTo>
                  <a:lnTo>
                    <a:pt x="937" y="589"/>
                  </a:lnTo>
                  <a:lnTo>
                    <a:pt x="938" y="589"/>
                  </a:lnTo>
                  <a:lnTo>
                    <a:pt x="938" y="590"/>
                  </a:lnTo>
                  <a:lnTo>
                    <a:pt x="937" y="590"/>
                  </a:lnTo>
                  <a:lnTo>
                    <a:pt x="938" y="590"/>
                  </a:lnTo>
                  <a:lnTo>
                    <a:pt x="938" y="591"/>
                  </a:lnTo>
                  <a:lnTo>
                    <a:pt x="937" y="591"/>
                  </a:lnTo>
                  <a:lnTo>
                    <a:pt x="937" y="592"/>
                  </a:lnTo>
                  <a:lnTo>
                    <a:pt x="937" y="592"/>
                  </a:lnTo>
                  <a:lnTo>
                    <a:pt x="937" y="593"/>
                  </a:lnTo>
                  <a:lnTo>
                    <a:pt x="937" y="593"/>
                  </a:lnTo>
                  <a:lnTo>
                    <a:pt x="937" y="594"/>
                  </a:lnTo>
                  <a:lnTo>
                    <a:pt x="937" y="595"/>
                  </a:lnTo>
                  <a:lnTo>
                    <a:pt x="937" y="595"/>
                  </a:lnTo>
                  <a:lnTo>
                    <a:pt x="937" y="596"/>
                  </a:lnTo>
                  <a:lnTo>
                    <a:pt x="937" y="597"/>
                  </a:lnTo>
                  <a:lnTo>
                    <a:pt x="938" y="597"/>
                  </a:lnTo>
                  <a:lnTo>
                    <a:pt x="938" y="598"/>
                  </a:lnTo>
                  <a:lnTo>
                    <a:pt x="938" y="599"/>
                  </a:lnTo>
                  <a:lnTo>
                    <a:pt x="938" y="600"/>
                  </a:lnTo>
                  <a:lnTo>
                    <a:pt x="938" y="600"/>
                  </a:lnTo>
                  <a:lnTo>
                    <a:pt x="938" y="601"/>
                  </a:lnTo>
                  <a:lnTo>
                    <a:pt x="938" y="602"/>
                  </a:lnTo>
                  <a:lnTo>
                    <a:pt x="938" y="603"/>
                  </a:lnTo>
                  <a:lnTo>
                    <a:pt x="938" y="604"/>
                  </a:lnTo>
                  <a:lnTo>
                    <a:pt x="938" y="605"/>
                  </a:lnTo>
                  <a:lnTo>
                    <a:pt x="938" y="606"/>
                  </a:lnTo>
                  <a:lnTo>
                    <a:pt x="938" y="606"/>
                  </a:lnTo>
                  <a:lnTo>
                    <a:pt x="938" y="607"/>
                  </a:lnTo>
                  <a:lnTo>
                    <a:pt x="938" y="608"/>
                  </a:lnTo>
                  <a:lnTo>
                    <a:pt x="937" y="609"/>
                  </a:lnTo>
                  <a:lnTo>
                    <a:pt x="937" y="610"/>
                  </a:lnTo>
                  <a:lnTo>
                    <a:pt x="937" y="610"/>
                  </a:lnTo>
                  <a:lnTo>
                    <a:pt x="936" y="610"/>
                  </a:lnTo>
                  <a:lnTo>
                    <a:pt x="935" y="610"/>
                  </a:lnTo>
                  <a:lnTo>
                    <a:pt x="934" y="609"/>
                  </a:lnTo>
                  <a:lnTo>
                    <a:pt x="934" y="608"/>
                  </a:lnTo>
                  <a:lnTo>
                    <a:pt x="934" y="607"/>
                  </a:lnTo>
                  <a:lnTo>
                    <a:pt x="933" y="607"/>
                  </a:lnTo>
                  <a:lnTo>
                    <a:pt x="932" y="607"/>
                  </a:lnTo>
                  <a:lnTo>
                    <a:pt x="931" y="607"/>
                  </a:lnTo>
                  <a:lnTo>
                    <a:pt x="931" y="607"/>
                  </a:lnTo>
                  <a:lnTo>
                    <a:pt x="930" y="607"/>
                  </a:lnTo>
                  <a:lnTo>
                    <a:pt x="929" y="607"/>
                  </a:lnTo>
                  <a:lnTo>
                    <a:pt x="928" y="607"/>
                  </a:lnTo>
                  <a:lnTo>
                    <a:pt x="927" y="607"/>
                  </a:lnTo>
                  <a:lnTo>
                    <a:pt x="927" y="608"/>
                  </a:lnTo>
                  <a:lnTo>
                    <a:pt x="926" y="608"/>
                  </a:lnTo>
                  <a:lnTo>
                    <a:pt x="925" y="608"/>
                  </a:lnTo>
                  <a:lnTo>
                    <a:pt x="924" y="608"/>
                  </a:lnTo>
                  <a:lnTo>
                    <a:pt x="924" y="609"/>
                  </a:lnTo>
                  <a:lnTo>
                    <a:pt x="922" y="609"/>
                  </a:lnTo>
                  <a:lnTo>
                    <a:pt x="920" y="609"/>
                  </a:lnTo>
                  <a:lnTo>
                    <a:pt x="920" y="610"/>
                  </a:lnTo>
                  <a:lnTo>
                    <a:pt x="918" y="610"/>
                  </a:lnTo>
                  <a:lnTo>
                    <a:pt x="918" y="611"/>
                  </a:lnTo>
                  <a:lnTo>
                    <a:pt x="917" y="611"/>
                  </a:lnTo>
                  <a:lnTo>
                    <a:pt x="916" y="611"/>
                  </a:lnTo>
                  <a:lnTo>
                    <a:pt x="915" y="611"/>
                  </a:lnTo>
                  <a:lnTo>
                    <a:pt x="914" y="611"/>
                  </a:lnTo>
                  <a:lnTo>
                    <a:pt x="913" y="611"/>
                  </a:lnTo>
                  <a:lnTo>
                    <a:pt x="912" y="611"/>
                  </a:lnTo>
                  <a:lnTo>
                    <a:pt x="911" y="611"/>
                  </a:lnTo>
                  <a:lnTo>
                    <a:pt x="911" y="611"/>
                  </a:lnTo>
                  <a:lnTo>
                    <a:pt x="910" y="611"/>
                  </a:lnTo>
                  <a:lnTo>
                    <a:pt x="909" y="611"/>
                  </a:lnTo>
                  <a:lnTo>
                    <a:pt x="908" y="611"/>
                  </a:lnTo>
                  <a:lnTo>
                    <a:pt x="907" y="611"/>
                  </a:lnTo>
                  <a:lnTo>
                    <a:pt x="907" y="612"/>
                  </a:lnTo>
                  <a:lnTo>
                    <a:pt x="907" y="613"/>
                  </a:lnTo>
                  <a:lnTo>
                    <a:pt x="907" y="613"/>
                  </a:lnTo>
                  <a:lnTo>
                    <a:pt x="907" y="614"/>
                  </a:lnTo>
                  <a:lnTo>
                    <a:pt x="906" y="614"/>
                  </a:lnTo>
                  <a:lnTo>
                    <a:pt x="905" y="614"/>
                  </a:lnTo>
                  <a:lnTo>
                    <a:pt x="905" y="614"/>
                  </a:lnTo>
                  <a:lnTo>
                    <a:pt x="905" y="615"/>
                  </a:lnTo>
                  <a:lnTo>
                    <a:pt x="904" y="616"/>
                  </a:lnTo>
                  <a:lnTo>
                    <a:pt x="903" y="617"/>
                  </a:lnTo>
                  <a:lnTo>
                    <a:pt x="902" y="618"/>
                  </a:lnTo>
                  <a:lnTo>
                    <a:pt x="902" y="619"/>
                  </a:lnTo>
                  <a:lnTo>
                    <a:pt x="901" y="619"/>
                  </a:lnTo>
                  <a:lnTo>
                    <a:pt x="900" y="621"/>
                  </a:lnTo>
                  <a:lnTo>
                    <a:pt x="899" y="622"/>
                  </a:lnTo>
                  <a:lnTo>
                    <a:pt x="899" y="623"/>
                  </a:lnTo>
                  <a:lnTo>
                    <a:pt x="899" y="624"/>
                  </a:lnTo>
                  <a:lnTo>
                    <a:pt x="898" y="626"/>
                  </a:lnTo>
                  <a:lnTo>
                    <a:pt x="897" y="626"/>
                  </a:lnTo>
                  <a:lnTo>
                    <a:pt x="897" y="627"/>
                  </a:lnTo>
                  <a:lnTo>
                    <a:pt x="896" y="628"/>
                  </a:lnTo>
                  <a:lnTo>
                    <a:pt x="896" y="629"/>
                  </a:lnTo>
                  <a:lnTo>
                    <a:pt x="895" y="630"/>
                  </a:lnTo>
                  <a:lnTo>
                    <a:pt x="894" y="631"/>
                  </a:lnTo>
                  <a:lnTo>
                    <a:pt x="893" y="632"/>
                  </a:lnTo>
                  <a:lnTo>
                    <a:pt x="893" y="633"/>
                  </a:lnTo>
                  <a:lnTo>
                    <a:pt x="892" y="634"/>
                  </a:lnTo>
                  <a:lnTo>
                    <a:pt x="892" y="635"/>
                  </a:lnTo>
                  <a:lnTo>
                    <a:pt x="892" y="636"/>
                  </a:lnTo>
                  <a:lnTo>
                    <a:pt x="891" y="638"/>
                  </a:lnTo>
                  <a:lnTo>
                    <a:pt x="890" y="638"/>
                  </a:lnTo>
                  <a:lnTo>
                    <a:pt x="890" y="638"/>
                  </a:lnTo>
                  <a:lnTo>
                    <a:pt x="890" y="639"/>
                  </a:lnTo>
                  <a:lnTo>
                    <a:pt x="891" y="640"/>
                  </a:lnTo>
                  <a:lnTo>
                    <a:pt x="891" y="641"/>
                  </a:lnTo>
                  <a:lnTo>
                    <a:pt x="891" y="642"/>
                  </a:lnTo>
                  <a:lnTo>
                    <a:pt x="890" y="642"/>
                  </a:lnTo>
                  <a:lnTo>
                    <a:pt x="889" y="642"/>
                  </a:lnTo>
                  <a:lnTo>
                    <a:pt x="888" y="643"/>
                  </a:lnTo>
                  <a:lnTo>
                    <a:pt x="887" y="644"/>
                  </a:lnTo>
                  <a:lnTo>
                    <a:pt x="887" y="645"/>
                  </a:lnTo>
                  <a:lnTo>
                    <a:pt x="886" y="646"/>
                  </a:lnTo>
                  <a:lnTo>
                    <a:pt x="885" y="648"/>
                  </a:lnTo>
                  <a:lnTo>
                    <a:pt x="885" y="649"/>
                  </a:lnTo>
                  <a:lnTo>
                    <a:pt x="884" y="650"/>
                  </a:lnTo>
                  <a:lnTo>
                    <a:pt x="884" y="651"/>
                  </a:lnTo>
                  <a:lnTo>
                    <a:pt x="885" y="651"/>
                  </a:lnTo>
                  <a:lnTo>
                    <a:pt x="885" y="651"/>
                  </a:lnTo>
                  <a:lnTo>
                    <a:pt x="885" y="652"/>
                  </a:lnTo>
                  <a:lnTo>
                    <a:pt x="884" y="652"/>
                  </a:lnTo>
                  <a:lnTo>
                    <a:pt x="884" y="653"/>
                  </a:lnTo>
                  <a:lnTo>
                    <a:pt x="883" y="653"/>
                  </a:lnTo>
                  <a:lnTo>
                    <a:pt x="882" y="653"/>
                  </a:lnTo>
                  <a:lnTo>
                    <a:pt x="882" y="654"/>
                  </a:lnTo>
                  <a:lnTo>
                    <a:pt x="881" y="654"/>
                  </a:lnTo>
                  <a:lnTo>
                    <a:pt x="881" y="655"/>
                  </a:lnTo>
                  <a:lnTo>
                    <a:pt x="880" y="657"/>
                  </a:lnTo>
                  <a:lnTo>
                    <a:pt x="880" y="658"/>
                  </a:lnTo>
                  <a:lnTo>
                    <a:pt x="879" y="658"/>
                  </a:lnTo>
                  <a:lnTo>
                    <a:pt x="879" y="658"/>
                  </a:lnTo>
                  <a:lnTo>
                    <a:pt x="878" y="659"/>
                  </a:lnTo>
                  <a:lnTo>
                    <a:pt x="877" y="660"/>
                  </a:lnTo>
                  <a:lnTo>
                    <a:pt x="876" y="661"/>
                  </a:lnTo>
                  <a:lnTo>
                    <a:pt x="874" y="662"/>
                  </a:lnTo>
                  <a:lnTo>
                    <a:pt x="874" y="663"/>
                  </a:lnTo>
                  <a:lnTo>
                    <a:pt x="873" y="664"/>
                  </a:lnTo>
                  <a:lnTo>
                    <a:pt x="872" y="664"/>
                  </a:lnTo>
                  <a:lnTo>
                    <a:pt x="870" y="665"/>
                  </a:lnTo>
                  <a:lnTo>
                    <a:pt x="869" y="666"/>
                  </a:lnTo>
                  <a:lnTo>
                    <a:pt x="868" y="666"/>
                  </a:lnTo>
                  <a:lnTo>
                    <a:pt x="867" y="667"/>
                  </a:lnTo>
                  <a:lnTo>
                    <a:pt x="867" y="668"/>
                  </a:lnTo>
                  <a:lnTo>
                    <a:pt x="867" y="669"/>
                  </a:lnTo>
                  <a:lnTo>
                    <a:pt x="867" y="670"/>
                  </a:lnTo>
                  <a:lnTo>
                    <a:pt x="866" y="670"/>
                  </a:lnTo>
                  <a:lnTo>
                    <a:pt x="865" y="672"/>
                  </a:lnTo>
                  <a:lnTo>
                    <a:pt x="866" y="674"/>
                  </a:lnTo>
                  <a:lnTo>
                    <a:pt x="866" y="675"/>
                  </a:lnTo>
                  <a:lnTo>
                    <a:pt x="866" y="676"/>
                  </a:lnTo>
                  <a:lnTo>
                    <a:pt x="866" y="677"/>
                  </a:lnTo>
                  <a:lnTo>
                    <a:pt x="867" y="677"/>
                  </a:lnTo>
                  <a:lnTo>
                    <a:pt x="867" y="677"/>
                  </a:lnTo>
                  <a:lnTo>
                    <a:pt x="867" y="677"/>
                  </a:lnTo>
                  <a:lnTo>
                    <a:pt x="867" y="678"/>
                  </a:lnTo>
                  <a:lnTo>
                    <a:pt x="867" y="679"/>
                  </a:lnTo>
                  <a:lnTo>
                    <a:pt x="867" y="681"/>
                  </a:lnTo>
                  <a:lnTo>
                    <a:pt x="867" y="683"/>
                  </a:lnTo>
                  <a:lnTo>
                    <a:pt x="867" y="684"/>
                  </a:lnTo>
                  <a:lnTo>
                    <a:pt x="867" y="685"/>
                  </a:lnTo>
                  <a:lnTo>
                    <a:pt x="867" y="686"/>
                  </a:lnTo>
                  <a:lnTo>
                    <a:pt x="867" y="687"/>
                  </a:lnTo>
                  <a:lnTo>
                    <a:pt x="866" y="688"/>
                  </a:lnTo>
                  <a:lnTo>
                    <a:pt x="866" y="689"/>
                  </a:lnTo>
                  <a:lnTo>
                    <a:pt x="866" y="690"/>
                  </a:lnTo>
                  <a:lnTo>
                    <a:pt x="865" y="691"/>
                  </a:lnTo>
                  <a:lnTo>
                    <a:pt x="865" y="692"/>
                  </a:lnTo>
                  <a:lnTo>
                    <a:pt x="865" y="693"/>
                  </a:lnTo>
                  <a:lnTo>
                    <a:pt x="864" y="693"/>
                  </a:lnTo>
                  <a:lnTo>
                    <a:pt x="863" y="695"/>
                  </a:lnTo>
                  <a:lnTo>
                    <a:pt x="862" y="696"/>
                  </a:lnTo>
                  <a:lnTo>
                    <a:pt x="861" y="696"/>
                  </a:lnTo>
                  <a:lnTo>
                    <a:pt x="861" y="697"/>
                  </a:lnTo>
                  <a:lnTo>
                    <a:pt x="861" y="698"/>
                  </a:lnTo>
                  <a:lnTo>
                    <a:pt x="860" y="699"/>
                  </a:lnTo>
                  <a:lnTo>
                    <a:pt x="860" y="700"/>
                  </a:lnTo>
                  <a:lnTo>
                    <a:pt x="860" y="701"/>
                  </a:lnTo>
                  <a:lnTo>
                    <a:pt x="860" y="701"/>
                  </a:lnTo>
                  <a:lnTo>
                    <a:pt x="860" y="702"/>
                  </a:lnTo>
                  <a:lnTo>
                    <a:pt x="859" y="702"/>
                  </a:lnTo>
                  <a:lnTo>
                    <a:pt x="859" y="703"/>
                  </a:lnTo>
                  <a:lnTo>
                    <a:pt x="859" y="703"/>
                  </a:lnTo>
                  <a:lnTo>
                    <a:pt x="858" y="703"/>
                  </a:lnTo>
                  <a:lnTo>
                    <a:pt x="857" y="703"/>
                  </a:lnTo>
                  <a:lnTo>
                    <a:pt x="857" y="704"/>
                  </a:lnTo>
                  <a:lnTo>
                    <a:pt x="858" y="704"/>
                  </a:lnTo>
                  <a:lnTo>
                    <a:pt x="859" y="704"/>
                  </a:lnTo>
                  <a:lnTo>
                    <a:pt x="859" y="705"/>
                  </a:lnTo>
                  <a:lnTo>
                    <a:pt x="860" y="705"/>
                  </a:lnTo>
                  <a:lnTo>
                    <a:pt x="860" y="705"/>
                  </a:lnTo>
                  <a:lnTo>
                    <a:pt x="860" y="706"/>
                  </a:lnTo>
                  <a:lnTo>
                    <a:pt x="861" y="708"/>
                  </a:lnTo>
                  <a:lnTo>
                    <a:pt x="862" y="708"/>
                  </a:lnTo>
                  <a:lnTo>
                    <a:pt x="862" y="709"/>
                  </a:lnTo>
                  <a:lnTo>
                    <a:pt x="861" y="709"/>
                  </a:lnTo>
                  <a:lnTo>
                    <a:pt x="861" y="709"/>
                  </a:lnTo>
                  <a:lnTo>
                    <a:pt x="861" y="710"/>
                  </a:lnTo>
                  <a:lnTo>
                    <a:pt x="861" y="711"/>
                  </a:lnTo>
                  <a:lnTo>
                    <a:pt x="860" y="712"/>
                  </a:lnTo>
                  <a:lnTo>
                    <a:pt x="860" y="713"/>
                  </a:lnTo>
                  <a:lnTo>
                    <a:pt x="860" y="715"/>
                  </a:lnTo>
                  <a:lnTo>
                    <a:pt x="860" y="715"/>
                  </a:lnTo>
                  <a:lnTo>
                    <a:pt x="860" y="716"/>
                  </a:lnTo>
                  <a:lnTo>
                    <a:pt x="860" y="717"/>
                  </a:lnTo>
                  <a:lnTo>
                    <a:pt x="860" y="718"/>
                  </a:lnTo>
                  <a:lnTo>
                    <a:pt x="860" y="719"/>
                  </a:lnTo>
                  <a:lnTo>
                    <a:pt x="859" y="720"/>
                  </a:lnTo>
                  <a:lnTo>
                    <a:pt x="859" y="721"/>
                  </a:lnTo>
                  <a:lnTo>
                    <a:pt x="859" y="722"/>
                  </a:lnTo>
                  <a:lnTo>
                    <a:pt x="859" y="723"/>
                  </a:lnTo>
                  <a:lnTo>
                    <a:pt x="860" y="723"/>
                  </a:lnTo>
                  <a:lnTo>
                    <a:pt x="860" y="724"/>
                  </a:lnTo>
                  <a:lnTo>
                    <a:pt x="860" y="725"/>
                  </a:lnTo>
                  <a:lnTo>
                    <a:pt x="860" y="725"/>
                  </a:lnTo>
                  <a:lnTo>
                    <a:pt x="860" y="726"/>
                  </a:lnTo>
                  <a:lnTo>
                    <a:pt x="859" y="728"/>
                  </a:lnTo>
                  <a:lnTo>
                    <a:pt x="858" y="728"/>
                  </a:lnTo>
                  <a:lnTo>
                    <a:pt x="857" y="729"/>
                  </a:lnTo>
                  <a:lnTo>
                    <a:pt x="855" y="731"/>
                  </a:lnTo>
                  <a:lnTo>
                    <a:pt x="854" y="732"/>
                  </a:lnTo>
                  <a:lnTo>
                    <a:pt x="854" y="733"/>
                  </a:lnTo>
                  <a:lnTo>
                    <a:pt x="854" y="734"/>
                  </a:lnTo>
                  <a:lnTo>
                    <a:pt x="853" y="735"/>
                  </a:lnTo>
                  <a:lnTo>
                    <a:pt x="853" y="735"/>
                  </a:lnTo>
                  <a:lnTo>
                    <a:pt x="853" y="736"/>
                  </a:lnTo>
                  <a:lnTo>
                    <a:pt x="852" y="736"/>
                  </a:lnTo>
                  <a:lnTo>
                    <a:pt x="852" y="737"/>
                  </a:lnTo>
                  <a:lnTo>
                    <a:pt x="851" y="737"/>
                  </a:lnTo>
                  <a:lnTo>
                    <a:pt x="850" y="737"/>
                  </a:lnTo>
                  <a:lnTo>
                    <a:pt x="849" y="737"/>
                  </a:lnTo>
                  <a:lnTo>
                    <a:pt x="849" y="738"/>
                  </a:lnTo>
                  <a:lnTo>
                    <a:pt x="848" y="739"/>
                  </a:lnTo>
                  <a:lnTo>
                    <a:pt x="847" y="739"/>
                  </a:lnTo>
                  <a:lnTo>
                    <a:pt x="847" y="738"/>
                  </a:lnTo>
                  <a:lnTo>
                    <a:pt x="848" y="738"/>
                  </a:lnTo>
                  <a:lnTo>
                    <a:pt x="848" y="737"/>
                  </a:lnTo>
                  <a:lnTo>
                    <a:pt x="848" y="736"/>
                  </a:lnTo>
                  <a:lnTo>
                    <a:pt x="847" y="736"/>
                  </a:lnTo>
                  <a:lnTo>
                    <a:pt x="847" y="736"/>
                  </a:lnTo>
                  <a:lnTo>
                    <a:pt x="846" y="736"/>
                  </a:lnTo>
                  <a:lnTo>
                    <a:pt x="846" y="735"/>
                  </a:lnTo>
                  <a:lnTo>
                    <a:pt x="845" y="735"/>
                  </a:lnTo>
                  <a:lnTo>
                    <a:pt x="844" y="734"/>
                  </a:lnTo>
                  <a:lnTo>
                    <a:pt x="843" y="733"/>
                  </a:lnTo>
                  <a:lnTo>
                    <a:pt x="843" y="732"/>
                  </a:lnTo>
                  <a:lnTo>
                    <a:pt x="842" y="732"/>
                  </a:lnTo>
                  <a:lnTo>
                    <a:pt x="842" y="731"/>
                  </a:lnTo>
                  <a:lnTo>
                    <a:pt x="841" y="731"/>
                  </a:lnTo>
                  <a:lnTo>
                    <a:pt x="840" y="729"/>
                  </a:lnTo>
                  <a:lnTo>
                    <a:pt x="839" y="728"/>
                  </a:lnTo>
                  <a:lnTo>
                    <a:pt x="838" y="728"/>
                  </a:lnTo>
                  <a:lnTo>
                    <a:pt x="837" y="728"/>
                  </a:lnTo>
                  <a:lnTo>
                    <a:pt x="836" y="727"/>
                  </a:lnTo>
                  <a:lnTo>
                    <a:pt x="836" y="726"/>
                  </a:lnTo>
                  <a:lnTo>
                    <a:pt x="835" y="726"/>
                  </a:lnTo>
                  <a:lnTo>
                    <a:pt x="835" y="727"/>
                  </a:lnTo>
                  <a:lnTo>
                    <a:pt x="835" y="728"/>
                  </a:lnTo>
                  <a:lnTo>
                    <a:pt x="833" y="728"/>
                  </a:lnTo>
                  <a:lnTo>
                    <a:pt x="832" y="728"/>
                  </a:lnTo>
                  <a:lnTo>
                    <a:pt x="831" y="729"/>
                  </a:lnTo>
                  <a:lnTo>
                    <a:pt x="830" y="730"/>
                  </a:lnTo>
                  <a:lnTo>
                    <a:pt x="829" y="731"/>
                  </a:lnTo>
                  <a:lnTo>
                    <a:pt x="828" y="731"/>
                  </a:lnTo>
                  <a:lnTo>
                    <a:pt x="828" y="732"/>
                  </a:lnTo>
                  <a:lnTo>
                    <a:pt x="827" y="732"/>
                  </a:lnTo>
                  <a:lnTo>
                    <a:pt x="827" y="733"/>
                  </a:lnTo>
                  <a:lnTo>
                    <a:pt x="826" y="735"/>
                  </a:lnTo>
                  <a:lnTo>
                    <a:pt x="825" y="736"/>
                  </a:lnTo>
                  <a:lnTo>
                    <a:pt x="824" y="737"/>
                  </a:lnTo>
                  <a:lnTo>
                    <a:pt x="824" y="738"/>
                  </a:lnTo>
                  <a:lnTo>
                    <a:pt x="823" y="739"/>
                  </a:lnTo>
                  <a:lnTo>
                    <a:pt x="823" y="740"/>
                  </a:lnTo>
                  <a:lnTo>
                    <a:pt x="822" y="741"/>
                  </a:lnTo>
                  <a:lnTo>
                    <a:pt x="822" y="741"/>
                  </a:lnTo>
                  <a:lnTo>
                    <a:pt x="822" y="741"/>
                  </a:lnTo>
                  <a:lnTo>
                    <a:pt x="822" y="742"/>
                  </a:lnTo>
                  <a:lnTo>
                    <a:pt x="821" y="742"/>
                  </a:lnTo>
                  <a:lnTo>
                    <a:pt x="821" y="743"/>
                  </a:lnTo>
                  <a:lnTo>
                    <a:pt x="819" y="744"/>
                  </a:lnTo>
                  <a:lnTo>
                    <a:pt x="819" y="745"/>
                  </a:lnTo>
                  <a:lnTo>
                    <a:pt x="818" y="746"/>
                  </a:lnTo>
                  <a:lnTo>
                    <a:pt x="817" y="747"/>
                  </a:lnTo>
                  <a:lnTo>
                    <a:pt x="816" y="747"/>
                  </a:lnTo>
                  <a:lnTo>
                    <a:pt x="816" y="748"/>
                  </a:lnTo>
                  <a:lnTo>
                    <a:pt x="816" y="748"/>
                  </a:lnTo>
                  <a:lnTo>
                    <a:pt x="815" y="749"/>
                  </a:lnTo>
                  <a:lnTo>
                    <a:pt x="815" y="750"/>
                  </a:lnTo>
                  <a:lnTo>
                    <a:pt x="815" y="751"/>
                  </a:lnTo>
                  <a:lnTo>
                    <a:pt x="815" y="752"/>
                  </a:lnTo>
                  <a:lnTo>
                    <a:pt x="816" y="752"/>
                  </a:lnTo>
                  <a:lnTo>
                    <a:pt x="816" y="753"/>
                  </a:lnTo>
                  <a:lnTo>
                    <a:pt x="817" y="753"/>
                  </a:lnTo>
                  <a:lnTo>
                    <a:pt x="817" y="754"/>
                  </a:lnTo>
                  <a:lnTo>
                    <a:pt x="818" y="754"/>
                  </a:lnTo>
                  <a:lnTo>
                    <a:pt x="818" y="755"/>
                  </a:lnTo>
                  <a:lnTo>
                    <a:pt x="817" y="755"/>
                  </a:lnTo>
                  <a:lnTo>
                    <a:pt x="816" y="756"/>
                  </a:lnTo>
                  <a:lnTo>
                    <a:pt x="816" y="757"/>
                  </a:lnTo>
                  <a:lnTo>
                    <a:pt x="816" y="758"/>
                  </a:lnTo>
                  <a:lnTo>
                    <a:pt x="816" y="759"/>
                  </a:lnTo>
                  <a:lnTo>
                    <a:pt x="816" y="760"/>
                  </a:lnTo>
                  <a:lnTo>
                    <a:pt x="816" y="760"/>
                  </a:lnTo>
                  <a:lnTo>
                    <a:pt x="816" y="761"/>
                  </a:lnTo>
                  <a:lnTo>
                    <a:pt x="817" y="762"/>
                  </a:lnTo>
                  <a:lnTo>
                    <a:pt x="817" y="763"/>
                  </a:lnTo>
                  <a:lnTo>
                    <a:pt x="817" y="764"/>
                  </a:lnTo>
                  <a:lnTo>
                    <a:pt x="817" y="765"/>
                  </a:lnTo>
                  <a:lnTo>
                    <a:pt x="818" y="767"/>
                  </a:lnTo>
                  <a:lnTo>
                    <a:pt x="818" y="767"/>
                  </a:lnTo>
                  <a:lnTo>
                    <a:pt x="819" y="769"/>
                  </a:lnTo>
                  <a:lnTo>
                    <a:pt x="819" y="770"/>
                  </a:lnTo>
                  <a:lnTo>
                    <a:pt x="819" y="771"/>
                  </a:lnTo>
                  <a:lnTo>
                    <a:pt x="820" y="771"/>
                  </a:lnTo>
                  <a:lnTo>
                    <a:pt x="819" y="772"/>
                  </a:lnTo>
                  <a:lnTo>
                    <a:pt x="819" y="773"/>
                  </a:lnTo>
                  <a:lnTo>
                    <a:pt x="819" y="773"/>
                  </a:lnTo>
                  <a:lnTo>
                    <a:pt x="819" y="774"/>
                  </a:lnTo>
                  <a:lnTo>
                    <a:pt x="819" y="775"/>
                  </a:lnTo>
                  <a:lnTo>
                    <a:pt x="818" y="776"/>
                  </a:lnTo>
                  <a:lnTo>
                    <a:pt x="818" y="777"/>
                  </a:lnTo>
                  <a:lnTo>
                    <a:pt x="818" y="778"/>
                  </a:lnTo>
                  <a:lnTo>
                    <a:pt x="817" y="779"/>
                  </a:lnTo>
                  <a:lnTo>
                    <a:pt x="816" y="779"/>
                  </a:lnTo>
                  <a:lnTo>
                    <a:pt x="815" y="780"/>
                  </a:lnTo>
                  <a:lnTo>
                    <a:pt x="815" y="780"/>
                  </a:lnTo>
                  <a:lnTo>
                    <a:pt x="815" y="780"/>
                  </a:lnTo>
                  <a:lnTo>
                    <a:pt x="814" y="780"/>
                  </a:lnTo>
                  <a:lnTo>
                    <a:pt x="813" y="781"/>
                  </a:lnTo>
                  <a:lnTo>
                    <a:pt x="812" y="782"/>
                  </a:lnTo>
                  <a:lnTo>
                    <a:pt x="812" y="783"/>
                  </a:lnTo>
                  <a:lnTo>
                    <a:pt x="811" y="783"/>
                  </a:lnTo>
                  <a:lnTo>
                    <a:pt x="811" y="784"/>
                  </a:lnTo>
                  <a:lnTo>
                    <a:pt x="812" y="785"/>
                  </a:lnTo>
                  <a:lnTo>
                    <a:pt x="812" y="786"/>
                  </a:lnTo>
                  <a:lnTo>
                    <a:pt x="811" y="786"/>
                  </a:lnTo>
                  <a:lnTo>
                    <a:pt x="811" y="787"/>
                  </a:lnTo>
                  <a:lnTo>
                    <a:pt x="811" y="789"/>
                  </a:lnTo>
                  <a:lnTo>
                    <a:pt x="811" y="790"/>
                  </a:lnTo>
                  <a:lnTo>
                    <a:pt x="811" y="791"/>
                  </a:lnTo>
                  <a:lnTo>
                    <a:pt x="811" y="792"/>
                  </a:lnTo>
                  <a:lnTo>
                    <a:pt x="811" y="793"/>
                  </a:lnTo>
                  <a:lnTo>
                    <a:pt x="811" y="793"/>
                  </a:lnTo>
                  <a:lnTo>
                    <a:pt x="810" y="794"/>
                  </a:lnTo>
                  <a:lnTo>
                    <a:pt x="810" y="795"/>
                  </a:lnTo>
                  <a:lnTo>
                    <a:pt x="809" y="796"/>
                  </a:lnTo>
                  <a:lnTo>
                    <a:pt x="809" y="797"/>
                  </a:lnTo>
                  <a:lnTo>
                    <a:pt x="809" y="798"/>
                  </a:lnTo>
                  <a:lnTo>
                    <a:pt x="809" y="798"/>
                  </a:lnTo>
                  <a:lnTo>
                    <a:pt x="809" y="799"/>
                  </a:lnTo>
                  <a:lnTo>
                    <a:pt x="808" y="800"/>
                  </a:lnTo>
                  <a:lnTo>
                    <a:pt x="808" y="801"/>
                  </a:lnTo>
                  <a:lnTo>
                    <a:pt x="807" y="802"/>
                  </a:lnTo>
                  <a:lnTo>
                    <a:pt x="807" y="803"/>
                  </a:lnTo>
                  <a:lnTo>
                    <a:pt x="807" y="805"/>
                  </a:lnTo>
                  <a:lnTo>
                    <a:pt x="806" y="805"/>
                  </a:lnTo>
                  <a:lnTo>
                    <a:pt x="806" y="806"/>
                  </a:lnTo>
                  <a:lnTo>
                    <a:pt x="806" y="807"/>
                  </a:lnTo>
                  <a:lnTo>
                    <a:pt x="805" y="808"/>
                  </a:lnTo>
                  <a:lnTo>
                    <a:pt x="805" y="809"/>
                  </a:lnTo>
                  <a:lnTo>
                    <a:pt x="805" y="810"/>
                  </a:lnTo>
                  <a:lnTo>
                    <a:pt x="804" y="812"/>
                  </a:lnTo>
                  <a:lnTo>
                    <a:pt x="804" y="812"/>
                  </a:lnTo>
                  <a:lnTo>
                    <a:pt x="803" y="813"/>
                  </a:lnTo>
                  <a:lnTo>
                    <a:pt x="803" y="814"/>
                  </a:lnTo>
                  <a:lnTo>
                    <a:pt x="803" y="815"/>
                  </a:lnTo>
                  <a:lnTo>
                    <a:pt x="803" y="816"/>
                  </a:lnTo>
                  <a:lnTo>
                    <a:pt x="803" y="817"/>
                  </a:lnTo>
                  <a:lnTo>
                    <a:pt x="803" y="818"/>
                  </a:lnTo>
                  <a:lnTo>
                    <a:pt x="790" y="818"/>
                  </a:lnTo>
                  <a:lnTo>
                    <a:pt x="790" y="818"/>
                  </a:lnTo>
                  <a:lnTo>
                    <a:pt x="789" y="816"/>
                  </a:lnTo>
                  <a:lnTo>
                    <a:pt x="789" y="812"/>
                  </a:lnTo>
                  <a:lnTo>
                    <a:pt x="789" y="808"/>
                  </a:lnTo>
                  <a:lnTo>
                    <a:pt x="790" y="805"/>
                  </a:lnTo>
                  <a:lnTo>
                    <a:pt x="790" y="803"/>
                  </a:lnTo>
                  <a:lnTo>
                    <a:pt x="791" y="801"/>
                  </a:lnTo>
                  <a:lnTo>
                    <a:pt x="792" y="800"/>
                  </a:lnTo>
                  <a:lnTo>
                    <a:pt x="794" y="799"/>
                  </a:lnTo>
                  <a:lnTo>
                    <a:pt x="794" y="798"/>
                  </a:lnTo>
                  <a:lnTo>
                    <a:pt x="795" y="794"/>
                  </a:lnTo>
                  <a:lnTo>
                    <a:pt x="796" y="793"/>
                  </a:lnTo>
                  <a:lnTo>
                    <a:pt x="796" y="790"/>
                  </a:lnTo>
                  <a:lnTo>
                    <a:pt x="796" y="784"/>
                  </a:lnTo>
                  <a:lnTo>
                    <a:pt x="796" y="782"/>
                  </a:lnTo>
                  <a:lnTo>
                    <a:pt x="796" y="781"/>
                  </a:lnTo>
                  <a:lnTo>
                    <a:pt x="795" y="780"/>
                  </a:lnTo>
                  <a:lnTo>
                    <a:pt x="794" y="780"/>
                  </a:lnTo>
                  <a:lnTo>
                    <a:pt x="794" y="779"/>
                  </a:lnTo>
                  <a:lnTo>
                    <a:pt x="794" y="778"/>
                  </a:lnTo>
                  <a:lnTo>
                    <a:pt x="794" y="776"/>
                  </a:lnTo>
                  <a:lnTo>
                    <a:pt x="794" y="775"/>
                  </a:lnTo>
                  <a:lnTo>
                    <a:pt x="793" y="774"/>
                  </a:lnTo>
                  <a:lnTo>
                    <a:pt x="790" y="775"/>
                  </a:lnTo>
                  <a:lnTo>
                    <a:pt x="790" y="774"/>
                  </a:lnTo>
                  <a:lnTo>
                    <a:pt x="784" y="766"/>
                  </a:lnTo>
                  <a:lnTo>
                    <a:pt x="783" y="764"/>
                  </a:lnTo>
                  <a:lnTo>
                    <a:pt x="783" y="763"/>
                  </a:lnTo>
                  <a:lnTo>
                    <a:pt x="782" y="762"/>
                  </a:lnTo>
                  <a:lnTo>
                    <a:pt x="777" y="759"/>
                  </a:lnTo>
                  <a:lnTo>
                    <a:pt x="775" y="756"/>
                  </a:lnTo>
                  <a:lnTo>
                    <a:pt x="771" y="753"/>
                  </a:lnTo>
                  <a:lnTo>
                    <a:pt x="769" y="749"/>
                  </a:lnTo>
                  <a:lnTo>
                    <a:pt x="765" y="746"/>
                  </a:lnTo>
                  <a:lnTo>
                    <a:pt x="764" y="745"/>
                  </a:lnTo>
                  <a:lnTo>
                    <a:pt x="763" y="743"/>
                  </a:lnTo>
                  <a:lnTo>
                    <a:pt x="762" y="742"/>
                  </a:lnTo>
                  <a:lnTo>
                    <a:pt x="745" y="737"/>
                  </a:lnTo>
                  <a:lnTo>
                    <a:pt x="748" y="733"/>
                  </a:lnTo>
                  <a:lnTo>
                    <a:pt x="748" y="731"/>
                  </a:lnTo>
                  <a:lnTo>
                    <a:pt x="745" y="714"/>
                  </a:lnTo>
                  <a:lnTo>
                    <a:pt x="739" y="679"/>
                  </a:lnTo>
                  <a:lnTo>
                    <a:pt x="743" y="671"/>
                  </a:lnTo>
                  <a:lnTo>
                    <a:pt x="746" y="648"/>
                  </a:lnTo>
                  <a:lnTo>
                    <a:pt x="746" y="645"/>
                  </a:lnTo>
                  <a:lnTo>
                    <a:pt x="747" y="645"/>
                  </a:lnTo>
                  <a:lnTo>
                    <a:pt x="747" y="644"/>
                  </a:lnTo>
                  <a:lnTo>
                    <a:pt x="748" y="644"/>
                  </a:lnTo>
                  <a:lnTo>
                    <a:pt x="747" y="644"/>
                  </a:lnTo>
                  <a:lnTo>
                    <a:pt x="748" y="644"/>
                  </a:lnTo>
                  <a:lnTo>
                    <a:pt x="748" y="643"/>
                  </a:lnTo>
                  <a:lnTo>
                    <a:pt x="748" y="644"/>
                  </a:lnTo>
                  <a:lnTo>
                    <a:pt x="748" y="643"/>
                  </a:lnTo>
                  <a:lnTo>
                    <a:pt x="748" y="642"/>
                  </a:lnTo>
                  <a:lnTo>
                    <a:pt x="749" y="642"/>
                  </a:lnTo>
                  <a:lnTo>
                    <a:pt x="750" y="642"/>
                  </a:lnTo>
                  <a:lnTo>
                    <a:pt x="750" y="641"/>
                  </a:lnTo>
                  <a:lnTo>
                    <a:pt x="750" y="640"/>
                  </a:lnTo>
                  <a:lnTo>
                    <a:pt x="748" y="640"/>
                  </a:lnTo>
                  <a:lnTo>
                    <a:pt x="746" y="640"/>
                  </a:lnTo>
                  <a:lnTo>
                    <a:pt x="723" y="640"/>
                  </a:lnTo>
                  <a:lnTo>
                    <a:pt x="717" y="640"/>
                  </a:lnTo>
                  <a:lnTo>
                    <a:pt x="713" y="640"/>
                  </a:lnTo>
                  <a:lnTo>
                    <a:pt x="714" y="640"/>
                  </a:lnTo>
                  <a:lnTo>
                    <a:pt x="714" y="641"/>
                  </a:lnTo>
                  <a:lnTo>
                    <a:pt x="714" y="642"/>
                  </a:lnTo>
                  <a:lnTo>
                    <a:pt x="714" y="643"/>
                  </a:lnTo>
                  <a:lnTo>
                    <a:pt x="714" y="644"/>
                  </a:lnTo>
                  <a:lnTo>
                    <a:pt x="714" y="645"/>
                  </a:lnTo>
                  <a:lnTo>
                    <a:pt x="714" y="645"/>
                  </a:lnTo>
                  <a:lnTo>
                    <a:pt x="714" y="646"/>
                  </a:lnTo>
                  <a:lnTo>
                    <a:pt x="714" y="647"/>
                  </a:lnTo>
                  <a:lnTo>
                    <a:pt x="714" y="648"/>
                  </a:lnTo>
                  <a:lnTo>
                    <a:pt x="714" y="649"/>
                  </a:lnTo>
                  <a:lnTo>
                    <a:pt x="715" y="649"/>
                  </a:lnTo>
                  <a:lnTo>
                    <a:pt x="715" y="650"/>
                  </a:lnTo>
                  <a:lnTo>
                    <a:pt x="715" y="651"/>
                  </a:lnTo>
                  <a:lnTo>
                    <a:pt x="715" y="651"/>
                  </a:lnTo>
                  <a:lnTo>
                    <a:pt x="715" y="652"/>
                  </a:lnTo>
                  <a:lnTo>
                    <a:pt x="715" y="653"/>
                  </a:lnTo>
                  <a:lnTo>
                    <a:pt x="715" y="654"/>
                  </a:lnTo>
                  <a:lnTo>
                    <a:pt x="715" y="655"/>
                  </a:lnTo>
                  <a:lnTo>
                    <a:pt x="715" y="656"/>
                  </a:lnTo>
                  <a:lnTo>
                    <a:pt x="715" y="657"/>
                  </a:lnTo>
                  <a:lnTo>
                    <a:pt x="714" y="657"/>
                  </a:lnTo>
                  <a:lnTo>
                    <a:pt x="714" y="658"/>
                  </a:lnTo>
                  <a:lnTo>
                    <a:pt x="714" y="658"/>
                  </a:lnTo>
                  <a:lnTo>
                    <a:pt x="712" y="658"/>
                  </a:lnTo>
                  <a:lnTo>
                    <a:pt x="705" y="658"/>
                  </a:lnTo>
                  <a:lnTo>
                    <a:pt x="674" y="658"/>
                  </a:lnTo>
                  <a:lnTo>
                    <a:pt x="685" y="669"/>
                  </a:lnTo>
                  <a:lnTo>
                    <a:pt x="688" y="672"/>
                  </a:lnTo>
                  <a:lnTo>
                    <a:pt x="691" y="675"/>
                  </a:lnTo>
                  <a:lnTo>
                    <a:pt x="691" y="676"/>
                  </a:lnTo>
                  <a:lnTo>
                    <a:pt x="691" y="677"/>
                  </a:lnTo>
                  <a:lnTo>
                    <a:pt x="691" y="702"/>
                  </a:lnTo>
                  <a:lnTo>
                    <a:pt x="691" y="707"/>
                  </a:lnTo>
                  <a:lnTo>
                    <a:pt x="692" y="707"/>
                  </a:lnTo>
                  <a:lnTo>
                    <a:pt x="692" y="708"/>
                  </a:lnTo>
                  <a:lnTo>
                    <a:pt x="694" y="715"/>
                  </a:lnTo>
                  <a:lnTo>
                    <a:pt x="696" y="717"/>
                  </a:lnTo>
                  <a:lnTo>
                    <a:pt x="691" y="722"/>
                  </a:lnTo>
                  <a:lnTo>
                    <a:pt x="678" y="735"/>
                  </a:lnTo>
                  <a:lnTo>
                    <a:pt x="675" y="737"/>
                  </a:lnTo>
                  <a:lnTo>
                    <a:pt x="668" y="741"/>
                  </a:lnTo>
                  <a:lnTo>
                    <a:pt x="666" y="742"/>
                  </a:lnTo>
                  <a:lnTo>
                    <a:pt x="665" y="743"/>
                  </a:lnTo>
                  <a:lnTo>
                    <a:pt x="664" y="743"/>
                  </a:lnTo>
                  <a:lnTo>
                    <a:pt x="662" y="749"/>
                  </a:lnTo>
                  <a:lnTo>
                    <a:pt x="656" y="758"/>
                  </a:lnTo>
                  <a:lnTo>
                    <a:pt x="656" y="760"/>
                  </a:lnTo>
                  <a:lnTo>
                    <a:pt x="656" y="761"/>
                  </a:lnTo>
                  <a:lnTo>
                    <a:pt x="655" y="761"/>
                  </a:lnTo>
                  <a:lnTo>
                    <a:pt x="655" y="762"/>
                  </a:lnTo>
                  <a:lnTo>
                    <a:pt x="654" y="762"/>
                  </a:lnTo>
                  <a:lnTo>
                    <a:pt x="654" y="763"/>
                  </a:lnTo>
                  <a:lnTo>
                    <a:pt x="653" y="763"/>
                  </a:lnTo>
                  <a:lnTo>
                    <a:pt x="653" y="764"/>
                  </a:lnTo>
                  <a:lnTo>
                    <a:pt x="651" y="767"/>
                  </a:lnTo>
                  <a:lnTo>
                    <a:pt x="649" y="768"/>
                  </a:lnTo>
                  <a:lnTo>
                    <a:pt x="648" y="769"/>
                  </a:lnTo>
                  <a:lnTo>
                    <a:pt x="643" y="774"/>
                  </a:lnTo>
                  <a:lnTo>
                    <a:pt x="638" y="780"/>
                  </a:lnTo>
                  <a:lnTo>
                    <a:pt x="633" y="786"/>
                  </a:lnTo>
                  <a:lnTo>
                    <a:pt x="627" y="793"/>
                  </a:lnTo>
                  <a:lnTo>
                    <a:pt x="624" y="798"/>
                  </a:lnTo>
                  <a:lnTo>
                    <a:pt x="623" y="799"/>
                  </a:lnTo>
                  <a:lnTo>
                    <a:pt x="622" y="799"/>
                  </a:lnTo>
                  <a:lnTo>
                    <a:pt x="621" y="800"/>
                  </a:lnTo>
                  <a:lnTo>
                    <a:pt x="620" y="800"/>
                  </a:lnTo>
                  <a:lnTo>
                    <a:pt x="618" y="801"/>
                  </a:lnTo>
                  <a:lnTo>
                    <a:pt x="617" y="801"/>
                  </a:lnTo>
                  <a:lnTo>
                    <a:pt x="615" y="801"/>
                  </a:lnTo>
                  <a:lnTo>
                    <a:pt x="594" y="802"/>
                  </a:lnTo>
                  <a:lnTo>
                    <a:pt x="593" y="802"/>
                  </a:lnTo>
                  <a:lnTo>
                    <a:pt x="590" y="804"/>
                  </a:lnTo>
                  <a:lnTo>
                    <a:pt x="590" y="805"/>
                  </a:lnTo>
                  <a:lnTo>
                    <a:pt x="590" y="804"/>
                  </a:lnTo>
                  <a:lnTo>
                    <a:pt x="589" y="804"/>
                  </a:lnTo>
                  <a:lnTo>
                    <a:pt x="588" y="803"/>
                  </a:lnTo>
                  <a:lnTo>
                    <a:pt x="587" y="802"/>
                  </a:lnTo>
                  <a:lnTo>
                    <a:pt x="586" y="801"/>
                  </a:lnTo>
                  <a:lnTo>
                    <a:pt x="580" y="797"/>
                  </a:lnTo>
                  <a:lnTo>
                    <a:pt x="569" y="787"/>
                  </a:lnTo>
                  <a:lnTo>
                    <a:pt x="535" y="767"/>
                  </a:lnTo>
                  <a:lnTo>
                    <a:pt x="531" y="767"/>
                  </a:lnTo>
                  <a:lnTo>
                    <a:pt x="528" y="768"/>
                  </a:lnTo>
                  <a:lnTo>
                    <a:pt x="523" y="771"/>
                  </a:lnTo>
                  <a:lnTo>
                    <a:pt x="513" y="776"/>
                  </a:lnTo>
                  <a:lnTo>
                    <a:pt x="505" y="780"/>
                  </a:lnTo>
                  <a:lnTo>
                    <a:pt x="505" y="785"/>
                  </a:lnTo>
                  <a:lnTo>
                    <a:pt x="505" y="796"/>
                  </a:lnTo>
                  <a:lnTo>
                    <a:pt x="505" y="802"/>
                  </a:lnTo>
                  <a:lnTo>
                    <a:pt x="500" y="802"/>
                  </a:lnTo>
                  <a:lnTo>
                    <a:pt x="480" y="802"/>
                  </a:lnTo>
                  <a:lnTo>
                    <a:pt x="479" y="802"/>
                  </a:lnTo>
                  <a:lnTo>
                    <a:pt x="479" y="801"/>
                  </a:lnTo>
                  <a:lnTo>
                    <a:pt x="479" y="802"/>
                  </a:lnTo>
                  <a:lnTo>
                    <a:pt x="479" y="801"/>
                  </a:lnTo>
                  <a:lnTo>
                    <a:pt x="478" y="801"/>
                  </a:lnTo>
                  <a:lnTo>
                    <a:pt x="478" y="802"/>
                  </a:lnTo>
                  <a:lnTo>
                    <a:pt x="478" y="801"/>
                  </a:lnTo>
                  <a:lnTo>
                    <a:pt x="477" y="801"/>
                  </a:lnTo>
                  <a:lnTo>
                    <a:pt x="477" y="802"/>
                  </a:lnTo>
                  <a:lnTo>
                    <a:pt x="477" y="803"/>
                  </a:lnTo>
                  <a:lnTo>
                    <a:pt x="476" y="803"/>
                  </a:lnTo>
                  <a:lnTo>
                    <a:pt x="476" y="802"/>
                  </a:lnTo>
                  <a:lnTo>
                    <a:pt x="476" y="803"/>
                  </a:lnTo>
                  <a:lnTo>
                    <a:pt x="476" y="802"/>
                  </a:lnTo>
                  <a:lnTo>
                    <a:pt x="476" y="802"/>
                  </a:lnTo>
                  <a:lnTo>
                    <a:pt x="476" y="803"/>
                  </a:lnTo>
                  <a:lnTo>
                    <a:pt x="475" y="803"/>
                  </a:lnTo>
                  <a:lnTo>
                    <a:pt x="475" y="802"/>
                  </a:lnTo>
                  <a:lnTo>
                    <a:pt x="474" y="802"/>
                  </a:lnTo>
                  <a:lnTo>
                    <a:pt x="474" y="803"/>
                  </a:lnTo>
                  <a:lnTo>
                    <a:pt x="475" y="803"/>
                  </a:lnTo>
                  <a:lnTo>
                    <a:pt x="474" y="803"/>
                  </a:lnTo>
                  <a:lnTo>
                    <a:pt x="473" y="803"/>
                  </a:lnTo>
                  <a:lnTo>
                    <a:pt x="472" y="803"/>
                  </a:lnTo>
                  <a:lnTo>
                    <a:pt x="472" y="804"/>
                  </a:lnTo>
                  <a:lnTo>
                    <a:pt x="471" y="804"/>
                  </a:lnTo>
                  <a:lnTo>
                    <a:pt x="470" y="804"/>
                  </a:lnTo>
                  <a:lnTo>
                    <a:pt x="470" y="805"/>
                  </a:lnTo>
                  <a:lnTo>
                    <a:pt x="470" y="805"/>
                  </a:lnTo>
                  <a:lnTo>
                    <a:pt x="470" y="806"/>
                  </a:lnTo>
                  <a:lnTo>
                    <a:pt x="470" y="807"/>
                  </a:lnTo>
                  <a:lnTo>
                    <a:pt x="469" y="808"/>
                  </a:lnTo>
                  <a:lnTo>
                    <a:pt x="468" y="809"/>
                  </a:lnTo>
                  <a:lnTo>
                    <a:pt x="457" y="818"/>
                  </a:lnTo>
                  <a:lnTo>
                    <a:pt x="457" y="819"/>
                  </a:lnTo>
                  <a:lnTo>
                    <a:pt x="456" y="822"/>
                  </a:lnTo>
                  <a:lnTo>
                    <a:pt x="456" y="823"/>
                  </a:lnTo>
                  <a:lnTo>
                    <a:pt x="454" y="825"/>
                  </a:lnTo>
                  <a:lnTo>
                    <a:pt x="454" y="825"/>
                  </a:lnTo>
                  <a:lnTo>
                    <a:pt x="455" y="828"/>
                  </a:lnTo>
                  <a:lnTo>
                    <a:pt x="448" y="828"/>
                  </a:lnTo>
                  <a:lnTo>
                    <a:pt x="446" y="828"/>
                  </a:lnTo>
                  <a:lnTo>
                    <a:pt x="438" y="828"/>
                  </a:lnTo>
                  <a:lnTo>
                    <a:pt x="407" y="828"/>
                  </a:lnTo>
                  <a:lnTo>
                    <a:pt x="399" y="811"/>
                  </a:lnTo>
                  <a:lnTo>
                    <a:pt x="395" y="812"/>
                  </a:lnTo>
                  <a:lnTo>
                    <a:pt x="392" y="812"/>
                  </a:lnTo>
                  <a:lnTo>
                    <a:pt x="378" y="811"/>
                  </a:lnTo>
                  <a:lnTo>
                    <a:pt x="372" y="811"/>
                  </a:lnTo>
                  <a:lnTo>
                    <a:pt x="360" y="810"/>
                  </a:lnTo>
                  <a:lnTo>
                    <a:pt x="348" y="810"/>
                  </a:lnTo>
                  <a:lnTo>
                    <a:pt x="348" y="810"/>
                  </a:lnTo>
                  <a:lnTo>
                    <a:pt x="342" y="811"/>
                  </a:lnTo>
                  <a:lnTo>
                    <a:pt x="341" y="812"/>
                  </a:lnTo>
                  <a:lnTo>
                    <a:pt x="336" y="813"/>
                  </a:lnTo>
                  <a:lnTo>
                    <a:pt x="330" y="816"/>
                  </a:lnTo>
                  <a:lnTo>
                    <a:pt x="329" y="816"/>
                  </a:lnTo>
                  <a:lnTo>
                    <a:pt x="329" y="817"/>
                  </a:lnTo>
                  <a:lnTo>
                    <a:pt x="322" y="818"/>
                  </a:lnTo>
                  <a:lnTo>
                    <a:pt x="321" y="818"/>
                  </a:lnTo>
                  <a:lnTo>
                    <a:pt x="320" y="818"/>
                  </a:lnTo>
                  <a:lnTo>
                    <a:pt x="315" y="818"/>
                  </a:lnTo>
                  <a:lnTo>
                    <a:pt x="308" y="817"/>
                  </a:lnTo>
                  <a:lnTo>
                    <a:pt x="304" y="815"/>
                  </a:lnTo>
                  <a:lnTo>
                    <a:pt x="301" y="814"/>
                  </a:lnTo>
                  <a:lnTo>
                    <a:pt x="299" y="813"/>
                  </a:lnTo>
                  <a:lnTo>
                    <a:pt x="298" y="813"/>
                  </a:lnTo>
                  <a:lnTo>
                    <a:pt x="297" y="812"/>
                  </a:lnTo>
                  <a:lnTo>
                    <a:pt x="296" y="812"/>
                  </a:lnTo>
                  <a:lnTo>
                    <a:pt x="295" y="811"/>
                  </a:lnTo>
                  <a:lnTo>
                    <a:pt x="295" y="810"/>
                  </a:lnTo>
                  <a:lnTo>
                    <a:pt x="294" y="809"/>
                  </a:lnTo>
                  <a:lnTo>
                    <a:pt x="293" y="807"/>
                  </a:lnTo>
                  <a:lnTo>
                    <a:pt x="291" y="800"/>
                  </a:lnTo>
                  <a:lnTo>
                    <a:pt x="288" y="793"/>
                  </a:lnTo>
                  <a:lnTo>
                    <a:pt x="287" y="791"/>
                  </a:lnTo>
                  <a:lnTo>
                    <a:pt x="287" y="790"/>
                  </a:lnTo>
                  <a:lnTo>
                    <a:pt x="286" y="790"/>
                  </a:lnTo>
                  <a:lnTo>
                    <a:pt x="285" y="790"/>
                  </a:lnTo>
                  <a:lnTo>
                    <a:pt x="285" y="789"/>
                  </a:lnTo>
                  <a:lnTo>
                    <a:pt x="285" y="789"/>
                  </a:lnTo>
                  <a:lnTo>
                    <a:pt x="284" y="789"/>
                  </a:lnTo>
                  <a:lnTo>
                    <a:pt x="284" y="788"/>
                  </a:lnTo>
                  <a:lnTo>
                    <a:pt x="282" y="786"/>
                  </a:lnTo>
                  <a:lnTo>
                    <a:pt x="281" y="786"/>
                  </a:lnTo>
                  <a:lnTo>
                    <a:pt x="281" y="785"/>
                  </a:lnTo>
                  <a:lnTo>
                    <a:pt x="279" y="782"/>
                  </a:lnTo>
                  <a:lnTo>
                    <a:pt x="278" y="780"/>
                  </a:lnTo>
                  <a:lnTo>
                    <a:pt x="278" y="779"/>
                  </a:lnTo>
                  <a:lnTo>
                    <a:pt x="277" y="778"/>
                  </a:lnTo>
                  <a:lnTo>
                    <a:pt x="277" y="777"/>
                  </a:lnTo>
                  <a:lnTo>
                    <a:pt x="276" y="777"/>
                  </a:lnTo>
                  <a:lnTo>
                    <a:pt x="275" y="776"/>
                  </a:lnTo>
                  <a:lnTo>
                    <a:pt x="273" y="775"/>
                  </a:lnTo>
                  <a:lnTo>
                    <a:pt x="273" y="774"/>
                  </a:lnTo>
                  <a:lnTo>
                    <a:pt x="271" y="774"/>
                  </a:lnTo>
                  <a:lnTo>
                    <a:pt x="270" y="773"/>
                  </a:lnTo>
                  <a:lnTo>
                    <a:pt x="269" y="773"/>
                  </a:lnTo>
                  <a:lnTo>
                    <a:pt x="269" y="773"/>
                  </a:lnTo>
                  <a:lnTo>
                    <a:pt x="269" y="770"/>
                  </a:lnTo>
                  <a:lnTo>
                    <a:pt x="269" y="760"/>
                  </a:lnTo>
                  <a:lnTo>
                    <a:pt x="268" y="759"/>
                  </a:lnTo>
                  <a:lnTo>
                    <a:pt x="268" y="758"/>
                  </a:lnTo>
                  <a:lnTo>
                    <a:pt x="266" y="757"/>
                  </a:lnTo>
                  <a:lnTo>
                    <a:pt x="265" y="757"/>
                  </a:lnTo>
                  <a:lnTo>
                    <a:pt x="265" y="757"/>
                  </a:lnTo>
                  <a:lnTo>
                    <a:pt x="264" y="757"/>
                  </a:lnTo>
                  <a:lnTo>
                    <a:pt x="263" y="757"/>
                  </a:lnTo>
                  <a:lnTo>
                    <a:pt x="261" y="757"/>
                  </a:lnTo>
                  <a:lnTo>
                    <a:pt x="260" y="757"/>
                  </a:lnTo>
                  <a:lnTo>
                    <a:pt x="260" y="758"/>
                  </a:lnTo>
                  <a:lnTo>
                    <a:pt x="259" y="758"/>
                  </a:lnTo>
                  <a:lnTo>
                    <a:pt x="259" y="757"/>
                  </a:lnTo>
                  <a:lnTo>
                    <a:pt x="259" y="758"/>
                  </a:lnTo>
                  <a:lnTo>
                    <a:pt x="259" y="758"/>
                  </a:lnTo>
                  <a:lnTo>
                    <a:pt x="258" y="758"/>
                  </a:lnTo>
                  <a:lnTo>
                    <a:pt x="259" y="758"/>
                  </a:lnTo>
                  <a:lnTo>
                    <a:pt x="258" y="758"/>
                  </a:lnTo>
                  <a:lnTo>
                    <a:pt x="258" y="757"/>
                  </a:lnTo>
                  <a:lnTo>
                    <a:pt x="258" y="758"/>
                  </a:lnTo>
                  <a:lnTo>
                    <a:pt x="257" y="758"/>
                  </a:lnTo>
                  <a:lnTo>
                    <a:pt x="256" y="758"/>
                  </a:lnTo>
                  <a:lnTo>
                    <a:pt x="256" y="759"/>
                  </a:lnTo>
                  <a:lnTo>
                    <a:pt x="256" y="758"/>
                  </a:lnTo>
                  <a:lnTo>
                    <a:pt x="255" y="758"/>
                  </a:lnTo>
                  <a:lnTo>
                    <a:pt x="254" y="758"/>
                  </a:lnTo>
                  <a:lnTo>
                    <a:pt x="254" y="759"/>
                  </a:lnTo>
                  <a:lnTo>
                    <a:pt x="253" y="759"/>
                  </a:lnTo>
                  <a:lnTo>
                    <a:pt x="253" y="758"/>
                  </a:lnTo>
                  <a:lnTo>
                    <a:pt x="253" y="759"/>
                  </a:lnTo>
                  <a:lnTo>
                    <a:pt x="253" y="759"/>
                  </a:lnTo>
                  <a:lnTo>
                    <a:pt x="252" y="759"/>
                  </a:lnTo>
                  <a:lnTo>
                    <a:pt x="252" y="758"/>
                  </a:lnTo>
                  <a:lnTo>
                    <a:pt x="252" y="757"/>
                  </a:lnTo>
                  <a:lnTo>
                    <a:pt x="252" y="758"/>
                  </a:lnTo>
                  <a:lnTo>
                    <a:pt x="251" y="758"/>
                  </a:lnTo>
                  <a:lnTo>
                    <a:pt x="251" y="759"/>
                  </a:lnTo>
                  <a:lnTo>
                    <a:pt x="251" y="760"/>
                  </a:lnTo>
                  <a:lnTo>
                    <a:pt x="250" y="760"/>
                  </a:lnTo>
                  <a:lnTo>
                    <a:pt x="250" y="759"/>
                  </a:lnTo>
                  <a:lnTo>
                    <a:pt x="249" y="759"/>
                  </a:lnTo>
                  <a:lnTo>
                    <a:pt x="248" y="759"/>
                  </a:lnTo>
                  <a:lnTo>
                    <a:pt x="247" y="759"/>
                  </a:lnTo>
                  <a:lnTo>
                    <a:pt x="247" y="760"/>
                  </a:lnTo>
                  <a:lnTo>
                    <a:pt x="246" y="760"/>
                  </a:lnTo>
                  <a:lnTo>
                    <a:pt x="246" y="759"/>
                  </a:lnTo>
                  <a:lnTo>
                    <a:pt x="246" y="759"/>
                  </a:lnTo>
                  <a:lnTo>
                    <a:pt x="246" y="760"/>
                  </a:lnTo>
                  <a:lnTo>
                    <a:pt x="246" y="759"/>
                  </a:lnTo>
                  <a:lnTo>
                    <a:pt x="245" y="759"/>
                  </a:lnTo>
                  <a:lnTo>
                    <a:pt x="246" y="759"/>
                  </a:lnTo>
                  <a:lnTo>
                    <a:pt x="246" y="760"/>
                  </a:lnTo>
                  <a:lnTo>
                    <a:pt x="245" y="760"/>
                  </a:lnTo>
                  <a:lnTo>
                    <a:pt x="245" y="759"/>
                  </a:lnTo>
                  <a:lnTo>
                    <a:pt x="244" y="759"/>
                  </a:lnTo>
                  <a:lnTo>
                    <a:pt x="244" y="760"/>
                  </a:lnTo>
                  <a:lnTo>
                    <a:pt x="244" y="760"/>
                  </a:lnTo>
                  <a:lnTo>
                    <a:pt x="243" y="760"/>
                  </a:lnTo>
                  <a:lnTo>
                    <a:pt x="243" y="760"/>
                  </a:lnTo>
                  <a:lnTo>
                    <a:pt x="242" y="760"/>
                  </a:lnTo>
                  <a:lnTo>
                    <a:pt x="242" y="760"/>
                  </a:lnTo>
                  <a:lnTo>
                    <a:pt x="242" y="760"/>
                  </a:lnTo>
                  <a:lnTo>
                    <a:pt x="241" y="760"/>
                  </a:lnTo>
                  <a:lnTo>
                    <a:pt x="241" y="760"/>
                  </a:lnTo>
                  <a:lnTo>
                    <a:pt x="240" y="760"/>
                  </a:lnTo>
                  <a:lnTo>
                    <a:pt x="241" y="760"/>
                  </a:lnTo>
                  <a:lnTo>
                    <a:pt x="240" y="760"/>
                  </a:lnTo>
                  <a:lnTo>
                    <a:pt x="240" y="760"/>
                  </a:lnTo>
                  <a:lnTo>
                    <a:pt x="240" y="760"/>
                  </a:lnTo>
                  <a:lnTo>
                    <a:pt x="239" y="760"/>
                  </a:lnTo>
                  <a:lnTo>
                    <a:pt x="239" y="760"/>
                  </a:lnTo>
                  <a:lnTo>
                    <a:pt x="240" y="760"/>
                  </a:lnTo>
                  <a:lnTo>
                    <a:pt x="240" y="761"/>
                  </a:lnTo>
                  <a:lnTo>
                    <a:pt x="239" y="761"/>
                  </a:lnTo>
                  <a:lnTo>
                    <a:pt x="239" y="760"/>
                  </a:lnTo>
                  <a:lnTo>
                    <a:pt x="239" y="761"/>
                  </a:lnTo>
                  <a:lnTo>
                    <a:pt x="238" y="761"/>
                  </a:lnTo>
                  <a:lnTo>
                    <a:pt x="238" y="760"/>
                  </a:lnTo>
                  <a:lnTo>
                    <a:pt x="237" y="760"/>
                  </a:lnTo>
                  <a:lnTo>
                    <a:pt x="238" y="760"/>
                  </a:lnTo>
                  <a:lnTo>
                    <a:pt x="238" y="760"/>
                  </a:lnTo>
                  <a:lnTo>
                    <a:pt x="237" y="760"/>
                  </a:lnTo>
                  <a:lnTo>
                    <a:pt x="237" y="760"/>
                  </a:lnTo>
                  <a:lnTo>
                    <a:pt x="236" y="760"/>
                  </a:lnTo>
                  <a:lnTo>
                    <a:pt x="235" y="760"/>
                  </a:lnTo>
                  <a:lnTo>
                    <a:pt x="235" y="760"/>
                  </a:lnTo>
                  <a:lnTo>
                    <a:pt x="234" y="760"/>
                  </a:lnTo>
                  <a:lnTo>
                    <a:pt x="234" y="761"/>
                  </a:lnTo>
                  <a:lnTo>
                    <a:pt x="234" y="760"/>
                  </a:lnTo>
                  <a:lnTo>
                    <a:pt x="233" y="760"/>
                  </a:lnTo>
                  <a:lnTo>
                    <a:pt x="233" y="760"/>
                  </a:lnTo>
                  <a:lnTo>
                    <a:pt x="233" y="760"/>
                  </a:lnTo>
                  <a:lnTo>
                    <a:pt x="233" y="760"/>
                  </a:lnTo>
                  <a:lnTo>
                    <a:pt x="233" y="761"/>
                  </a:lnTo>
                  <a:lnTo>
                    <a:pt x="232" y="761"/>
                  </a:lnTo>
                  <a:lnTo>
                    <a:pt x="233" y="761"/>
                  </a:lnTo>
                  <a:lnTo>
                    <a:pt x="233" y="760"/>
                  </a:lnTo>
                  <a:lnTo>
                    <a:pt x="232" y="760"/>
                  </a:lnTo>
                  <a:lnTo>
                    <a:pt x="231" y="760"/>
                  </a:lnTo>
                  <a:lnTo>
                    <a:pt x="231" y="761"/>
                  </a:lnTo>
                  <a:lnTo>
                    <a:pt x="231" y="760"/>
                  </a:lnTo>
                  <a:lnTo>
                    <a:pt x="230" y="760"/>
                  </a:lnTo>
                  <a:lnTo>
                    <a:pt x="230" y="761"/>
                  </a:lnTo>
                  <a:lnTo>
                    <a:pt x="229" y="761"/>
                  </a:lnTo>
                  <a:lnTo>
                    <a:pt x="229" y="762"/>
                  </a:lnTo>
                  <a:lnTo>
                    <a:pt x="228" y="762"/>
                  </a:lnTo>
                  <a:lnTo>
                    <a:pt x="227" y="762"/>
                  </a:lnTo>
                  <a:lnTo>
                    <a:pt x="227" y="762"/>
                  </a:lnTo>
                  <a:lnTo>
                    <a:pt x="227" y="763"/>
                  </a:lnTo>
                  <a:lnTo>
                    <a:pt x="226" y="763"/>
                  </a:lnTo>
                  <a:lnTo>
                    <a:pt x="226" y="764"/>
                  </a:lnTo>
                  <a:lnTo>
                    <a:pt x="226" y="763"/>
                  </a:lnTo>
                  <a:lnTo>
                    <a:pt x="225" y="763"/>
                  </a:lnTo>
                  <a:lnTo>
                    <a:pt x="224" y="763"/>
                  </a:lnTo>
                  <a:lnTo>
                    <a:pt x="225" y="763"/>
                  </a:lnTo>
                  <a:lnTo>
                    <a:pt x="224" y="763"/>
                  </a:lnTo>
                  <a:lnTo>
                    <a:pt x="224" y="762"/>
                  </a:lnTo>
                  <a:lnTo>
                    <a:pt x="223" y="762"/>
                  </a:lnTo>
                  <a:lnTo>
                    <a:pt x="222" y="762"/>
                  </a:lnTo>
                  <a:lnTo>
                    <a:pt x="221" y="762"/>
                  </a:lnTo>
                  <a:lnTo>
                    <a:pt x="222" y="762"/>
                  </a:lnTo>
                  <a:lnTo>
                    <a:pt x="222" y="763"/>
                  </a:lnTo>
                  <a:lnTo>
                    <a:pt x="221" y="762"/>
                  </a:lnTo>
                  <a:lnTo>
                    <a:pt x="221" y="763"/>
                  </a:lnTo>
                  <a:lnTo>
                    <a:pt x="221" y="762"/>
                  </a:lnTo>
                  <a:lnTo>
                    <a:pt x="221" y="763"/>
                  </a:lnTo>
                  <a:lnTo>
                    <a:pt x="221" y="764"/>
                  </a:lnTo>
                  <a:lnTo>
                    <a:pt x="221" y="763"/>
                  </a:lnTo>
                  <a:lnTo>
                    <a:pt x="220" y="763"/>
                  </a:lnTo>
                  <a:lnTo>
                    <a:pt x="220" y="764"/>
                  </a:lnTo>
                  <a:lnTo>
                    <a:pt x="221" y="764"/>
                  </a:lnTo>
                  <a:lnTo>
                    <a:pt x="221" y="765"/>
                  </a:lnTo>
                  <a:lnTo>
                    <a:pt x="220" y="765"/>
                  </a:lnTo>
                  <a:lnTo>
                    <a:pt x="220" y="764"/>
                  </a:lnTo>
                  <a:lnTo>
                    <a:pt x="219" y="764"/>
                  </a:lnTo>
                  <a:lnTo>
                    <a:pt x="219" y="765"/>
                  </a:lnTo>
                  <a:lnTo>
                    <a:pt x="219" y="764"/>
                  </a:lnTo>
                  <a:lnTo>
                    <a:pt x="218" y="764"/>
                  </a:lnTo>
                  <a:lnTo>
                    <a:pt x="218" y="763"/>
                  </a:lnTo>
                  <a:lnTo>
                    <a:pt x="217" y="763"/>
                  </a:lnTo>
                  <a:lnTo>
                    <a:pt x="217" y="764"/>
                  </a:lnTo>
                  <a:lnTo>
                    <a:pt x="216" y="764"/>
                  </a:lnTo>
                  <a:lnTo>
                    <a:pt x="216" y="765"/>
                  </a:lnTo>
                  <a:lnTo>
                    <a:pt x="216" y="766"/>
                  </a:lnTo>
                  <a:lnTo>
                    <a:pt x="215" y="765"/>
                  </a:lnTo>
                  <a:lnTo>
                    <a:pt x="214" y="765"/>
                  </a:lnTo>
                  <a:lnTo>
                    <a:pt x="214" y="765"/>
                  </a:lnTo>
                  <a:lnTo>
                    <a:pt x="214" y="766"/>
                  </a:lnTo>
                  <a:lnTo>
                    <a:pt x="214" y="767"/>
                  </a:lnTo>
                  <a:lnTo>
                    <a:pt x="214" y="767"/>
                  </a:lnTo>
                  <a:lnTo>
                    <a:pt x="213" y="767"/>
                  </a:lnTo>
                  <a:lnTo>
                    <a:pt x="212" y="767"/>
                  </a:lnTo>
                  <a:lnTo>
                    <a:pt x="212" y="768"/>
                  </a:lnTo>
                  <a:lnTo>
                    <a:pt x="213" y="768"/>
                  </a:lnTo>
                  <a:lnTo>
                    <a:pt x="212" y="768"/>
                  </a:lnTo>
                  <a:lnTo>
                    <a:pt x="212" y="769"/>
                  </a:lnTo>
                  <a:lnTo>
                    <a:pt x="212" y="770"/>
                  </a:lnTo>
                  <a:lnTo>
                    <a:pt x="213" y="770"/>
                  </a:lnTo>
                  <a:lnTo>
                    <a:pt x="212" y="770"/>
                  </a:lnTo>
                  <a:lnTo>
                    <a:pt x="212" y="771"/>
                  </a:lnTo>
                  <a:lnTo>
                    <a:pt x="211" y="771"/>
                  </a:lnTo>
                  <a:lnTo>
                    <a:pt x="212" y="771"/>
                  </a:lnTo>
                  <a:lnTo>
                    <a:pt x="212" y="772"/>
                  </a:lnTo>
                  <a:lnTo>
                    <a:pt x="212" y="773"/>
                  </a:lnTo>
                  <a:lnTo>
                    <a:pt x="211" y="773"/>
                  </a:lnTo>
                  <a:lnTo>
                    <a:pt x="211" y="773"/>
                  </a:lnTo>
                  <a:lnTo>
                    <a:pt x="212" y="773"/>
                  </a:lnTo>
                  <a:lnTo>
                    <a:pt x="211" y="773"/>
                  </a:lnTo>
                  <a:lnTo>
                    <a:pt x="211" y="774"/>
                  </a:lnTo>
                  <a:lnTo>
                    <a:pt x="210" y="774"/>
                  </a:lnTo>
                  <a:lnTo>
                    <a:pt x="210" y="775"/>
                  </a:lnTo>
                  <a:lnTo>
                    <a:pt x="211" y="775"/>
                  </a:lnTo>
                  <a:lnTo>
                    <a:pt x="211" y="776"/>
                  </a:lnTo>
                  <a:lnTo>
                    <a:pt x="211" y="775"/>
                  </a:lnTo>
                  <a:lnTo>
                    <a:pt x="212" y="775"/>
                  </a:lnTo>
                  <a:lnTo>
                    <a:pt x="212" y="776"/>
                  </a:lnTo>
                  <a:lnTo>
                    <a:pt x="213" y="776"/>
                  </a:lnTo>
                  <a:lnTo>
                    <a:pt x="213" y="777"/>
                  </a:lnTo>
                  <a:lnTo>
                    <a:pt x="213" y="778"/>
                  </a:lnTo>
                  <a:lnTo>
                    <a:pt x="214" y="778"/>
                  </a:lnTo>
                  <a:lnTo>
                    <a:pt x="214" y="779"/>
                  </a:lnTo>
                  <a:lnTo>
                    <a:pt x="213" y="779"/>
                  </a:lnTo>
                  <a:lnTo>
                    <a:pt x="213" y="780"/>
                  </a:lnTo>
                  <a:lnTo>
                    <a:pt x="214" y="780"/>
                  </a:lnTo>
                  <a:lnTo>
                    <a:pt x="213" y="780"/>
                  </a:lnTo>
                  <a:lnTo>
                    <a:pt x="213" y="780"/>
                  </a:lnTo>
                  <a:lnTo>
                    <a:pt x="212" y="780"/>
                  </a:lnTo>
                  <a:lnTo>
                    <a:pt x="213" y="780"/>
                  </a:lnTo>
                  <a:lnTo>
                    <a:pt x="212" y="780"/>
                  </a:lnTo>
                  <a:lnTo>
                    <a:pt x="212" y="780"/>
                  </a:lnTo>
                  <a:lnTo>
                    <a:pt x="211" y="780"/>
                  </a:lnTo>
                  <a:lnTo>
                    <a:pt x="212" y="780"/>
                  </a:lnTo>
                  <a:lnTo>
                    <a:pt x="212" y="781"/>
                  </a:lnTo>
                  <a:lnTo>
                    <a:pt x="211" y="781"/>
                  </a:lnTo>
                  <a:lnTo>
                    <a:pt x="210" y="781"/>
                  </a:lnTo>
                  <a:lnTo>
                    <a:pt x="210" y="782"/>
                  </a:lnTo>
                  <a:lnTo>
                    <a:pt x="211" y="782"/>
                  </a:lnTo>
                  <a:lnTo>
                    <a:pt x="210" y="782"/>
                  </a:lnTo>
                  <a:lnTo>
                    <a:pt x="210" y="783"/>
                  </a:lnTo>
                  <a:lnTo>
                    <a:pt x="209" y="783"/>
                  </a:lnTo>
                  <a:lnTo>
                    <a:pt x="209" y="784"/>
                  </a:lnTo>
                  <a:lnTo>
                    <a:pt x="209" y="785"/>
                  </a:lnTo>
                  <a:lnTo>
                    <a:pt x="208" y="785"/>
                  </a:lnTo>
                  <a:lnTo>
                    <a:pt x="208" y="786"/>
                  </a:lnTo>
                  <a:lnTo>
                    <a:pt x="208" y="786"/>
                  </a:lnTo>
                  <a:lnTo>
                    <a:pt x="208" y="786"/>
                  </a:lnTo>
                  <a:lnTo>
                    <a:pt x="208" y="787"/>
                  </a:lnTo>
                  <a:lnTo>
                    <a:pt x="207" y="787"/>
                  </a:lnTo>
                  <a:lnTo>
                    <a:pt x="207" y="788"/>
                  </a:lnTo>
                  <a:lnTo>
                    <a:pt x="207" y="789"/>
                  </a:lnTo>
                  <a:lnTo>
                    <a:pt x="206" y="789"/>
                  </a:lnTo>
                  <a:lnTo>
                    <a:pt x="206" y="790"/>
                  </a:lnTo>
                  <a:lnTo>
                    <a:pt x="205" y="790"/>
                  </a:lnTo>
                  <a:lnTo>
                    <a:pt x="205" y="791"/>
                  </a:lnTo>
                  <a:lnTo>
                    <a:pt x="205" y="792"/>
                  </a:lnTo>
                  <a:lnTo>
                    <a:pt x="205" y="793"/>
                  </a:lnTo>
                  <a:lnTo>
                    <a:pt x="204" y="793"/>
                  </a:lnTo>
                  <a:lnTo>
                    <a:pt x="204" y="793"/>
                  </a:lnTo>
                  <a:lnTo>
                    <a:pt x="203" y="793"/>
                  </a:lnTo>
                  <a:lnTo>
                    <a:pt x="203" y="794"/>
                  </a:lnTo>
                  <a:lnTo>
                    <a:pt x="202" y="794"/>
                  </a:lnTo>
                  <a:lnTo>
                    <a:pt x="202" y="793"/>
                  </a:lnTo>
                  <a:lnTo>
                    <a:pt x="201" y="793"/>
                  </a:lnTo>
                  <a:lnTo>
                    <a:pt x="201" y="794"/>
                  </a:lnTo>
                  <a:lnTo>
                    <a:pt x="201" y="795"/>
                  </a:lnTo>
                  <a:lnTo>
                    <a:pt x="201" y="795"/>
                  </a:lnTo>
                  <a:lnTo>
                    <a:pt x="200" y="795"/>
                  </a:lnTo>
                  <a:lnTo>
                    <a:pt x="200" y="796"/>
                  </a:lnTo>
                  <a:lnTo>
                    <a:pt x="199" y="796"/>
                  </a:lnTo>
                  <a:lnTo>
                    <a:pt x="199" y="797"/>
                  </a:lnTo>
                  <a:lnTo>
                    <a:pt x="198" y="797"/>
                  </a:lnTo>
                  <a:lnTo>
                    <a:pt x="197" y="797"/>
                  </a:lnTo>
                  <a:lnTo>
                    <a:pt x="197" y="798"/>
                  </a:lnTo>
                  <a:lnTo>
                    <a:pt x="196" y="798"/>
                  </a:lnTo>
                  <a:lnTo>
                    <a:pt x="196" y="797"/>
                  </a:lnTo>
                  <a:lnTo>
                    <a:pt x="196" y="798"/>
                  </a:lnTo>
                  <a:lnTo>
                    <a:pt x="195" y="798"/>
                  </a:lnTo>
                  <a:lnTo>
                    <a:pt x="196" y="798"/>
                  </a:lnTo>
                  <a:lnTo>
                    <a:pt x="195" y="798"/>
                  </a:lnTo>
                  <a:lnTo>
                    <a:pt x="195" y="799"/>
                  </a:lnTo>
                  <a:lnTo>
                    <a:pt x="196" y="799"/>
                  </a:lnTo>
                  <a:lnTo>
                    <a:pt x="195" y="799"/>
                  </a:lnTo>
                  <a:lnTo>
                    <a:pt x="196" y="799"/>
                  </a:lnTo>
                  <a:lnTo>
                    <a:pt x="195" y="799"/>
                  </a:lnTo>
                  <a:lnTo>
                    <a:pt x="195" y="799"/>
                  </a:lnTo>
                  <a:lnTo>
                    <a:pt x="195" y="799"/>
                  </a:lnTo>
                  <a:lnTo>
                    <a:pt x="195" y="799"/>
                  </a:lnTo>
                  <a:lnTo>
                    <a:pt x="195" y="799"/>
                  </a:lnTo>
                  <a:lnTo>
                    <a:pt x="194" y="799"/>
                  </a:lnTo>
                  <a:lnTo>
                    <a:pt x="194" y="800"/>
                  </a:lnTo>
                  <a:lnTo>
                    <a:pt x="193" y="800"/>
                  </a:lnTo>
                  <a:lnTo>
                    <a:pt x="192" y="801"/>
                  </a:lnTo>
                  <a:lnTo>
                    <a:pt x="192" y="802"/>
                  </a:lnTo>
                  <a:lnTo>
                    <a:pt x="192" y="803"/>
                  </a:lnTo>
                  <a:lnTo>
                    <a:pt x="192" y="804"/>
                  </a:lnTo>
                  <a:lnTo>
                    <a:pt x="191" y="804"/>
                  </a:lnTo>
                  <a:lnTo>
                    <a:pt x="191" y="803"/>
                  </a:lnTo>
                  <a:lnTo>
                    <a:pt x="191" y="804"/>
                  </a:lnTo>
                  <a:lnTo>
                    <a:pt x="191" y="805"/>
                  </a:lnTo>
                  <a:lnTo>
                    <a:pt x="192" y="805"/>
                  </a:lnTo>
                  <a:lnTo>
                    <a:pt x="192" y="805"/>
                  </a:lnTo>
                  <a:lnTo>
                    <a:pt x="192" y="806"/>
                  </a:lnTo>
                  <a:lnTo>
                    <a:pt x="192" y="805"/>
                  </a:lnTo>
                  <a:lnTo>
                    <a:pt x="192" y="806"/>
                  </a:lnTo>
                  <a:lnTo>
                    <a:pt x="192" y="807"/>
                  </a:lnTo>
                  <a:lnTo>
                    <a:pt x="191" y="807"/>
                  </a:lnTo>
                  <a:lnTo>
                    <a:pt x="191" y="808"/>
                  </a:lnTo>
                  <a:lnTo>
                    <a:pt x="192" y="808"/>
                  </a:lnTo>
                  <a:lnTo>
                    <a:pt x="192" y="809"/>
                  </a:lnTo>
                  <a:lnTo>
                    <a:pt x="192" y="810"/>
                  </a:lnTo>
                  <a:lnTo>
                    <a:pt x="192" y="811"/>
                  </a:lnTo>
                  <a:lnTo>
                    <a:pt x="192" y="812"/>
                  </a:lnTo>
                  <a:lnTo>
                    <a:pt x="192" y="812"/>
                  </a:lnTo>
                  <a:lnTo>
                    <a:pt x="192" y="813"/>
                  </a:lnTo>
                  <a:lnTo>
                    <a:pt x="192" y="814"/>
                  </a:lnTo>
                  <a:lnTo>
                    <a:pt x="193" y="814"/>
                  </a:lnTo>
                  <a:lnTo>
                    <a:pt x="192" y="814"/>
                  </a:lnTo>
                  <a:lnTo>
                    <a:pt x="192" y="815"/>
                  </a:lnTo>
                  <a:lnTo>
                    <a:pt x="192" y="816"/>
                  </a:lnTo>
                  <a:lnTo>
                    <a:pt x="192" y="817"/>
                  </a:lnTo>
                  <a:lnTo>
                    <a:pt x="192" y="818"/>
                  </a:lnTo>
                  <a:lnTo>
                    <a:pt x="192" y="818"/>
                  </a:lnTo>
                  <a:lnTo>
                    <a:pt x="192" y="819"/>
                  </a:lnTo>
                  <a:lnTo>
                    <a:pt x="191" y="819"/>
                  </a:lnTo>
                  <a:lnTo>
                    <a:pt x="191" y="820"/>
                  </a:lnTo>
                  <a:lnTo>
                    <a:pt x="189" y="821"/>
                  </a:lnTo>
                  <a:lnTo>
                    <a:pt x="188" y="822"/>
                  </a:lnTo>
                  <a:lnTo>
                    <a:pt x="186" y="824"/>
                  </a:lnTo>
                  <a:lnTo>
                    <a:pt x="186" y="825"/>
                  </a:lnTo>
                  <a:lnTo>
                    <a:pt x="185" y="825"/>
                  </a:lnTo>
                  <a:lnTo>
                    <a:pt x="184" y="825"/>
                  </a:lnTo>
                  <a:lnTo>
                    <a:pt x="184" y="825"/>
                  </a:lnTo>
                  <a:lnTo>
                    <a:pt x="184" y="825"/>
                  </a:lnTo>
                  <a:lnTo>
                    <a:pt x="184" y="825"/>
                  </a:lnTo>
                  <a:lnTo>
                    <a:pt x="185" y="825"/>
                  </a:lnTo>
                  <a:lnTo>
                    <a:pt x="184" y="825"/>
                  </a:lnTo>
                  <a:lnTo>
                    <a:pt x="183" y="825"/>
                  </a:lnTo>
                  <a:lnTo>
                    <a:pt x="183" y="826"/>
                  </a:lnTo>
                  <a:lnTo>
                    <a:pt x="183" y="825"/>
                  </a:lnTo>
                  <a:lnTo>
                    <a:pt x="183" y="826"/>
                  </a:lnTo>
                  <a:lnTo>
                    <a:pt x="183" y="827"/>
                  </a:lnTo>
                  <a:lnTo>
                    <a:pt x="182" y="827"/>
                  </a:lnTo>
                  <a:lnTo>
                    <a:pt x="183" y="827"/>
                  </a:lnTo>
                  <a:lnTo>
                    <a:pt x="182" y="827"/>
                  </a:lnTo>
                  <a:lnTo>
                    <a:pt x="183" y="827"/>
                  </a:lnTo>
                  <a:lnTo>
                    <a:pt x="182" y="827"/>
                  </a:lnTo>
                  <a:lnTo>
                    <a:pt x="182" y="828"/>
                  </a:lnTo>
                  <a:lnTo>
                    <a:pt x="182" y="829"/>
                  </a:lnTo>
                  <a:lnTo>
                    <a:pt x="182" y="830"/>
                  </a:lnTo>
                  <a:lnTo>
                    <a:pt x="182" y="831"/>
                  </a:lnTo>
                  <a:lnTo>
                    <a:pt x="182" y="831"/>
                  </a:lnTo>
                  <a:lnTo>
                    <a:pt x="182" y="831"/>
                  </a:lnTo>
                  <a:lnTo>
                    <a:pt x="181" y="831"/>
                  </a:lnTo>
                  <a:lnTo>
                    <a:pt x="181" y="832"/>
                  </a:lnTo>
                  <a:lnTo>
                    <a:pt x="181" y="833"/>
                  </a:lnTo>
                  <a:lnTo>
                    <a:pt x="181" y="832"/>
                  </a:lnTo>
                  <a:lnTo>
                    <a:pt x="180" y="832"/>
                  </a:lnTo>
                  <a:lnTo>
                    <a:pt x="180" y="833"/>
                  </a:lnTo>
                  <a:lnTo>
                    <a:pt x="180" y="834"/>
                  </a:lnTo>
                  <a:lnTo>
                    <a:pt x="180" y="835"/>
                  </a:lnTo>
                  <a:lnTo>
                    <a:pt x="179" y="835"/>
                  </a:lnTo>
                  <a:lnTo>
                    <a:pt x="179" y="836"/>
                  </a:lnTo>
                  <a:lnTo>
                    <a:pt x="179" y="837"/>
                  </a:lnTo>
                  <a:lnTo>
                    <a:pt x="179" y="838"/>
                  </a:lnTo>
                  <a:lnTo>
                    <a:pt x="180" y="838"/>
                  </a:lnTo>
                  <a:lnTo>
                    <a:pt x="180" y="838"/>
                  </a:lnTo>
                  <a:lnTo>
                    <a:pt x="180" y="839"/>
                  </a:lnTo>
                  <a:lnTo>
                    <a:pt x="180" y="840"/>
                  </a:lnTo>
                  <a:lnTo>
                    <a:pt x="180" y="841"/>
                  </a:lnTo>
                  <a:lnTo>
                    <a:pt x="180" y="842"/>
                  </a:lnTo>
                  <a:lnTo>
                    <a:pt x="179" y="842"/>
                  </a:lnTo>
                  <a:lnTo>
                    <a:pt x="179" y="843"/>
                  </a:lnTo>
                  <a:lnTo>
                    <a:pt x="179" y="844"/>
                  </a:lnTo>
                  <a:lnTo>
                    <a:pt x="178" y="844"/>
                  </a:lnTo>
                  <a:lnTo>
                    <a:pt x="178" y="844"/>
                  </a:lnTo>
                  <a:lnTo>
                    <a:pt x="178" y="845"/>
                  </a:lnTo>
                  <a:lnTo>
                    <a:pt x="178" y="846"/>
                  </a:lnTo>
                  <a:lnTo>
                    <a:pt x="178" y="847"/>
                  </a:lnTo>
                  <a:lnTo>
                    <a:pt x="179" y="847"/>
                  </a:lnTo>
                  <a:lnTo>
                    <a:pt x="178" y="847"/>
                  </a:lnTo>
                  <a:lnTo>
                    <a:pt x="178" y="848"/>
                  </a:lnTo>
                  <a:lnTo>
                    <a:pt x="179" y="848"/>
                  </a:lnTo>
                  <a:lnTo>
                    <a:pt x="179" y="849"/>
                  </a:lnTo>
                  <a:lnTo>
                    <a:pt x="179" y="850"/>
                  </a:lnTo>
                  <a:lnTo>
                    <a:pt x="178" y="850"/>
                  </a:lnTo>
                  <a:lnTo>
                    <a:pt x="178" y="850"/>
                  </a:lnTo>
                  <a:lnTo>
                    <a:pt x="179" y="850"/>
                  </a:lnTo>
                  <a:lnTo>
                    <a:pt x="179" y="851"/>
                  </a:lnTo>
                  <a:lnTo>
                    <a:pt x="179" y="852"/>
                  </a:lnTo>
                  <a:lnTo>
                    <a:pt x="180" y="852"/>
                  </a:lnTo>
                  <a:lnTo>
                    <a:pt x="180" y="853"/>
                  </a:lnTo>
                  <a:lnTo>
                    <a:pt x="180" y="854"/>
                  </a:lnTo>
                  <a:lnTo>
                    <a:pt x="181" y="854"/>
                  </a:lnTo>
                  <a:lnTo>
                    <a:pt x="181" y="855"/>
                  </a:lnTo>
                  <a:lnTo>
                    <a:pt x="181" y="856"/>
                  </a:lnTo>
                  <a:lnTo>
                    <a:pt x="181" y="857"/>
                  </a:lnTo>
                  <a:lnTo>
                    <a:pt x="181" y="857"/>
                  </a:lnTo>
                  <a:lnTo>
                    <a:pt x="180" y="857"/>
                  </a:lnTo>
                  <a:lnTo>
                    <a:pt x="180" y="858"/>
                  </a:lnTo>
                  <a:lnTo>
                    <a:pt x="179" y="858"/>
                  </a:lnTo>
                  <a:lnTo>
                    <a:pt x="179" y="859"/>
                  </a:lnTo>
                  <a:lnTo>
                    <a:pt x="178" y="860"/>
                  </a:lnTo>
                  <a:lnTo>
                    <a:pt x="177" y="861"/>
                  </a:lnTo>
                  <a:lnTo>
                    <a:pt x="169" y="864"/>
                  </a:lnTo>
                  <a:lnTo>
                    <a:pt x="168" y="864"/>
                  </a:lnTo>
                  <a:lnTo>
                    <a:pt x="168" y="865"/>
                  </a:lnTo>
                  <a:lnTo>
                    <a:pt x="167" y="865"/>
                  </a:lnTo>
                  <a:lnTo>
                    <a:pt x="157" y="875"/>
                  </a:lnTo>
                  <a:lnTo>
                    <a:pt x="157" y="874"/>
                  </a:lnTo>
                  <a:lnTo>
                    <a:pt x="158" y="874"/>
                  </a:lnTo>
                  <a:lnTo>
                    <a:pt x="158" y="873"/>
                  </a:lnTo>
                  <a:lnTo>
                    <a:pt x="159" y="872"/>
                  </a:lnTo>
                  <a:lnTo>
                    <a:pt x="159" y="871"/>
                  </a:lnTo>
                  <a:lnTo>
                    <a:pt x="160" y="871"/>
                  </a:lnTo>
                  <a:lnTo>
                    <a:pt x="160" y="870"/>
                  </a:lnTo>
                  <a:lnTo>
                    <a:pt x="160" y="870"/>
                  </a:lnTo>
                  <a:lnTo>
                    <a:pt x="159" y="870"/>
                  </a:lnTo>
                  <a:lnTo>
                    <a:pt x="158" y="870"/>
                  </a:lnTo>
                  <a:lnTo>
                    <a:pt x="158" y="870"/>
                  </a:lnTo>
                  <a:lnTo>
                    <a:pt x="157" y="870"/>
                  </a:lnTo>
                  <a:lnTo>
                    <a:pt x="157" y="870"/>
                  </a:lnTo>
                  <a:lnTo>
                    <a:pt x="156" y="870"/>
                  </a:lnTo>
                  <a:lnTo>
                    <a:pt x="155" y="870"/>
                  </a:lnTo>
                  <a:lnTo>
                    <a:pt x="154" y="870"/>
                  </a:lnTo>
                  <a:lnTo>
                    <a:pt x="153" y="870"/>
                  </a:lnTo>
                  <a:lnTo>
                    <a:pt x="153" y="870"/>
                  </a:lnTo>
                  <a:lnTo>
                    <a:pt x="152" y="870"/>
                  </a:lnTo>
                  <a:lnTo>
                    <a:pt x="152" y="871"/>
                  </a:lnTo>
                  <a:lnTo>
                    <a:pt x="151" y="871"/>
                  </a:lnTo>
                  <a:lnTo>
                    <a:pt x="150" y="871"/>
                  </a:lnTo>
                  <a:lnTo>
                    <a:pt x="150" y="871"/>
                  </a:lnTo>
                  <a:lnTo>
                    <a:pt x="149" y="870"/>
                  </a:lnTo>
                  <a:lnTo>
                    <a:pt x="148" y="870"/>
                  </a:lnTo>
                  <a:lnTo>
                    <a:pt x="147" y="870"/>
                  </a:lnTo>
                  <a:lnTo>
                    <a:pt x="147" y="870"/>
                  </a:lnTo>
                  <a:lnTo>
                    <a:pt x="146" y="869"/>
                  </a:lnTo>
                  <a:lnTo>
                    <a:pt x="145" y="869"/>
                  </a:lnTo>
                  <a:lnTo>
                    <a:pt x="144" y="869"/>
                  </a:lnTo>
                  <a:lnTo>
                    <a:pt x="144" y="870"/>
                  </a:lnTo>
                  <a:lnTo>
                    <a:pt x="144" y="870"/>
                  </a:lnTo>
                  <a:lnTo>
                    <a:pt x="144" y="870"/>
                  </a:lnTo>
                  <a:lnTo>
                    <a:pt x="143" y="870"/>
                  </a:lnTo>
                  <a:lnTo>
                    <a:pt x="142" y="870"/>
                  </a:lnTo>
                  <a:lnTo>
                    <a:pt x="142" y="869"/>
                  </a:lnTo>
                  <a:lnTo>
                    <a:pt x="141" y="868"/>
                  </a:lnTo>
                  <a:lnTo>
                    <a:pt x="141" y="867"/>
                  </a:lnTo>
                  <a:lnTo>
                    <a:pt x="140" y="867"/>
                  </a:lnTo>
                  <a:lnTo>
                    <a:pt x="139" y="867"/>
                  </a:lnTo>
                  <a:lnTo>
                    <a:pt x="139" y="868"/>
                  </a:lnTo>
                  <a:lnTo>
                    <a:pt x="138" y="868"/>
                  </a:lnTo>
                  <a:lnTo>
                    <a:pt x="137" y="868"/>
                  </a:lnTo>
                  <a:lnTo>
                    <a:pt x="137" y="867"/>
                  </a:lnTo>
                  <a:lnTo>
                    <a:pt x="137" y="867"/>
                  </a:lnTo>
                  <a:lnTo>
                    <a:pt x="136" y="868"/>
                  </a:lnTo>
                  <a:lnTo>
                    <a:pt x="135" y="868"/>
                  </a:lnTo>
                  <a:lnTo>
                    <a:pt x="135" y="869"/>
                  </a:lnTo>
                  <a:lnTo>
                    <a:pt x="134" y="869"/>
                  </a:lnTo>
                  <a:lnTo>
                    <a:pt x="134" y="868"/>
                  </a:lnTo>
                  <a:lnTo>
                    <a:pt x="133" y="867"/>
                  </a:lnTo>
                  <a:lnTo>
                    <a:pt x="132" y="866"/>
                  </a:lnTo>
                  <a:lnTo>
                    <a:pt x="131" y="866"/>
                  </a:lnTo>
                  <a:lnTo>
                    <a:pt x="131" y="865"/>
                  </a:lnTo>
                  <a:lnTo>
                    <a:pt x="131" y="865"/>
                  </a:lnTo>
                  <a:lnTo>
                    <a:pt x="130" y="865"/>
                  </a:lnTo>
                  <a:lnTo>
                    <a:pt x="129" y="866"/>
                  </a:lnTo>
                  <a:lnTo>
                    <a:pt x="128" y="866"/>
                  </a:lnTo>
                  <a:lnTo>
                    <a:pt x="127" y="866"/>
                  </a:lnTo>
                  <a:lnTo>
                    <a:pt x="126" y="866"/>
                  </a:lnTo>
                  <a:lnTo>
                    <a:pt x="126" y="867"/>
                  </a:lnTo>
                  <a:lnTo>
                    <a:pt x="126" y="868"/>
                  </a:lnTo>
                  <a:lnTo>
                    <a:pt x="126" y="869"/>
                  </a:lnTo>
                  <a:lnTo>
                    <a:pt x="126" y="870"/>
                  </a:lnTo>
                  <a:lnTo>
                    <a:pt x="125" y="870"/>
                  </a:lnTo>
                  <a:lnTo>
                    <a:pt x="125" y="869"/>
                  </a:lnTo>
                  <a:lnTo>
                    <a:pt x="125" y="869"/>
                  </a:lnTo>
                  <a:lnTo>
                    <a:pt x="124" y="869"/>
                  </a:lnTo>
                  <a:lnTo>
                    <a:pt x="123" y="869"/>
                  </a:lnTo>
                  <a:lnTo>
                    <a:pt x="122" y="869"/>
                  </a:lnTo>
                  <a:lnTo>
                    <a:pt x="122" y="870"/>
                  </a:lnTo>
                  <a:lnTo>
                    <a:pt x="121" y="870"/>
                  </a:lnTo>
                  <a:lnTo>
                    <a:pt x="121" y="869"/>
                  </a:lnTo>
                  <a:lnTo>
                    <a:pt x="120" y="868"/>
                  </a:lnTo>
                  <a:lnTo>
                    <a:pt x="119" y="868"/>
                  </a:lnTo>
                  <a:lnTo>
                    <a:pt x="119" y="867"/>
                  </a:lnTo>
                  <a:lnTo>
                    <a:pt x="118" y="867"/>
                  </a:lnTo>
                  <a:lnTo>
                    <a:pt x="118" y="867"/>
                  </a:lnTo>
                  <a:lnTo>
                    <a:pt x="117" y="867"/>
                  </a:lnTo>
                  <a:lnTo>
                    <a:pt x="116" y="867"/>
                  </a:lnTo>
                  <a:lnTo>
                    <a:pt x="115" y="867"/>
                  </a:lnTo>
                  <a:lnTo>
                    <a:pt x="115" y="868"/>
                  </a:lnTo>
                  <a:lnTo>
                    <a:pt x="115" y="869"/>
                  </a:lnTo>
                  <a:lnTo>
                    <a:pt x="114" y="869"/>
                  </a:lnTo>
                  <a:lnTo>
                    <a:pt x="114" y="870"/>
                  </a:lnTo>
                  <a:lnTo>
                    <a:pt x="113" y="870"/>
                  </a:lnTo>
                  <a:lnTo>
                    <a:pt x="113" y="869"/>
                  </a:lnTo>
                  <a:lnTo>
                    <a:pt x="112" y="869"/>
                  </a:lnTo>
                  <a:lnTo>
                    <a:pt x="112" y="869"/>
                  </a:lnTo>
                  <a:lnTo>
                    <a:pt x="112" y="868"/>
                  </a:lnTo>
                  <a:lnTo>
                    <a:pt x="112" y="867"/>
                  </a:lnTo>
                  <a:lnTo>
                    <a:pt x="112" y="866"/>
                  </a:lnTo>
                  <a:lnTo>
                    <a:pt x="111" y="866"/>
                  </a:lnTo>
                  <a:lnTo>
                    <a:pt x="111" y="865"/>
                  </a:lnTo>
                  <a:lnTo>
                    <a:pt x="111" y="864"/>
                  </a:lnTo>
                  <a:lnTo>
                    <a:pt x="111" y="863"/>
                  </a:lnTo>
                  <a:lnTo>
                    <a:pt x="111" y="863"/>
                  </a:lnTo>
                  <a:lnTo>
                    <a:pt x="112" y="863"/>
                  </a:lnTo>
                  <a:lnTo>
                    <a:pt x="112" y="862"/>
                  </a:lnTo>
                  <a:lnTo>
                    <a:pt x="112" y="862"/>
                  </a:lnTo>
                  <a:lnTo>
                    <a:pt x="112" y="861"/>
                  </a:lnTo>
                  <a:lnTo>
                    <a:pt x="113" y="861"/>
                  </a:lnTo>
                  <a:lnTo>
                    <a:pt x="113" y="860"/>
                  </a:lnTo>
                  <a:lnTo>
                    <a:pt x="114" y="860"/>
                  </a:lnTo>
                  <a:lnTo>
                    <a:pt x="115" y="859"/>
                  </a:lnTo>
                  <a:lnTo>
                    <a:pt x="115" y="858"/>
                  </a:lnTo>
                  <a:lnTo>
                    <a:pt x="115" y="857"/>
                  </a:lnTo>
                  <a:lnTo>
                    <a:pt x="115" y="857"/>
                  </a:lnTo>
                  <a:lnTo>
                    <a:pt x="114" y="857"/>
                  </a:lnTo>
                  <a:lnTo>
                    <a:pt x="114" y="856"/>
                  </a:lnTo>
                  <a:lnTo>
                    <a:pt x="114" y="855"/>
                  </a:lnTo>
                  <a:lnTo>
                    <a:pt x="115" y="855"/>
                  </a:lnTo>
                  <a:lnTo>
                    <a:pt x="115" y="854"/>
                  </a:lnTo>
                  <a:lnTo>
                    <a:pt x="115" y="853"/>
                  </a:lnTo>
                  <a:lnTo>
                    <a:pt x="116" y="853"/>
                  </a:lnTo>
                  <a:lnTo>
                    <a:pt x="116" y="852"/>
                  </a:lnTo>
                  <a:lnTo>
                    <a:pt x="116" y="851"/>
                  </a:lnTo>
                  <a:lnTo>
                    <a:pt x="116" y="850"/>
                  </a:lnTo>
                  <a:lnTo>
                    <a:pt x="116" y="850"/>
                  </a:lnTo>
                  <a:lnTo>
                    <a:pt x="115" y="850"/>
                  </a:lnTo>
                  <a:lnTo>
                    <a:pt x="114" y="850"/>
                  </a:lnTo>
                  <a:lnTo>
                    <a:pt x="113" y="850"/>
                  </a:lnTo>
                  <a:lnTo>
                    <a:pt x="113" y="851"/>
                  </a:lnTo>
                  <a:lnTo>
                    <a:pt x="113" y="852"/>
                  </a:lnTo>
                  <a:lnTo>
                    <a:pt x="112" y="852"/>
                  </a:lnTo>
                  <a:lnTo>
                    <a:pt x="112" y="853"/>
                  </a:lnTo>
                  <a:lnTo>
                    <a:pt x="112" y="853"/>
                  </a:lnTo>
                  <a:lnTo>
                    <a:pt x="111" y="853"/>
                  </a:lnTo>
                  <a:lnTo>
                    <a:pt x="110" y="853"/>
                  </a:lnTo>
                  <a:lnTo>
                    <a:pt x="110" y="852"/>
                  </a:lnTo>
                  <a:lnTo>
                    <a:pt x="109" y="852"/>
                  </a:lnTo>
                  <a:lnTo>
                    <a:pt x="108" y="852"/>
                  </a:lnTo>
                  <a:lnTo>
                    <a:pt x="107" y="852"/>
                  </a:lnTo>
                  <a:lnTo>
                    <a:pt x="107" y="851"/>
                  </a:lnTo>
                  <a:lnTo>
                    <a:pt x="107" y="850"/>
                  </a:lnTo>
                  <a:lnTo>
                    <a:pt x="107" y="850"/>
                  </a:lnTo>
                  <a:lnTo>
                    <a:pt x="106" y="850"/>
                  </a:lnTo>
                  <a:lnTo>
                    <a:pt x="106" y="849"/>
                  </a:lnTo>
                  <a:lnTo>
                    <a:pt x="107" y="848"/>
                  </a:lnTo>
                  <a:lnTo>
                    <a:pt x="107" y="847"/>
                  </a:lnTo>
                  <a:lnTo>
                    <a:pt x="107" y="846"/>
                  </a:lnTo>
                  <a:lnTo>
                    <a:pt x="107" y="845"/>
                  </a:lnTo>
                  <a:lnTo>
                    <a:pt x="108" y="845"/>
                  </a:lnTo>
                  <a:lnTo>
                    <a:pt x="108" y="844"/>
                  </a:lnTo>
                  <a:lnTo>
                    <a:pt x="108" y="844"/>
                  </a:lnTo>
                  <a:lnTo>
                    <a:pt x="108" y="843"/>
                  </a:lnTo>
                  <a:lnTo>
                    <a:pt x="108" y="842"/>
                  </a:lnTo>
                  <a:lnTo>
                    <a:pt x="108" y="841"/>
                  </a:lnTo>
                  <a:lnTo>
                    <a:pt x="108" y="840"/>
                  </a:lnTo>
                  <a:lnTo>
                    <a:pt x="109" y="840"/>
                  </a:lnTo>
                  <a:lnTo>
                    <a:pt x="109" y="839"/>
                  </a:lnTo>
                  <a:lnTo>
                    <a:pt x="110" y="839"/>
                  </a:lnTo>
                  <a:lnTo>
                    <a:pt x="110" y="838"/>
                  </a:lnTo>
                  <a:lnTo>
                    <a:pt x="111" y="838"/>
                  </a:lnTo>
                  <a:lnTo>
                    <a:pt x="111" y="839"/>
                  </a:lnTo>
                  <a:lnTo>
                    <a:pt x="111" y="838"/>
                  </a:lnTo>
                  <a:lnTo>
                    <a:pt x="112" y="838"/>
                  </a:lnTo>
                  <a:lnTo>
                    <a:pt x="112" y="839"/>
                  </a:lnTo>
                  <a:lnTo>
                    <a:pt x="112" y="839"/>
                  </a:lnTo>
                  <a:lnTo>
                    <a:pt x="113" y="838"/>
                  </a:lnTo>
                  <a:lnTo>
                    <a:pt x="114" y="838"/>
                  </a:lnTo>
                  <a:lnTo>
                    <a:pt x="115" y="838"/>
                  </a:lnTo>
                  <a:lnTo>
                    <a:pt x="116" y="838"/>
                  </a:lnTo>
                  <a:lnTo>
                    <a:pt x="116" y="837"/>
                  </a:lnTo>
                  <a:lnTo>
                    <a:pt x="117" y="837"/>
                  </a:lnTo>
                  <a:lnTo>
                    <a:pt x="117" y="836"/>
                  </a:lnTo>
                  <a:lnTo>
                    <a:pt x="118" y="836"/>
                  </a:lnTo>
                  <a:lnTo>
                    <a:pt x="118" y="835"/>
                  </a:lnTo>
                  <a:lnTo>
                    <a:pt x="118" y="834"/>
                  </a:lnTo>
                  <a:lnTo>
                    <a:pt x="118" y="833"/>
                  </a:lnTo>
                  <a:lnTo>
                    <a:pt x="118" y="832"/>
                  </a:lnTo>
                  <a:lnTo>
                    <a:pt x="119" y="832"/>
                  </a:lnTo>
                  <a:lnTo>
                    <a:pt x="119" y="833"/>
                  </a:lnTo>
                  <a:lnTo>
                    <a:pt x="120" y="833"/>
                  </a:lnTo>
                  <a:lnTo>
                    <a:pt x="120" y="832"/>
                  </a:lnTo>
                  <a:lnTo>
                    <a:pt x="120" y="831"/>
                  </a:lnTo>
                  <a:lnTo>
                    <a:pt x="119" y="831"/>
                  </a:lnTo>
                  <a:lnTo>
                    <a:pt x="118" y="829"/>
                  </a:lnTo>
                  <a:lnTo>
                    <a:pt x="119" y="829"/>
                  </a:lnTo>
                  <a:lnTo>
                    <a:pt x="119" y="828"/>
                  </a:lnTo>
                  <a:lnTo>
                    <a:pt x="119" y="827"/>
                  </a:lnTo>
                  <a:lnTo>
                    <a:pt x="119" y="826"/>
                  </a:lnTo>
                  <a:lnTo>
                    <a:pt x="119" y="825"/>
                  </a:lnTo>
                  <a:lnTo>
                    <a:pt x="120" y="825"/>
                  </a:lnTo>
                  <a:lnTo>
                    <a:pt x="120" y="825"/>
                  </a:lnTo>
                  <a:lnTo>
                    <a:pt x="120" y="824"/>
                  </a:lnTo>
                  <a:lnTo>
                    <a:pt x="121" y="824"/>
                  </a:lnTo>
                  <a:lnTo>
                    <a:pt x="121" y="823"/>
                  </a:lnTo>
                  <a:lnTo>
                    <a:pt x="121" y="822"/>
                  </a:lnTo>
                  <a:lnTo>
                    <a:pt x="121" y="821"/>
                  </a:lnTo>
                  <a:lnTo>
                    <a:pt x="121" y="820"/>
                  </a:lnTo>
                  <a:lnTo>
                    <a:pt x="120" y="820"/>
                  </a:lnTo>
                  <a:lnTo>
                    <a:pt x="120" y="821"/>
                  </a:lnTo>
                  <a:lnTo>
                    <a:pt x="119" y="822"/>
                  </a:lnTo>
                  <a:lnTo>
                    <a:pt x="119" y="821"/>
                  </a:lnTo>
                  <a:lnTo>
                    <a:pt x="118" y="821"/>
                  </a:lnTo>
                  <a:lnTo>
                    <a:pt x="118" y="820"/>
                  </a:lnTo>
                  <a:lnTo>
                    <a:pt x="118" y="819"/>
                  </a:lnTo>
                  <a:lnTo>
                    <a:pt x="118" y="818"/>
                  </a:lnTo>
                  <a:lnTo>
                    <a:pt x="119" y="818"/>
                  </a:lnTo>
                  <a:lnTo>
                    <a:pt x="119" y="818"/>
                  </a:lnTo>
                  <a:lnTo>
                    <a:pt x="119" y="817"/>
                  </a:lnTo>
                  <a:lnTo>
                    <a:pt x="119" y="816"/>
                  </a:lnTo>
                  <a:lnTo>
                    <a:pt x="119" y="815"/>
                  </a:lnTo>
                  <a:lnTo>
                    <a:pt x="118" y="815"/>
                  </a:lnTo>
                  <a:lnTo>
                    <a:pt x="118" y="814"/>
                  </a:lnTo>
                  <a:lnTo>
                    <a:pt x="119" y="813"/>
                  </a:lnTo>
                  <a:lnTo>
                    <a:pt x="119" y="812"/>
                  </a:lnTo>
                  <a:lnTo>
                    <a:pt x="120" y="812"/>
                  </a:lnTo>
                  <a:lnTo>
                    <a:pt x="120" y="812"/>
                  </a:lnTo>
                  <a:lnTo>
                    <a:pt x="121" y="812"/>
                  </a:lnTo>
                  <a:lnTo>
                    <a:pt x="121" y="811"/>
                  </a:lnTo>
                  <a:lnTo>
                    <a:pt x="121" y="810"/>
                  </a:lnTo>
                  <a:lnTo>
                    <a:pt x="122" y="809"/>
                  </a:lnTo>
                  <a:lnTo>
                    <a:pt x="122" y="808"/>
                  </a:lnTo>
                  <a:lnTo>
                    <a:pt x="123" y="807"/>
                  </a:lnTo>
                  <a:lnTo>
                    <a:pt x="123" y="806"/>
                  </a:lnTo>
                  <a:lnTo>
                    <a:pt x="123" y="805"/>
                  </a:lnTo>
                  <a:lnTo>
                    <a:pt x="123" y="805"/>
                  </a:lnTo>
                  <a:lnTo>
                    <a:pt x="123" y="804"/>
                  </a:lnTo>
                  <a:lnTo>
                    <a:pt x="123" y="803"/>
                  </a:lnTo>
                  <a:lnTo>
                    <a:pt x="122" y="803"/>
                  </a:lnTo>
                  <a:lnTo>
                    <a:pt x="122" y="802"/>
                  </a:lnTo>
                  <a:lnTo>
                    <a:pt x="122" y="801"/>
                  </a:lnTo>
                  <a:lnTo>
                    <a:pt x="122" y="799"/>
                  </a:lnTo>
                  <a:lnTo>
                    <a:pt x="122" y="799"/>
                  </a:lnTo>
                  <a:lnTo>
                    <a:pt x="122" y="798"/>
                  </a:lnTo>
                  <a:lnTo>
                    <a:pt x="122" y="797"/>
                  </a:lnTo>
                  <a:lnTo>
                    <a:pt x="121" y="796"/>
                  </a:lnTo>
                  <a:lnTo>
                    <a:pt x="121" y="795"/>
                  </a:lnTo>
                  <a:lnTo>
                    <a:pt x="121" y="794"/>
                  </a:lnTo>
                  <a:lnTo>
                    <a:pt x="121" y="793"/>
                  </a:lnTo>
                  <a:lnTo>
                    <a:pt x="121" y="793"/>
                  </a:lnTo>
                  <a:lnTo>
                    <a:pt x="120" y="792"/>
                  </a:lnTo>
                  <a:lnTo>
                    <a:pt x="120" y="791"/>
                  </a:lnTo>
                  <a:lnTo>
                    <a:pt x="119" y="791"/>
                  </a:lnTo>
                  <a:lnTo>
                    <a:pt x="119" y="790"/>
                  </a:lnTo>
                  <a:lnTo>
                    <a:pt x="119" y="789"/>
                  </a:lnTo>
                  <a:lnTo>
                    <a:pt x="118" y="789"/>
                  </a:lnTo>
                  <a:lnTo>
                    <a:pt x="118" y="788"/>
                  </a:lnTo>
                  <a:lnTo>
                    <a:pt x="118" y="787"/>
                  </a:lnTo>
                  <a:lnTo>
                    <a:pt x="118" y="787"/>
                  </a:lnTo>
                  <a:lnTo>
                    <a:pt x="118" y="786"/>
                  </a:lnTo>
                  <a:lnTo>
                    <a:pt x="117" y="786"/>
                  </a:lnTo>
                  <a:lnTo>
                    <a:pt x="117" y="785"/>
                  </a:lnTo>
                  <a:lnTo>
                    <a:pt x="116" y="785"/>
                  </a:lnTo>
                  <a:lnTo>
                    <a:pt x="116" y="784"/>
                  </a:lnTo>
                  <a:lnTo>
                    <a:pt x="116" y="783"/>
                  </a:lnTo>
                  <a:lnTo>
                    <a:pt x="115" y="783"/>
                  </a:lnTo>
                  <a:lnTo>
                    <a:pt x="115" y="782"/>
                  </a:lnTo>
                  <a:lnTo>
                    <a:pt x="114" y="782"/>
                  </a:lnTo>
                  <a:lnTo>
                    <a:pt x="114" y="781"/>
                  </a:lnTo>
                  <a:lnTo>
                    <a:pt x="114" y="780"/>
                  </a:lnTo>
                  <a:lnTo>
                    <a:pt x="113" y="780"/>
                  </a:lnTo>
                  <a:lnTo>
                    <a:pt x="113" y="780"/>
                  </a:lnTo>
                  <a:lnTo>
                    <a:pt x="112" y="779"/>
                  </a:lnTo>
                  <a:lnTo>
                    <a:pt x="112" y="778"/>
                  </a:lnTo>
                  <a:lnTo>
                    <a:pt x="112" y="777"/>
                  </a:lnTo>
                  <a:lnTo>
                    <a:pt x="111" y="776"/>
                  </a:lnTo>
                  <a:lnTo>
                    <a:pt x="111" y="775"/>
                  </a:lnTo>
                  <a:lnTo>
                    <a:pt x="110" y="775"/>
                  </a:lnTo>
                  <a:lnTo>
                    <a:pt x="110" y="774"/>
                  </a:lnTo>
                  <a:lnTo>
                    <a:pt x="110" y="773"/>
                  </a:lnTo>
                  <a:lnTo>
                    <a:pt x="109" y="773"/>
                  </a:lnTo>
                  <a:lnTo>
                    <a:pt x="109" y="773"/>
                  </a:lnTo>
                  <a:lnTo>
                    <a:pt x="108" y="773"/>
                  </a:lnTo>
                  <a:lnTo>
                    <a:pt x="108" y="772"/>
                  </a:lnTo>
                  <a:lnTo>
                    <a:pt x="108" y="771"/>
                  </a:lnTo>
                  <a:lnTo>
                    <a:pt x="107" y="771"/>
                  </a:lnTo>
                  <a:lnTo>
                    <a:pt x="107" y="770"/>
                  </a:lnTo>
                  <a:lnTo>
                    <a:pt x="106" y="769"/>
                  </a:lnTo>
                  <a:lnTo>
                    <a:pt x="106" y="768"/>
                  </a:lnTo>
                  <a:lnTo>
                    <a:pt x="105" y="768"/>
                  </a:lnTo>
                  <a:lnTo>
                    <a:pt x="105" y="767"/>
                  </a:lnTo>
                  <a:lnTo>
                    <a:pt x="105" y="767"/>
                  </a:lnTo>
                  <a:lnTo>
                    <a:pt x="105" y="766"/>
                  </a:lnTo>
                  <a:lnTo>
                    <a:pt x="104" y="765"/>
                  </a:lnTo>
                  <a:lnTo>
                    <a:pt x="104" y="764"/>
                  </a:lnTo>
                  <a:lnTo>
                    <a:pt x="103" y="763"/>
                  </a:lnTo>
                  <a:lnTo>
                    <a:pt x="103" y="762"/>
                  </a:lnTo>
                  <a:lnTo>
                    <a:pt x="102" y="762"/>
                  </a:lnTo>
                  <a:lnTo>
                    <a:pt x="102" y="761"/>
                  </a:lnTo>
                  <a:lnTo>
                    <a:pt x="101" y="760"/>
                  </a:lnTo>
                  <a:lnTo>
                    <a:pt x="100" y="760"/>
                  </a:lnTo>
                  <a:lnTo>
                    <a:pt x="100" y="759"/>
                  </a:lnTo>
                  <a:lnTo>
                    <a:pt x="99" y="758"/>
                  </a:lnTo>
                  <a:lnTo>
                    <a:pt x="99" y="757"/>
                  </a:lnTo>
                  <a:lnTo>
                    <a:pt x="99" y="756"/>
                  </a:lnTo>
                  <a:lnTo>
                    <a:pt x="99" y="755"/>
                  </a:lnTo>
                  <a:lnTo>
                    <a:pt x="98" y="755"/>
                  </a:lnTo>
                  <a:lnTo>
                    <a:pt x="98" y="754"/>
                  </a:lnTo>
                  <a:lnTo>
                    <a:pt x="97" y="754"/>
                  </a:lnTo>
                  <a:lnTo>
                    <a:pt x="97" y="754"/>
                  </a:lnTo>
                  <a:lnTo>
                    <a:pt x="96" y="754"/>
                  </a:lnTo>
                  <a:lnTo>
                    <a:pt x="95" y="754"/>
                  </a:lnTo>
                  <a:lnTo>
                    <a:pt x="95" y="753"/>
                  </a:lnTo>
                  <a:lnTo>
                    <a:pt x="94" y="753"/>
                  </a:lnTo>
                  <a:lnTo>
                    <a:pt x="94" y="752"/>
                  </a:lnTo>
                  <a:lnTo>
                    <a:pt x="93" y="751"/>
                  </a:lnTo>
                  <a:lnTo>
                    <a:pt x="93" y="750"/>
                  </a:lnTo>
                  <a:lnTo>
                    <a:pt x="93" y="750"/>
                  </a:lnTo>
                  <a:lnTo>
                    <a:pt x="92" y="750"/>
                  </a:lnTo>
                  <a:lnTo>
                    <a:pt x="92" y="749"/>
                  </a:lnTo>
                  <a:lnTo>
                    <a:pt x="91" y="749"/>
                  </a:lnTo>
                  <a:lnTo>
                    <a:pt x="90" y="748"/>
                  </a:lnTo>
                  <a:lnTo>
                    <a:pt x="90" y="748"/>
                  </a:lnTo>
                  <a:lnTo>
                    <a:pt x="89" y="748"/>
                  </a:lnTo>
                  <a:lnTo>
                    <a:pt x="88" y="747"/>
                  </a:lnTo>
                  <a:lnTo>
                    <a:pt x="87" y="746"/>
                  </a:lnTo>
                  <a:lnTo>
                    <a:pt x="87" y="745"/>
                  </a:lnTo>
                  <a:lnTo>
                    <a:pt x="86" y="744"/>
                  </a:lnTo>
                  <a:lnTo>
                    <a:pt x="86" y="743"/>
                  </a:lnTo>
                  <a:lnTo>
                    <a:pt x="86" y="743"/>
                  </a:lnTo>
                  <a:lnTo>
                    <a:pt x="85" y="743"/>
                  </a:lnTo>
                  <a:lnTo>
                    <a:pt x="84" y="742"/>
                  </a:lnTo>
                  <a:lnTo>
                    <a:pt x="83" y="742"/>
                  </a:lnTo>
                  <a:lnTo>
                    <a:pt x="82" y="741"/>
                  </a:lnTo>
                  <a:lnTo>
                    <a:pt x="81" y="741"/>
                  </a:lnTo>
                  <a:lnTo>
                    <a:pt x="80" y="741"/>
                  </a:lnTo>
                  <a:lnTo>
                    <a:pt x="80" y="740"/>
                  </a:lnTo>
                  <a:lnTo>
                    <a:pt x="80" y="740"/>
                  </a:lnTo>
                  <a:lnTo>
                    <a:pt x="79" y="739"/>
                  </a:lnTo>
                  <a:lnTo>
                    <a:pt x="78" y="739"/>
                  </a:lnTo>
                  <a:lnTo>
                    <a:pt x="78" y="738"/>
                  </a:lnTo>
                  <a:lnTo>
                    <a:pt x="77" y="738"/>
                  </a:lnTo>
                  <a:lnTo>
                    <a:pt x="77" y="737"/>
                  </a:lnTo>
                  <a:lnTo>
                    <a:pt x="77" y="736"/>
                  </a:lnTo>
                  <a:lnTo>
                    <a:pt x="76" y="735"/>
                  </a:lnTo>
                  <a:lnTo>
                    <a:pt x="75" y="735"/>
                  </a:lnTo>
                  <a:lnTo>
                    <a:pt x="73" y="731"/>
                  </a:lnTo>
                  <a:lnTo>
                    <a:pt x="73" y="730"/>
                  </a:lnTo>
                  <a:lnTo>
                    <a:pt x="72" y="729"/>
                  </a:lnTo>
                  <a:lnTo>
                    <a:pt x="72" y="728"/>
                  </a:lnTo>
                  <a:lnTo>
                    <a:pt x="71" y="728"/>
                  </a:lnTo>
                  <a:lnTo>
                    <a:pt x="70" y="728"/>
                  </a:lnTo>
                  <a:lnTo>
                    <a:pt x="70" y="727"/>
                  </a:lnTo>
                  <a:lnTo>
                    <a:pt x="69" y="725"/>
                  </a:lnTo>
                  <a:lnTo>
                    <a:pt x="70" y="724"/>
                  </a:lnTo>
                  <a:lnTo>
                    <a:pt x="70" y="723"/>
                  </a:lnTo>
                  <a:lnTo>
                    <a:pt x="71" y="721"/>
                  </a:lnTo>
                  <a:lnTo>
                    <a:pt x="71" y="720"/>
                  </a:lnTo>
                  <a:lnTo>
                    <a:pt x="72" y="719"/>
                  </a:lnTo>
                  <a:lnTo>
                    <a:pt x="72" y="718"/>
                  </a:lnTo>
                  <a:lnTo>
                    <a:pt x="73" y="715"/>
                  </a:lnTo>
                  <a:lnTo>
                    <a:pt x="73" y="714"/>
                  </a:lnTo>
                  <a:lnTo>
                    <a:pt x="75" y="711"/>
                  </a:lnTo>
                  <a:lnTo>
                    <a:pt x="75" y="710"/>
                  </a:lnTo>
                  <a:lnTo>
                    <a:pt x="76" y="709"/>
                  </a:lnTo>
                  <a:lnTo>
                    <a:pt x="76" y="708"/>
                  </a:lnTo>
                  <a:lnTo>
                    <a:pt x="76" y="707"/>
                  </a:lnTo>
                  <a:lnTo>
                    <a:pt x="76" y="703"/>
                  </a:lnTo>
                  <a:lnTo>
                    <a:pt x="76" y="701"/>
                  </a:lnTo>
                  <a:lnTo>
                    <a:pt x="75" y="700"/>
                  </a:lnTo>
                  <a:lnTo>
                    <a:pt x="74" y="700"/>
                  </a:lnTo>
                  <a:lnTo>
                    <a:pt x="74" y="699"/>
                  </a:lnTo>
                  <a:lnTo>
                    <a:pt x="74" y="698"/>
                  </a:lnTo>
                  <a:lnTo>
                    <a:pt x="74" y="697"/>
                  </a:lnTo>
                  <a:lnTo>
                    <a:pt x="73" y="696"/>
                  </a:lnTo>
                  <a:lnTo>
                    <a:pt x="73" y="695"/>
                  </a:lnTo>
                  <a:lnTo>
                    <a:pt x="73" y="694"/>
                  </a:lnTo>
                  <a:lnTo>
                    <a:pt x="73" y="693"/>
                  </a:lnTo>
                  <a:lnTo>
                    <a:pt x="73" y="692"/>
                  </a:lnTo>
                  <a:lnTo>
                    <a:pt x="73" y="692"/>
                  </a:lnTo>
                  <a:lnTo>
                    <a:pt x="72" y="692"/>
                  </a:lnTo>
                  <a:lnTo>
                    <a:pt x="70" y="692"/>
                  </a:lnTo>
                  <a:lnTo>
                    <a:pt x="69" y="692"/>
                  </a:lnTo>
                  <a:lnTo>
                    <a:pt x="68" y="692"/>
                  </a:lnTo>
                  <a:lnTo>
                    <a:pt x="67" y="692"/>
                  </a:lnTo>
                  <a:lnTo>
                    <a:pt x="66" y="693"/>
                  </a:lnTo>
                  <a:lnTo>
                    <a:pt x="64" y="693"/>
                  </a:lnTo>
                  <a:lnTo>
                    <a:pt x="63" y="693"/>
                  </a:lnTo>
                  <a:lnTo>
                    <a:pt x="63" y="692"/>
                  </a:lnTo>
                  <a:lnTo>
                    <a:pt x="63" y="690"/>
                  </a:lnTo>
                  <a:lnTo>
                    <a:pt x="62" y="690"/>
                  </a:lnTo>
                  <a:lnTo>
                    <a:pt x="61" y="689"/>
                  </a:lnTo>
                  <a:lnTo>
                    <a:pt x="61" y="689"/>
                  </a:lnTo>
                  <a:lnTo>
                    <a:pt x="60" y="688"/>
                  </a:lnTo>
                  <a:lnTo>
                    <a:pt x="59" y="687"/>
                  </a:lnTo>
                  <a:lnTo>
                    <a:pt x="58" y="687"/>
                  </a:lnTo>
                  <a:lnTo>
                    <a:pt x="56" y="686"/>
                  </a:lnTo>
                  <a:lnTo>
                    <a:pt x="55" y="686"/>
                  </a:lnTo>
                  <a:lnTo>
                    <a:pt x="54" y="686"/>
                  </a:lnTo>
                  <a:lnTo>
                    <a:pt x="54" y="685"/>
                  </a:lnTo>
                  <a:lnTo>
                    <a:pt x="54" y="684"/>
                  </a:lnTo>
                  <a:lnTo>
                    <a:pt x="53" y="683"/>
                  </a:lnTo>
                  <a:lnTo>
                    <a:pt x="52" y="683"/>
                  </a:lnTo>
                  <a:lnTo>
                    <a:pt x="52" y="683"/>
                  </a:lnTo>
                  <a:lnTo>
                    <a:pt x="51" y="682"/>
                  </a:lnTo>
                  <a:lnTo>
                    <a:pt x="50" y="681"/>
                  </a:lnTo>
                  <a:lnTo>
                    <a:pt x="50" y="680"/>
                  </a:lnTo>
                  <a:lnTo>
                    <a:pt x="49" y="679"/>
                  </a:lnTo>
                  <a:lnTo>
                    <a:pt x="48" y="678"/>
                  </a:lnTo>
                  <a:lnTo>
                    <a:pt x="48" y="677"/>
                  </a:lnTo>
                  <a:lnTo>
                    <a:pt x="48" y="677"/>
                  </a:lnTo>
                  <a:lnTo>
                    <a:pt x="48" y="675"/>
                  </a:lnTo>
                  <a:lnTo>
                    <a:pt x="48" y="674"/>
                  </a:lnTo>
                  <a:lnTo>
                    <a:pt x="48" y="673"/>
                  </a:lnTo>
                  <a:lnTo>
                    <a:pt x="48" y="672"/>
                  </a:lnTo>
                  <a:lnTo>
                    <a:pt x="48" y="670"/>
                  </a:lnTo>
                  <a:lnTo>
                    <a:pt x="49" y="670"/>
                  </a:lnTo>
                  <a:lnTo>
                    <a:pt x="49" y="669"/>
                  </a:lnTo>
                  <a:lnTo>
                    <a:pt x="49" y="667"/>
                  </a:lnTo>
                  <a:lnTo>
                    <a:pt x="49" y="665"/>
                  </a:lnTo>
                  <a:lnTo>
                    <a:pt x="50" y="664"/>
                  </a:lnTo>
                  <a:lnTo>
                    <a:pt x="50" y="663"/>
                  </a:lnTo>
                  <a:lnTo>
                    <a:pt x="51" y="661"/>
                  </a:lnTo>
                  <a:lnTo>
                    <a:pt x="51" y="659"/>
                  </a:lnTo>
                  <a:lnTo>
                    <a:pt x="51" y="658"/>
                  </a:lnTo>
                  <a:lnTo>
                    <a:pt x="52" y="656"/>
                  </a:lnTo>
                  <a:lnTo>
                    <a:pt x="53" y="655"/>
                  </a:lnTo>
                  <a:lnTo>
                    <a:pt x="53" y="654"/>
                  </a:lnTo>
                  <a:lnTo>
                    <a:pt x="53" y="653"/>
                  </a:lnTo>
                  <a:lnTo>
                    <a:pt x="53" y="652"/>
                  </a:lnTo>
                  <a:lnTo>
                    <a:pt x="54" y="652"/>
                  </a:lnTo>
                  <a:lnTo>
                    <a:pt x="54" y="651"/>
                  </a:lnTo>
                  <a:lnTo>
                    <a:pt x="54" y="651"/>
                  </a:lnTo>
                  <a:lnTo>
                    <a:pt x="54" y="651"/>
                  </a:lnTo>
                  <a:lnTo>
                    <a:pt x="54" y="650"/>
                  </a:lnTo>
                  <a:lnTo>
                    <a:pt x="54" y="650"/>
                  </a:lnTo>
                  <a:lnTo>
                    <a:pt x="53" y="650"/>
                  </a:lnTo>
                  <a:lnTo>
                    <a:pt x="54" y="650"/>
                  </a:lnTo>
                  <a:lnTo>
                    <a:pt x="53" y="651"/>
                  </a:lnTo>
                  <a:lnTo>
                    <a:pt x="52" y="651"/>
                  </a:lnTo>
                  <a:lnTo>
                    <a:pt x="51" y="651"/>
                  </a:lnTo>
                  <a:lnTo>
                    <a:pt x="50" y="651"/>
                  </a:lnTo>
                  <a:lnTo>
                    <a:pt x="49" y="651"/>
                  </a:lnTo>
                  <a:lnTo>
                    <a:pt x="48" y="651"/>
                  </a:lnTo>
                  <a:lnTo>
                    <a:pt x="48" y="651"/>
                  </a:lnTo>
                  <a:lnTo>
                    <a:pt x="47" y="651"/>
                  </a:lnTo>
                  <a:lnTo>
                    <a:pt x="47" y="651"/>
                  </a:lnTo>
                  <a:lnTo>
                    <a:pt x="46" y="651"/>
                  </a:lnTo>
                  <a:lnTo>
                    <a:pt x="46" y="652"/>
                  </a:lnTo>
                  <a:lnTo>
                    <a:pt x="45" y="652"/>
                  </a:lnTo>
                  <a:lnTo>
                    <a:pt x="44" y="652"/>
                  </a:lnTo>
                  <a:lnTo>
                    <a:pt x="43" y="652"/>
                  </a:lnTo>
                  <a:lnTo>
                    <a:pt x="43" y="651"/>
                  </a:lnTo>
                  <a:lnTo>
                    <a:pt x="43" y="651"/>
                  </a:lnTo>
                  <a:lnTo>
                    <a:pt x="43" y="650"/>
                  </a:lnTo>
                  <a:lnTo>
                    <a:pt x="44" y="650"/>
                  </a:lnTo>
                  <a:lnTo>
                    <a:pt x="43" y="650"/>
                  </a:lnTo>
                  <a:lnTo>
                    <a:pt x="44" y="650"/>
                  </a:lnTo>
                  <a:lnTo>
                    <a:pt x="44" y="649"/>
                  </a:lnTo>
                  <a:lnTo>
                    <a:pt x="44" y="648"/>
                  </a:lnTo>
                  <a:lnTo>
                    <a:pt x="44" y="647"/>
                  </a:lnTo>
                  <a:lnTo>
                    <a:pt x="44" y="646"/>
                  </a:lnTo>
                  <a:lnTo>
                    <a:pt x="44" y="645"/>
                  </a:lnTo>
                  <a:lnTo>
                    <a:pt x="44" y="645"/>
                  </a:lnTo>
                  <a:lnTo>
                    <a:pt x="44" y="644"/>
                  </a:lnTo>
                  <a:lnTo>
                    <a:pt x="44" y="643"/>
                  </a:lnTo>
                  <a:lnTo>
                    <a:pt x="44" y="642"/>
                  </a:lnTo>
                  <a:lnTo>
                    <a:pt x="44" y="641"/>
                  </a:lnTo>
                  <a:lnTo>
                    <a:pt x="43" y="641"/>
                  </a:lnTo>
                  <a:lnTo>
                    <a:pt x="43" y="640"/>
                  </a:lnTo>
                  <a:lnTo>
                    <a:pt x="43" y="639"/>
                  </a:lnTo>
                  <a:lnTo>
                    <a:pt x="42" y="639"/>
                  </a:lnTo>
                  <a:lnTo>
                    <a:pt x="42" y="638"/>
                  </a:lnTo>
                  <a:lnTo>
                    <a:pt x="41" y="638"/>
                  </a:lnTo>
                  <a:lnTo>
                    <a:pt x="42" y="638"/>
                  </a:lnTo>
                  <a:lnTo>
                    <a:pt x="41" y="638"/>
                  </a:lnTo>
                  <a:lnTo>
                    <a:pt x="41" y="637"/>
                  </a:lnTo>
                  <a:lnTo>
                    <a:pt x="41" y="636"/>
                  </a:lnTo>
                  <a:lnTo>
                    <a:pt x="41" y="636"/>
                  </a:lnTo>
                  <a:lnTo>
                    <a:pt x="41" y="635"/>
                  </a:lnTo>
                  <a:lnTo>
                    <a:pt x="41" y="634"/>
                  </a:lnTo>
                  <a:lnTo>
                    <a:pt x="41" y="633"/>
                  </a:lnTo>
                  <a:lnTo>
                    <a:pt x="41" y="632"/>
                  </a:lnTo>
                  <a:lnTo>
                    <a:pt x="40" y="632"/>
                  </a:lnTo>
                  <a:lnTo>
                    <a:pt x="40" y="632"/>
                  </a:lnTo>
                  <a:lnTo>
                    <a:pt x="41" y="632"/>
                  </a:lnTo>
                  <a:lnTo>
                    <a:pt x="40" y="631"/>
                  </a:lnTo>
                  <a:lnTo>
                    <a:pt x="41" y="631"/>
                  </a:lnTo>
                  <a:lnTo>
                    <a:pt x="40" y="631"/>
                  </a:lnTo>
                  <a:lnTo>
                    <a:pt x="40" y="630"/>
                  </a:lnTo>
                  <a:lnTo>
                    <a:pt x="41" y="630"/>
                  </a:lnTo>
                  <a:lnTo>
                    <a:pt x="41" y="629"/>
                  </a:lnTo>
                  <a:lnTo>
                    <a:pt x="40" y="629"/>
                  </a:lnTo>
                  <a:lnTo>
                    <a:pt x="39" y="628"/>
                  </a:lnTo>
                  <a:lnTo>
                    <a:pt x="38" y="627"/>
                  </a:lnTo>
                  <a:lnTo>
                    <a:pt x="38" y="626"/>
                  </a:lnTo>
                  <a:lnTo>
                    <a:pt x="37" y="626"/>
                  </a:lnTo>
                  <a:lnTo>
                    <a:pt x="36" y="626"/>
                  </a:lnTo>
                  <a:lnTo>
                    <a:pt x="36" y="626"/>
                  </a:lnTo>
                  <a:lnTo>
                    <a:pt x="35" y="626"/>
                  </a:lnTo>
                  <a:lnTo>
                    <a:pt x="36" y="626"/>
                  </a:lnTo>
                  <a:lnTo>
                    <a:pt x="36" y="625"/>
                  </a:lnTo>
                  <a:lnTo>
                    <a:pt x="37" y="625"/>
                  </a:lnTo>
                  <a:lnTo>
                    <a:pt x="37" y="624"/>
                  </a:lnTo>
                  <a:lnTo>
                    <a:pt x="38" y="624"/>
                  </a:lnTo>
                  <a:lnTo>
                    <a:pt x="38" y="623"/>
                  </a:lnTo>
                  <a:lnTo>
                    <a:pt x="39" y="623"/>
                  </a:lnTo>
                  <a:lnTo>
                    <a:pt x="39" y="622"/>
                  </a:lnTo>
                  <a:lnTo>
                    <a:pt x="39" y="621"/>
                  </a:lnTo>
                  <a:lnTo>
                    <a:pt x="40" y="621"/>
                  </a:lnTo>
                  <a:lnTo>
                    <a:pt x="41" y="621"/>
                  </a:lnTo>
                  <a:lnTo>
                    <a:pt x="41" y="620"/>
                  </a:lnTo>
                  <a:lnTo>
                    <a:pt x="41" y="619"/>
                  </a:lnTo>
                  <a:lnTo>
                    <a:pt x="41" y="619"/>
                  </a:lnTo>
                  <a:lnTo>
                    <a:pt x="41" y="618"/>
                  </a:lnTo>
                  <a:lnTo>
                    <a:pt x="41" y="616"/>
                  </a:lnTo>
                  <a:lnTo>
                    <a:pt x="42" y="615"/>
                  </a:lnTo>
                  <a:lnTo>
                    <a:pt x="43" y="614"/>
                  </a:lnTo>
                  <a:lnTo>
                    <a:pt x="43" y="613"/>
                  </a:lnTo>
                  <a:lnTo>
                    <a:pt x="42" y="613"/>
                  </a:lnTo>
                  <a:lnTo>
                    <a:pt x="41" y="613"/>
                  </a:lnTo>
                  <a:lnTo>
                    <a:pt x="40" y="613"/>
                  </a:lnTo>
                  <a:lnTo>
                    <a:pt x="39" y="612"/>
                  </a:lnTo>
                  <a:lnTo>
                    <a:pt x="38" y="612"/>
                  </a:lnTo>
                  <a:lnTo>
                    <a:pt x="37" y="612"/>
                  </a:lnTo>
                  <a:lnTo>
                    <a:pt x="36" y="612"/>
                  </a:lnTo>
                  <a:lnTo>
                    <a:pt x="36" y="611"/>
                  </a:lnTo>
                  <a:lnTo>
                    <a:pt x="34" y="610"/>
                  </a:lnTo>
                  <a:lnTo>
                    <a:pt x="33" y="609"/>
                  </a:lnTo>
                  <a:lnTo>
                    <a:pt x="31" y="609"/>
                  </a:lnTo>
                  <a:lnTo>
                    <a:pt x="30" y="608"/>
                  </a:lnTo>
                  <a:lnTo>
                    <a:pt x="28" y="606"/>
                  </a:lnTo>
                  <a:lnTo>
                    <a:pt x="27" y="606"/>
                  </a:lnTo>
                  <a:lnTo>
                    <a:pt x="26" y="606"/>
                  </a:lnTo>
                  <a:lnTo>
                    <a:pt x="25" y="606"/>
                  </a:lnTo>
                  <a:lnTo>
                    <a:pt x="25" y="606"/>
                  </a:lnTo>
                  <a:lnTo>
                    <a:pt x="25" y="607"/>
                  </a:lnTo>
                  <a:lnTo>
                    <a:pt x="25" y="608"/>
                  </a:lnTo>
                  <a:lnTo>
                    <a:pt x="25" y="609"/>
                  </a:lnTo>
                  <a:lnTo>
                    <a:pt x="24" y="609"/>
                  </a:lnTo>
                  <a:lnTo>
                    <a:pt x="22" y="611"/>
                  </a:lnTo>
                  <a:lnTo>
                    <a:pt x="22" y="612"/>
                  </a:lnTo>
                  <a:lnTo>
                    <a:pt x="21" y="612"/>
                  </a:lnTo>
                  <a:lnTo>
                    <a:pt x="19" y="612"/>
                  </a:lnTo>
                  <a:lnTo>
                    <a:pt x="17" y="612"/>
                  </a:lnTo>
                  <a:lnTo>
                    <a:pt x="14" y="613"/>
                  </a:lnTo>
                  <a:lnTo>
                    <a:pt x="12" y="613"/>
                  </a:lnTo>
                  <a:lnTo>
                    <a:pt x="11" y="613"/>
                  </a:lnTo>
                  <a:lnTo>
                    <a:pt x="9" y="613"/>
                  </a:lnTo>
                  <a:lnTo>
                    <a:pt x="9" y="613"/>
                  </a:lnTo>
                  <a:lnTo>
                    <a:pt x="8" y="613"/>
                  </a:lnTo>
                  <a:lnTo>
                    <a:pt x="8" y="612"/>
                  </a:lnTo>
                  <a:lnTo>
                    <a:pt x="7" y="612"/>
                  </a:lnTo>
                  <a:lnTo>
                    <a:pt x="7" y="611"/>
                  </a:lnTo>
                  <a:lnTo>
                    <a:pt x="6" y="611"/>
                  </a:lnTo>
                  <a:lnTo>
                    <a:pt x="6" y="610"/>
                  </a:lnTo>
                  <a:lnTo>
                    <a:pt x="5" y="610"/>
                  </a:lnTo>
                  <a:lnTo>
                    <a:pt x="4" y="610"/>
                  </a:lnTo>
                  <a:lnTo>
                    <a:pt x="4" y="609"/>
                  </a:lnTo>
                  <a:lnTo>
                    <a:pt x="4" y="608"/>
                  </a:lnTo>
                  <a:lnTo>
                    <a:pt x="3" y="608"/>
                  </a:lnTo>
                  <a:lnTo>
                    <a:pt x="3" y="607"/>
                  </a:lnTo>
                  <a:lnTo>
                    <a:pt x="3" y="607"/>
                  </a:lnTo>
                  <a:lnTo>
                    <a:pt x="3" y="606"/>
                  </a:lnTo>
                  <a:lnTo>
                    <a:pt x="3" y="606"/>
                  </a:lnTo>
                  <a:lnTo>
                    <a:pt x="3" y="605"/>
                  </a:lnTo>
                  <a:lnTo>
                    <a:pt x="3" y="604"/>
                  </a:lnTo>
                  <a:lnTo>
                    <a:pt x="2" y="604"/>
                  </a:lnTo>
                  <a:lnTo>
                    <a:pt x="2" y="603"/>
                  </a:lnTo>
                  <a:lnTo>
                    <a:pt x="1" y="603"/>
                  </a:lnTo>
                  <a:lnTo>
                    <a:pt x="1" y="602"/>
                  </a:lnTo>
                  <a:lnTo>
                    <a:pt x="0" y="602"/>
                  </a:lnTo>
                  <a:lnTo>
                    <a:pt x="0" y="601"/>
                  </a:lnTo>
                  <a:lnTo>
                    <a:pt x="0" y="600"/>
                  </a:lnTo>
                  <a:lnTo>
                    <a:pt x="1" y="600"/>
                  </a:lnTo>
                  <a:lnTo>
                    <a:pt x="2" y="600"/>
                  </a:lnTo>
                  <a:lnTo>
                    <a:pt x="2" y="600"/>
                  </a:lnTo>
                  <a:lnTo>
                    <a:pt x="3" y="600"/>
                  </a:lnTo>
                  <a:lnTo>
                    <a:pt x="3" y="599"/>
                  </a:lnTo>
                  <a:lnTo>
                    <a:pt x="3" y="598"/>
                  </a:lnTo>
                  <a:lnTo>
                    <a:pt x="3" y="597"/>
                  </a:lnTo>
                  <a:lnTo>
                    <a:pt x="3" y="596"/>
                  </a:lnTo>
                  <a:lnTo>
                    <a:pt x="3" y="596"/>
                  </a:lnTo>
                  <a:lnTo>
                    <a:pt x="3" y="595"/>
                  </a:lnTo>
                  <a:lnTo>
                    <a:pt x="3" y="596"/>
                  </a:lnTo>
                  <a:lnTo>
                    <a:pt x="3" y="595"/>
                  </a:lnTo>
                  <a:lnTo>
                    <a:pt x="3" y="594"/>
                  </a:lnTo>
                  <a:lnTo>
                    <a:pt x="4" y="594"/>
                  </a:lnTo>
                  <a:lnTo>
                    <a:pt x="4" y="593"/>
                  </a:lnTo>
                  <a:lnTo>
                    <a:pt x="4" y="593"/>
                  </a:lnTo>
                  <a:lnTo>
                    <a:pt x="4" y="592"/>
                  </a:lnTo>
                  <a:lnTo>
                    <a:pt x="5" y="592"/>
                  </a:lnTo>
                  <a:lnTo>
                    <a:pt x="5" y="591"/>
                  </a:lnTo>
                  <a:lnTo>
                    <a:pt x="5" y="590"/>
                  </a:lnTo>
                  <a:lnTo>
                    <a:pt x="6" y="590"/>
                  </a:lnTo>
                  <a:lnTo>
                    <a:pt x="6" y="589"/>
                  </a:lnTo>
                  <a:lnTo>
                    <a:pt x="7" y="588"/>
                  </a:lnTo>
                  <a:lnTo>
                    <a:pt x="8" y="588"/>
                  </a:lnTo>
                  <a:lnTo>
                    <a:pt x="8" y="587"/>
                  </a:lnTo>
                  <a:lnTo>
                    <a:pt x="7" y="587"/>
                  </a:lnTo>
                  <a:lnTo>
                    <a:pt x="7" y="587"/>
                  </a:lnTo>
                  <a:lnTo>
                    <a:pt x="7" y="586"/>
                  </a:lnTo>
                  <a:lnTo>
                    <a:pt x="8" y="586"/>
                  </a:lnTo>
                  <a:lnTo>
                    <a:pt x="8" y="585"/>
                  </a:lnTo>
                  <a:lnTo>
                    <a:pt x="9" y="585"/>
                  </a:lnTo>
                  <a:lnTo>
                    <a:pt x="9" y="585"/>
                  </a:lnTo>
                  <a:lnTo>
                    <a:pt x="10" y="585"/>
                  </a:lnTo>
                  <a:lnTo>
                    <a:pt x="10" y="584"/>
                  </a:lnTo>
                  <a:lnTo>
                    <a:pt x="11" y="584"/>
                  </a:lnTo>
                  <a:lnTo>
                    <a:pt x="11" y="583"/>
                  </a:lnTo>
                  <a:lnTo>
                    <a:pt x="11" y="582"/>
                  </a:lnTo>
                  <a:lnTo>
                    <a:pt x="12" y="582"/>
                  </a:lnTo>
                  <a:lnTo>
                    <a:pt x="12" y="581"/>
                  </a:lnTo>
                  <a:lnTo>
                    <a:pt x="13" y="581"/>
                  </a:lnTo>
                  <a:lnTo>
                    <a:pt x="13" y="581"/>
                  </a:lnTo>
                  <a:lnTo>
                    <a:pt x="12" y="581"/>
                  </a:lnTo>
                  <a:lnTo>
                    <a:pt x="13" y="581"/>
                  </a:lnTo>
                  <a:lnTo>
                    <a:pt x="13" y="580"/>
                  </a:lnTo>
                  <a:lnTo>
                    <a:pt x="14" y="580"/>
                  </a:lnTo>
                  <a:lnTo>
                    <a:pt x="15" y="580"/>
                  </a:lnTo>
                  <a:lnTo>
                    <a:pt x="16" y="580"/>
                  </a:lnTo>
                  <a:lnTo>
                    <a:pt x="16" y="580"/>
                  </a:lnTo>
                  <a:lnTo>
                    <a:pt x="17" y="580"/>
                  </a:lnTo>
                  <a:lnTo>
                    <a:pt x="17" y="579"/>
                  </a:lnTo>
                  <a:lnTo>
                    <a:pt x="18" y="579"/>
                  </a:lnTo>
                  <a:lnTo>
                    <a:pt x="18" y="578"/>
                  </a:lnTo>
                  <a:lnTo>
                    <a:pt x="19" y="578"/>
                  </a:lnTo>
                  <a:lnTo>
                    <a:pt x="19" y="579"/>
                  </a:lnTo>
                  <a:lnTo>
                    <a:pt x="20" y="579"/>
                  </a:lnTo>
                  <a:lnTo>
                    <a:pt x="20" y="578"/>
                  </a:lnTo>
                  <a:lnTo>
                    <a:pt x="21" y="578"/>
                  </a:lnTo>
                  <a:lnTo>
                    <a:pt x="22" y="578"/>
                  </a:lnTo>
                  <a:lnTo>
                    <a:pt x="22" y="577"/>
                  </a:lnTo>
                  <a:lnTo>
                    <a:pt x="22" y="576"/>
                  </a:lnTo>
                  <a:lnTo>
                    <a:pt x="22" y="576"/>
                  </a:lnTo>
                  <a:lnTo>
                    <a:pt x="22" y="575"/>
                  </a:lnTo>
                  <a:lnTo>
                    <a:pt x="23" y="575"/>
                  </a:lnTo>
                  <a:lnTo>
                    <a:pt x="23" y="574"/>
                  </a:lnTo>
                  <a:lnTo>
                    <a:pt x="24" y="574"/>
                  </a:lnTo>
                  <a:lnTo>
                    <a:pt x="24" y="574"/>
                  </a:lnTo>
                  <a:lnTo>
                    <a:pt x="23" y="574"/>
                  </a:lnTo>
                  <a:lnTo>
                    <a:pt x="24" y="574"/>
                  </a:lnTo>
                  <a:lnTo>
                    <a:pt x="24" y="573"/>
                  </a:lnTo>
                  <a:lnTo>
                    <a:pt x="25" y="573"/>
                  </a:lnTo>
                  <a:lnTo>
                    <a:pt x="25" y="572"/>
                  </a:lnTo>
                  <a:lnTo>
                    <a:pt x="26" y="572"/>
                  </a:lnTo>
                  <a:lnTo>
                    <a:pt x="26" y="571"/>
                  </a:lnTo>
                  <a:lnTo>
                    <a:pt x="27" y="571"/>
                  </a:lnTo>
                  <a:lnTo>
                    <a:pt x="27" y="570"/>
                  </a:lnTo>
                  <a:lnTo>
                    <a:pt x="28" y="570"/>
                  </a:lnTo>
                  <a:lnTo>
                    <a:pt x="28" y="569"/>
                  </a:lnTo>
                  <a:lnTo>
                    <a:pt x="29" y="569"/>
                  </a:lnTo>
                  <a:lnTo>
                    <a:pt x="29" y="568"/>
                  </a:lnTo>
                  <a:lnTo>
                    <a:pt x="29" y="568"/>
                  </a:lnTo>
                  <a:lnTo>
                    <a:pt x="29" y="568"/>
                  </a:lnTo>
                  <a:lnTo>
                    <a:pt x="30" y="568"/>
                  </a:lnTo>
                  <a:lnTo>
                    <a:pt x="30" y="567"/>
                  </a:lnTo>
                  <a:lnTo>
                    <a:pt x="30" y="566"/>
                  </a:lnTo>
                  <a:lnTo>
                    <a:pt x="31" y="566"/>
                  </a:lnTo>
                  <a:lnTo>
                    <a:pt x="31" y="565"/>
                  </a:lnTo>
                  <a:lnTo>
                    <a:pt x="31" y="564"/>
                  </a:lnTo>
                  <a:lnTo>
                    <a:pt x="30" y="564"/>
                  </a:lnTo>
                  <a:lnTo>
                    <a:pt x="30" y="563"/>
                  </a:lnTo>
                  <a:lnTo>
                    <a:pt x="29" y="563"/>
                  </a:lnTo>
                  <a:lnTo>
                    <a:pt x="29" y="562"/>
                  </a:lnTo>
                  <a:lnTo>
                    <a:pt x="29" y="562"/>
                  </a:lnTo>
                  <a:lnTo>
                    <a:pt x="29" y="561"/>
                  </a:lnTo>
                  <a:lnTo>
                    <a:pt x="29" y="562"/>
                  </a:lnTo>
                  <a:lnTo>
                    <a:pt x="28" y="562"/>
                  </a:lnTo>
                  <a:lnTo>
                    <a:pt x="28" y="561"/>
                  </a:lnTo>
                  <a:lnTo>
                    <a:pt x="28" y="561"/>
                  </a:lnTo>
                  <a:lnTo>
                    <a:pt x="28" y="560"/>
                  </a:lnTo>
                  <a:lnTo>
                    <a:pt x="27" y="560"/>
                  </a:lnTo>
                  <a:lnTo>
                    <a:pt x="27" y="559"/>
                  </a:lnTo>
                  <a:lnTo>
                    <a:pt x="26" y="559"/>
                  </a:lnTo>
                  <a:lnTo>
                    <a:pt x="26" y="558"/>
                  </a:lnTo>
                  <a:lnTo>
                    <a:pt x="27" y="558"/>
                  </a:lnTo>
                  <a:lnTo>
                    <a:pt x="27" y="557"/>
                  </a:lnTo>
                  <a:lnTo>
                    <a:pt x="27" y="556"/>
                  </a:lnTo>
                  <a:lnTo>
                    <a:pt x="26" y="556"/>
                  </a:lnTo>
                  <a:lnTo>
                    <a:pt x="26" y="555"/>
                  </a:lnTo>
                  <a:lnTo>
                    <a:pt x="26" y="555"/>
                  </a:lnTo>
                  <a:lnTo>
                    <a:pt x="27" y="555"/>
                  </a:lnTo>
                  <a:lnTo>
                    <a:pt x="27" y="554"/>
                  </a:lnTo>
                  <a:lnTo>
                    <a:pt x="27" y="553"/>
                  </a:lnTo>
                  <a:lnTo>
                    <a:pt x="26" y="553"/>
                  </a:lnTo>
                  <a:lnTo>
                    <a:pt x="25" y="553"/>
                  </a:lnTo>
                  <a:lnTo>
                    <a:pt x="25" y="552"/>
                  </a:lnTo>
                  <a:lnTo>
                    <a:pt x="24" y="552"/>
                  </a:lnTo>
                  <a:lnTo>
                    <a:pt x="24" y="551"/>
                  </a:lnTo>
                  <a:lnTo>
                    <a:pt x="23" y="551"/>
                  </a:lnTo>
                  <a:lnTo>
                    <a:pt x="23" y="550"/>
                  </a:lnTo>
                  <a:lnTo>
                    <a:pt x="22" y="550"/>
                  </a:lnTo>
                  <a:lnTo>
                    <a:pt x="22" y="549"/>
                  </a:lnTo>
                  <a:lnTo>
                    <a:pt x="22" y="548"/>
                  </a:lnTo>
                  <a:lnTo>
                    <a:pt x="22" y="548"/>
                  </a:lnTo>
                  <a:lnTo>
                    <a:pt x="22" y="548"/>
                  </a:lnTo>
                  <a:lnTo>
                    <a:pt x="22" y="547"/>
                  </a:lnTo>
                  <a:lnTo>
                    <a:pt x="21" y="547"/>
                  </a:lnTo>
                  <a:lnTo>
                    <a:pt x="21" y="546"/>
                  </a:lnTo>
                  <a:lnTo>
                    <a:pt x="20" y="546"/>
                  </a:lnTo>
                  <a:lnTo>
                    <a:pt x="20" y="545"/>
                  </a:lnTo>
                  <a:lnTo>
                    <a:pt x="20" y="544"/>
                  </a:lnTo>
                  <a:lnTo>
                    <a:pt x="20" y="543"/>
                  </a:lnTo>
                  <a:lnTo>
                    <a:pt x="21" y="543"/>
                  </a:lnTo>
                  <a:lnTo>
                    <a:pt x="21" y="542"/>
                  </a:lnTo>
                  <a:lnTo>
                    <a:pt x="20" y="542"/>
                  </a:lnTo>
                  <a:lnTo>
                    <a:pt x="20" y="542"/>
                  </a:lnTo>
                  <a:lnTo>
                    <a:pt x="21" y="542"/>
                  </a:lnTo>
                  <a:lnTo>
                    <a:pt x="20" y="542"/>
                  </a:lnTo>
                  <a:lnTo>
                    <a:pt x="20" y="541"/>
                  </a:lnTo>
                  <a:lnTo>
                    <a:pt x="19" y="541"/>
                  </a:lnTo>
                  <a:lnTo>
                    <a:pt x="19" y="540"/>
                  </a:lnTo>
                  <a:lnTo>
                    <a:pt x="18" y="540"/>
                  </a:lnTo>
                  <a:lnTo>
                    <a:pt x="18" y="539"/>
                  </a:lnTo>
                  <a:lnTo>
                    <a:pt x="17" y="539"/>
                  </a:lnTo>
                  <a:lnTo>
                    <a:pt x="18" y="539"/>
                  </a:lnTo>
                  <a:lnTo>
                    <a:pt x="18" y="538"/>
                  </a:lnTo>
                  <a:lnTo>
                    <a:pt x="18" y="537"/>
                  </a:lnTo>
                  <a:lnTo>
                    <a:pt x="19" y="536"/>
                  </a:lnTo>
                  <a:lnTo>
                    <a:pt x="20" y="536"/>
                  </a:lnTo>
                  <a:lnTo>
                    <a:pt x="21" y="535"/>
                  </a:lnTo>
                  <a:lnTo>
                    <a:pt x="21" y="534"/>
                  </a:lnTo>
                  <a:lnTo>
                    <a:pt x="22" y="533"/>
                  </a:lnTo>
                  <a:lnTo>
                    <a:pt x="22" y="532"/>
                  </a:lnTo>
                  <a:lnTo>
                    <a:pt x="23" y="531"/>
                  </a:lnTo>
                  <a:lnTo>
                    <a:pt x="24" y="530"/>
                  </a:lnTo>
                  <a:lnTo>
                    <a:pt x="25" y="529"/>
                  </a:lnTo>
                  <a:lnTo>
                    <a:pt x="26" y="529"/>
                  </a:lnTo>
                  <a:lnTo>
                    <a:pt x="26" y="528"/>
                  </a:lnTo>
                  <a:lnTo>
                    <a:pt x="27" y="527"/>
                  </a:lnTo>
                  <a:lnTo>
                    <a:pt x="28" y="527"/>
                  </a:lnTo>
                  <a:lnTo>
                    <a:pt x="28" y="526"/>
                  </a:lnTo>
                  <a:lnTo>
                    <a:pt x="29" y="526"/>
                  </a:lnTo>
                  <a:lnTo>
                    <a:pt x="29" y="526"/>
                  </a:lnTo>
                  <a:lnTo>
                    <a:pt x="30" y="525"/>
                  </a:lnTo>
                  <a:lnTo>
                    <a:pt x="31" y="525"/>
                  </a:lnTo>
                  <a:lnTo>
                    <a:pt x="32" y="525"/>
                  </a:lnTo>
                  <a:lnTo>
                    <a:pt x="32" y="524"/>
                  </a:lnTo>
                  <a:lnTo>
                    <a:pt x="32" y="523"/>
                  </a:lnTo>
                  <a:lnTo>
                    <a:pt x="33" y="523"/>
                  </a:lnTo>
                  <a:lnTo>
                    <a:pt x="33" y="523"/>
                  </a:lnTo>
                  <a:lnTo>
                    <a:pt x="34" y="523"/>
                  </a:lnTo>
                  <a:lnTo>
                    <a:pt x="35" y="523"/>
                  </a:lnTo>
                  <a:lnTo>
                    <a:pt x="35" y="523"/>
                  </a:lnTo>
                  <a:lnTo>
                    <a:pt x="35" y="522"/>
                  </a:lnTo>
                  <a:lnTo>
                    <a:pt x="36" y="522"/>
                  </a:lnTo>
                  <a:lnTo>
                    <a:pt x="36" y="521"/>
                  </a:lnTo>
                  <a:lnTo>
                    <a:pt x="37" y="521"/>
                  </a:lnTo>
                  <a:lnTo>
                    <a:pt x="37" y="520"/>
                  </a:lnTo>
                  <a:lnTo>
                    <a:pt x="38" y="520"/>
                  </a:lnTo>
                  <a:lnTo>
                    <a:pt x="40" y="520"/>
                  </a:lnTo>
                  <a:lnTo>
                    <a:pt x="41" y="520"/>
                  </a:lnTo>
                  <a:lnTo>
                    <a:pt x="41" y="519"/>
                  </a:lnTo>
                  <a:lnTo>
                    <a:pt x="42" y="518"/>
                  </a:lnTo>
                  <a:lnTo>
                    <a:pt x="43" y="518"/>
                  </a:lnTo>
                  <a:lnTo>
                    <a:pt x="43" y="517"/>
                  </a:lnTo>
                  <a:lnTo>
                    <a:pt x="44" y="517"/>
                  </a:lnTo>
                  <a:lnTo>
                    <a:pt x="44" y="516"/>
                  </a:lnTo>
                  <a:lnTo>
                    <a:pt x="45" y="516"/>
                  </a:lnTo>
                  <a:lnTo>
                    <a:pt x="46" y="516"/>
                  </a:lnTo>
                  <a:lnTo>
                    <a:pt x="47" y="516"/>
                  </a:lnTo>
                  <a:lnTo>
                    <a:pt x="48" y="516"/>
                  </a:lnTo>
                  <a:lnTo>
                    <a:pt x="48" y="515"/>
                  </a:lnTo>
                  <a:lnTo>
                    <a:pt x="48" y="515"/>
                  </a:lnTo>
                  <a:lnTo>
                    <a:pt x="48" y="513"/>
                  </a:lnTo>
                  <a:lnTo>
                    <a:pt x="49" y="512"/>
                  </a:lnTo>
                  <a:lnTo>
                    <a:pt x="50" y="511"/>
                  </a:lnTo>
                  <a:lnTo>
                    <a:pt x="49" y="510"/>
                  </a:lnTo>
                  <a:lnTo>
                    <a:pt x="48" y="510"/>
                  </a:lnTo>
                  <a:lnTo>
                    <a:pt x="48" y="509"/>
                  </a:lnTo>
                  <a:lnTo>
                    <a:pt x="48" y="508"/>
                  </a:lnTo>
                  <a:lnTo>
                    <a:pt x="48" y="508"/>
                  </a:lnTo>
                  <a:lnTo>
                    <a:pt x="47" y="508"/>
                  </a:lnTo>
                  <a:lnTo>
                    <a:pt x="45" y="508"/>
                  </a:lnTo>
                  <a:lnTo>
                    <a:pt x="44" y="508"/>
                  </a:lnTo>
                  <a:lnTo>
                    <a:pt x="43" y="508"/>
                  </a:lnTo>
                  <a:lnTo>
                    <a:pt x="42" y="508"/>
                  </a:lnTo>
                  <a:lnTo>
                    <a:pt x="42" y="507"/>
                  </a:lnTo>
                  <a:lnTo>
                    <a:pt x="41" y="507"/>
                  </a:lnTo>
                  <a:lnTo>
                    <a:pt x="41" y="506"/>
                  </a:lnTo>
                  <a:lnTo>
                    <a:pt x="41" y="505"/>
                  </a:lnTo>
                  <a:lnTo>
                    <a:pt x="40" y="504"/>
                  </a:lnTo>
                  <a:lnTo>
                    <a:pt x="40" y="503"/>
                  </a:lnTo>
                  <a:lnTo>
                    <a:pt x="41" y="503"/>
                  </a:lnTo>
                  <a:lnTo>
                    <a:pt x="41" y="503"/>
                  </a:lnTo>
                  <a:lnTo>
                    <a:pt x="41" y="502"/>
                  </a:lnTo>
                  <a:lnTo>
                    <a:pt x="42" y="502"/>
                  </a:lnTo>
                  <a:lnTo>
                    <a:pt x="42" y="501"/>
                  </a:lnTo>
                  <a:lnTo>
                    <a:pt x="41" y="501"/>
                  </a:lnTo>
                  <a:lnTo>
                    <a:pt x="41" y="500"/>
                  </a:lnTo>
                  <a:lnTo>
                    <a:pt x="41" y="499"/>
                  </a:lnTo>
                  <a:lnTo>
                    <a:pt x="41" y="498"/>
                  </a:lnTo>
                  <a:lnTo>
                    <a:pt x="41" y="497"/>
                  </a:lnTo>
                  <a:lnTo>
                    <a:pt x="41" y="497"/>
                  </a:lnTo>
                  <a:lnTo>
                    <a:pt x="41" y="496"/>
                  </a:lnTo>
                  <a:lnTo>
                    <a:pt x="41" y="495"/>
                  </a:lnTo>
                  <a:lnTo>
                    <a:pt x="41" y="494"/>
                  </a:lnTo>
                  <a:lnTo>
                    <a:pt x="41" y="493"/>
                  </a:lnTo>
                  <a:lnTo>
                    <a:pt x="41" y="492"/>
                  </a:lnTo>
                  <a:lnTo>
                    <a:pt x="41" y="492"/>
                  </a:lnTo>
                  <a:lnTo>
                    <a:pt x="41" y="491"/>
                  </a:lnTo>
                  <a:lnTo>
                    <a:pt x="40" y="491"/>
                  </a:lnTo>
                  <a:lnTo>
                    <a:pt x="39" y="491"/>
                  </a:lnTo>
                  <a:lnTo>
                    <a:pt x="38" y="490"/>
                  </a:lnTo>
                  <a:lnTo>
                    <a:pt x="37" y="491"/>
                  </a:lnTo>
                  <a:lnTo>
                    <a:pt x="37" y="490"/>
                  </a:lnTo>
                  <a:lnTo>
                    <a:pt x="37" y="489"/>
                  </a:lnTo>
                  <a:lnTo>
                    <a:pt x="38" y="488"/>
                  </a:lnTo>
                  <a:lnTo>
                    <a:pt x="38" y="486"/>
                  </a:lnTo>
                  <a:lnTo>
                    <a:pt x="38" y="485"/>
                  </a:lnTo>
                  <a:lnTo>
                    <a:pt x="39" y="484"/>
                  </a:lnTo>
                  <a:lnTo>
                    <a:pt x="40" y="484"/>
                  </a:lnTo>
                  <a:lnTo>
                    <a:pt x="41" y="484"/>
                  </a:lnTo>
                  <a:lnTo>
                    <a:pt x="41" y="484"/>
                  </a:lnTo>
                  <a:lnTo>
                    <a:pt x="42" y="483"/>
                  </a:lnTo>
                  <a:lnTo>
                    <a:pt x="43" y="483"/>
                  </a:lnTo>
                  <a:lnTo>
                    <a:pt x="44" y="483"/>
                  </a:lnTo>
                  <a:lnTo>
                    <a:pt x="45" y="482"/>
                  </a:lnTo>
                  <a:lnTo>
                    <a:pt x="47" y="482"/>
                  </a:lnTo>
                  <a:lnTo>
                    <a:pt x="48" y="482"/>
                  </a:lnTo>
                  <a:lnTo>
                    <a:pt x="49" y="481"/>
                  </a:lnTo>
                  <a:lnTo>
                    <a:pt x="50" y="481"/>
                  </a:lnTo>
                  <a:lnTo>
                    <a:pt x="51" y="481"/>
                  </a:lnTo>
                  <a:lnTo>
                    <a:pt x="52" y="480"/>
                  </a:lnTo>
                  <a:lnTo>
                    <a:pt x="53" y="480"/>
                  </a:lnTo>
                  <a:lnTo>
                    <a:pt x="54" y="480"/>
                  </a:lnTo>
                  <a:lnTo>
                    <a:pt x="55" y="479"/>
                  </a:lnTo>
                  <a:lnTo>
                    <a:pt x="56" y="479"/>
                  </a:lnTo>
                  <a:lnTo>
                    <a:pt x="57" y="478"/>
                  </a:lnTo>
                  <a:lnTo>
                    <a:pt x="58" y="478"/>
                  </a:lnTo>
                  <a:lnTo>
                    <a:pt x="59" y="478"/>
                  </a:lnTo>
                  <a:lnTo>
                    <a:pt x="59" y="478"/>
                  </a:lnTo>
                  <a:lnTo>
                    <a:pt x="59" y="477"/>
                  </a:lnTo>
                  <a:lnTo>
                    <a:pt x="59" y="476"/>
                  </a:lnTo>
                  <a:lnTo>
                    <a:pt x="58" y="475"/>
                  </a:lnTo>
                  <a:lnTo>
                    <a:pt x="58" y="474"/>
                  </a:lnTo>
                  <a:lnTo>
                    <a:pt x="58" y="473"/>
                  </a:lnTo>
                  <a:lnTo>
                    <a:pt x="57" y="473"/>
                  </a:lnTo>
                  <a:lnTo>
                    <a:pt x="57" y="472"/>
                  </a:lnTo>
                  <a:lnTo>
                    <a:pt x="57" y="471"/>
                  </a:lnTo>
                  <a:lnTo>
                    <a:pt x="57" y="471"/>
                  </a:lnTo>
                  <a:lnTo>
                    <a:pt x="57" y="470"/>
                  </a:lnTo>
                  <a:lnTo>
                    <a:pt x="56" y="470"/>
                  </a:lnTo>
                  <a:lnTo>
                    <a:pt x="56" y="469"/>
                  </a:lnTo>
                  <a:lnTo>
                    <a:pt x="56" y="468"/>
                  </a:lnTo>
                  <a:lnTo>
                    <a:pt x="55" y="468"/>
                  </a:lnTo>
                  <a:lnTo>
                    <a:pt x="55" y="467"/>
                  </a:lnTo>
                  <a:lnTo>
                    <a:pt x="56" y="467"/>
                  </a:lnTo>
                  <a:lnTo>
                    <a:pt x="56" y="466"/>
                  </a:lnTo>
                  <a:lnTo>
                    <a:pt x="57" y="466"/>
                  </a:lnTo>
                  <a:lnTo>
                    <a:pt x="57" y="465"/>
                  </a:lnTo>
                  <a:lnTo>
                    <a:pt x="58" y="465"/>
                  </a:lnTo>
                  <a:lnTo>
                    <a:pt x="59" y="465"/>
                  </a:lnTo>
                  <a:lnTo>
                    <a:pt x="60" y="465"/>
                  </a:lnTo>
                  <a:lnTo>
                    <a:pt x="60" y="465"/>
                  </a:lnTo>
                  <a:lnTo>
                    <a:pt x="61" y="465"/>
                  </a:lnTo>
                  <a:lnTo>
                    <a:pt x="61" y="465"/>
                  </a:lnTo>
                  <a:lnTo>
                    <a:pt x="61" y="465"/>
                  </a:lnTo>
                  <a:lnTo>
                    <a:pt x="61" y="465"/>
                  </a:lnTo>
                  <a:lnTo>
                    <a:pt x="61" y="464"/>
                  </a:lnTo>
                  <a:lnTo>
                    <a:pt x="61" y="463"/>
                  </a:lnTo>
                  <a:lnTo>
                    <a:pt x="61" y="462"/>
                  </a:lnTo>
                  <a:lnTo>
                    <a:pt x="61" y="462"/>
                  </a:lnTo>
                  <a:lnTo>
                    <a:pt x="61" y="461"/>
                  </a:lnTo>
                  <a:lnTo>
                    <a:pt x="61" y="461"/>
                  </a:lnTo>
                  <a:lnTo>
                    <a:pt x="61" y="460"/>
                  </a:lnTo>
                  <a:lnTo>
                    <a:pt x="62" y="460"/>
                  </a:lnTo>
                  <a:lnTo>
                    <a:pt x="62" y="459"/>
                  </a:lnTo>
                  <a:lnTo>
                    <a:pt x="63" y="459"/>
                  </a:lnTo>
                  <a:lnTo>
                    <a:pt x="63" y="458"/>
                  </a:lnTo>
                  <a:lnTo>
                    <a:pt x="64" y="458"/>
                  </a:lnTo>
                  <a:lnTo>
                    <a:pt x="64" y="458"/>
                  </a:lnTo>
                  <a:lnTo>
                    <a:pt x="64" y="457"/>
                  </a:lnTo>
                  <a:lnTo>
                    <a:pt x="65" y="457"/>
                  </a:lnTo>
                  <a:lnTo>
                    <a:pt x="65" y="456"/>
                  </a:lnTo>
                  <a:lnTo>
                    <a:pt x="66" y="456"/>
                  </a:lnTo>
                  <a:lnTo>
                    <a:pt x="67" y="456"/>
                  </a:lnTo>
                  <a:lnTo>
                    <a:pt x="67" y="455"/>
                  </a:lnTo>
                  <a:lnTo>
                    <a:pt x="67" y="455"/>
                  </a:lnTo>
                  <a:lnTo>
                    <a:pt x="68" y="455"/>
                  </a:lnTo>
                  <a:lnTo>
                    <a:pt x="68" y="454"/>
                  </a:lnTo>
                  <a:lnTo>
                    <a:pt x="68" y="453"/>
                  </a:lnTo>
                  <a:lnTo>
                    <a:pt x="69" y="453"/>
                  </a:lnTo>
                  <a:lnTo>
                    <a:pt x="69" y="452"/>
                  </a:lnTo>
                  <a:lnTo>
                    <a:pt x="70" y="452"/>
                  </a:lnTo>
                  <a:lnTo>
                    <a:pt x="71" y="452"/>
                  </a:lnTo>
                  <a:lnTo>
                    <a:pt x="72" y="452"/>
                  </a:lnTo>
                  <a:lnTo>
                    <a:pt x="73" y="452"/>
                  </a:lnTo>
                  <a:lnTo>
                    <a:pt x="73" y="452"/>
                  </a:lnTo>
                  <a:lnTo>
                    <a:pt x="73" y="452"/>
                  </a:lnTo>
                  <a:lnTo>
                    <a:pt x="73" y="451"/>
                  </a:lnTo>
                  <a:lnTo>
                    <a:pt x="73" y="450"/>
                  </a:lnTo>
                  <a:lnTo>
                    <a:pt x="73" y="450"/>
                  </a:lnTo>
                  <a:lnTo>
                    <a:pt x="73" y="449"/>
                  </a:lnTo>
                  <a:lnTo>
                    <a:pt x="73" y="448"/>
                  </a:lnTo>
                  <a:lnTo>
                    <a:pt x="73" y="448"/>
                  </a:lnTo>
                  <a:lnTo>
                    <a:pt x="73" y="447"/>
                  </a:lnTo>
                  <a:lnTo>
                    <a:pt x="74" y="447"/>
                  </a:lnTo>
                  <a:lnTo>
                    <a:pt x="74" y="446"/>
                  </a:lnTo>
                  <a:lnTo>
                    <a:pt x="74" y="447"/>
                  </a:lnTo>
                  <a:lnTo>
                    <a:pt x="74" y="446"/>
                  </a:lnTo>
                  <a:lnTo>
                    <a:pt x="75" y="446"/>
                  </a:lnTo>
                  <a:lnTo>
                    <a:pt x="75" y="446"/>
                  </a:lnTo>
                  <a:lnTo>
                    <a:pt x="76" y="446"/>
                  </a:lnTo>
                  <a:lnTo>
                    <a:pt x="76" y="445"/>
                  </a:lnTo>
                  <a:lnTo>
                    <a:pt x="76" y="444"/>
                  </a:lnTo>
                  <a:lnTo>
                    <a:pt x="77" y="444"/>
                  </a:lnTo>
                  <a:lnTo>
                    <a:pt x="78" y="444"/>
                  </a:lnTo>
                  <a:lnTo>
                    <a:pt x="78" y="443"/>
                  </a:lnTo>
                  <a:lnTo>
                    <a:pt x="78" y="442"/>
                  </a:lnTo>
                  <a:lnTo>
                    <a:pt x="77" y="442"/>
                  </a:lnTo>
                  <a:lnTo>
                    <a:pt x="77" y="441"/>
                  </a:lnTo>
                  <a:lnTo>
                    <a:pt x="76" y="441"/>
                  </a:lnTo>
                  <a:lnTo>
                    <a:pt x="77" y="441"/>
                  </a:lnTo>
                  <a:lnTo>
                    <a:pt x="77" y="440"/>
                  </a:lnTo>
                  <a:lnTo>
                    <a:pt x="77" y="439"/>
                  </a:lnTo>
                  <a:lnTo>
                    <a:pt x="77" y="439"/>
                  </a:lnTo>
                  <a:lnTo>
                    <a:pt x="78" y="439"/>
                  </a:lnTo>
                  <a:lnTo>
                    <a:pt x="78" y="438"/>
                  </a:lnTo>
                  <a:lnTo>
                    <a:pt x="77" y="438"/>
                  </a:lnTo>
                  <a:lnTo>
                    <a:pt x="77" y="437"/>
                  </a:lnTo>
                  <a:lnTo>
                    <a:pt x="77" y="436"/>
                  </a:lnTo>
                  <a:lnTo>
                    <a:pt x="77" y="435"/>
                  </a:lnTo>
                  <a:lnTo>
                    <a:pt x="77" y="434"/>
                  </a:lnTo>
                  <a:lnTo>
                    <a:pt x="77" y="433"/>
                  </a:lnTo>
                  <a:lnTo>
                    <a:pt x="76" y="433"/>
                  </a:lnTo>
                  <a:lnTo>
                    <a:pt x="77" y="433"/>
                  </a:lnTo>
                  <a:lnTo>
                    <a:pt x="77" y="433"/>
                  </a:lnTo>
                  <a:lnTo>
                    <a:pt x="77" y="432"/>
                  </a:lnTo>
                  <a:lnTo>
                    <a:pt x="76" y="432"/>
                  </a:lnTo>
                  <a:lnTo>
                    <a:pt x="76" y="431"/>
                  </a:lnTo>
                  <a:lnTo>
                    <a:pt x="76" y="430"/>
                  </a:lnTo>
                  <a:lnTo>
                    <a:pt x="75" y="430"/>
                  </a:lnTo>
                  <a:lnTo>
                    <a:pt x="75" y="429"/>
                  </a:lnTo>
                  <a:lnTo>
                    <a:pt x="74" y="429"/>
                  </a:lnTo>
                  <a:lnTo>
                    <a:pt x="73" y="429"/>
                  </a:lnTo>
                  <a:lnTo>
                    <a:pt x="73" y="428"/>
                  </a:lnTo>
                  <a:lnTo>
                    <a:pt x="73" y="428"/>
                  </a:lnTo>
                  <a:lnTo>
                    <a:pt x="73" y="427"/>
                  </a:lnTo>
                  <a:lnTo>
                    <a:pt x="73" y="426"/>
                  </a:lnTo>
                  <a:lnTo>
                    <a:pt x="72" y="426"/>
                  </a:lnTo>
                  <a:lnTo>
                    <a:pt x="72" y="426"/>
                  </a:lnTo>
                  <a:lnTo>
                    <a:pt x="73" y="426"/>
                  </a:lnTo>
                  <a:lnTo>
                    <a:pt x="73" y="425"/>
                  </a:lnTo>
                  <a:lnTo>
                    <a:pt x="73" y="424"/>
                  </a:lnTo>
                  <a:lnTo>
                    <a:pt x="73" y="423"/>
                  </a:lnTo>
                  <a:lnTo>
                    <a:pt x="73" y="422"/>
                  </a:lnTo>
                  <a:lnTo>
                    <a:pt x="73" y="422"/>
                  </a:lnTo>
                  <a:lnTo>
                    <a:pt x="73" y="421"/>
                  </a:lnTo>
                  <a:lnTo>
                    <a:pt x="74" y="421"/>
                  </a:lnTo>
                  <a:lnTo>
                    <a:pt x="74" y="420"/>
                  </a:lnTo>
                  <a:lnTo>
                    <a:pt x="75" y="420"/>
                  </a:lnTo>
                  <a:lnTo>
                    <a:pt x="76" y="420"/>
                  </a:lnTo>
                  <a:lnTo>
                    <a:pt x="77" y="420"/>
                  </a:lnTo>
                  <a:lnTo>
                    <a:pt x="77" y="420"/>
                  </a:lnTo>
                  <a:lnTo>
                    <a:pt x="78" y="420"/>
                  </a:lnTo>
                  <a:lnTo>
                    <a:pt x="78" y="419"/>
                  </a:lnTo>
                  <a:lnTo>
                    <a:pt x="79" y="419"/>
                  </a:lnTo>
                  <a:lnTo>
                    <a:pt x="79" y="418"/>
                  </a:lnTo>
                  <a:lnTo>
                    <a:pt x="80" y="418"/>
                  </a:lnTo>
                  <a:lnTo>
                    <a:pt x="80" y="417"/>
                  </a:lnTo>
                  <a:lnTo>
                    <a:pt x="80" y="417"/>
                  </a:lnTo>
                  <a:lnTo>
                    <a:pt x="80" y="416"/>
                  </a:lnTo>
                  <a:lnTo>
                    <a:pt x="81" y="416"/>
                  </a:lnTo>
                  <a:lnTo>
                    <a:pt x="81" y="415"/>
                  </a:lnTo>
                  <a:lnTo>
                    <a:pt x="82" y="415"/>
                  </a:lnTo>
                  <a:lnTo>
                    <a:pt x="82" y="414"/>
                  </a:lnTo>
                  <a:lnTo>
                    <a:pt x="83" y="414"/>
                  </a:lnTo>
                  <a:lnTo>
                    <a:pt x="83" y="414"/>
                  </a:lnTo>
                  <a:lnTo>
                    <a:pt x="84" y="414"/>
                  </a:lnTo>
                  <a:lnTo>
                    <a:pt x="84" y="413"/>
                  </a:lnTo>
                  <a:lnTo>
                    <a:pt x="85" y="413"/>
                  </a:lnTo>
                  <a:lnTo>
                    <a:pt x="85" y="412"/>
                  </a:lnTo>
                  <a:lnTo>
                    <a:pt x="86" y="412"/>
                  </a:lnTo>
                  <a:lnTo>
                    <a:pt x="86" y="412"/>
                  </a:lnTo>
                  <a:lnTo>
                    <a:pt x="87" y="412"/>
                  </a:lnTo>
                  <a:lnTo>
                    <a:pt x="88" y="412"/>
                  </a:lnTo>
                  <a:lnTo>
                    <a:pt x="89" y="412"/>
                  </a:lnTo>
                  <a:lnTo>
                    <a:pt x="89" y="413"/>
                  </a:lnTo>
                  <a:lnTo>
                    <a:pt x="90" y="413"/>
                  </a:lnTo>
                  <a:lnTo>
                    <a:pt x="90" y="412"/>
                  </a:lnTo>
                  <a:lnTo>
                    <a:pt x="91" y="412"/>
                  </a:lnTo>
                  <a:lnTo>
                    <a:pt x="92" y="412"/>
                  </a:lnTo>
                  <a:lnTo>
                    <a:pt x="93" y="412"/>
                  </a:lnTo>
                  <a:lnTo>
                    <a:pt x="93" y="413"/>
                  </a:lnTo>
                  <a:lnTo>
                    <a:pt x="93" y="413"/>
                  </a:lnTo>
                  <a:lnTo>
                    <a:pt x="94" y="413"/>
                  </a:lnTo>
                  <a:lnTo>
                    <a:pt x="95" y="413"/>
                  </a:lnTo>
                  <a:lnTo>
                    <a:pt x="95" y="412"/>
                  </a:lnTo>
                  <a:lnTo>
                    <a:pt x="96" y="412"/>
                  </a:lnTo>
                  <a:lnTo>
                    <a:pt x="96" y="413"/>
                  </a:lnTo>
                  <a:lnTo>
                    <a:pt x="97" y="413"/>
                  </a:lnTo>
                  <a:lnTo>
                    <a:pt x="98" y="413"/>
                  </a:lnTo>
                  <a:lnTo>
                    <a:pt x="98" y="414"/>
                  </a:lnTo>
                  <a:lnTo>
                    <a:pt x="97" y="414"/>
                  </a:lnTo>
                  <a:lnTo>
                    <a:pt x="98" y="414"/>
                  </a:lnTo>
                  <a:lnTo>
                    <a:pt x="99" y="414"/>
                  </a:lnTo>
                  <a:lnTo>
                    <a:pt x="99" y="414"/>
                  </a:lnTo>
                  <a:lnTo>
                    <a:pt x="100" y="414"/>
                  </a:lnTo>
                  <a:lnTo>
                    <a:pt x="100" y="414"/>
                  </a:lnTo>
                  <a:lnTo>
                    <a:pt x="101" y="414"/>
                  </a:lnTo>
                  <a:lnTo>
                    <a:pt x="101" y="414"/>
                  </a:lnTo>
                  <a:lnTo>
                    <a:pt x="102" y="414"/>
                  </a:lnTo>
                  <a:lnTo>
                    <a:pt x="103" y="414"/>
                  </a:lnTo>
                  <a:lnTo>
                    <a:pt x="104" y="414"/>
                  </a:lnTo>
                  <a:lnTo>
                    <a:pt x="104" y="413"/>
                  </a:lnTo>
                  <a:lnTo>
                    <a:pt x="105" y="413"/>
                  </a:lnTo>
                  <a:lnTo>
                    <a:pt x="105" y="413"/>
                  </a:lnTo>
                  <a:lnTo>
                    <a:pt x="106" y="413"/>
                  </a:lnTo>
                  <a:lnTo>
                    <a:pt x="106" y="412"/>
                  </a:lnTo>
                  <a:lnTo>
                    <a:pt x="107" y="412"/>
                  </a:lnTo>
                  <a:lnTo>
                    <a:pt x="108" y="412"/>
                  </a:lnTo>
                  <a:lnTo>
                    <a:pt x="109" y="412"/>
                  </a:lnTo>
                  <a:lnTo>
                    <a:pt x="109" y="411"/>
                  </a:lnTo>
                  <a:lnTo>
                    <a:pt x="110" y="411"/>
                  </a:lnTo>
                  <a:lnTo>
                    <a:pt x="110" y="410"/>
                  </a:lnTo>
                  <a:lnTo>
                    <a:pt x="111" y="410"/>
                  </a:lnTo>
                  <a:lnTo>
                    <a:pt x="112" y="410"/>
                  </a:lnTo>
                  <a:lnTo>
                    <a:pt x="112" y="410"/>
                  </a:lnTo>
                  <a:lnTo>
                    <a:pt x="113" y="410"/>
                  </a:lnTo>
                  <a:lnTo>
                    <a:pt x="114" y="410"/>
                  </a:lnTo>
                  <a:lnTo>
                    <a:pt x="115" y="410"/>
                  </a:lnTo>
                  <a:lnTo>
                    <a:pt x="116" y="410"/>
                  </a:lnTo>
                  <a:lnTo>
                    <a:pt x="117" y="410"/>
                  </a:lnTo>
                  <a:lnTo>
                    <a:pt x="117" y="409"/>
                  </a:lnTo>
                  <a:lnTo>
                    <a:pt x="118" y="409"/>
                  </a:lnTo>
                  <a:lnTo>
                    <a:pt x="118" y="409"/>
                  </a:lnTo>
                  <a:lnTo>
                    <a:pt x="119" y="409"/>
                  </a:lnTo>
                  <a:lnTo>
                    <a:pt x="120" y="409"/>
                  </a:lnTo>
                  <a:lnTo>
                    <a:pt x="120" y="410"/>
                  </a:lnTo>
                  <a:lnTo>
                    <a:pt x="121" y="410"/>
                  </a:lnTo>
                  <a:lnTo>
                    <a:pt x="121" y="409"/>
                  </a:lnTo>
                  <a:lnTo>
                    <a:pt x="122" y="409"/>
                  </a:lnTo>
                  <a:lnTo>
                    <a:pt x="122" y="410"/>
                  </a:lnTo>
                  <a:lnTo>
                    <a:pt x="122" y="409"/>
                  </a:lnTo>
                  <a:lnTo>
                    <a:pt x="122" y="410"/>
                  </a:lnTo>
                  <a:lnTo>
                    <a:pt x="122" y="409"/>
                  </a:lnTo>
                  <a:lnTo>
                    <a:pt x="122" y="410"/>
                  </a:lnTo>
                  <a:lnTo>
                    <a:pt x="123" y="410"/>
                  </a:lnTo>
                  <a:lnTo>
                    <a:pt x="124" y="410"/>
                  </a:lnTo>
                  <a:lnTo>
                    <a:pt x="125" y="410"/>
                  </a:lnTo>
                  <a:lnTo>
                    <a:pt x="125" y="411"/>
                  </a:lnTo>
                  <a:lnTo>
                    <a:pt x="125" y="411"/>
                  </a:lnTo>
                  <a:lnTo>
                    <a:pt x="126" y="411"/>
                  </a:lnTo>
                  <a:lnTo>
                    <a:pt x="127" y="411"/>
                  </a:lnTo>
                  <a:lnTo>
                    <a:pt x="128" y="411"/>
                  </a:lnTo>
                  <a:lnTo>
                    <a:pt x="129" y="411"/>
                  </a:lnTo>
                  <a:lnTo>
                    <a:pt x="130" y="411"/>
                  </a:lnTo>
                  <a:lnTo>
                    <a:pt x="131" y="411"/>
                  </a:lnTo>
                  <a:lnTo>
                    <a:pt x="131" y="411"/>
                  </a:lnTo>
                  <a:lnTo>
                    <a:pt x="132" y="411"/>
                  </a:lnTo>
                  <a:lnTo>
                    <a:pt x="133" y="411"/>
                  </a:lnTo>
                  <a:lnTo>
                    <a:pt x="134" y="411"/>
                  </a:lnTo>
                  <a:lnTo>
                    <a:pt x="135" y="411"/>
                  </a:lnTo>
                  <a:lnTo>
                    <a:pt x="136" y="411"/>
                  </a:lnTo>
                  <a:lnTo>
                    <a:pt x="137" y="411"/>
                  </a:lnTo>
                  <a:lnTo>
                    <a:pt x="137" y="412"/>
                  </a:lnTo>
                  <a:lnTo>
                    <a:pt x="137" y="412"/>
                  </a:lnTo>
                  <a:lnTo>
                    <a:pt x="138" y="412"/>
                  </a:lnTo>
                  <a:lnTo>
                    <a:pt x="139" y="412"/>
                  </a:lnTo>
                  <a:lnTo>
                    <a:pt x="140" y="412"/>
                  </a:lnTo>
                  <a:lnTo>
                    <a:pt x="141" y="412"/>
                  </a:lnTo>
                  <a:lnTo>
                    <a:pt x="142" y="413"/>
                  </a:lnTo>
                  <a:lnTo>
                    <a:pt x="143" y="413"/>
                  </a:lnTo>
                  <a:lnTo>
                    <a:pt x="143" y="393"/>
                  </a:lnTo>
                  <a:lnTo>
                    <a:pt x="143" y="390"/>
                  </a:lnTo>
                  <a:lnTo>
                    <a:pt x="143" y="384"/>
                  </a:lnTo>
                  <a:lnTo>
                    <a:pt x="143" y="378"/>
                  </a:lnTo>
                  <a:lnTo>
                    <a:pt x="143" y="375"/>
                  </a:lnTo>
                  <a:lnTo>
                    <a:pt x="143" y="373"/>
                  </a:lnTo>
                  <a:lnTo>
                    <a:pt x="143" y="367"/>
                  </a:lnTo>
                  <a:lnTo>
                    <a:pt x="143" y="353"/>
                  </a:lnTo>
                  <a:lnTo>
                    <a:pt x="143" y="334"/>
                  </a:lnTo>
                  <a:lnTo>
                    <a:pt x="143" y="328"/>
                  </a:lnTo>
                  <a:lnTo>
                    <a:pt x="143" y="262"/>
                  </a:lnTo>
                  <a:lnTo>
                    <a:pt x="143" y="197"/>
                  </a:lnTo>
                  <a:lnTo>
                    <a:pt x="143" y="164"/>
                  </a:lnTo>
                  <a:lnTo>
                    <a:pt x="143" y="163"/>
                  </a:lnTo>
                  <a:lnTo>
                    <a:pt x="143" y="132"/>
                  </a:lnTo>
                  <a:lnTo>
                    <a:pt x="143" y="131"/>
                  </a:lnTo>
                  <a:lnTo>
                    <a:pt x="184" y="131"/>
                  </a:lnTo>
                  <a:lnTo>
                    <a:pt x="208" y="131"/>
                  </a:lnTo>
                  <a:lnTo>
                    <a:pt x="208" y="66"/>
                  </a:lnTo>
                  <a:lnTo>
                    <a:pt x="208" y="1"/>
                  </a:lnTo>
                  <a:lnTo>
                    <a:pt x="308" y="1"/>
                  </a:lnTo>
                  <a:lnTo>
                    <a:pt x="558" y="2"/>
                  </a:lnTo>
                  <a:lnTo>
                    <a:pt x="602" y="1"/>
                  </a:lnTo>
                  <a:lnTo>
                    <a:pt x="684" y="0"/>
                  </a:lnTo>
                  <a:lnTo>
                    <a:pt x="692" y="0"/>
                  </a:lnTo>
                  <a:lnTo>
                    <a:pt x="764" y="1"/>
                  </a:lnTo>
                  <a:close/>
                  <a:moveTo>
                    <a:pt x="1011" y="76"/>
                  </a:moveTo>
                  <a:lnTo>
                    <a:pt x="1012" y="76"/>
                  </a:lnTo>
                  <a:lnTo>
                    <a:pt x="1012" y="77"/>
                  </a:lnTo>
                  <a:lnTo>
                    <a:pt x="1011" y="77"/>
                  </a:lnTo>
                  <a:lnTo>
                    <a:pt x="1011" y="78"/>
                  </a:lnTo>
                  <a:lnTo>
                    <a:pt x="1011" y="79"/>
                  </a:lnTo>
                  <a:lnTo>
                    <a:pt x="1011" y="79"/>
                  </a:lnTo>
                  <a:lnTo>
                    <a:pt x="1011" y="80"/>
                  </a:lnTo>
                  <a:lnTo>
                    <a:pt x="1011" y="81"/>
                  </a:lnTo>
                  <a:lnTo>
                    <a:pt x="1010" y="81"/>
                  </a:lnTo>
                  <a:lnTo>
                    <a:pt x="1010" y="82"/>
                  </a:lnTo>
                  <a:lnTo>
                    <a:pt x="1009" y="82"/>
                  </a:lnTo>
                  <a:lnTo>
                    <a:pt x="1009" y="83"/>
                  </a:lnTo>
                  <a:lnTo>
                    <a:pt x="1009" y="82"/>
                  </a:lnTo>
                  <a:lnTo>
                    <a:pt x="1009" y="81"/>
                  </a:lnTo>
                  <a:lnTo>
                    <a:pt x="1009" y="80"/>
                  </a:lnTo>
                  <a:lnTo>
                    <a:pt x="1009" y="79"/>
                  </a:lnTo>
                  <a:lnTo>
                    <a:pt x="1009" y="79"/>
                  </a:lnTo>
                  <a:lnTo>
                    <a:pt x="1009" y="78"/>
                  </a:lnTo>
                  <a:lnTo>
                    <a:pt x="1009" y="77"/>
                  </a:lnTo>
                  <a:lnTo>
                    <a:pt x="1009" y="76"/>
                  </a:lnTo>
                  <a:lnTo>
                    <a:pt x="1010" y="76"/>
                  </a:lnTo>
                  <a:lnTo>
                    <a:pt x="1011" y="76"/>
                  </a:lnTo>
                  <a:close/>
                  <a:moveTo>
                    <a:pt x="1088" y="250"/>
                  </a:moveTo>
                  <a:lnTo>
                    <a:pt x="1088" y="251"/>
                  </a:lnTo>
                  <a:lnTo>
                    <a:pt x="1088" y="250"/>
                  </a:lnTo>
                  <a:lnTo>
                    <a:pt x="1087" y="250"/>
                  </a:lnTo>
                  <a:lnTo>
                    <a:pt x="1087" y="251"/>
                  </a:lnTo>
                  <a:lnTo>
                    <a:pt x="1088" y="251"/>
                  </a:lnTo>
                  <a:lnTo>
                    <a:pt x="1088" y="252"/>
                  </a:lnTo>
                  <a:lnTo>
                    <a:pt x="1089" y="252"/>
                  </a:lnTo>
                  <a:lnTo>
                    <a:pt x="1089" y="253"/>
                  </a:lnTo>
                  <a:lnTo>
                    <a:pt x="1090" y="253"/>
                  </a:lnTo>
                  <a:lnTo>
                    <a:pt x="1090" y="253"/>
                  </a:lnTo>
                  <a:lnTo>
                    <a:pt x="1089" y="253"/>
                  </a:lnTo>
                  <a:lnTo>
                    <a:pt x="1089" y="253"/>
                  </a:lnTo>
                  <a:lnTo>
                    <a:pt x="1089" y="252"/>
                  </a:lnTo>
                  <a:lnTo>
                    <a:pt x="1088" y="252"/>
                  </a:lnTo>
                  <a:lnTo>
                    <a:pt x="1088" y="251"/>
                  </a:lnTo>
                  <a:lnTo>
                    <a:pt x="1087" y="251"/>
                  </a:lnTo>
                  <a:lnTo>
                    <a:pt x="1087" y="252"/>
                  </a:lnTo>
                  <a:lnTo>
                    <a:pt x="1086" y="252"/>
                  </a:lnTo>
                  <a:lnTo>
                    <a:pt x="1087" y="252"/>
                  </a:lnTo>
                  <a:lnTo>
                    <a:pt x="1086" y="253"/>
                  </a:lnTo>
                  <a:lnTo>
                    <a:pt x="1085" y="253"/>
                  </a:lnTo>
                  <a:lnTo>
                    <a:pt x="1086" y="253"/>
                  </a:lnTo>
                  <a:lnTo>
                    <a:pt x="1086" y="252"/>
                  </a:lnTo>
                  <a:lnTo>
                    <a:pt x="1086" y="251"/>
                  </a:lnTo>
                  <a:lnTo>
                    <a:pt x="1086" y="250"/>
                  </a:lnTo>
                  <a:lnTo>
                    <a:pt x="1085" y="250"/>
                  </a:lnTo>
                  <a:lnTo>
                    <a:pt x="1086" y="250"/>
                  </a:lnTo>
                  <a:lnTo>
                    <a:pt x="1087" y="250"/>
                  </a:lnTo>
                  <a:lnTo>
                    <a:pt x="1088" y="250"/>
                  </a:lnTo>
                  <a:lnTo>
                    <a:pt x="1088" y="249"/>
                  </a:lnTo>
                  <a:lnTo>
                    <a:pt x="1088" y="250"/>
                  </a:lnTo>
                  <a:lnTo>
                    <a:pt x="1089" y="250"/>
                  </a:lnTo>
                  <a:lnTo>
                    <a:pt x="1088" y="250"/>
                  </a:lnTo>
                  <a:close/>
                  <a:moveTo>
                    <a:pt x="1078" y="247"/>
                  </a:moveTo>
                  <a:lnTo>
                    <a:pt x="1079" y="247"/>
                  </a:lnTo>
                  <a:lnTo>
                    <a:pt x="1080" y="247"/>
                  </a:lnTo>
                  <a:lnTo>
                    <a:pt x="1080" y="248"/>
                  </a:lnTo>
                  <a:lnTo>
                    <a:pt x="1079" y="248"/>
                  </a:lnTo>
                  <a:lnTo>
                    <a:pt x="1078" y="248"/>
                  </a:lnTo>
                  <a:lnTo>
                    <a:pt x="1078" y="247"/>
                  </a:lnTo>
                  <a:lnTo>
                    <a:pt x="1078" y="247"/>
                  </a:lnTo>
                  <a:lnTo>
                    <a:pt x="1078" y="247"/>
                  </a:lnTo>
                  <a:close/>
                  <a:moveTo>
                    <a:pt x="1081" y="246"/>
                  </a:moveTo>
                  <a:lnTo>
                    <a:pt x="1082" y="246"/>
                  </a:lnTo>
                  <a:lnTo>
                    <a:pt x="1082" y="247"/>
                  </a:lnTo>
                  <a:lnTo>
                    <a:pt x="1083" y="247"/>
                  </a:lnTo>
                  <a:lnTo>
                    <a:pt x="1082" y="247"/>
                  </a:lnTo>
                  <a:lnTo>
                    <a:pt x="1081" y="247"/>
                  </a:lnTo>
                  <a:lnTo>
                    <a:pt x="1081" y="246"/>
                  </a:lnTo>
                  <a:lnTo>
                    <a:pt x="1080" y="246"/>
                  </a:lnTo>
                  <a:lnTo>
                    <a:pt x="1080" y="246"/>
                  </a:lnTo>
                  <a:lnTo>
                    <a:pt x="1081" y="246"/>
                  </a:lnTo>
                  <a:lnTo>
                    <a:pt x="1081" y="246"/>
                  </a:lnTo>
                  <a:close/>
                  <a:moveTo>
                    <a:pt x="1090" y="253"/>
                  </a:moveTo>
                  <a:lnTo>
                    <a:pt x="1091" y="253"/>
                  </a:lnTo>
                  <a:lnTo>
                    <a:pt x="1090" y="253"/>
                  </a:lnTo>
                  <a:lnTo>
                    <a:pt x="1090" y="254"/>
                  </a:lnTo>
                  <a:lnTo>
                    <a:pt x="1090" y="253"/>
                  </a:lnTo>
                  <a:lnTo>
                    <a:pt x="1090" y="254"/>
                  </a:lnTo>
                  <a:lnTo>
                    <a:pt x="1090" y="254"/>
                  </a:lnTo>
                  <a:lnTo>
                    <a:pt x="1090" y="253"/>
                  </a:lnTo>
                  <a:close/>
                  <a:moveTo>
                    <a:pt x="1073" y="242"/>
                  </a:moveTo>
                  <a:lnTo>
                    <a:pt x="1074" y="242"/>
                  </a:lnTo>
                  <a:lnTo>
                    <a:pt x="1073" y="242"/>
                  </a:lnTo>
                  <a:lnTo>
                    <a:pt x="1072" y="242"/>
                  </a:lnTo>
                  <a:lnTo>
                    <a:pt x="1072" y="241"/>
                  </a:lnTo>
                  <a:lnTo>
                    <a:pt x="1073" y="241"/>
                  </a:lnTo>
                  <a:lnTo>
                    <a:pt x="1073" y="242"/>
                  </a:lnTo>
                  <a:close/>
                  <a:moveTo>
                    <a:pt x="1078" y="244"/>
                  </a:moveTo>
                  <a:lnTo>
                    <a:pt x="1078" y="244"/>
                  </a:lnTo>
                  <a:lnTo>
                    <a:pt x="1078" y="243"/>
                  </a:lnTo>
                  <a:lnTo>
                    <a:pt x="1078" y="243"/>
                  </a:lnTo>
                  <a:lnTo>
                    <a:pt x="1078" y="244"/>
                  </a:lnTo>
                  <a:close/>
                  <a:moveTo>
                    <a:pt x="1071" y="246"/>
                  </a:moveTo>
                  <a:lnTo>
                    <a:pt x="1070" y="246"/>
                  </a:lnTo>
                  <a:lnTo>
                    <a:pt x="1071" y="246"/>
                  </a:lnTo>
                  <a:close/>
                  <a:moveTo>
                    <a:pt x="1090" y="253"/>
                  </a:moveTo>
                  <a:lnTo>
                    <a:pt x="1090" y="253"/>
                  </a:lnTo>
                  <a:lnTo>
                    <a:pt x="1090" y="253"/>
                  </a:lnTo>
                  <a:lnTo>
                    <a:pt x="1090" y="253"/>
                  </a:lnTo>
                  <a:lnTo>
                    <a:pt x="1090" y="252"/>
                  </a:lnTo>
                  <a:lnTo>
                    <a:pt x="1090" y="252"/>
                  </a:lnTo>
                  <a:lnTo>
                    <a:pt x="1090" y="253"/>
                  </a:lnTo>
                  <a:close/>
                  <a:moveTo>
                    <a:pt x="1080" y="245"/>
                  </a:moveTo>
                  <a:lnTo>
                    <a:pt x="1079" y="245"/>
                  </a:lnTo>
                  <a:lnTo>
                    <a:pt x="1080" y="245"/>
                  </a:lnTo>
                  <a:close/>
                  <a:moveTo>
                    <a:pt x="1046" y="182"/>
                  </a:moveTo>
                  <a:lnTo>
                    <a:pt x="1046" y="182"/>
                  </a:lnTo>
                  <a:lnTo>
                    <a:pt x="1046" y="182"/>
                  </a:lnTo>
                  <a:close/>
                  <a:moveTo>
                    <a:pt x="1065" y="243"/>
                  </a:moveTo>
                  <a:lnTo>
                    <a:pt x="1065" y="243"/>
                  </a:lnTo>
                  <a:lnTo>
                    <a:pt x="1065" y="243"/>
                  </a:lnTo>
                  <a:close/>
                  <a:moveTo>
                    <a:pt x="1007" y="90"/>
                  </a:moveTo>
                  <a:lnTo>
                    <a:pt x="1007" y="90"/>
                  </a:lnTo>
                  <a:lnTo>
                    <a:pt x="1007" y="90"/>
                  </a:lnTo>
                  <a:close/>
                </a:path>
              </a:pathLst>
            </a:custGeom>
            <a:blipFill>
              <a:blip r:embed="rId5"/>
              <a:stretch>
                <a:fillRect/>
              </a:stretch>
            </a:blipFill>
            <a:ln w="3175">
              <a:solidFill>
                <a:schemeClr val="tx1"/>
              </a:solidFill>
            </a:ln>
          </p:spPr>
          <p:txBody>
            <a:bodyPr lIns="62168" tIns="31084" rIns="62168" bIns="31084"/>
            <a:lstStyle/>
            <a:p>
              <a:pPr>
                <a:defRPr/>
              </a:pPr>
              <a:endParaRPr lang="en-GB" sz="1224" dirty="0">
                <a:solidFill>
                  <a:srgbClr val="002060"/>
                </a:solidFill>
                <a:latin typeface="Arial" panose="020B0604020202020204" pitchFamily="34" charset="0"/>
                <a:cs typeface="Arial" panose="020B0604020202020204" pitchFamily="34" charset="0"/>
              </a:endParaRPr>
            </a:p>
          </p:txBody>
        </p:sp>
        <p:sp>
          <p:nvSpPr>
            <p:cNvPr id="23" name="Freeform 1015">
              <a:extLst>
                <a:ext uri="{FF2B5EF4-FFF2-40B4-BE49-F238E27FC236}">
                  <a16:creationId xmlns:a16="http://schemas.microsoft.com/office/drawing/2014/main" id="{66192C4A-4331-98F5-BEFC-A1085EA60B44}"/>
                </a:ext>
              </a:extLst>
            </p:cNvPr>
            <p:cNvSpPr>
              <a:spLocks/>
            </p:cNvSpPr>
            <p:nvPr/>
          </p:nvSpPr>
          <p:spPr bwMode="auto">
            <a:xfrm>
              <a:off x="3529150" y="2206953"/>
              <a:ext cx="665666" cy="602793"/>
            </a:xfrm>
            <a:custGeom>
              <a:avLst/>
              <a:gdLst>
                <a:gd name="T0" fmla="*/ 638 w 771"/>
                <a:gd name="T1" fmla="*/ 161 h 571"/>
                <a:gd name="T2" fmla="*/ 653 w 771"/>
                <a:gd name="T3" fmla="*/ 222 h 571"/>
                <a:gd name="T4" fmla="*/ 639 w 771"/>
                <a:gd name="T5" fmla="*/ 243 h 571"/>
                <a:gd name="T6" fmla="*/ 623 w 771"/>
                <a:gd name="T7" fmla="*/ 247 h 571"/>
                <a:gd name="T8" fmla="*/ 598 w 771"/>
                <a:gd name="T9" fmla="*/ 248 h 571"/>
                <a:gd name="T10" fmla="*/ 590 w 771"/>
                <a:gd name="T11" fmla="*/ 263 h 571"/>
                <a:gd name="T12" fmla="*/ 578 w 771"/>
                <a:gd name="T13" fmla="*/ 282 h 571"/>
                <a:gd name="T14" fmla="*/ 591 w 771"/>
                <a:gd name="T15" fmla="*/ 290 h 571"/>
                <a:gd name="T16" fmla="*/ 603 w 771"/>
                <a:gd name="T17" fmla="*/ 294 h 571"/>
                <a:gd name="T18" fmla="*/ 616 w 771"/>
                <a:gd name="T19" fmla="*/ 296 h 571"/>
                <a:gd name="T20" fmla="*/ 628 w 771"/>
                <a:gd name="T21" fmla="*/ 301 h 571"/>
                <a:gd name="T22" fmla="*/ 643 w 771"/>
                <a:gd name="T23" fmla="*/ 315 h 571"/>
                <a:gd name="T24" fmla="*/ 653 w 771"/>
                <a:gd name="T25" fmla="*/ 332 h 571"/>
                <a:gd name="T26" fmla="*/ 662 w 771"/>
                <a:gd name="T27" fmla="*/ 345 h 571"/>
                <a:gd name="T28" fmla="*/ 676 w 771"/>
                <a:gd name="T29" fmla="*/ 350 h 571"/>
                <a:gd name="T30" fmla="*/ 686 w 771"/>
                <a:gd name="T31" fmla="*/ 359 h 571"/>
                <a:gd name="T32" fmla="*/ 706 w 771"/>
                <a:gd name="T33" fmla="*/ 372 h 571"/>
                <a:gd name="T34" fmla="*/ 707 w 771"/>
                <a:gd name="T35" fmla="*/ 397 h 571"/>
                <a:gd name="T36" fmla="*/ 717 w 771"/>
                <a:gd name="T37" fmla="*/ 430 h 571"/>
                <a:gd name="T38" fmla="*/ 744 w 771"/>
                <a:gd name="T39" fmla="*/ 445 h 571"/>
                <a:gd name="T40" fmla="*/ 760 w 771"/>
                <a:gd name="T41" fmla="*/ 449 h 571"/>
                <a:gd name="T42" fmla="*/ 757 w 771"/>
                <a:gd name="T43" fmla="*/ 497 h 571"/>
                <a:gd name="T44" fmla="*/ 620 w 771"/>
                <a:gd name="T45" fmla="*/ 545 h 571"/>
                <a:gd name="T46" fmla="*/ 580 w 771"/>
                <a:gd name="T47" fmla="*/ 545 h 571"/>
                <a:gd name="T48" fmla="*/ 519 w 771"/>
                <a:gd name="T49" fmla="*/ 569 h 571"/>
                <a:gd name="T50" fmla="*/ 503 w 771"/>
                <a:gd name="T51" fmla="*/ 551 h 571"/>
                <a:gd name="T52" fmla="*/ 467 w 771"/>
                <a:gd name="T53" fmla="*/ 551 h 571"/>
                <a:gd name="T54" fmla="*/ 439 w 771"/>
                <a:gd name="T55" fmla="*/ 569 h 571"/>
                <a:gd name="T56" fmla="*/ 419 w 771"/>
                <a:gd name="T57" fmla="*/ 563 h 571"/>
                <a:gd name="T58" fmla="*/ 401 w 771"/>
                <a:gd name="T59" fmla="*/ 541 h 571"/>
                <a:gd name="T60" fmla="*/ 380 w 771"/>
                <a:gd name="T61" fmla="*/ 523 h 571"/>
                <a:gd name="T62" fmla="*/ 368 w 771"/>
                <a:gd name="T63" fmla="*/ 501 h 571"/>
                <a:gd name="T64" fmla="*/ 347 w 771"/>
                <a:gd name="T65" fmla="*/ 499 h 571"/>
                <a:gd name="T66" fmla="*/ 324 w 771"/>
                <a:gd name="T67" fmla="*/ 509 h 571"/>
                <a:gd name="T68" fmla="*/ 298 w 771"/>
                <a:gd name="T69" fmla="*/ 505 h 571"/>
                <a:gd name="T70" fmla="*/ 279 w 771"/>
                <a:gd name="T71" fmla="*/ 519 h 571"/>
                <a:gd name="T72" fmla="*/ 255 w 771"/>
                <a:gd name="T73" fmla="*/ 508 h 571"/>
                <a:gd name="T74" fmla="*/ 237 w 771"/>
                <a:gd name="T75" fmla="*/ 492 h 571"/>
                <a:gd name="T76" fmla="*/ 215 w 771"/>
                <a:gd name="T77" fmla="*/ 469 h 571"/>
                <a:gd name="T78" fmla="*/ 202 w 771"/>
                <a:gd name="T79" fmla="*/ 442 h 571"/>
                <a:gd name="T80" fmla="*/ 189 w 771"/>
                <a:gd name="T81" fmla="*/ 419 h 571"/>
                <a:gd name="T82" fmla="*/ 164 w 771"/>
                <a:gd name="T83" fmla="*/ 406 h 571"/>
                <a:gd name="T84" fmla="*/ 151 w 771"/>
                <a:gd name="T85" fmla="*/ 393 h 571"/>
                <a:gd name="T86" fmla="*/ 144 w 771"/>
                <a:gd name="T87" fmla="*/ 370 h 571"/>
                <a:gd name="T88" fmla="*/ 131 w 771"/>
                <a:gd name="T89" fmla="*/ 353 h 571"/>
                <a:gd name="T90" fmla="*/ 116 w 771"/>
                <a:gd name="T91" fmla="*/ 338 h 571"/>
                <a:gd name="T92" fmla="*/ 89 w 771"/>
                <a:gd name="T93" fmla="*/ 324 h 571"/>
                <a:gd name="T94" fmla="*/ 68 w 771"/>
                <a:gd name="T95" fmla="*/ 308 h 571"/>
                <a:gd name="T96" fmla="*/ 71 w 771"/>
                <a:gd name="T97" fmla="*/ 287 h 571"/>
                <a:gd name="T98" fmla="*/ 47 w 771"/>
                <a:gd name="T99" fmla="*/ 266 h 571"/>
                <a:gd name="T100" fmla="*/ 18 w 771"/>
                <a:gd name="T101" fmla="*/ 258 h 571"/>
                <a:gd name="T102" fmla="*/ 4 w 771"/>
                <a:gd name="T103" fmla="*/ 241 h 571"/>
                <a:gd name="T104" fmla="*/ 26 w 771"/>
                <a:gd name="T105" fmla="*/ 203 h 571"/>
                <a:gd name="T106" fmla="*/ 39 w 771"/>
                <a:gd name="T107" fmla="*/ 178 h 571"/>
                <a:gd name="T108" fmla="*/ 44 w 771"/>
                <a:gd name="T109" fmla="*/ 157 h 571"/>
                <a:gd name="T110" fmla="*/ 60 w 771"/>
                <a:gd name="T111" fmla="*/ 139 h 571"/>
                <a:gd name="T112" fmla="*/ 68 w 771"/>
                <a:gd name="T113" fmla="*/ 125 h 571"/>
                <a:gd name="T114" fmla="*/ 84 w 771"/>
                <a:gd name="T115" fmla="*/ 120 h 571"/>
                <a:gd name="T116" fmla="*/ 99 w 771"/>
                <a:gd name="T117" fmla="*/ 119 h 571"/>
                <a:gd name="T118" fmla="*/ 131 w 771"/>
                <a:gd name="T119" fmla="*/ 149 h 571"/>
                <a:gd name="T120" fmla="*/ 316 w 771"/>
                <a:gd name="T121" fmla="*/ 168 h 571"/>
                <a:gd name="T122" fmla="*/ 437 w 771"/>
                <a:gd name="T123" fmla="*/ 165 h 571"/>
                <a:gd name="T124" fmla="*/ 561 w 771"/>
                <a:gd name="T125" fmla="*/ 18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71" h="571">
                  <a:moveTo>
                    <a:pt x="597" y="2"/>
                  </a:moveTo>
                  <a:lnTo>
                    <a:pt x="596" y="2"/>
                  </a:lnTo>
                  <a:lnTo>
                    <a:pt x="595" y="2"/>
                  </a:lnTo>
                  <a:lnTo>
                    <a:pt x="595" y="3"/>
                  </a:lnTo>
                  <a:lnTo>
                    <a:pt x="595" y="4"/>
                  </a:lnTo>
                  <a:lnTo>
                    <a:pt x="595" y="3"/>
                  </a:lnTo>
                  <a:lnTo>
                    <a:pt x="595" y="4"/>
                  </a:lnTo>
                  <a:lnTo>
                    <a:pt x="594" y="4"/>
                  </a:lnTo>
                  <a:lnTo>
                    <a:pt x="595" y="4"/>
                  </a:lnTo>
                  <a:lnTo>
                    <a:pt x="594" y="4"/>
                  </a:lnTo>
                  <a:lnTo>
                    <a:pt x="594" y="5"/>
                  </a:lnTo>
                  <a:lnTo>
                    <a:pt x="593" y="5"/>
                  </a:lnTo>
                  <a:lnTo>
                    <a:pt x="593" y="8"/>
                  </a:lnTo>
                  <a:lnTo>
                    <a:pt x="590" y="31"/>
                  </a:lnTo>
                  <a:lnTo>
                    <a:pt x="586" y="39"/>
                  </a:lnTo>
                  <a:lnTo>
                    <a:pt x="592" y="74"/>
                  </a:lnTo>
                  <a:lnTo>
                    <a:pt x="595" y="91"/>
                  </a:lnTo>
                  <a:lnTo>
                    <a:pt x="595" y="93"/>
                  </a:lnTo>
                  <a:lnTo>
                    <a:pt x="592" y="97"/>
                  </a:lnTo>
                  <a:lnTo>
                    <a:pt x="609" y="102"/>
                  </a:lnTo>
                  <a:lnTo>
                    <a:pt x="610" y="103"/>
                  </a:lnTo>
                  <a:lnTo>
                    <a:pt x="611" y="105"/>
                  </a:lnTo>
                  <a:lnTo>
                    <a:pt x="612" y="106"/>
                  </a:lnTo>
                  <a:lnTo>
                    <a:pt x="616" y="109"/>
                  </a:lnTo>
                  <a:lnTo>
                    <a:pt x="618" y="113"/>
                  </a:lnTo>
                  <a:lnTo>
                    <a:pt x="622" y="116"/>
                  </a:lnTo>
                  <a:lnTo>
                    <a:pt x="624" y="119"/>
                  </a:lnTo>
                  <a:lnTo>
                    <a:pt x="629" y="122"/>
                  </a:lnTo>
                  <a:lnTo>
                    <a:pt x="630" y="123"/>
                  </a:lnTo>
                  <a:lnTo>
                    <a:pt x="630" y="124"/>
                  </a:lnTo>
                  <a:lnTo>
                    <a:pt x="631" y="126"/>
                  </a:lnTo>
                  <a:lnTo>
                    <a:pt x="637" y="134"/>
                  </a:lnTo>
                  <a:lnTo>
                    <a:pt x="637" y="135"/>
                  </a:lnTo>
                  <a:lnTo>
                    <a:pt x="640" y="134"/>
                  </a:lnTo>
                  <a:lnTo>
                    <a:pt x="641" y="135"/>
                  </a:lnTo>
                  <a:lnTo>
                    <a:pt x="641" y="136"/>
                  </a:lnTo>
                  <a:lnTo>
                    <a:pt x="641" y="138"/>
                  </a:lnTo>
                  <a:lnTo>
                    <a:pt x="641" y="139"/>
                  </a:lnTo>
                  <a:lnTo>
                    <a:pt x="641" y="140"/>
                  </a:lnTo>
                  <a:lnTo>
                    <a:pt x="642" y="140"/>
                  </a:lnTo>
                  <a:lnTo>
                    <a:pt x="643" y="141"/>
                  </a:lnTo>
                  <a:lnTo>
                    <a:pt x="643" y="142"/>
                  </a:lnTo>
                  <a:lnTo>
                    <a:pt x="643" y="144"/>
                  </a:lnTo>
                  <a:lnTo>
                    <a:pt x="643" y="150"/>
                  </a:lnTo>
                  <a:lnTo>
                    <a:pt x="643" y="153"/>
                  </a:lnTo>
                  <a:lnTo>
                    <a:pt x="642" y="154"/>
                  </a:lnTo>
                  <a:lnTo>
                    <a:pt x="641" y="158"/>
                  </a:lnTo>
                  <a:lnTo>
                    <a:pt x="641" y="159"/>
                  </a:lnTo>
                  <a:lnTo>
                    <a:pt x="639" y="160"/>
                  </a:lnTo>
                  <a:lnTo>
                    <a:pt x="638" y="161"/>
                  </a:lnTo>
                  <a:lnTo>
                    <a:pt x="637" y="163"/>
                  </a:lnTo>
                  <a:lnTo>
                    <a:pt x="637" y="165"/>
                  </a:lnTo>
                  <a:lnTo>
                    <a:pt x="636" y="168"/>
                  </a:lnTo>
                  <a:lnTo>
                    <a:pt x="636" y="172"/>
                  </a:lnTo>
                  <a:lnTo>
                    <a:pt x="636" y="176"/>
                  </a:lnTo>
                  <a:lnTo>
                    <a:pt x="637" y="178"/>
                  </a:lnTo>
                  <a:lnTo>
                    <a:pt x="637" y="178"/>
                  </a:lnTo>
                  <a:lnTo>
                    <a:pt x="650" y="178"/>
                  </a:lnTo>
                  <a:lnTo>
                    <a:pt x="650" y="179"/>
                  </a:lnTo>
                  <a:lnTo>
                    <a:pt x="651" y="181"/>
                  </a:lnTo>
                  <a:lnTo>
                    <a:pt x="651" y="182"/>
                  </a:lnTo>
                  <a:lnTo>
                    <a:pt x="651" y="183"/>
                  </a:lnTo>
                  <a:lnTo>
                    <a:pt x="651" y="184"/>
                  </a:lnTo>
                  <a:lnTo>
                    <a:pt x="651" y="185"/>
                  </a:lnTo>
                  <a:lnTo>
                    <a:pt x="651" y="185"/>
                  </a:lnTo>
                  <a:lnTo>
                    <a:pt x="651" y="186"/>
                  </a:lnTo>
                  <a:lnTo>
                    <a:pt x="651" y="188"/>
                  </a:lnTo>
                  <a:lnTo>
                    <a:pt x="652" y="189"/>
                  </a:lnTo>
                  <a:lnTo>
                    <a:pt x="652" y="190"/>
                  </a:lnTo>
                  <a:lnTo>
                    <a:pt x="652" y="191"/>
                  </a:lnTo>
                  <a:lnTo>
                    <a:pt x="652" y="191"/>
                  </a:lnTo>
                  <a:lnTo>
                    <a:pt x="652" y="192"/>
                  </a:lnTo>
                  <a:lnTo>
                    <a:pt x="652" y="194"/>
                  </a:lnTo>
                  <a:lnTo>
                    <a:pt x="652" y="195"/>
                  </a:lnTo>
                  <a:lnTo>
                    <a:pt x="652" y="196"/>
                  </a:lnTo>
                  <a:lnTo>
                    <a:pt x="652" y="198"/>
                  </a:lnTo>
                  <a:lnTo>
                    <a:pt x="652" y="198"/>
                  </a:lnTo>
                  <a:lnTo>
                    <a:pt x="652" y="199"/>
                  </a:lnTo>
                  <a:lnTo>
                    <a:pt x="652" y="201"/>
                  </a:lnTo>
                  <a:lnTo>
                    <a:pt x="652" y="202"/>
                  </a:lnTo>
                  <a:lnTo>
                    <a:pt x="653" y="203"/>
                  </a:lnTo>
                  <a:lnTo>
                    <a:pt x="653" y="204"/>
                  </a:lnTo>
                  <a:lnTo>
                    <a:pt x="653" y="205"/>
                  </a:lnTo>
                  <a:lnTo>
                    <a:pt x="653" y="206"/>
                  </a:lnTo>
                  <a:lnTo>
                    <a:pt x="653" y="207"/>
                  </a:lnTo>
                  <a:lnTo>
                    <a:pt x="653" y="208"/>
                  </a:lnTo>
                  <a:lnTo>
                    <a:pt x="653" y="209"/>
                  </a:lnTo>
                  <a:lnTo>
                    <a:pt x="653" y="210"/>
                  </a:lnTo>
                  <a:lnTo>
                    <a:pt x="653" y="210"/>
                  </a:lnTo>
                  <a:lnTo>
                    <a:pt x="653" y="211"/>
                  </a:lnTo>
                  <a:lnTo>
                    <a:pt x="653" y="212"/>
                  </a:lnTo>
                  <a:lnTo>
                    <a:pt x="653" y="213"/>
                  </a:lnTo>
                  <a:lnTo>
                    <a:pt x="653" y="215"/>
                  </a:lnTo>
                  <a:lnTo>
                    <a:pt x="653" y="217"/>
                  </a:lnTo>
                  <a:lnTo>
                    <a:pt x="653" y="217"/>
                  </a:lnTo>
                  <a:lnTo>
                    <a:pt x="653" y="218"/>
                  </a:lnTo>
                  <a:lnTo>
                    <a:pt x="653" y="219"/>
                  </a:lnTo>
                  <a:lnTo>
                    <a:pt x="653" y="220"/>
                  </a:lnTo>
                  <a:lnTo>
                    <a:pt x="653" y="221"/>
                  </a:lnTo>
                  <a:lnTo>
                    <a:pt x="653" y="222"/>
                  </a:lnTo>
                  <a:lnTo>
                    <a:pt x="653" y="223"/>
                  </a:lnTo>
                  <a:lnTo>
                    <a:pt x="653" y="223"/>
                  </a:lnTo>
                  <a:lnTo>
                    <a:pt x="653" y="224"/>
                  </a:lnTo>
                  <a:lnTo>
                    <a:pt x="653" y="225"/>
                  </a:lnTo>
                  <a:lnTo>
                    <a:pt x="653" y="227"/>
                  </a:lnTo>
                  <a:lnTo>
                    <a:pt x="653" y="228"/>
                  </a:lnTo>
                  <a:lnTo>
                    <a:pt x="653" y="229"/>
                  </a:lnTo>
                  <a:lnTo>
                    <a:pt x="653" y="230"/>
                  </a:lnTo>
                  <a:lnTo>
                    <a:pt x="653" y="230"/>
                  </a:lnTo>
                  <a:lnTo>
                    <a:pt x="653" y="231"/>
                  </a:lnTo>
                  <a:lnTo>
                    <a:pt x="653" y="232"/>
                  </a:lnTo>
                  <a:lnTo>
                    <a:pt x="653" y="233"/>
                  </a:lnTo>
                  <a:lnTo>
                    <a:pt x="653" y="234"/>
                  </a:lnTo>
                  <a:lnTo>
                    <a:pt x="652" y="234"/>
                  </a:lnTo>
                  <a:lnTo>
                    <a:pt x="651" y="234"/>
                  </a:lnTo>
                  <a:lnTo>
                    <a:pt x="650" y="234"/>
                  </a:lnTo>
                  <a:lnTo>
                    <a:pt x="650" y="234"/>
                  </a:lnTo>
                  <a:lnTo>
                    <a:pt x="650" y="235"/>
                  </a:lnTo>
                  <a:lnTo>
                    <a:pt x="649" y="235"/>
                  </a:lnTo>
                  <a:lnTo>
                    <a:pt x="649" y="236"/>
                  </a:lnTo>
                  <a:lnTo>
                    <a:pt x="649" y="236"/>
                  </a:lnTo>
                  <a:lnTo>
                    <a:pt x="648" y="236"/>
                  </a:lnTo>
                  <a:lnTo>
                    <a:pt x="648" y="237"/>
                  </a:lnTo>
                  <a:lnTo>
                    <a:pt x="647" y="237"/>
                  </a:lnTo>
                  <a:lnTo>
                    <a:pt x="647" y="238"/>
                  </a:lnTo>
                  <a:lnTo>
                    <a:pt x="647" y="239"/>
                  </a:lnTo>
                  <a:lnTo>
                    <a:pt x="647" y="240"/>
                  </a:lnTo>
                  <a:lnTo>
                    <a:pt x="646" y="240"/>
                  </a:lnTo>
                  <a:lnTo>
                    <a:pt x="647" y="241"/>
                  </a:lnTo>
                  <a:lnTo>
                    <a:pt x="646" y="241"/>
                  </a:lnTo>
                  <a:lnTo>
                    <a:pt x="646" y="242"/>
                  </a:lnTo>
                  <a:lnTo>
                    <a:pt x="646" y="242"/>
                  </a:lnTo>
                  <a:lnTo>
                    <a:pt x="645" y="242"/>
                  </a:lnTo>
                  <a:lnTo>
                    <a:pt x="645" y="243"/>
                  </a:lnTo>
                  <a:lnTo>
                    <a:pt x="646" y="243"/>
                  </a:lnTo>
                  <a:lnTo>
                    <a:pt x="645" y="243"/>
                  </a:lnTo>
                  <a:lnTo>
                    <a:pt x="645" y="244"/>
                  </a:lnTo>
                  <a:lnTo>
                    <a:pt x="644" y="244"/>
                  </a:lnTo>
                  <a:lnTo>
                    <a:pt x="643" y="244"/>
                  </a:lnTo>
                  <a:lnTo>
                    <a:pt x="643" y="243"/>
                  </a:lnTo>
                  <a:lnTo>
                    <a:pt x="643" y="244"/>
                  </a:lnTo>
                  <a:lnTo>
                    <a:pt x="643" y="244"/>
                  </a:lnTo>
                  <a:lnTo>
                    <a:pt x="642" y="244"/>
                  </a:lnTo>
                  <a:lnTo>
                    <a:pt x="642" y="243"/>
                  </a:lnTo>
                  <a:lnTo>
                    <a:pt x="641" y="243"/>
                  </a:lnTo>
                  <a:lnTo>
                    <a:pt x="641" y="244"/>
                  </a:lnTo>
                  <a:lnTo>
                    <a:pt x="641" y="243"/>
                  </a:lnTo>
                  <a:lnTo>
                    <a:pt x="641" y="244"/>
                  </a:lnTo>
                  <a:lnTo>
                    <a:pt x="640" y="243"/>
                  </a:lnTo>
                  <a:lnTo>
                    <a:pt x="639" y="243"/>
                  </a:lnTo>
                  <a:lnTo>
                    <a:pt x="640" y="243"/>
                  </a:lnTo>
                  <a:lnTo>
                    <a:pt x="639" y="243"/>
                  </a:lnTo>
                  <a:lnTo>
                    <a:pt x="639" y="244"/>
                  </a:lnTo>
                  <a:lnTo>
                    <a:pt x="638" y="244"/>
                  </a:lnTo>
                  <a:lnTo>
                    <a:pt x="637" y="244"/>
                  </a:lnTo>
                  <a:lnTo>
                    <a:pt x="637" y="244"/>
                  </a:lnTo>
                  <a:lnTo>
                    <a:pt x="637" y="245"/>
                  </a:lnTo>
                  <a:lnTo>
                    <a:pt x="637" y="246"/>
                  </a:lnTo>
                  <a:lnTo>
                    <a:pt x="636" y="246"/>
                  </a:lnTo>
                  <a:lnTo>
                    <a:pt x="636" y="247"/>
                  </a:lnTo>
                  <a:lnTo>
                    <a:pt x="635" y="247"/>
                  </a:lnTo>
                  <a:lnTo>
                    <a:pt x="636" y="247"/>
                  </a:lnTo>
                  <a:lnTo>
                    <a:pt x="636" y="248"/>
                  </a:lnTo>
                  <a:lnTo>
                    <a:pt x="635" y="248"/>
                  </a:lnTo>
                  <a:lnTo>
                    <a:pt x="634" y="248"/>
                  </a:lnTo>
                  <a:lnTo>
                    <a:pt x="633" y="248"/>
                  </a:lnTo>
                  <a:lnTo>
                    <a:pt x="633" y="249"/>
                  </a:lnTo>
                  <a:lnTo>
                    <a:pt x="633" y="248"/>
                  </a:lnTo>
                  <a:lnTo>
                    <a:pt x="633" y="249"/>
                  </a:lnTo>
                  <a:lnTo>
                    <a:pt x="633" y="248"/>
                  </a:lnTo>
                  <a:lnTo>
                    <a:pt x="632" y="248"/>
                  </a:lnTo>
                  <a:lnTo>
                    <a:pt x="632" y="249"/>
                  </a:lnTo>
                  <a:lnTo>
                    <a:pt x="632" y="249"/>
                  </a:lnTo>
                  <a:lnTo>
                    <a:pt x="631" y="249"/>
                  </a:lnTo>
                  <a:lnTo>
                    <a:pt x="631" y="250"/>
                  </a:lnTo>
                  <a:lnTo>
                    <a:pt x="631" y="249"/>
                  </a:lnTo>
                  <a:lnTo>
                    <a:pt x="631" y="250"/>
                  </a:lnTo>
                  <a:lnTo>
                    <a:pt x="630" y="250"/>
                  </a:lnTo>
                  <a:lnTo>
                    <a:pt x="630" y="250"/>
                  </a:lnTo>
                  <a:lnTo>
                    <a:pt x="630" y="251"/>
                  </a:lnTo>
                  <a:lnTo>
                    <a:pt x="630" y="252"/>
                  </a:lnTo>
                  <a:lnTo>
                    <a:pt x="629" y="252"/>
                  </a:lnTo>
                  <a:lnTo>
                    <a:pt x="628" y="252"/>
                  </a:lnTo>
                  <a:lnTo>
                    <a:pt x="627" y="252"/>
                  </a:lnTo>
                  <a:lnTo>
                    <a:pt x="627" y="251"/>
                  </a:lnTo>
                  <a:lnTo>
                    <a:pt x="627" y="252"/>
                  </a:lnTo>
                  <a:lnTo>
                    <a:pt x="626" y="252"/>
                  </a:lnTo>
                  <a:lnTo>
                    <a:pt x="625" y="252"/>
                  </a:lnTo>
                  <a:lnTo>
                    <a:pt x="624" y="252"/>
                  </a:lnTo>
                  <a:lnTo>
                    <a:pt x="624" y="251"/>
                  </a:lnTo>
                  <a:lnTo>
                    <a:pt x="624" y="251"/>
                  </a:lnTo>
                  <a:lnTo>
                    <a:pt x="623" y="251"/>
                  </a:lnTo>
                  <a:lnTo>
                    <a:pt x="624" y="250"/>
                  </a:lnTo>
                  <a:lnTo>
                    <a:pt x="623" y="250"/>
                  </a:lnTo>
                  <a:lnTo>
                    <a:pt x="623" y="249"/>
                  </a:lnTo>
                  <a:lnTo>
                    <a:pt x="623" y="249"/>
                  </a:lnTo>
                  <a:lnTo>
                    <a:pt x="622" y="249"/>
                  </a:lnTo>
                  <a:lnTo>
                    <a:pt x="622" y="248"/>
                  </a:lnTo>
                  <a:lnTo>
                    <a:pt x="623" y="248"/>
                  </a:lnTo>
                  <a:lnTo>
                    <a:pt x="623" y="247"/>
                  </a:lnTo>
                  <a:lnTo>
                    <a:pt x="622" y="247"/>
                  </a:lnTo>
                  <a:lnTo>
                    <a:pt x="621" y="247"/>
                  </a:lnTo>
                  <a:lnTo>
                    <a:pt x="621" y="246"/>
                  </a:lnTo>
                  <a:lnTo>
                    <a:pt x="620" y="246"/>
                  </a:lnTo>
                  <a:lnTo>
                    <a:pt x="619" y="246"/>
                  </a:lnTo>
                  <a:lnTo>
                    <a:pt x="618" y="246"/>
                  </a:lnTo>
                  <a:lnTo>
                    <a:pt x="618" y="245"/>
                  </a:lnTo>
                  <a:lnTo>
                    <a:pt x="618" y="246"/>
                  </a:lnTo>
                  <a:lnTo>
                    <a:pt x="618" y="246"/>
                  </a:lnTo>
                  <a:lnTo>
                    <a:pt x="618" y="247"/>
                  </a:lnTo>
                  <a:lnTo>
                    <a:pt x="618" y="248"/>
                  </a:lnTo>
                  <a:lnTo>
                    <a:pt x="617" y="248"/>
                  </a:lnTo>
                  <a:lnTo>
                    <a:pt x="617" y="247"/>
                  </a:lnTo>
                  <a:lnTo>
                    <a:pt x="616" y="247"/>
                  </a:lnTo>
                  <a:lnTo>
                    <a:pt x="615" y="247"/>
                  </a:lnTo>
                  <a:lnTo>
                    <a:pt x="615" y="246"/>
                  </a:lnTo>
                  <a:lnTo>
                    <a:pt x="615" y="245"/>
                  </a:lnTo>
                  <a:lnTo>
                    <a:pt x="614" y="245"/>
                  </a:lnTo>
                  <a:lnTo>
                    <a:pt x="614" y="246"/>
                  </a:lnTo>
                  <a:lnTo>
                    <a:pt x="613" y="246"/>
                  </a:lnTo>
                  <a:lnTo>
                    <a:pt x="613" y="245"/>
                  </a:lnTo>
                  <a:lnTo>
                    <a:pt x="612" y="245"/>
                  </a:lnTo>
                  <a:lnTo>
                    <a:pt x="612" y="246"/>
                  </a:lnTo>
                  <a:lnTo>
                    <a:pt x="611" y="245"/>
                  </a:lnTo>
                  <a:lnTo>
                    <a:pt x="611" y="245"/>
                  </a:lnTo>
                  <a:lnTo>
                    <a:pt x="610" y="245"/>
                  </a:lnTo>
                  <a:lnTo>
                    <a:pt x="610" y="246"/>
                  </a:lnTo>
                  <a:lnTo>
                    <a:pt x="609" y="247"/>
                  </a:lnTo>
                  <a:lnTo>
                    <a:pt x="609" y="246"/>
                  </a:lnTo>
                  <a:lnTo>
                    <a:pt x="608" y="246"/>
                  </a:lnTo>
                  <a:lnTo>
                    <a:pt x="608" y="247"/>
                  </a:lnTo>
                  <a:lnTo>
                    <a:pt x="607" y="247"/>
                  </a:lnTo>
                  <a:lnTo>
                    <a:pt x="606" y="247"/>
                  </a:lnTo>
                  <a:lnTo>
                    <a:pt x="605" y="247"/>
                  </a:lnTo>
                  <a:lnTo>
                    <a:pt x="605" y="247"/>
                  </a:lnTo>
                  <a:lnTo>
                    <a:pt x="605" y="248"/>
                  </a:lnTo>
                  <a:lnTo>
                    <a:pt x="605" y="249"/>
                  </a:lnTo>
                  <a:lnTo>
                    <a:pt x="604" y="249"/>
                  </a:lnTo>
                  <a:lnTo>
                    <a:pt x="604" y="248"/>
                  </a:lnTo>
                  <a:lnTo>
                    <a:pt x="603" y="248"/>
                  </a:lnTo>
                  <a:lnTo>
                    <a:pt x="602" y="248"/>
                  </a:lnTo>
                  <a:lnTo>
                    <a:pt x="602" y="247"/>
                  </a:lnTo>
                  <a:lnTo>
                    <a:pt x="601" y="247"/>
                  </a:lnTo>
                  <a:lnTo>
                    <a:pt x="600" y="247"/>
                  </a:lnTo>
                  <a:lnTo>
                    <a:pt x="599" y="247"/>
                  </a:lnTo>
                  <a:lnTo>
                    <a:pt x="599" y="246"/>
                  </a:lnTo>
                  <a:lnTo>
                    <a:pt x="598" y="246"/>
                  </a:lnTo>
                  <a:lnTo>
                    <a:pt x="598" y="246"/>
                  </a:lnTo>
                  <a:lnTo>
                    <a:pt x="598" y="247"/>
                  </a:lnTo>
                  <a:lnTo>
                    <a:pt x="598" y="248"/>
                  </a:lnTo>
                  <a:lnTo>
                    <a:pt x="597" y="248"/>
                  </a:lnTo>
                  <a:lnTo>
                    <a:pt x="597" y="247"/>
                  </a:lnTo>
                  <a:lnTo>
                    <a:pt x="597" y="246"/>
                  </a:lnTo>
                  <a:lnTo>
                    <a:pt x="596" y="246"/>
                  </a:lnTo>
                  <a:lnTo>
                    <a:pt x="596" y="247"/>
                  </a:lnTo>
                  <a:lnTo>
                    <a:pt x="595" y="247"/>
                  </a:lnTo>
                  <a:lnTo>
                    <a:pt x="594" y="247"/>
                  </a:lnTo>
                  <a:lnTo>
                    <a:pt x="594" y="248"/>
                  </a:lnTo>
                  <a:lnTo>
                    <a:pt x="594" y="249"/>
                  </a:lnTo>
                  <a:lnTo>
                    <a:pt x="593" y="249"/>
                  </a:lnTo>
                  <a:lnTo>
                    <a:pt x="592" y="249"/>
                  </a:lnTo>
                  <a:lnTo>
                    <a:pt x="592" y="248"/>
                  </a:lnTo>
                  <a:lnTo>
                    <a:pt x="592" y="249"/>
                  </a:lnTo>
                  <a:lnTo>
                    <a:pt x="592" y="249"/>
                  </a:lnTo>
                  <a:lnTo>
                    <a:pt x="592" y="249"/>
                  </a:lnTo>
                  <a:lnTo>
                    <a:pt x="591" y="249"/>
                  </a:lnTo>
                  <a:lnTo>
                    <a:pt x="591" y="250"/>
                  </a:lnTo>
                  <a:lnTo>
                    <a:pt x="591" y="251"/>
                  </a:lnTo>
                  <a:lnTo>
                    <a:pt x="591" y="252"/>
                  </a:lnTo>
                  <a:lnTo>
                    <a:pt x="591" y="253"/>
                  </a:lnTo>
                  <a:lnTo>
                    <a:pt x="592" y="253"/>
                  </a:lnTo>
                  <a:lnTo>
                    <a:pt x="592" y="253"/>
                  </a:lnTo>
                  <a:lnTo>
                    <a:pt x="592" y="254"/>
                  </a:lnTo>
                  <a:lnTo>
                    <a:pt x="592" y="255"/>
                  </a:lnTo>
                  <a:lnTo>
                    <a:pt x="591" y="255"/>
                  </a:lnTo>
                  <a:lnTo>
                    <a:pt x="591" y="255"/>
                  </a:lnTo>
                  <a:lnTo>
                    <a:pt x="592" y="255"/>
                  </a:lnTo>
                  <a:lnTo>
                    <a:pt x="592" y="256"/>
                  </a:lnTo>
                  <a:lnTo>
                    <a:pt x="591" y="256"/>
                  </a:lnTo>
                  <a:lnTo>
                    <a:pt x="590" y="256"/>
                  </a:lnTo>
                  <a:lnTo>
                    <a:pt x="589" y="256"/>
                  </a:lnTo>
                  <a:lnTo>
                    <a:pt x="589" y="257"/>
                  </a:lnTo>
                  <a:lnTo>
                    <a:pt x="590" y="257"/>
                  </a:lnTo>
                  <a:lnTo>
                    <a:pt x="590" y="258"/>
                  </a:lnTo>
                  <a:lnTo>
                    <a:pt x="589" y="258"/>
                  </a:lnTo>
                  <a:lnTo>
                    <a:pt x="589" y="259"/>
                  </a:lnTo>
                  <a:lnTo>
                    <a:pt x="590" y="259"/>
                  </a:lnTo>
                  <a:lnTo>
                    <a:pt x="590" y="260"/>
                  </a:lnTo>
                  <a:lnTo>
                    <a:pt x="591" y="260"/>
                  </a:lnTo>
                  <a:lnTo>
                    <a:pt x="592" y="260"/>
                  </a:lnTo>
                  <a:lnTo>
                    <a:pt x="592" y="261"/>
                  </a:lnTo>
                  <a:lnTo>
                    <a:pt x="592" y="262"/>
                  </a:lnTo>
                  <a:lnTo>
                    <a:pt x="591" y="262"/>
                  </a:lnTo>
                  <a:lnTo>
                    <a:pt x="591" y="262"/>
                  </a:lnTo>
                  <a:lnTo>
                    <a:pt x="590" y="262"/>
                  </a:lnTo>
                  <a:lnTo>
                    <a:pt x="590" y="263"/>
                  </a:lnTo>
                  <a:lnTo>
                    <a:pt x="589" y="263"/>
                  </a:lnTo>
                  <a:lnTo>
                    <a:pt x="589" y="264"/>
                  </a:lnTo>
                  <a:lnTo>
                    <a:pt x="589" y="263"/>
                  </a:lnTo>
                  <a:lnTo>
                    <a:pt x="590" y="263"/>
                  </a:lnTo>
                  <a:lnTo>
                    <a:pt x="590" y="264"/>
                  </a:lnTo>
                  <a:lnTo>
                    <a:pt x="590" y="265"/>
                  </a:lnTo>
                  <a:lnTo>
                    <a:pt x="591" y="265"/>
                  </a:lnTo>
                  <a:lnTo>
                    <a:pt x="591" y="266"/>
                  </a:lnTo>
                  <a:lnTo>
                    <a:pt x="590" y="266"/>
                  </a:lnTo>
                  <a:lnTo>
                    <a:pt x="590" y="267"/>
                  </a:lnTo>
                  <a:lnTo>
                    <a:pt x="591" y="267"/>
                  </a:lnTo>
                  <a:lnTo>
                    <a:pt x="591" y="268"/>
                  </a:lnTo>
                  <a:lnTo>
                    <a:pt x="590" y="268"/>
                  </a:lnTo>
                  <a:lnTo>
                    <a:pt x="589" y="268"/>
                  </a:lnTo>
                  <a:lnTo>
                    <a:pt x="589" y="268"/>
                  </a:lnTo>
                  <a:lnTo>
                    <a:pt x="589" y="269"/>
                  </a:lnTo>
                  <a:lnTo>
                    <a:pt x="588" y="269"/>
                  </a:lnTo>
                  <a:lnTo>
                    <a:pt x="588" y="268"/>
                  </a:lnTo>
                  <a:lnTo>
                    <a:pt x="587" y="268"/>
                  </a:lnTo>
                  <a:lnTo>
                    <a:pt x="586" y="268"/>
                  </a:lnTo>
                  <a:lnTo>
                    <a:pt x="586" y="269"/>
                  </a:lnTo>
                  <a:lnTo>
                    <a:pt x="586" y="269"/>
                  </a:lnTo>
                  <a:lnTo>
                    <a:pt x="586" y="270"/>
                  </a:lnTo>
                  <a:lnTo>
                    <a:pt x="586" y="270"/>
                  </a:lnTo>
                  <a:lnTo>
                    <a:pt x="586" y="271"/>
                  </a:lnTo>
                  <a:lnTo>
                    <a:pt x="586" y="272"/>
                  </a:lnTo>
                  <a:lnTo>
                    <a:pt x="586" y="272"/>
                  </a:lnTo>
                  <a:lnTo>
                    <a:pt x="586" y="271"/>
                  </a:lnTo>
                  <a:lnTo>
                    <a:pt x="585" y="271"/>
                  </a:lnTo>
                  <a:lnTo>
                    <a:pt x="584" y="271"/>
                  </a:lnTo>
                  <a:lnTo>
                    <a:pt x="584" y="272"/>
                  </a:lnTo>
                  <a:lnTo>
                    <a:pt x="584" y="273"/>
                  </a:lnTo>
                  <a:lnTo>
                    <a:pt x="583" y="273"/>
                  </a:lnTo>
                  <a:lnTo>
                    <a:pt x="584" y="273"/>
                  </a:lnTo>
                  <a:lnTo>
                    <a:pt x="584" y="274"/>
                  </a:lnTo>
                  <a:lnTo>
                    <a:pt x="583" y="274"/>
                  </a:lnTo>
                  <a:lnTo>
                    <a:pt x="583" y="275"/>
                  </a:lnTo>
                  <a:lnTo>
                    <a:pt x="582" y="275"/>
                  </a:lnTo>
                  <a:lnTo>
                    <a:pt x="582" y="275"/>
                  </a:lnTo>
                  <a:lnTo>
                    <a:pt x="581" y="275"/>
                  </a:lnTo>
                  <a:lnTo>
                    <a:pt x="580" y="275"/>
                  </a:lnTo>
                  <a:lnTo>
                    <a:pt x="580" y="276"/>
                  </a:lnTo>
                  <a:lnTo>
                    <a:pt x="580" y="277"/>
                  </a:lnTo>
                  <a:lnTo>
                    <a:pt x="580" y="278"/>
                  </a:lnTo>
                  <a:lnTo>
                    <a:pt x="580" y="279"/>
                  </a:lnTo>
                  <a:lnTo>
                    <a:pt x="579" y="279"/>
                  </a:lnTo>
                  <a:lnTo>
                    <a:pt x="579" y="279"/>
                  </a:lnTo>
                  <a:lnTo>
                    <a:pt x="579" y="280"/>
                  </a:lnTo>
                  <a:lnTo>
                    <a:pt x="578" y="280"/>
                  </a:lnTo>
                  <a:lnTo>
                    <a:pt x="579" y="280"/>
                  </a:lnTo>
                  <a:lnTo>
                    <a:pt x="579" y="281"/>
                  </a:lnTo>
                  <a:lnTo>
                    <a:pt x="579" y="281"/>
                  </a:lnTo>
                  <a:lnTo>
                    <a:pt x="578" y="281"/>
                  </a:lnTo>
                  <a:lnTo>
                    <a:pt x="578" y="282"/>
                  </a:lnTo>
                  <a:lnTo>
                    <a:pt x="579" y="282"/>
                  </a:lnTo>
                  <a:lnTo>
                    <a:pt x="579" y="283"/>
                  </a:lnTo>
                  <a:lnTo>
                    <a:pt x="579" y="283"/>
                  </a:lnTo>
                  <a:lnTo>
                    <a:pt x="579" y="283"/>
                  </a:lnTo>
                  <a:lnTo>
                    <a:pt x="579" y="284"/>
                  </a:lnTo>
                  <a:lnTo>
                    <a:pt x="578" y="284"/>
                  </a:lnTo>
                  <a:lnTo>
                    <a:pt x="578" y="285"/>
                  </a:lnTo>
                  <a:lnTo>
                    <a:pt x="579" y="285"/>
                  </a:lnTo>
                  <a:lnTo>
                    <a:pt x="579" y="286"/>
                  </a:lnTo>
                  <a:lnTo>
                    <a:pt x="579" y="286"/>
                  </a:lnTo>
                  <a:lnTo>
                    <a:pt x="579" y="287"/>
                  </a:lnTo>
                  <a:lnTo>
                    <a:pt x="579" y="287"/>
                  </a:lnTo>
                  <a:lnTo>
                    <a:pt x="580" y="287"/>
                  </a:lnTo>
                  <a:lnTo>
                    <a:pt x="580" y="288"/>
                  </a:lnTo>
                  <a:lnTo>
                    <a:pt x="581" y="288"/>
                  </a:lnTo>
                  <a:lnTo>
                    <a:pt x="581" y="289"/>
                  </a:lnTo>
                  <a:lnTo>
                    <a:pt x="581" y="290"/>
                  </a:lnTo>
                  <a:lnTo>
                    <a:pt x="582" y="290"/>
                  </a:lnTo>
                  <a:lnTo>
                    <a:pt x="582" y="289"/>
                  </a:lnTo>
                  <a:lnTo>
                    <a:pt x="582" y="290"/>
                  </a:lnTo>
                  <a:lnTo>
                    <a:pt x="583" y="290"/>
                  </a:lnTo>
                  <a:lnTo>
                    <a:pt x="583" y="289"/>
                  </a:lnTo>
                  <a:lnTo>
                    <a:pt x="583" y="290"/>
                  </a:lnTo>
                  <a:lnTo>
                    <a:pt x="583" y="289"/>
                  </a:lnTo>
                  <a:lnTo>
                    <a:pt x="584" y="289"/>
                  </a:lnTo>
                  <a:lnTo>
                    <a:pt x="584" y="290"/>
                  </a:lnTo>
                  <a:lnTo>
                    <a:pt x="584" y="289"/>
                  </a:lnTo>
                  <a:lnTo>
                    <a:pt x="585" y="289"/>
                  </a:lnTo>
                  <a:lnTo>
                    <a:pt x="584" y="289"/>
                  </a:lnTo>
                  <a:lnTo>
                    <a:pt x="585" y="289"/>
                  </a:lnTo>
                  <a:lnTo>
                    <a:pt x="585" y="290"/>
                  </a:lnTo>
                  <a:lnTo>
                    <a:pt x="585" y="289"/>
                  </a:lnTo>
                  <a:lnTo>
                    <a:pt x="585" y="290"/>
                  </a:lnTo>
                  <a:lnTo>
                    <a:pt x="585" y="291"/>
                  </a:lnTo>
                  <a:lnTo>
                    <a:pt x="586" y="291"/>
                  </a:lnTo>
                  <a:lnTo>
                    <a:pt x="586" y="290"/>
                  </a:lnTo>
                  <a:lnTo>
                    <a:pt x="586" y="290"/>
                  </a:lnTo>
                  <a:lnTo>
                    <a:pt x="587" y="290"/>
                  </a:lnTo>
                  <a:lnTo>
                    <a:pt x="588" y="290"/>
                  </a:lnTo>
                  <a:lnTo>
                    <a:pt x="588" y="289"/>
                  </a:lnTo>
                  <a:lnTo>
                    <a:pt x="589" y="289"/>
                  </a:lnTo>
                  <a:lnTo>
                    <a:pt x="588" y="289"/>
                  </a:lnTo>
                  <a:lnTo>
                    <a:pt x="589" y="289"/>
                  </a:lnTo>
                  <a:lnTo>
                    <a:pt x="589" y="290"/>
                  </a:lnTo>
                  <a:lnTo>
                    <a:pt x="589" y="289"/>
                  </a:lnTo>
                  <a:lnTo>
                    <a:pt x="589" y="290"/>
                  </a:lnTo>
                  <a:lnTo>
                    <a:pt x="589" y="289"/>
                  </a:lnTo>
                  <a:lnTo>
                    <a:pt x="590" y="289"/>
                  </a:lnTo>
                  <a:lnTo>
                    <a:pt x="590" y="290"/>
                  </a:lnTo>
                  <a:lnTo>
                    <a:pt x="591" y="290"/>
                  </a:lnTo>
                  <a:lnTo>
                    <a:pt x="590" y="290"/>
                  </a:lnTo>
                  <a:lnTo>
                    <a:pt x="591" y="290"/>
                  </a:lnTo>
                  <a:lnTo>
                    <a:pt x="591" y="291"/>
                  </a:lnTo>
                  <a:lnTo>
                    <a:pt x="591" y="290"/>
                  </a:lnTo>
                  <a:lnTo>
                    <a:pt x="592" y="290"/>
                  </a:lnTo>
                  <a:lnTo>
                    <a:pt x="592" y="291"/>
                  </a:lnTo>
                  <a:lnTo>
                    <a:pt x="592" y="291"/>
                  </a:lnTo>
                  <a:lnTo>
                    <a:pt x="592" y="292"/>
                  </a:lnTo>
                  <a:lnTo>
                    <a:pt x="592" y="291"/>
                  </a:lnTo>
                  <a:lnTo>
                    <a:pt x="593" y="291"/>
                  </a:lnTo>
                  <a:lnTo>
                    <a:pt x="593" y="290"/>
                  </a:lnTo>
                  <a:lnTo>
                    <a:pt x="593" y="291"/>
                  </a:lnTo>
                  <a:lnTo>
                    <a:pt x="594" y="291"/>
                  </a:lnTo>
                  <a:lnTo>
                    <a:pt x="595" y="291"/>
                  </a:lnTo>
                  <a:lnTo>
                    <a:pt x="595" y="292"/>
                  </a:lnTo>
                  <a:lnTo>
                    <a:pt x="594" y="292"/>
                  </a:lnTo>
                  <a:lnTo>
                    <a:pt x="595" y="292"/>
                  </a:lnTo>
                  <a:lnTo>
                    <a:pt x="596" y="292"/>
                  </a:lnTo>
                  <a:lnTo>
                    <a:pt x="596" y="293"/>
                  </a:lnTo>
                  <a:lnTo>
                    <a:pt x="596" y="292"/>
                  </a:lnTo>
                  <a:lnTo>
                    <a:pt x="596" y="293"/>
                  </a:lnTo>
                  <a:lnTo>
                    <a:pt x="597" y="293"/>
                  </a:lnTo>
                  <a:lnTo>
                    <a:pt x="598" y="293"/>
                  </a:lnTo>
                  <a:lnTo>
                    <a:pt x="597" y="294"/>
                  </a:lnTo>
                  <a:lnTo>
                    <a:pt x="598" y="294"/>
                  </a:lnTo>
                  <a:lnTo>
                    <a:pt x="598" y="293"/>
                  </a:lnTo>
                  <a:lnTo>
                    <a:pt x="598" y="294"/>
                  </a:lnTo>
                  <a:lnTo>
                    <a:pt x="598" y="294"/>
                  </a:lnTo>
                  <a:lnTo>
                    <a:pt x="598" y="294"/>
                  </a:lnTo>
                  <a:lnTo>
                    <a:pt x="598" y="294"/>
                  </a:lnTo>
                  <a:lnTo>
                    <a:pt x="598" y="294"/>
                  </a:lnTo>
                  <a:lnTo>
                    <a:pt x="598" y="294"/>
                  </a:lnTo>
                  <a:lnTo>
                    <a:pt x="599" y="294"/>
                  </a:lnTo>
                  <a:lnTo>
                    <a:pt x="599" y="295"/>
                  </a:lnTo>
                  <a:lnTo>
                    <a:pt x="598" y="295"/>
                  </a:lnTo>
                  <a:lnTo>
                    <a:pt x="599" y="295"/>
                  </a:lnTo>
                  <a:lnTo>
                    <a:pt x="600" y="295"/>
                  </a:lnTo>
                  <a:lnTo>
                    <a:pt x="600" y="294"/>
                  </a:lnTo>
                  <a:lnTo>
                    <a:pt x="601" y="294"/>
                  </a:lnTo>
                  <a:lnTo>
                    <a:pt x="600" y="294"/>
                  </a:lnTo>
                  <a:lnTo>
                    <a:pt x="601" y="294"/>
                  </a:lnTo>
                  <a:lnTo>
                    <a:pt x="601" y="294"/>
                  </a:lnTo>
                  <a:lnTo>
                    <a:pt x="601" y="294"/>
                  </a:lnTo>
                  <a:lnTo>
                    <a:pt x="601" y="294"/>
                  </a:lnTo>
                  <a:lnTo>
                    <a:pt x="601" y="294"/>
                  </a:lnTo>
                  <a:lnTo>
                    <a:pt x="602" y="294"/>
                  </a:lnTo>
                  <a:lnTo>
                    <a:pt x="602" y="294"/>
                  </a:lnTo>
                  <a:lnTo>
                    <a:pt x="603" y="294"/>
                  </a:lnTo>
                  <a:lnTo>
                    <a:pt x="603" y="293"/>
                  </a:lnTo>
                  <a:lnTo>
                    <a:pt x="603" y="294"/>
                  </a:lnTo>
                  <a:lnTo>
                    <a:pt x="604" y="294"/>
                  </a:lnTo>
                  <a:lnTo>
                    <a:pt x="603" y="294"/>
                  </a:lnTo>
                  <a:lnTo>
                    <a:pt x="604" y="294"/>
                  </a:lnTo>
                  <a:lnTo>
                    <a:pt x="604" y="293"/>
                  </a:lnTo>
                  <a:lnTo>
                    <a:pt x="604" y="294"/>
                  </a:lnTo>
                  <a:lnTo>
                    <a:pt x="605" y="294"/>
                  </a:lnTo>
                  <a:lnTo>
                    <a:pt x="605" y="294"/>
                  </a:lnTo>
                  <a:lnTo>
                    <a:pt x="605" y="293"/>
                  </a:lnTo>
                  <a:lnTo>
                    <a:pt x="606" y="293"/>
                  </a:lnTo>
                  <a:lnTo>
                    <a:pt x="606" y="292"/>
                  </a:lnTo>
                  <a:lnTo>
                    <a:pt x="606" y="293"/>
                  </a:lnTo>
                  <a:lnTo>
                    <a:pt x="606" y="292"/>
                  </a:lnTo>
                  <a:lnTo>
                    <a:pt x="606" y="293"/>
                  </a:lnTo>
                  <a:lnTo>
                    <a:pt x="607" y="293"/>
                  </a:lnTo>
                  <a:lnTo>
                    <a:pt x="606" y="293"/>
                  </a:lnTo>
                  <a:lnTo>
                    <a:pt x="607" y="293"/>
                  </a:lnTo>
                  <a:lnTo>
                    <a:pt x="607" y="294"/>
                  </a:lnTo>
                  <a:lnTo>
                    <a:pt x="608" y="294"/>
                  </a:lnTo>
                  <a:lnTo>
                    <a:pt x="608" y="293"/>
                  </a:lnTo>
                  <a:lnTo>
                    <a:pt x="609" y="293"/>
                  </a:lnTo>
                  <a:lnTo>
                    <a:pt x="610" y="293"/>
                  </a:lnTo>
                  <a:lnTo>
                    <a:pt x="610" y="294"/>
                  </a:lnTo>
                  <a:lnTo>
                    <a:pt x="610" y="293"/>
                  </a:lnTo>
                  <a:lnTo>
                    <a:pt x="610" y="294"/>
                  </a:lnTo>
                  <a:lnTo>
                    <a:pt x="611" y="294"/>
                  </a:lnTo>
                  <a:lnTo>
                    <a:pt x="611" y="294"/>
                  </a:lnTo>
                  <a:lnTo>
                    <a:pt x="611" y="294"/>
                  </a:lnTo>
                  <a:lnTo>
                    <a:pt x="611" y="294"/>
                  </a:lnTo>
                  <a:lnTo>
                    <a:pt x="612" y="294"/>
                  </a:lnTo>
                  <a:lnTo>
                    <a:pt x="611" y="294"/>
                  </a:lnTo>
                  <a:lnTo>
                    <a:pt x="611" y="294"/>
                  </a:lnTo>
                  <a:lnTo>
                    <a:pt x="611" y="294"/>
                  </a:lnTo>
                  <a:lnTo>
                    <a:pt x="612" y="294"/>
                  </a:lnTo>
                  <a:lnTo>
                    <a:pt x="612" y="294"/>
                  </a:lnTo>
                  <a:lnTo>
                    <a:pt x="612" y="294"/>
                  </a:lnTo>
                  <a:lnTo>
                    <a:pt x="612" y="294"/>
                  </a:lnTo>
                  <a:lnTo>
                    <a:pt x="612" y="295"/>
                  </a:lnTo>
                  <a:lnTo>
                    <a:pt x="612" y="294"/>
                  </a:lnTo>
                  <a:lnTo>
                    <a:pt x="613" y="294"/>
                  </a:lnTo>
                  <a:lnTo>
                    <a:pt x="613" y="295"/>
                  </a:lnTo>
                  <a:lnTo>
                    <a:pt x="613" y="294"/>
                  </a:lnTo>
                  <a:lnTo>
                    <a:pt x="613" y="295"/>
                  </a:lnTo>
                  <a:lnTo>
                    <a:pt x="614" y="295"/>
                  </a:lnTo>
                  <a:lnTo>
                    <a:pt x="615" y="295"/>
                  </a:lnTo>
                  <a:lnTo>
                    <a:pt x="615" y="296"/>
                  </a:lnTo>
                  <a:lnTo>
                    <a:pt x="614" y="296"/>
                  </a:lnTo>
                  <a:lnTo>
                    <a:pt x="615" y="296"/>
                  </a:lnTo>
                  <a:lnTo>
                    <a:pt x="615" y="297"/>
                  </a:lnTo>
                  <a:lnTo>
                    <a:pt x="616" y="297"/>
                  </a:lnTo>
                  <a:lnTo>
                    <a:pt x="616" y="296"/>
                  </a:lnTo>
                  <a:lnTo>
                    <a:pt x="617" y="296"/>
                  </a:lnTo>
                  <a:lnTo>
                    <a:pt x="616" y="296"/>
                  </a:lnTo>
                  <a:lnTo>
                    <a:pt x="617" y="296"/>
                  </a:lnTo>
                  <a:lnTo>
                    <a:pt x="616" y="296"/>
                  </a:lnTo>
                  <a:lnTo>
                    <a:pt x="616" y="295"/>
                  </a:lnTo>
                  <a:lnTo>
                    <a:pt x="617" y="295"/>
                  </a:lnTo>
                  <a:lnTo>
                    <a:pt x="617" y="296"/>
                  </a:lnTo>
                  <a:lnTo>
                    <a:pt x="618" y="296"/>
                  </a:lnTo>
                  <a:lnTo>
                    <a:pt x="617" y="296"/>
                  </a:lnTo>
                  <a:lnTo>
                    <a:pt x="617" y="295"/>
                  </a:lnTo>
                  <a:lnTo>
                    <a:pt x="618" y="295"/>
                  </a:lnTo>
                  <a:lnTo>
                    <a:pt x="618" y="295"/>
                  </a:lnTo>
                  <a:lnTo>
                    <a:pt x="618" y="296"/>
                  </a:lnTo>
                  <a:lnTo>
                    <a:pt x="618" y="295"/>
                  </a:lnTo>
                  <a:lnTo>
                    <a:pt x="619" y="295"/>
                  </a:lnTo>
                  <a:lnTo>
                    <a:pt x="619" y="294"/>
                  </a:lnTo>
                  <a:lnTo>
                    <a:pt x="619" y="295"/>
                  </a:lnTo>
                  <a:lnTo>
                    <a:pt x="620" y="295"/>
                  </a:lnTo>
                  <a:lnTo>
                    <a:pt x="619" y="295"/>
                  </a:lnTo>
                  <a:lnTo>
                    <a:pt x="619" y="296"/>
                  </a:lnTo>
                  <a:lnTo>
                    <a:pt x="620" y="296"/>
                  </a:lnTo>
                  <a:lnTo>
                    <a:pt x="621" y="296"/>
                  </a:lnTo>
                  <a:lnTo>
                    <a:pt x="622" y="296"/>
                  </a:lnTo>
                  <a:lnTo>
                    <a:pt x="623" y="296"/>
                  </a:lnTo>
                  <a:lnTo>
                    <a:pt x="623" y="297"/>
                  </a:lnTo>
                  <a:lnTo>
                    <a:pt x="623" y="296"/>
                  </a:lnTo>
                  <a:lnTo>
                    <a:pt x="623" y="297"/>
                  </a:lnTo>
                  <a:lnTo>
                    <a:pt x="624" y="297"/>
                  </a:lnTo>
                  <a:lnTo>
                    <a:pt x="623" y="297"/>
                  </a:lnTo>
                  <a:lnTo>
                    <a:pt x="623" y="298"/>
                  </a:lnTo>
                  <a:lnTo>
                    <a:pt x="623" y="297"/>
                  </a:lnTo>
                  <a:lnTo>
                    <a:pt x="624" y="297"/>
                  </a:lnTo>
                  <a:lnTo>
                    <a:pt x="624" y="298"/>
                  </a:lnTo>
                  <a:lnTo>
                    <a:pt x="624" y="299"/>
                  </a:lnTo>
                  <a:lnTo>
                    <a:pt x="624" y="299"/>
                  </a:lnTo>
                  <a:lnTo>
                    <a:pt x="624" y="298"/>
                  </a:lnTo>
                  <a:lnTo>
                    <a:pt x="624" y="299"/>
                  </a:lnTo>
                  <a:lnTo>
                    <a:pt x="624" y="298"/>
                  </a:lnTo>
                  <a:lnTo>
                    <a:pt x="625" y="298"/>
                  </a:lnTo>
                  <a:lnTo>
                    <a:pt x="625" y="299"/>
                  </a:lnTo>
                  <a:lnTo>
                    <a:pt x="625" y="300"/>
                  </a:lnTo>
                  <a:lnTo>
                    <a:pt x="626" y="300"/>
                  </a:lnTo>
                  <a:lnTo>
                    <a:pt x="625" y="300"/>
                  </a:lnTo>
                  <a:lnTo>
                    <a:pt x="625" y="299"/>
                  </a:lnTo>
                  <a:lnTo>
                    <a:pt x="626" y="299"/>
                  </a:lnTo>
                  <a:lnTo>
                    <a:pt x="626" y="300"/>
                  </a:lnTo>
                  <a:lnTo>
                    <a:pt x="626" y="300"/>
                  </a:lnTo>
                  <a:lnTo>
                    <a:pt x="627" y="300"/>
                  </a:lnTo>
                  <a:lnTo>
                    <a:pt x="628" y="300"/>
                  </a:lnTo>
                  <a:lnTo>
                    <a:pt x="628" y="301"/>
                  </a:lnTo>
                  <a:lnTo>
                    <a:pt x="629" y="301"/>
                  </a:lnTo>
                  <a:lnTo>
                    <a:pt x="629" y="302"/>
                  </a:lnTo>
                  <a:lnTo>
                    <a:pt x="629" y="301"/>
                  </a:lnTo>
                  <a:lnTo>
                    <a:pt x="630" y="301"/>
                  </a:lnTo>
                  <a:lnTo>
                    <a:pt x="630" y="302"/>
                  </a:lnTo>
                  <a:lnTo>
                    <a:pt x="630" y="301"/>
                  </a:lnTo>
                  <a:lnTo>
                    <a:pt x="630" y="301"/>
                  </a:lnTo>
                  <a:lnTo>
                    <a:pt x="630" y="302"/>
                  </a:lnTo>
                  <a:lnTo>
                    <a:pt x="630" y="302"/>
                  </a:lnTo>
                  <a:lnTo>
                    <a:pt x="630" y="302"/>
                  </a:lnTo>
                  <a:lnTo>
                    <a:pt x="630" y="303"/>
                  </a:lnTo>
                  <a:lnTo>
                    <a:pt x="630" y="302"/>
                  </a:lnTo>
                  <a:lnTo>
                    <a:pt x="630" y="303"/>
                  </a:lnTo>
                  <a:lnTo>
                    <a:pt x="631" y="303"/>
                  </a:lnTo>
                  <a:lnTo>
                    <a:pt x="632" y="303"/>
                  </a:lnTo>
                  <a:lnTo>
                    <a:pt x="632" y="304"/>
                  </a:lnTo>
                  <a:lnTo>
                    <a:pt x="632" y="305"/>
                  </a:lnTo>
                  <a:lnTo>
                    <a:pt x="633" y="305"/>
                  </a:lnTo>
                  <a:lnTo>
                    <a:pt x="634" y="305"/>
                  </a:lnTo>
                  <a:lnTo>
                    <a:pt x="634" y="306"/>
                  </a:lnTo>
                  <a:lnTo>
                    <a:pt x="634" y="307"/>
                  </a:lnTo>
                  <a:lnTo>
                    <a:pt x="635" y="307"/>
                  </a:lnTo>
                  <a:lnTo>
                    <a:pt x="634" y="307"/>
                  </a:lnTo>
                  <a:lnTo>
                    <a:pt x="635" y="307"/>
                  </a:lnTo>
                  <a:lnTo>
                    <a:pt x="635" y="307"/>
                  </a:lnTo>
                  <a:lnTo>
                    <a:pt x="636" y="307"/>
                  </a:lnTo>
                  <a:lnTo>
                    <a:pt x="636" y="308"/>
                  </a:lnTo>
                  <a:lnTo>
                    <a:pt x="637" y="308"/>
                  </a:lnTo>
                  <a:lnTo>
                    <a:pt x="637" y="307"/>
                  </a:lnTo>
                  <a:lnTo>
                    <a:pt x="637" y="307"/>
                  </a:lnTo>
                  <a:lnTo>
                    <a:pt x="637" y="308"/>
                  </a:lnTo>
                  <a:lnTo>
                    <a:pt x="638" y="308"/>
                  </a:lnTo>
                  <a:lnTo>
                    <a:pt x="638" y="307"/>
                  </a:lnTo>
                  <a:lnTo>
                    <a:pt x="639" y="307"/>
                  </a:lnTo>
                  <a:lnTo>
                    <a:pt x="639" y="308"/>
                  </a:lnTo>
                  <a:lnTo>
                    <a:pt x="640" y="308"/>
                  </a:lnTo>
                  <a:lnTo>
                    <a:pt x="640" y="309"/>
                  </a:lnTo>
                  <a:lnTo>
                    <a:pt x="640" y="310"/>
                  </a:lnTo>
                  <a:lnTo>
                    <a:pt x="640" y="311"/>
                  </a:lnTo>
                  <a:lnTo>
                    <a:pt x="641" y="311"/>
                  </a:lnTo>
                  <a:lnTo>
                    <a:pt x="641" y="312"/>
                  </a:lnTo>
                  <a:lnTo>
                    <a:pt x="641" y="313"/>
                  </a:lnTo>
                  <a:lnTo>
                    <a:pt x="642" y="313"/>
                  </a:lnTo>
                  <a:lnTo>
                    <a:pt x="643" y="313"/>
                  </a:lnTo>
                  <a:lnTo>
                    <a:pt x="643" y="313"/>
                  </a:lnTo>
                  <a:lnTo>
                    <a:pt x="643" y="313"/>
                  </a:lnTo>
                  <a:lnTo>
                    <a:pt x="643" y="314"/>
                  </a:lnTo>
                  <a:lnTo>
                    <a:pt x="643" y="315"/>
                  </a:lnTo>
                  <a:lnTo>
                    <a:pt x="644" y="315"/>
                  </a:lnTo>
                  <a:lnTo>
                    <a:pt x="643" y="315"/>
                  </a:lnTo>
                  <a:lnTo>
                    <a:pt x="643" y="316"/>
                  </a:lnTo>
                  <a:lnTo>
                    <a:pt x="643" y="317"/>
                  </a:lnTo>
                  <a:lnTo>
                    <a:pt x="644" y="317"/>
                  </a:lnTo>
                  <a:lnTo>
                    <a:pt x="645" y="317"/>
                  </a:lnTo>
                  <a:lnTo>
                    <a:pt x="645" y="318"/>
                  </a:lnTo>
                  <a:lnTo>
                    <a:pt x="646" y="318"/>
                  </a:lnTo>
                  <a:lnTo>
                    <a:pt x="646" y="319"/>
                  </a:lnTo>
                  <a:lnTo>
                    <a:pt x="646" y="320"/>
                  </a:lnTo>
                  <a:lnTo>
                    <a:pt x="645" y="320"/>
                  </a:lnTo>
                  <a:lnTo>
                    <a:pt x="645" y="320"/>
                  </a:lnTo>
                  <a:lnTo>
                    <a:pt x="645" y="321"/>
                  </a:lnTo>
                  <a:lnTo>
                    <a:pt x="646" y="321"/>
                  </a:lnTo>
                  <a:lnTo>
                    <a:pt x="645" y="321"/>
                  </a:lnTo>
                  <a:lnTo>
                    <a:pt x="646" y="321"/>
                  </a:lnTo>
                  <a:lnTo>
                    <a:pt x="646" y="322"/>
                  </a:lnTo>
                  <a:lnTo>
                    <a:pt x="645" y="322"/>
                  </a:lnTo>
                  <a:lnTo>
                    <a:pt x="646" y="322"/>
                  </a:lnTo>
                  <a:lnTo>
                    <a:pt x="646" y="323"/>
                  </a:lnTo>
                  <a:lnTo>
                    <a:pt x="646" y="324"/>
                  </a:lnTo>
                  <a:lnTo>
                    <a:pt x="645" y="324"/>
                  </a:lnTo>
                  <a:lnTo>
                    <a:pt x="645" y="325"/>
                  </a:lnTo>
                  <a:lnTo>
                    <a:pt x="645" y="324"/>
                  </a:lnTo>
                  <a:lnTo>
                    <a:pt x="644" y="324"/>
                  </a:lnTo>
                  <a:lnTo>
                    <a:pt x="644" y="325"/>
                  </a:lnTo>
                  <a:lnTo>
                    <a:pt x="644" y="326"/>
                  </a:lnTo>
                  <a:lnTo>
                    <a:pt x="645" y="326"/>
                  </a:lnTo>
                  <a:lnTo>
                    <a:pt x="646" y="326"/>
                  </a:lnTo>
                  <a:lnTo>
                    <a:pt x="645" y="326"/>
                  </a:lnTo>
                  <a:lnTo>
                    <a:pt x="645" y="326"/>
                  </a:lnTo>
                  <a:lnTo>
                    <a:pt x="646" y="326"/>
                  </a:lnTo>
                  <a:lnTo>
                    <a:pt x="646" y="327"/>
                  </a:lnTo>
                  <a:lnTo>
                    <a:pt x="647" y="327"/>
                  </a:lnTo>
                  <a:lnTo>
                    <a:pt x="648" y="327"/>
                  </a:lnTo>
                  <a:lnTo>
                    <a:pt x="649" y="327"/>
                  </a:lnTo>
                  <a:lnTo>
                    <a:pt x="649" y="328"/>
                  </a:lnTo>
                  <a:lnTo>
                    <a:pt x="650" y="329"/>
                  </a:lnTo>
                  <a:lnTo>
                    <a:pt x="650" y="328"/>
                  </a:lnTo>
                  <a:lnTo>
                    <a:pt x="650" y="329"/>
                  </a:lnTo>
                  <a:lnTo>
                    <a:pt x="650" y="329"/>
                  </a:lnTo>
                  <a:lnTo>
                    <a:pt x="650" y="330"/>
                  </a:lnTo>
                  <a:lnTo>
                    <a:pt x="650" y="329"/>
                  </a:lnTo>
                  <a:lnTo>
                    <a:pt x="650" y="330"/>
                  </a:lnTo>
                  <a:lnTo>
                    <a:pt x="650" y="330"/>
                  </a:lnTo>
                  <a:lnTo>
                    <a:pt x="650" y="331"/>
                  </a:lnTo>
                  <a:lnTo>
                    <a:pt x="651" y="331"/>
                  </a:lnTo>
                  <a:lnTo>
                    <a:pt x="652" y="331"/>
                  </a:lnTo>
                  <a:lnTo>
                    <a:pt x="652" y="332"/>
                  </a:lnTo>
                  <a:lnTo>
                    <a:pt x="653" y="332"/>
                  </a:lnTo>
                  <a:lnTo>
                    <a:pt x="653" y="332"/>
                  </a:lnTo>
                  <a:lnTo>
                    <a:pt x="653" y="332"/>
                  </a:lnTo>
                  <a:lnTo>
                    <a:pt x="653" y="332"/>
                  </a:lnTo>
                  <a:lnTo>
                    <a:pt x="653" y="332"/>
                  </a:lnTo>
                  <a:lnTo>
                    <a:pt x="654" y="332"/>
                  </a:lnTo>
                  <a:lnTo>
                    <a:pt x="654" y="332"/>
                  </a:lnTo>
                  <a:lnTo>
                    <a:pt x="654" y="332"/>
                  </a:lnTo>
                  <a:lnTo>
                    <a:pt x="654" y="332"/>
                  </a:lnTo>
                  <a:lnTo>
                    <a:pt x="655" y="332"/>
                  </a:lnTo>
                  <a:lnTo>
                    <a:pt x="656" y="332"/>
                  </a:lnTo>
                  <a:lnTo>
                    <a:pt x="656" y="333"/>
                  </a:lnTo>
                  <a:lnTo>
                    <a:pt x="656" y="333"/>
                  </a:lnTo>
                  <a:lnTo>
                    <a:pt x="656" y="334"/>
                  </a:lnTo>
                  <a:lnTo>
                    <a:pt x="656" y="334"/>
                  </a:lnTo>
                  <a:lnTo>
                    <a:pt x="656" y="335"/>
                  </a:lnTo>
                  <a:lnTo>
                    <a:pt x="656" y="335"/>
                  </a:lnTo>
                  <a:lnTo>
                    <a:pt x="656" y="336"/>
                  </a:lnTo>
                  <a:lnTo>
                    <a:pt x="656" y="337"/>
                  </a:lnTo>
                  <a:lnTo>
                    <a:pt x="656" y="337"/>
                  </a:lnTo>
                  <a:lnTo>
                    <a:pt x="656" y="338"/>
                  </a:lnTo>
                  <a:lnTo>
                    <a:pt x="656" y="339"/>
                  </a:lnTo>
                  <a:lnTo>
                    <a:pt x="656" y="339"/>
                  </a:lnTo>
                  <a:lnTo>
                    <a:pt x="656" y="339"/>
                  </a:lnTo>
                  <a:lnTo>
                    <a:pt x="656" y="339"/>
                  </a:lnTo>
                  <a:lnTo>
                    <a:pt x="656" y="339"/>
                  </a:lnTo>
                  <a:lnTo>
                    <a:pt x="656" y="339"/>
                  </a:lnTo>
                  <a:lnTo>
                    <a:pt x="657" y="339"/>
                  </a:lnTo>
                  <a:lnTo>
                    <a:pt x="658" y="339"/>
                  </a:lnTo>
                  <a:lnTo>
                    <a:pt x="657" y="339"/>
                  </a:lnTo>
                  <a:lnTo>
                    <a:pt x="658" y="339"/>
                  </a:lnTo>
                  <a:lnTo>
                    <a:pt x="658" y="340"/>
                  </a:lnTo>
                  <a:lnTo>
                    <a:pt x="657" y="340"/>
                  </a:lnTo>
                  <a:lnTo>
                    <a:pt x="658" y="340"/>
                  </a:lnTo>
                  <a:lnTo>
                    <a:pt x="658" y="341"/>
                  </a:lnTo>
                  <a:lnTo>
                    <a:pt x="659" y="341"/>
                  </a:lnTo>
                  <a:lnTo>
                    <a:pt x="658" y="341"/>
                  </a:lnTo>
                  <a:lnTo>
                    <a:pt x="659" y="341"/>
                  </a:lnTo>
                  <a:lnTo>
                    <a:pt x="660" y="341"/>
                  </a:lnTo>
                  <a:lnTo>
                    <a:pt x="661" y="341"/>
                  </a:lnTo>
                  <a:lnTo>
                    <a:pt x="662" y="341"/>
                  </a:lnTo>
                  <a:lnTo>
                    <a:pt x="662" y="342"/>
                  </a:lnTo>
                  <a:lnTo>
                    <a:pt x="662" y="342"/>
                  </a:lnTo>
                  <a:lnTo>
                    <a:pt x="662" y="342"/>
                  </a:lnTo>
                  <a:lnTo>
                    <a:pt x="662" y="343"/>
                  </a:lnTo>
                  <a:lnTo>
                    <a:pt x="662" y="343"/>
                  </a:lnTo>
                  <a:lnTo>
                    <a:pt x="663" y="343"/>
                  </a:lnTo>
                  <a:lnTo>
                    <a:pt x="663" y="344"/>
                  </a:lnTo>
                  <a:lnTo>
                    <a:pt x="662" y="344"/>
                  </a:lnTo>
                  <a:lnTo>
                    <a:pt x="663" y="344"/>
                  </a:lnTo>
                  <a:lnTo>
                    <a:pt x="662" y="344"/>
                  </a:lnTo>
                  <a:lnTo>
                    <a:pt x="662" y="345"/>
                  </a:lnTo>
                  <a:lnTo>
                    <a:pt x="662" y="345"/>
                  </a:lnTo>
                  <a:lnTo>
                    <a:pt x="663" y="345"/>
                  </a:lnTo>
                  <a:lnTo>
                    <a:pt x="663" y="345"/>
                  </a:lnTo>
                  <a:lnTo>
                    <a:pt x="663" y="345"/>
                  </a:lnTo>
                  <a:lnTo>
                    <a:pt x="663" y="345"/>
                  </a:lnTo>
                  <a:lnTo>
                    <a:pt x="664" y="345"/>
                  </a:lnTo>
                  <a:lnTo>
                    <a:pt x="664" y="345"/>
                  </a:lnTo>
                  <a:lnTo>
                    <a:pt x="665" y="345"/>
                  </a:lnTo>
                  <a:lnTo>
                    <a:pt x="664" y="345"/>
                  </a:lnTo>
                  <a:lnTo>
                    <a:pt x="664" y="346"/>
                  </a:lnTo>
                  <a:lnTo>
                    <a:pt x="665" y="346"/>
                  </a:lnTo>
                  <a:lnTo>
                    <a:pt x="665" y="347"/>
                  </a:lnTo>
                  <a:lnTo>
                    <a:pt x="665" y="346"/>
                  </a:lnTo>
                  <a:lnTo>
                    <a:pt x="666" y="346"/>
                  </a:lnTo>
                  <a:lnTo>
                    <a:pt x="666" y="347"/>
                  </a:lnTo>
                  <a:lnTo>
                    <a:pt x="666" y="346"/>
                  </a:lnTo>
                  <a:lnTo>
                    <a:pt x="667" y="346"/>
                  </a:lnTo>
                  <a:lnTo>
                    <a:pt x="667" y="347"/>
                  </a:lnTo>
                  <a:lnTo>
                    <a:pt x="667" y="346"/>
                  </a:lnTo>
                  <a:lnTo>
                    <a:pt x="668" y="346"/>
                  </a:lnTo>
                  <a:lnTo>
                    <a:pt x="668" y="347"/>
                  </a:lnTo>
                  <a:lnTo>
                    <a:pt x="669" y="347"/>
                  </a:lnTo>
                  <a:lnTo>
                    <a:pt x="669" y="346"/>
                  </a:lnTo>
                  <a:lnTo>
                    <a:pt x="669" y="347"/>
                  </a:lnTo>
                  <a:lnTo>
                    <a:pt x="669" y="346"/>
                  </a:lnTo>
                  <a:lnTo>
                    <a:pt x="670" y="346"/>
                  </a:lnTo>
                  <a:lnTo>
                    <a:pt x="670" y="347"/>
                  </a:lnTo>
                  <a:lnTo>
                    <a:pt x="670" y="346"/>
                  </a:lnTo>
                  <a:lnTo>
                    <a:pt x="671" y="346"/>
                  </a:lnTo>
                  <a:lnTo>
                    <a:pt x="671" y="347"/>
                  </a:lnTo>
                  <a:lnTo>
                    <a:pt x="670" y="347"/>
                  </a:lnTo>
                  <a:lnTo>
                    <a:pt x="671" y="347"/>
                  </a:lnTo>
                  <a:lnTo>
                    <a:pt x="672" y="347"/>
                  </a:lnTo>
                  <a:lnTo>
                    <a:pt x="672" y="348"/>
                  </a:lnTo>
                  <a:lnTo>
                    <a:pt x="672" y="347"/>
                  </a:lnTo>
                  <a:lnTo>
                    <a:pt x="673" y="347"/>
                  </a:lnTo>
                  <a:lnTo>
                    <a:pt x="673" y="346"/>
                  </a:lnTo>
                  <a:lnTo>
                    <a:pt x="674" y="346"/>
                  </a:lnTo>
                  <a:lnTo>
                    <a:pt x="674" y="347"/>
                  </a:lnTo>
                  <a:lnTo>
                    <a:pt x="675" y="347"/>
                  </a:lnTo>
                  <a:lnTo>
                    <a:pt x="674" y="347"/>
                  </a:lnTo>
                  <a:lnTo>
                    <a:pt x="675" y="347"/>
                  </a:lnTo>
                  <a:lnTo>
                    <a:pt x="675" y="348"/>
                  </a:lnTo>
                  <a:lnTo>
                    <a:pt x="675" y="347"/>
                  </a:lnTo>
                  <a:lnTo>
                    <a:pt x="675" y="348"/>
                  </a:lnTo>
                  <a:lnTo>
                    <a:pt x="675" y="348"/>
                  </a:lnTo>
                  <a:lnTo>
                    <a:pt x="675" y="349"/>
                  </a:lnTo>
                  <a:lnTo>
                    <a:pt x="676" y="349"/>
                  </a:lnTo>
                  <a:lnTo>
                    <a:pt x="676" y="350"/>
                  </a:lnTo>
                  <a:lnTo>
                    <a:pt x="676" y="349"/>
                  </a:lnTo>
                  <a:lnTo>
                    <a:pt x="676" y="350"/>
                  </a:lnTo>
                  <a:lnTo>
                    <a:pt x="676" y="349"/>
                  </a:lnTo>
                  <a:lnTo>
                    <a:pt x="676" y="350"/>
                  </a:lnTo>
                  <a:lnTo>
                    <a:pt x="677" y="350"/>
                  </a:lnTo>
                  <a:lnTo>
                    <a:pt x="677" y="351"/>
                  </a:lnTo>
                  <a:lnTo>
                    <a:pt x="678" y="351"/>
                  </a:lnTo>
                  <a:lnTo>
                    <a:pt x="678" y="352"/>
                  </a:lnTo>
                  <a:lnTo>
                    <a:pt x="677" y="352"/>
                  </a:lnTo>
                  <a:lnTo>
                    <a:pt x="678" y="352"/>
                  </a:lnTo>
                  <a:lnTo>
                    <a:pt x="678" y="352"/>
                  </a:lnTo>
                  <a:lnTo>
                    <a:pt x="678" y="353"/>
                  </a:lnTo>
                  <a:lnTo>
                    <a:pt x="679" y="353"/>
                  </a:lnTo>
                  <a:lnTo>
                    <a:pt x="678" y="353"/>
                  </a:lnTo>
                  <a:lnTo>
                    <a:pt x="679" y="353"/>
                  </a:lnTo>
                  <a:lnTo>
                    <a:pt x="679" y="354"/>
                  </a:lnTo>
                  <a:lnTo>
                    <a:pt x="678" y="354"/>
                  </a:lnTo>
                  <a:lnTo>
                    <a:pt x="679" y="354"/>
                  </a:lnTo>
                  <a:lnTo>
                    <a:pt x="678" y="354"/>
                  </a:lnTo>
                  <a:lnTo>
                    <a:pt x="678" y="355"/>
                  </a:lnTo>
                  <a:lnTo>
                    <a:pt x="678" y="354"/>
                  </a:lnTo>
                  <a:lnTo>
                    <a:pt x="679" y="354"/>
                  </a:lnTo>
                  <a:lnTo>
                    <a:pt x="679" y="355"/>
                  </a:lnTo>
                  <a:lnTo>
                    <a:pt x="678" y="355"/>
                  </a:lnTo>
                  <a:lnTo>
                    <a:pt x="678" y="356"/>
                  </a:lnTo>
                  <a:lnTo>
                    <a:pt x="679" y="356"/>
                  </a:lnTo>
                  <a:lnTo>
                    <a:pt x="678" y="356"/>
                  </a:lnTo>
                  <a:lnTo>
                    <a:pt x="678" y="357"/>
                  </a:lnTo>
                  <a:lnTo>
                    <a:pt x="679" y="357"/>
                  </a:lnTo>
                  <a:lnTo>
                    <a:pt x="678" y="357"/>
                  </a:lnTo>
                  <a:lnTo>
                    <a:pt x="679" y="357"/>
                  </a:lnTo>
                  <a:lnTo>
                    <a:pt x="678" y="357"/>
                  </a:lnTo>
                  <a:lnTo>
                    <a:pt x="678" y="358"/>
                  </a:lnTo>
                  <a:lnTo>
                    <a:pt x="679" y="358"/>
                  </a:lnTo>
                  <a:lnTo>
                    <a:pt x="678" y="358"/>
                  </a:lnTo>
                  <a:lnTo>
                    <a:pt x="678" y="358"/>
                  </a:lnTo>
                  <a:lnTo>
                    <a:pt x="679" y="358"/>
                  </a:lnTo>
                  <a:lnTo>
                    <a:pt x="680" y="358"/>
                  </a:lnTo>
                  <a:lnTo>
                    <a:pt x="680" y="359"/>
                  </a:lnTo>
                  <a:lnTo>
                    <a:pt x="680" y="358"/>
                  </a:lnTo>
                  <a:lnTo>
                    <a:pt x="680" y="359"/>
                  </a:lnTo>
                  <a:lnTo>
                    <a:pt x="680" y="358"/>
                  </a:lnTo>
                  <a:lnTo>
                    <a:pt x="681" y="358"/>
                  </a:lnTo>
                  <a:lnTo>
                    <a:pt x="681" y="359"/>
                  </a:lnTo>
                  <a:lnTo>
                    <a:pt x="682" y="359"/>
                  </a:lnTo>
                  <a:lnTo>
                    <a:pt x="682" y="359"/>
                  </a:lnTo>
                  <a:lnTo>
                    <a:pt x="683" y="359"/>
                  </a:lnTo>
                  <a:lnTo>
                    <a:pt x="684" y="359"/>
                  </a:lnTo>
                  <a:lnTo>
                    <a:pt x="684" y="358"/>
                  </a:lnTo>
                  <a:lnTo>
                    <a:pt x="685" y="358"/>
                  </a:lnTo>
                  <a:lnTo>
                    <a:pt x="686" y="358"/>
                  </a:lnTo>
                  <a:lnTo>
                    <a:pt x="686" y="359"/>
                  </a:lnTo>
                  <a:lnTo>
                    <a:pt x="687" y="359"/>
                  </a:lnTo>
                  <a:lnTo>
                    <a:pt x="687" y="360"/>
                  </a:lnTo>
                  <a:lnTo>
                    <a:pt x="688" y="360"/>
                  </a:lnTo>
                  <a:lnTo>
                    <a:pt x="688" y="361"/>
                  </a:lnTo>
                  <a:lnTo>
                    <a:pt x="688" y="361"/>
                  </a:lnTo>
                  <a:lnTo>
                    <a:pt x="688" y="362"/>
                  </a:lnTo>
                  <a:lnTo>
                    <a:pt x="689" y="362"/>
                  </a:lnTo>
                  <a:lnTo>
                    <a:pt x="690" y="362"/>
                  </a:lnTo>
                  <a:lnTo>
                    <a:pt x="690" y="363"/>
                  </a:lnTo>
                  <a:lnTo>
                    <a:pt x="689" y="363"/>
                  </a:lnTo>
                  <a:lnTo>
                    <a:pt x="690" y="363"/>
                  </a:lnTo>
                  <a:lnTo>
                    <a:pt x="690" y="364"/>
                  </a:lnTo>
                  <a:lnTo>
                    <a:pt x="690" y="365"/>
                  </a:lnTo>
                  <a:lnTo>
                    <a:pt x="691" y="365"/>
                  </a:lnTo>
                  <a:lnTo>
                    <a:pt x="691" y="365"/>
                  </a:lnTo>
                  <a:lnTo>
                    <a:pt x="692" y="365"/>
                  </a:lnTo>
                  <a:lnTo>
                    <a:pt x="692" y="366"/>
                  </a:lnTo>
                  <a:lnTo>
                    <a:pt x="693" y="366"/>
                  </a:lnTo>
                  <a:lnTo>
                    <a:pt x="693" y="367"/>
                  </a:lnTo>
                  <a:lnTo>
                    <a:pt x="694" y="367"/>
                  </a:lnTo>
                  <a:lnTo>
                    <a:pt x="694" y="368"/>
                  </a:lnTo>
                  <a:lnTo>
                    <a:pt x="694" y="368"/>
                  </a:lnTo>
                  <a:lnTo>
                    <a:pt x="694" y="369"/>
                  </a:lnTo>
                  <a:lnTo>
                    <a:pt x="695" y="369"/>
                  </a:lnTo>
                  <a:lnTo>
                    <a:pt x="695" y="368"/>
                  </a:lnTo>
                  <a:lnTo>
                    <a:pt x="696" y="368"/>
                  </a:lnTo>
                  <a:lnTo>
                    <a:pt x="696" y="367"/>
                  </a:lnTo>
                  <a:lnTo>
                    <a:pt x="697" y="367"/>
                  </a:lnTo>
                  <a:lnTo>
                    <a:pt x="697" y="368"/>
                  </a:lnTo>
                  <a:lnTo>
                    <a:pt x="697" y="367"/>
                  </a:lnTo>
                  <a:lnTo>
                    <a:pt x="698" y="367"/>
                  </a:lnTo>
                  <a:lnTo>
                    <a:pt x="698" y="368"/>
                  </a:lnTo>
                  <a:lnTo>
                    <a:pt x="699" y="368"/>
                  </a:lnTo>
                  <a:lnTo>
                    <a:pt x="699" y="367"/>
                  </a:lnTo>
                  <a:lnTo>
                    <a:pt x="700" y="367"/>
                  </a:lnTo>
                  <a:lnTo>
                    <a:pt x="701" y="367"/>
                  </a:lnTo>
                  <a:lnTo>
                    <a:pt x="701" y="367"/>
                  </a:lnTo>
                  <a:lnTo>
                    <a:pt x="701" y="368"/>
                  </a:lnTo>
                  <a:lnTo>
                    <a:pt x="701" y="369"/>
                  </a:lnTo>
                  <a:lnTo>
                    <a:pt x="702" y="369"/>
                  </a:lnTo>
                  <a:lnTo>
                    <a:pt x="702" y="370"/>
                  </a:lnTo>
                  <a:lnTo>
                    <a:pt x="702" y="369"/>
                  </a:lnTo>
                  <a:lnTo>
                    <a:pt x="703" y="369"/>
                  </a:lnTo>
                  <a:lnTo>
                    <a:pt x="703" y="370"/>
                  </a:lnTo>
                  <a:lnTo>
                    <a:pt x="703" y="371"/>
                  </a:lnTo>
                  <a:lnTo>
                    <a:pt x="704" y="371"/>
                  </a:lnTo>
                  <a:lnTo>
                    <a:pt x="705" y="371"/>
                  </a:lnTo>
                  <a:lnTo>
                    <a:pt x="705" y="371"/>
                  </a:lnTo>
                  <a:lnTo>
                    <a:pt x="705" y="372"/>
                  </a:lnTo>
                  <a:lnTo>
                    <a:pt x="706" y="372"/>
                  </a:lnTo>
                  <a:lnTo>
                    <a:pt x="706" y="373"/>
                  </a:lnTo>
                  <a:lnTo>
                    <a:pt x="707" y="373"/>
                  </a:lnTo>
                  <a:lnTo>
                    <a:pt x="706" y="373"/>
                  </a:lnTo>
                  <a:lnTo>
                    <a:pt x="706" y="374"/>
                  </a:lnTo>
                  <a:lnTo>
                    <a:pt x="707" y="374"/>
                  </a:lnTo>
                  <a:lnTo>
                    <a:pt x="707" y="374"/>
                  </a:lnTo>
                  <a:lnTo>
                    <a:pt x="707" y="375"/>
                  </a:lnTo>
                  <a:lnTo>
                    <a:pt x="708" y="375"/>
                  </a:lnTo>
                  <a:lnTo>
                    <a:pt x="708" y="376"/>
                  </a:lnTo>
                  <a:lnTo>
                    <a:pt x="709" y="376"/>
                  </a:lnTo>
                  <a:lnTo>
                    <a:pt x="709" y="377"/>
                  </a:lnTo>
                  <a:lnTo>
                    <a:pt x="710" y="377"/>
                  </a:lnTo>
                  <a:lnTo>
                    <a:pt x="710" y="377"/>
                  </a:lnTo>
                  <a:lnTo>
                    <a:pt x="710" y="378"/>
                  </a:lnTo>
                  <a:lnTo>
                    <a:pt x="710" y="379"/>
                  </a:lnTo>
                  <a:lnTo>
                    <a:pt x="709" y="379"/>
                  </a:lnTo>
                  <a:lnTo>
                    <a:pt x="710" y="379"/>
                  </a:lnTo>
                  <a:lnTo>
                    <a:pt x="709" y="380"/>
                  </a:lnTo>
                  <a:lnTo>
                    <a:pt x="710" y="380"/>
                  </a:lnTo>
                  <a:lnTo>
                    <a:pt x="709" y="380"/>
                  </a:lnTo>
                  <a:lnTo>
                    <a:pt x="709" y="381"/>
                  </a:lnTo>
                  <a:lnTo>
                    <a:pt x="708" y="381"/>
                  </a:lnTo>
                  <a:lnTo>
                    <a:pt x="708" y="382"/>
                  </a:lnTo>
                  <a:lnTo>
                    <a:pt x="708" y="383"/>
                  </a:lnTo>
                  <a:lnTo>
                    <a:pt x="708" y="384"/>
                  </a:lnTo>
                  <a:lnTo>
                    <a:pt x="709" y="384"/>
                  </a:lnTo>
                  <a:lnTo>
                    <a:pt x="708" y="384"/>
                  </a:lnTo>
                  <a:lnTo>
                    <a:pt x="709" y="384"/>
                  </a:lnTo>
                  <a:lnTo>
                    <a:pt x="708" y="384"/>
                  </a:lnTo>
                  <a:lnTo>
                    <a:pt x="708" y="385"/>
                  </a:lnTo>
                  <a:lnTo>
                    <a:pt x="708" y="386"/>
                  </a:lnTo>
                  <a:lnTo>
                    <a:pt x="707" y="386"/>
                  </a:lnTo>
                  <a:lnTo>
                    <a:pt x="707" y="387"/>
                  </a:lnTo>
                  <a:lnTo>
                    <a:pt x="707" y="388"/>
                  </a:lnTo>
                  <a:lnTo>
                    <a:pt x="707" y="389"/>
                  </a:lnTo>
                  <a:lnTo>
                    <a:pt x="707" y="390"/>
                  </a:lnTo>
                  <a:lnTo>
                    <a:pt x="707" y="390"/>
                  </a:lnTo>
                  <a:lnTo>
                    <a:pt x="706" y="391"/>
                  </a:lnTo>
                  <a:lnTo>
                    <a:pt x="707" y="391"/>
                  </a:lnTo>
                  <a:lnTo>
                    <a:pt x="707" y="392"/>
                  </a:lnTo>
                  <a:lnTo>
                    <a:pt x="707" y="393"/>
                  </a:lnTo>
                  <a:lnTo>
                    <a:pt x="707" y="393"/>
                  </a:lnTo>
                  <a:lnTo>
                    <a:pt x="707" y="393"/>
                  </a:lnTo>
                  <a:lnTo>
                    <a:pt x="707" y="393"/>
                  </a:lnTo>
                  <a:lnTo>
                    <a:pt x="707" y="394"/>
                  </a:lnTo>
                  <a:lnTo>
                    <a:pt x="707" y="394"/>
                  </a:lnTo>
                  <a:lnTo>
                    <a:pt x="707" y="395"/>
                  </a:lnTo>
                  <a:lnTo>
                    <a:pt x="707" y="396"/>
                  </a:lnTo>
                  <a:lnTo>
                    <a:pt x="707" y="396"/>
                  </a:lnTo>
                  <a:lnTo>
                    <a:pt x="707" y="397"/>
                  </a:lnTo>
                  <a:lnTo>
                    <a:pt x="707" y="397"/>
                  </a:lnTo>
                  <a:lnTo>
                    <a:pt x="707" y="398"/>
                  </a:lnTo>
                  <a:lnTo>
                    <a:pt x="707" y="399"/>
                  </a:lnTo>
                  <a:lnTo>
                    <a:pt x="707" y="400"/>
                  </a:lnTo>
                  <a:lnTo>
                    <a:pt x="707" y="400"/>
                  </a:lnTo>
                  <a:lnTo>
                    <a:pt x="707" y="400"/>
                  </a:lnTo>
                  <a:lnTo>
                    <a:pt x="707" y="400"/>
                  </a:lnTo>
                  <a:lnTo>
                    <a:pt x="707" y="401"/>
                  </a:lnTo>
                  <a:lnTo>
                    <a:pt x="707" y="401"/>
                  </a:lnTo>
                  <a:lnTo>
                    <a:pt x="707" y="402"/>
                  </a:lnTo>
                  <a:lnTo>
                    <a:pt x="707" y="401"/>
                  </a:lnTo>
                  <a:lnTo>
                    <a:pt x="708" y="401"/>
                  </a:lnTo>
                  <a:lnTo>
                    <a:pt x="708" y="402"/>
                  </a:lnTo>
                  <a:lnTo>
                    <a:pt x="709" y="402"/>
                  </a:lnTo>
                  <a:lnTo>
                    <a:pt x="709" y="403"/>
                  </a:lnTo>
                  <a:lnTo>
                    <a:pt x="709" y="402"/>
                  </a:lnTo>
                  <a:lnTo>
                    <a:pt x="709" y="403"/>
                  </a:lnTo>
                  <a:lnTo>
                    <a:pt x="709" y="403"/>
                  </a:lnTo>
                  <a:lnTo>
                    <a:pt x="708" y="403"/>
                  </a:lnTo>
                  <a:lnTo>
                    <a:pt x="709" y="403"/>
                  </a:lnTo>
                  <a:lnTo>
                    <a:pt x="708" y="403"/>
                  </a:lnTo>
                  <a:lnTo>
                    <a:pt x="708" y="404"/>
                  </a:lnTo>
                  <a:lnTo>
                    <a:pt x="708" y="405"/>
                  </a:lnTo>
                  <a:lnTo>
                    <a:pt x="709" y="405"/>
                  </a:lnTo>
                  <a:lnTo>
                    <a:pt x="709" y="406"/>
                  </a:lnTo>
                  <a:lnTo>
                    <a:pt x="709" y="407"/>
                  </a:lnTo>
                  <a:lnTo>
                    <a:pt x="709" y="408"/>
                  </a:lnTo>
                  <a:lnTo>
                    <a:pt x="708" y="408"/>
                  </a:lnTo>
                  <a:lnTo>
                    <a:pt x="708" y="409"/>
                  </a:lnTo>
                  <a:lnTo>
                    <a:pt x="708" y="410"/>
                  </a:lnTo>
                  <a:lnTo>
                    <a:pt x="708" y="410"/>
                  </a:lnTo>
                  <a:lnTo>
                    <a:pt x="709" y="411"/>
                  </a:lnTo>
                  <a:lnTo>
                    <a:pt x="709" y="412"/>
                  </a:lnTo>
                  <a:lnTo>
                    <a:pt x="708" y="412"/>
                  </a:lnTo>
                  <a:lnTo>
                    <a:pt x="708" y="413"/>
                  </a:lnTo>
                  <a:lnTo>
                    <a:pt x="708" y="414"/>
                  </a:lnTo>
                  <a:lnTo>
                    <a:pt x="709" y="414"/>
                  </a:lnTo>
                  <a:lnTo>
                    <a:pt x="709" y="415"/>
                  </a:lnTo>
                  <a:lnTo>
                    <a:pt x="710" y="416"/>
                  </a:lnTo>
                  <a:lnTo>
                    <a:pt x="711" y="417"/>
                  </a:lnTo>
                  <a:lnTo>
                    <a:pt x="712" y="418"/>
                  </a:lnTo>
                  <a:lnTo>
                    <a:pt x="713" y="419"/>
                  </a:lnTo>
                  <a:lnTo>
                    <a:pt x="713" y="421"/>
                  </a:lnTo>
                  <a:lnTo>
                    <a:pt x="714" y="422"/>
                  </a:lnTo>
                  <a:lnTo>
                    <a:pt x="714" y="423"/>
                  </a:lnTo>
                  <a:lnTo>
                    <a:pt x="716" y="425"/>
                  </a:lnTo>
                  <a:lnTo>
                    <a:pt x="717" y="427"/>
                  </a:lnTo>
                  <a:lnTo>
                    <a:pt x="717" y="428"/>
                  </a:lnTo>
                  <a:lnTo>
                    <a:pt x="717" y="429"/>
                  </a:lnTo>
                  <a:lnTo>
                    <a:pt x="717" y="430"/>
                  </a:lnTo>
                  <a:lnTo>
                    <a:pt x="717" y="431"/>
                  </a:lnTo>
                  <a:lnTo>
                    <a:pt x="718" y="432"/>
                  </a:lnTo>
                  <a:lnTo>
                    <a:pt x="719" y="432"/>
                  </a:lnTo>
                  <a:lnTo>
                    <a:pt x="720" y="433"/>
                  </a:lnTo>
                  <a:lnTo>
                    <a:pt x="720" y="434"/>
                  </a:lnTo>
                  <a:lnTo>
                    <a:pt x="722" y="435"/>
                  </a:lnTo>
                  <a:lnTo>
                    <a:pt x="723" y="435"/>
                  </a:lnTo>
                  <a:lnTo>
                    <a:pt x="724" y="435"/>
                  </a:lnTo>
                  <a:lnTo>
                    <a:pt x="725" y="436"/>
                  </a:lnTo>
                  <a:lnTo>
                    <a:pt x="726" y="437"/>
                  </a:lnTo>
                  <a:lnTo>
                    <a:pt x="726" y="438"/>
                  </a:lnTo>
                  <a:lnTo>
                    <a:pt x="727" y="439"/>
                  </a:lnTo>
                  <a:lnTo>
                    <a:pt x="728" y="439"/>
                  </a:lnTo>
                  <a:lnTo>
                    <a:pt x="729" y="440"/>
                  </a:lnTo>
                  <a:lnTo>
                    <a:pt x="729" y="441"/>
                  </a:lnTo>
                  <a:lnTo>
                    <a:pt x="729" y="442"/>
                  </a:lnTo>
                  <a:lnTo>
                    <a:pt x="729" y="442"/>
                  </a:lnTo>
                  <a:lnTo>
                    <a:pt x="729" y="443"/>
                  </a:lnTo>
                  <a:lnTo>
                    <a:pt x="728" y="444"/>
                  </a:lnTo>
                  <a:lnTo>
                    <a:pt x="728" y="445"/>
                  </a:lnTo>
                  <a:lnTo>
                    <a:pt x="728" y="446"/>
                  </a:lnTo>
                  <a:lnTo>
                    <a:pt x="728" y="447"/>
                  </a:lnTo>
                  <a:lnTo>
                    <a:pt x="728" y="448"/>
                  </a:lnTo>
                  <a:lnTo>
                    <a:pt x="728" y="448"/>
                  </a:lnTo>
                  <a:lnTo>
                    <a:pt x="728" y="449"/>
                  </a:lnTo>
                  <a:lnTo>
                    <a:pt x="729" y="449"/>
                  </a:lnTo>
                  <a:lnTo>
                    <a:pt x="729" y="450"/>
                  </a:lnTo>
                  <a:lnTo>
                    <a:pt x="730" y="450"/>
                  </a:lnTo>
                  <a:lnTo>
                    <a:pt x="731" y="450"/>
                  </a:lnTo>
                  <a:lnTo>
                    <a:pt x="732" y="450"/>
                  </a:lnTo>
                  <a:lnTo>
                    <a:pt x="732" y="449"/>
                  </a:lnTo>
                  <a:lnTo>
                    <a:pt x="733" y="449"/>
                  </a:lnTo>
                  <a:lnTo>
                    <a:pt x="733" y="449"/>
                  </a:lnTo>
                  <a:lnTo>
                    <a:pt x="734" y="449"/>
                  </a:lnTo>
                  <a:lnTo>
                    <a:pt x="734" y="448"/>
                  </a:lnTo>
                  <a:lnTo>
                    <a:pt x="735" y="448"/>
                  </a:lnTo>
                  <a:lnTo>
                    <a:pt x="736" y="448"/>
                  </a:lnTo>
                  <a:lnTo>
                    <a:pt x="737" y="448"/>
                  </a:lnTo>
                  <a:lnTo>
                    <a:pt x="737" y="448"/>
                  </a:lnTo>
                  <a:lnTo>
                    <a:pt x="738" y="448"/>
                  </a:lnTo>
                  <a:lnTo>
                    <a:pt x="738" y="447"/>
                  </a:lnTo>
                  <a:lnTo>
                    <a:pt x="739" y="447"/>
                  </a:lnTo>
                  <a:lnTo>
                    <a:pt x="739" y="447"/>
                  </a:lnTo>
                  <a:lnTo>
                    <a:pt x="739" y="446"/>
                  </a:lnTo>
                  <a:lnTo>
                    <a:pt x="740" y="446"/>
                  </a:lnTo>
                  <a:lnTo>
                    <a:pt x="740" y="445"/>
                  </a:lnTo>
                  <a:lnTo>
                    <a:pt x="741" y="445"/>
                  </a:lnTo>
                  <a:lnTo>
                    <a:pt x="742" y="445"/>
                  </a:lnTo>
                  <a:lnTo>
                    <a:pt x="743" y="445"/>
                  </a:lnTo>
                  <a:lnTo>
                    <a:pt x="744" y="445"/>
                  </a:lnTo>
                  <a:lnTo>
                    <a:pt x="745" y="445"/>
                  </a:lnTo>
                  <a:lnTo>
                    <a:pt x="746" y="445"/>
                  </a:lnTo>
                  <a:lnTo>
                    <a:pt x="746" y="446"/>
                  </a:lnTo>
                  <a:lnTo>
                    <a:pt x="746" y="445"/>
                  </a:lnTo>
                  <a:lnTo>
                    <a:pt x="746" y="446"/>
                  </a:lnTo>
                  <a:lnTo>
                    <a:pt x="746" y="446"/>
                  </a:lnTo>
                  <a:lnTo>
                    <a:pt x="746" y="446"/>
                  </a:lnTo>
                  <a:lnTo>
                    <a:pt x="746" y="445"/>
                  </a:lnTo>
                  <a:lnTo>
                    <a:pt x="746" y="445"/>
                  </a:lnTo>
                  <a:lnTo>
                    <a:pt x="747" y="445"/>
                  </a:lnTo>
                  <a:lnTo>
                    <a:pt x="747" y="446"/>
                  </a:lnTo>
                  <a:lnTo>
                    <a:pt x="747" y="445"/>
                  </a:lnTo>
                  <a:lnTo>
                    <a:pt x="747" y="446"/>
                  </a:lnTo>
                  <a:lnTo>
                    <a:pt x="748" y="446"/>
                  </a:lnTo>
                  <a:lnTo>
                    <a:pt x="748" y="447"/>
                  </a:lnTo>
                  <a:lnTo>
                    <a:pt x="748" y="446"/>
                  </a:lnTo>
                  <a:lnTo>
                    <a:pt x="748" y="447"/>
                  </a:lnTo>
                  <a:lnTo>
                    <a:pt x="748" y="446"/>
                  </a:lnTo>
                  <a:lnTo>
                    <a:pt x="749" y="446"/>
                  </a:lnTo>
                  <a:lnTo>
                    <a:pt x="749" y="447"/>
                  </a:lnTo>
                  <a:lnTo>
                    <a:pt x="749" y="448"/>
                  </a:lnTo>
                  <a:lnTo>
                    <a:pt x="750" y="448"/>
                  </a:lnTo>
                  <a:lnTo>
                    <a:pt x="750" y="447"/>
                  </a:lnTo>
                  <a:lnTo>
                    <a:pt x="751" y="447"/>
                  </a:lnTo>
                  <a:lnTo>
                    <a:pt x="751" y="448"/>
                  </a:lnTo>
                  <a:lnTo>
                    <a:pt x="751" y="447"/>
                  </a:lnTo>
                  <a:lnTo>
                    <a:pt x="752" y="447"/>
                  </a:lnTo>
                  <a:lnTo>
                    <a:pt x="752" y="448"/>
                  </a:lnTo>
                  <a:lnTo>
                    <a:pt x="752" y="448"/>
                  </a:lnTo>
                  <a:lnTo>
                    <a:pt x="752" y="447"/>
                  </a:lnTo>
                  <a:lnTo>
                    <a:pt x="752" y="448"/>
                  </a:lnTo>
                  <a:lnTo>
                    <a:pt x="753" y="448"/>
                  </a:lnTo>
                  <a:lnTo>
                    <a:pt x="753" y="447"/>
                  </a:lnTo>
                  <a:lnTo>
                    <a:pt x="754" y="447"/>
                  </a:lnTo>
                  <a:lnTo>
                    <a:pt x="755" y="447"/>
                  </a:lnTo>
                  <a:lnTo>
                    <a:pt x="756" y="447"/>
                  </a:lnTo>
                  <a:lnTo>
                    <a:pt x="756" y="448"/>
                  </a:lnTo>
                  <a:lnTo>
                    <a:pt x="756" y="447"/>
                  </a:lnTo>
                  <a:lnTo>
                    <a:pt x="756" y="448"/>
                  </a:lnTo>
                  <a:lnTo>
                    <a:pt x="757" y="448"/>
                  </a:lnTo>
                  <a:lnTo>
                    <a:pt x="758" y="448"/>
                  </a:lnTo>
                  <a:lnTo>
                    <a:pt x="758" y="448"/>
                  </a:lnTo>
                  <a:lnTo>
                    <a:pt x="758" y="448"/>
                  </a:lnTo>
                  <a:lnTo>
                    <a:pt x="758" y="448"/>
                  </a:lnTo>
                  <a:lnTo>
                    <a:pt x="758" y="448"/>
                  </a:lnTo>
                  <a:lnTo>
                    <a:pt x="758" y="448"/>
                  </a:lnTo>
                  <a:lnTo>
                    <a:pt x="758" y="448"/>
                  </a:lnTo>
                  <a:lnTo>
                    <a:pt x="758" y="449"/>
                  </a:lnTo>
                  <a:lnTo>
                    <a:pt x="759" y="449"/>
                  </a:lnTo>
                  <a:lnTo>
                    <a:pt x="760" y="449"/>
                  </a:lnTo>
                  <a:lnTo>
                    <a:pt x="761" y="449"/>
                  </a:lnTo>
                  <a:lnTo>
                    <a:pt x="761" y="450"/>
                  </a:lnTo>
                  <a:lnTo>
                    <a:pt x="761" y="449"/>
                  </a:lnTo>
                  <a:lnTo>
                    <a:pt x="761" y="450"/>
                  </a:lnTo>
                  <a:lnTo>
                    <a:pt x="762" y="450"/>
                  </a:lnTo>
                  <a:lnTo>
                    <a:pt x="763" y="450"/>
                  </a:lnTo>
                  <a:lnTo>
                    <a:pt x="762" y="450"/>
                  </a:lnTo>
                  <a:lnTo>
                    <a:pt x="763" y="450"/>
                  </a:lnTo>
                  <a:lnTo>
                    <a:pt x="764" y="450"/>
                  </a:lnTo>
                  <a:lnTo>
                    <a:pt x="764" y="451"/>
                  </a:lnTo>
                  <a:lnTo>
                    <a:pt x="765" y="451"/>
                  </a:lnTo>
                  <a:lnTo>
                    <a:pt x="765" y="451"/>
                  </a:lnTo>
                  <a:lnTo>
                    <a:pt x="765" y="452"/>
                  </a:lnTo>
                  <a:lnTo>
                    <a:pt x="765" y="453"/>
                  </a:lnTo>
                  <a:lnTo>
                    <a:pt x="765" y="453"/>
                  </a:lnTo>
                  <a:lnTo>
                    <a:pt x="765" y="454"/>
                  </a:lnTo>
                  <a:lnTo>
                    <a:pt x="765" y="454"/>
                  </a:lnTo>
                  <a:lnTo>
                    <a:pt x="764" y="454"/>
                  </a:lnTo>
                  <a:lnTo>
                    <a:pt x="763" y="455"/>
                  </a:lnTo>
                  <a:lnTo>
                    <a:pt x="763" y="456"/>
                  </a:lnTo>
                  <a:lnTo>
                    <a:pt x="763" y="457"/>
                  </a:lnTo>
                  <a:lnTo>
                    <a:pt x="764" y="457"/>
                  </a:lnTo>
                  <a:lnTo>
                    <a:pt x="764" y="458"/>
                  </a:lnTo>
                  <a:lnTo>
                    <a:pt x="764" y="459"/>
                  </a:lnTo>
                  <a:lnTo>
                    <a:pt x="764" y="460"/>
                  </a:lnTo>
                  <a:lnTo>
                    <a:pt x="765" y="460"/>
                  </a:lnTo>
                  <a:lnTo>
                    <a:pt x="765" y="460"/>
                  </a:lnTo>
                  <a:lnTo>
                    <a:pt x="765" y="461"/>
                  </a:lnTo>
                  <a:lnTo>
                    <a:pt x="765" y="461"/>
                  </a:lnTo>
                  <a:lnTo>
                    <a:pt x="765" y="462"/>
                  </a:lnTo>
                  <a:lnTo>
                    <a:pt x="765" y="462"/>
                  </a:lnTo>
                  <a:lnTo>
                    <a:pt x="765" y="463"/>
                  </a:lnTo>
                  <a:lnTo>
                    <a:pt x="764" y="463"/>
                  </a:lnTo>
                  <a:lnTo>
                    <a:pt x="764" y="464"/>
                  </a:lnTo>
                  <a:lnTo>
                    <a:pt x="764" y="465"/>
                  </a:lnTo>
                  <a:lnTo>
                    <a:pt x="763" y="465"/>
                  </a:lnTo>
                  <a:lnTo>
                    <a:pt x="762" y="466"/>
                  </a:lnTo>
                  <a:lnTo>
                    <a:pt x="763" y="473"/>
                  </a:lnTo>
                  <a:lnTo>
                    <a:pt x="763" y="484"/>
                  </a:lnTo>
                  <a:lnTo>
                    <a:pt x="763" y="486"/>
                  </a:lnTo>
                  <a:lnTo>
                    <a:pt x="763" y="487"/>
                  </a:lnTo>
                  <a:lnTo>
                    <a:pt x="764" y="488"/>
                  </a:lnTo>
                  <a:lnTo>
                    <a:pt x="765" y="491"/>
                  </a:lnTo>
                  <a:lnTo>
                    <a:pt x="770" y="496"/>
                  </a:lnTo>
                  <a:lnTo>
                    <a:pt x="771" y="497"/>
                  </a:lnTo>
                  <a:lnTo>
                    <a:pt x="769" y="497"/>
                  </a:lnTo>
                  <a:lnTo>
                    <a:pt x="766" y="497"/>
                  </a:lnTo>
                  <a:lnTo>
                    <a:pt x="764" y="497"/>
                  </a:lnTo>
                  <a:lnTo>
                    <a:pt x="758" y="497"/>
                  </a:lnTo>
                  <a:lnTo>
                    <a:pt x="757" y="497"/>
                  </a:lnTo>
                  <a:lnTo>
                    <a:pt x="756" y="497"/>
                  </a:lnTo>
                  <a:lnTo>
                    <a:pt x="754" y="497"/>
                  </a:lnTo>
                  <a:lnTo>
                    <a:pt x="750" y="497"/>
                  </a:lnTo>
                  <a:lnTo>
                    <a:pt x="742" y="497"/>
                  </a:lnTo>
                  <a:lnTo>
                    <a:pt x="730" y="497"/>
                  </a:lnTo>
                  <a:lnTo>
                    <a:pt x="725" y="497"/>
                  </a:lnTo>
                  <a:lnTo>
                    <a:pt x="723" y="497"/>
                  </a:lnTo>
                  <a:lnTo>
                    <a:pt x="715" y="497"/>
                  </a:lnTo>
                  <a:lnTo>
                    <a:pt x="709" y="497"/>
                  </a:lnTo>
                  <a:lnTo>
                    <a:pt x="706" y="497"/>
                  </a:lnTo>
                  <a:lnTo>
                    <a:pt x="701" y="497"/>
                  </a:lnTo>
                  <a:lnTo>
                    <a:pt x="689" y="497"/>
                  </a:lnTo>
                  <a:lnTo>
                    <a:pt x="682" y="497"/>
                  </a:lnTo>
                  <a:lnTo>
                    <a:pt x="676" y="497"/>
                  </a:lnTo>
                  <a:lnTo>
                    <a:pt x="673" y="497"/>
                  </a:lnTo>
                  <a:lnTo>
                    <a:pt x="670" y="497"/>
                  </a:lnTo>
                  <a:lnTo>
                    <a:pt x="669" y="497"/>
                  </a:lnTo>
                  <a:lnTo>
                    <a:pt x="668" y="497"/>
                  </a:lnTo>
                  <a:lnTo>
                    <a:pt x="665" y="499"/>
                  </a:lnTo>
                  <a:lnTo>
                    <a:pt x="663" y="501"/>
                  </a:lnTo>
                  <a:lnTo>
                    <a:pt x="662" y="503"/>
                  </a:lnTo>
                  <a:lnTo>
                    <a:pt x="661" y="505"/>
                  </a:lnTo>
                  <a:lnTo>
                    <a:pt x="657" y="507"/>
                  </a:lnTo>
                  <a:lnTo>
                    <a:pt x="650" y="516"/>
                  </a:lnTo>
                  <a:lnTo>
                    <a:pt x="643" y="523"/>
                  </a:lnTo>
                  <a:lnTo>
                    <a:pt x="635" y="531"/>
                  </a:lnTo>
                  <a:lnTo>
                    <a:pt x="634" y="532"/>
                  </a:lnTo>
                  <a:lnTo>
                    <a:pt x="633" y="532"/>
                  </a:lnTo>
                  <a:lnTo>
                    <a:pt x="633" y="533"/>
                  </a:lnTo>
                  <a:lnTo>
                    <a:pt x="632" y="533"/>
                  </a:lnTo>
                  <a:lnTo>
                    <a:pt x="632" y="534"/>
                  </a:lnTo>
                  <a:lnTo>
                    <a:pt x="631" y="534"/>
                  </a:lnTo>
                  <a:lnTo>
                    <a:pt x="630" y="535"/>
                  </a:lnTo>
                  <a:lnTo>
                    <a:pt x="630" y="536"/>
                  </a:lnTo>
                  <a:lnTo>
                    <a:pt x="629" y="537"/>
                  </a:lnTo>
                  <a:lnTo>
                    <a:pt x="629" y="538"/>
                  </a:lnTo>
                  <a:lnTo>
                    <a:pt x="628" y="538"/>
                  </a:lnTo>
                  <a:lnTo>
                    <a:pt x="628" y="538"/>
                  </a:lnTo>
                  <a:lnTo>
                    <a:pt x="627" y="538"/>
                  </a:lnTo>
                  <a:lnTo>
                    <a:pt x="626" y="539"/>
                  </a:lnTo>
                  <a:lnTo>
                    <a:pt x="625" y="540"/>
                  </a:lnTo>
                  <a:lnTo>
                    <a:pt x="624" y="541"/>
                  </a:lnTo>
                  <a:lnTo>
                    <a:pt x="624" y="542"/>
                  </a:lnTo>
                  <a:lnTo>
                    <a:pt x="623" y="543"/>
                  </a:lnTo>
                  <a:lnTo>
                    <a:pt x="623" y="544"/>
                  </a:lnTo>
                  <a:lnTo>
                    <a:pt x="622" y="544"/>
                  </a:lnTo>
                  <a:lnTo>
                    <a:pt x="622" y="544"/>
                  </a:lnTo>
                  <a:lnTo>
                    <a:pt x="621" y="544"/>
                  </a:lnTo>
                  <a:lnTo>
                    <a:pt x="621" y="545"/>
                  </a:lnTo>
                  <a:lnTo>
                    <a:pt x="620" y="545"/>
                  </a:lnTo>
                  <a:lnTo>
                    <a:pt x="620" y="546"/>
                  </a:lnTo>
                  <a:lnTo>
                    <a:pt x="619" y="546"/>
                  </a:lnTo>
                  <a:lnTo>
                    <a:pt x="619" y="547"/>
                  </a:lnTo>
                  <a:lnTo>
                    <a:pt x="618" y="547"/>
                  </a:lnTo>
                  <a:lnTo>
                    <a:pt x="618" y="548"/>
                  </a:lnTo>
                  <a:lnTo>
                    <a:pt x="618" y="548"/>
                  </a:lnTo>
                  <a:lnTo>
                    <a:pt x="618" y="549"/>
                  </a:lnTo>
                  <a:lnTo>
                    <a:pt x="617" y="549"/>
                  </a:lnTo>
                  <a:lnTo>
                    <a:pt x="617" y="550"/>
                  </a:lnTo>
                  <a:lnTo>
                    <a:pt x="616" y="550"/>
                  </a:lnTo>
                  <a:lnTo>
                    <a:pt x="616" y="551"/>
                  </a:lnTo>
                  <a:lnTo>
                    <a:pt x="615" y="551"/>
                  </a:lnTo>
                  <a:lnTo>
                    <a:pt x="615" y="551"/>
                  </a:lnTo>
                  <a:lnTo>
                    <a:pt x="614" y="551"/>
                  </a:lnTo>
                  <a:lnTo>
                    <a:pt x="614" y="552"/>
                  </a:lnTo>
                  <a:lnTo>
                    <a:pt x="613" y="552"/>
                  </a:lnTo>
                  <a:lnTo>
                    <a:pt x="613" y="553"/>
                  </a:lnTo>
                  <a:lnTo>
                    <a:pt x="612" y="553"/>
                  </a:lnTo>
                  <a:lnTo>
                    <a:pt x="612" y="554"/>
                  </a:lnTo>
                  <a:lnTo>
                    <a:pt x="611" y="554"/>
                  </a:lnTo>
                  <a:lnTo>
                    <a:pt x="611" y="554"/>
                  </a:lnTo>
                  <a:lnTo>
                    <a:pt x="609" y="554"/>
                  </a:lnTo>
                  <a:lnTo>
                    <a:pt x="608" y="554"/>
                  </a:lnTo>
                  <a:lnTo>
                    <a:pt x="607" y="554"/>
                  </a:lnTo>
                  <a:lnTo>
                    <a:pt x="606" y="554"/>
                  </a:lnTo>
                  <a:lnTo>
                    <a:pt x="605" y="554"/>
                  </a:lnTo>
                  <a:lnTo>
                    <a:pt x="604" y="554"/>
                  </a:lnTo>
                  <a:lnTo>
                    <a:pt x="603" y="553"/>
                  </a:lnTo>
                  <a:lnTo>
                    <a:pt x="601" y="553"/>
                  </a:lnTo>
                  <a:lnTo>
                    <a:pt x="600" y="553"/>
                  </a:lnTo>
                  <a:lnTo>
                    <a:pt x="599" y="553"/>
                  </a:lnTo>
                  <a:lnTo>
                    <a:pt x="598" y="553"/>
                  </a:lnTo>
                  <a:lnTo>
                    <a:pt x="595" y="553"/>
                  </a:lnTo>
                  <a:lnTo>
                    <a:pt x="594" y="553"/>
                  </a:lnTo>
                  <a:lnTo>
                    <a:pt x="593" y="553"/>
                  </a:lnTo>
                  <a:lnTo>
                    <a:pt x="592" y="552"/>
                  </a:lnTo>
                  <a:lnTo>
                    <a:pt x="592" y="552"/>
                  </a:lnTo>
                  <a:lnTo>
                    <a:pt x="591" y="552"/>
                  </a:lnTo>
                  <a:lnTo>
                    <a:pt x="590" y="552"/>
                  </a:lnTo>
                  <a:lnTo>
                    <a:pt x="589" y="552"/>
                  </a:lnTo>
                  <a:lnTo>
                    <a:pt x="588" y="551"/>
                  </a:lnTo>
                  <a:lnTo>
                    <a:pt x="587" y="551"/>
                  </a:lnTo>
                  <a:lnTo>
                    <a:pt x="586" y="550"/>
                  </a:lnTo>
                  <a:lnTo>
                    <a:pt x="586" y="550"/>
                  </a:lnTo>
                  <a:lnTo>
                    <a:pt x="585" y="549"/>
                  </a:lnTo>
                  <a:lnTo>
                    <a:pt x="584" y="548"/>
                  </a:lnTo>
                  <a:lnTo>
                    <a:pt x="583" y="547"/>
                  </a:lnTo>
                  <a:lnTo>
                    <a:pt x="582" y="546"/>
                  </a:lnTo>
                  <a:lnTo>
                    <a:pt x="581" y="546"/>
                  </a:lnTo>
                  <a:lnTo>
                    <a:pt x="580" y="545"/>
                  </a:lnTo>
                  <a:lnTo>
                    <a:pt x="579" y="545"/>
                  </a:lnTo>
                  <a:lnTo>
                    <a:pt x="579" y="545"/>
                  </a:lnTo>
                  <a:lnTo>
                    <a:pt x="578" y="546"/>
                  </a:lnTo>
                  <a:lnTo>
                    <a:pt x="573" y="549"/>
                  </a:lnTo>
                  <a:lnTo>
                    <a:pt x="573" y="550"/>
                  </a:lnTo>
                  <a:lnTo>
                    <a:pt x="572" y="550"/>
                  </a:lnTo>
                  <a:lnTo>
                    <a:pt x="566" y="551"/>
                  </a:lnTo>
                  <a:lnTo>
                    <a:pt x="564" y="552"/>
                  </a:lnTo>
                  <a:lnTo>
                    <a:pt x="562" y="553"/>
                  </a:lnTo>
                  <a:lnTo>
                    <a:pt x="561" y="553"/>
                  </a:lnTo>
                  <a:lnTo>
                    <a:pt x="560" y="553"/>
                  </a:lnTo>
                  <a:lnTo>
                    <a:pt x="560" y="553"/>
                  </a:lnTo>
                  <a:lnTo>
                    <a:pt x="559" y="554"/>
                  </a:lnTo>
                  <a:lnTo>
                    <a:pt x="557" y="554"/>
                  </a:lnTo>
                  <a:lnTo>
                    <a:pt x="555" y="554"/>
                  </a:lnTo>
                  <a:lnTo>
                    <a:pt x="554" y="554"/>
                  </a:lnTo>
                  <a:lnTo>
                    <a:pt x="552" y="554"/>
                  </a:lnTo>
                  <a:lnTo>
                    <a:pt x="549" y="554"/>
                  </a:lnTo>
                  <a:lnTo>
                    <a:pt x="548" y="554"/>
                  </a:lnTo>
                  <a:lnTo>
                    <a:pt x="546" y="554"/>
                  </a:lnTo>
                  <a:lnTo>
                    <a:pt x="542" y="555"/>
                  </a:lnTo>
                  <a:lnTo>
                    <a:pt x="541" y="555"/>
                  </a:lnTo>
                  <a:lnTo>
                    <a:pt x="540" y="555"/>
                  </a:lnTo>
                  <a:lnTo>
                    <a:pt x="533" y="559"/>
                  </a:lnTo>
                  <a:lnTo>
                    <a:pt x="529" y="562"/>
                  </a:lnTo>
                  <a:lnTo>
                    <a:pt x="528" y="563"/>
                  </a:lnTo>
                  <a:lnTo>
                    <a:pt x="527" y="564"/>
                  </a:lnTo>
                  <a:lnTo>
                    <a:pt x="526" y="564"/>
                  </a:lnTo>
                  <a:lnTo>
                    <a:pt x="526" y="564"/>
                  </a:lnTo>
                  <a:lnTo>
                    <a:pt x="527" y="564"/>
                  </a:lnTo>
                  <a:lnTo>
                    <a:pt x="527" y="565"/>
                  </a:lnTo>
                  <a:lnTo>
                    <a:pt x="527" y="566"/>
                  </a:lnTo>
                  <a:lnTo>
                    <a:pt x="527" y="567"/>
                  </a:lnTo>
                  <a:lnTo>
                    <a:pt x="527" y="568"/>
                  </a:lnTo>
                  <a:lnTo>
                    <a:pt x="526" y="569"/>
                  </a:lnTo>
                  <a:lnTo>
                    <a:pt x="526" y="570"/>
                  </a:lnTo>
                  <a:lnTo>
                    <a:pt x="526" y="570"/>
                  </a:lnTo>
                  <a:lnTo>
                    <a:pt x="525" y="570"/>
                  </a:lnTo>
                  <a:lnTo>
                    <a:pt x="525" y="570"/>
                  </a:lnTo>
                  <a:lnTo>
                    <a:pt x="524" y="570"/>
                  </a:lnTo>
                  <a:lnTo>
                    <a:pt x="523" y="570"/>
                  </a:lnTo>
                  <a:lnTo>
                    <a:pt x="522" y="570"/>
                  </a:lnTo>
                  <a:lnTo>
                    <a:pt x="522" y="569"/>
                  </a:lnTo>
                  <a:lnTo>
                    <a:pt x="521" y="569"/>
                  </a:lnTo>
                  <a:lnTo>
                    <a:pt x="520" y="569"/>
                  </a:lnTo>
                  <a:lnTo>
                    <a:pt x="519" y="569"/>
                  </a:lnTo>
                  <a:lnTo>
                    <a:pt x="518" y="569"/>
                  </a:lnTo>
                  <a:lnTo>
                    <a:pt x="518" y="568"/>
                  </a:lnTo>
                  <a:lnTo>
                    <a:pt x="518" y="569"/>
                  </a:lnTo>
                  <a:lnTo>
                    <a:pt x="519" y="569"/>
                  </a:lnTo>
                  <a:lnTo>
                    <a:pt x="519" y="568"/>
                  </a:lnTo>
                  <a:lnTo>
                    <a:pt x="518" y="568"/>
                  </a:lnTo>
                  <a:lnTo>
                    <a:pt x="519" y="568"/>
                  </a:lnTo>
                  <a:lnTo>
                    <a:pt x="518" y="568"/>
                  </a:lnTo>
                  <a:lnTo>
                    <a:pt x="518" y="567"/>
                  </a:lnTo>
                  <a:lnTo>
                    <a:pt x="518" y="566"/>
                  </a:lnTo>
                  <a:lnTo>
                    <a:pt x="518" y="567"/>
                  </a:lnTo>
                  <a:lnTo>
                    <a:pt x="518" y="566"/>
                  </a:lnTo>
                  <a:lnTo>
                    <a:pt x="517" y="566"/>
                  </a:lnTo>
                  <a:lnTo>
                    <a:pt x="517" y="565"/>
                  </a:lnTo>
                  <a:lnTo>
                    <a:pt x="517" y="566"/>
                  </a:lnTo>
                  <a:lnTo>
                    <a:pt x="517" y="565"/>
                  </a:lnTo>
                  <a:lnTo>
                    <a:pt x="516" y="565"/>
                  </a:lnTo>
                  <a:lnTo>
                    <a:pt x="516" y="564"/>
                  </a:lnTo>
                  <a:lnTo>
                    <a:pt x="516" y="565"/>
                  </a:lnTo>
                  <a:lnTo>
                    <a:pt x="516" y="564"/>
                  </a:lnTo>
                  <a:lnTo>
                    <a:pt x="515" y="564"/>
                  </a:lnTo>
                  <a:lnTo>
                    <a:pt x="515" y="565"/>
                  </a:lnTo>
                  <a:lnTo>
                    <a:pt x="515" y="564"/>
                  </a:lnTo>
                  <a:lnTo>
                    <a:pt x="515" y="565"/>
                  </a:lnTo>
                  <a:lnTo>
                    <a:pt x="515" y="565"/>
                  </a:lnTo>
                  <a:lnTo>
                    <a:pt x="514" y="565"/>
                  </a:lnTo>
                  <a:lnTo>
                    <a:pt x="513" y="565"/>
                  </a:lnTo>
                  <a:lnTo>
                    <a:pt x="512" y="565"/>
                  </a:lnTo>
                  <a:lnTo>
                    <a:pt x="511" y="565"/>
                  </a:lnTo>
                  <a:lnTo>
                    <a:pt x="510" y="565"/>
                  </a:lnTo>
                  <a:lnTo>
                    <a:pt x="509" y="565"/>
                  </a:lnTo>
                  <a:lnTo>
                    <a:pt x="509" y="564"/>
                  </a:lnTo>
                  <a:lnTo>
                    <a:pt x="509" y="564"/>
                  </a:lnTo>
                  <a:lnTo>
                    <a:pt x="509" y="563"/>
                  </a:lnTo>
                  <a:lnTo>
                    <a:pt x="509" y="562"/>
                  </a:lnTo>
                  <a:lnTo>
                    <a:pt x="509" y="561"/>
                  </a:lnTo>
                  <a:lnTo>
                    <a:pt x="509" y="560"/>
                  </a:lnTo>
                  <a:lnTo>
                    <a:pt x="509" y="559"/>
                  </a:lnTo>
                  <a:lnTo>
                    <a:pt x="509" y="559"/>
                  </a:lnTo>
                  <a:lnTo>
                    <a:pt x="509" y="558"/>
                  </a:lnTo>
                  <a:lnTo>
                    <a:pt x="508" y="557"/>
                  </a:lnTo>
                  <a:lnTo>
                    <a:pt x="508" y="557"/>
                  </a:lnTo>
                  <a:lnTo>
                    <a:pt x="507" y="557"/>
                  </a:lnTo>
                  <a:lnTo>
                    <a:pt x="507" y="556"/>
                  </a:lnTo>
                  <a:lnTo>
                    <a:pt x="507" y="555"/>
                  </a:lnTo>
                  <a:lnTo>
                    <a:pt x="506" y="555"/>
                  </a:lnTo>
                  <a:lnTo>
                    <a:pt x="506" y="554"/>
                  </a:lnTo>
                  <a:lnTo>
                    <a:pt x="505" y="554"/>
                  </a:lnTo>
                  <a:lnTo>
                    <a:pt x="505" y="553"/>
                  </a:lnTo>
                  <a:lnTo>
                    <a:pt x="504" y="553"/>
                  </a:lnTo>
                  <a:lnTo>
                    <a:pt x="504" y="552"/>
                  </a:lnTo>
                  <a:lnTo>
                    <a:pt x="504" y="551"/>
                  </a:lnTo>
                  <a:lnTo>
                    <a:pt x="503" y="551"/>
                  </a:lnTo>
                  <a:lnTo>
                    <a:pt x="503" y="551"/>
                  </a:lnTo>
                  <a:lnTo>
                    <a:pt x="503" y="551"/>
                  </a:lnTo>
                  <a:lnTo>
                    <a:pt x="502" y="551"/>
                  </a:lnTo>
                  <a:lnTo>
                    <a:pt x="502" y="550"/>
                  </a:lnTo>
                  <a:lnTo>
                    <a:pt x="501" y="550"/>
                  </a:lnTo>
                  <a:lnTo>
                    <a:pt x="500" y="549"/>
                  </a:lnTo>
                  <a:lnTo>
                    <a:pt x="499" y="549"/>
                  </a:lnTo>
                  <a:lnTo>
                    <a:pt x="499" y="550"/>
                  </a:lnTo>
                  <a:lnTo>
                    <a:pt x="500" y="550"/>
                  </a:lnTo>
                  <a:lnTo>
                    <a:pt x="499" y="550"/>
                  </a:lnTo>
                  <a:lnTo>
                    <a:pt x="500" y="551"/>
                  </a:lnTo>
                  <a:lnTo>
                    <a:pt x="500" y="551"/>
                  </a:lnTo>
                  <a:lnTo>
                    <a:pt x="499" y="551"/>
                  </a:lnTo>
                  <a:lnTo>
                    <a:pt x="498" y="551"/>
                  </a:lnTo>
                  <a:lnTo>
                    <a:pt x="498" y="552"/>
                  </a:lnTo>
                  <a:lnTo>
                    <a:pt x="497" y="552"/>
                  </a:lnTo>
                  <a:lnTo>
                    <a:pt x="497" y="553"/>
                  </a:lnTo>
                  <a:lnTo>
                    <a:pt x="496" y="553"/>
                  </a:lnTo>
                  <a:lnTo>
                    <a:pt x="496" y="554"/>
                  </a:lnTo>
                  <a:lnTo>
                    <a:pt x="496" y="554"/>
                  </a:lnTo>
                  <a:lnTo>
                    <a:pt x="495" y="554"/>
                  </a:lnTo>
                  <a:lnTo>
                    <a:pt x="495" y="555"/>
                  </a:lnTo>
                  <a:lnTo>
                    <a:pt x="495" y="556"/>
                  </a:lnTo>
                  <a:lnTo>
                    <a:pt x="494" y="556"/>
                  </a:lnTo>
                  <a:lnTo>
                    <a:pt x="494" y="557"/>
                  </a:lnTo>
                  <a:lnTo>
                    <a:pt x="493" y="557"/>
                  </a:lnTo>
                  <a:lnTo>
                    <a:pt x="492" y="557"/>
                  </a:lnTo>
                  <a:lnTo>
                    <a:pt x="491" y="557"/>
                  </a:lnTo>
                  <a:lnTo>
                    <a:pt x="490" y="557"/>
                  </a:lnTo>
                  <a:lnTo>
                    <a:pt x="490" y="557"/>
                  </a:lnTo>
                  <a:lnTo>
                    <a:pt x="489" y="557"/>
                  </a:lnTo>
                  <a:lnTo>
                    <a:pt x="488" y="557"/>
                  </a:lnTo>
                  <a:lnTo>
                    <a:pt x="486" y="558"/>
                  </a:lnTo>
                  <a:lnTo>
                    <a:pt x="485" y="558"/>
                  </a:lnTo>
                  <a:lnTo>
                    <a:pt x="484" y="559"/>
                  </a:lnTo>
                  <a:lnTo>
                    <a:pt x="483" y="560"/>
                  </a:lnTo>
                  <a:lnTo>
                    <a:pt x="482" y="560"/>
                  </a:lnTo>
                  <a:lnTo>
                    <a:pt x="481" y="560"/>
                  </a:lnTo>
                  <a:lnTo>
                    <a:pt x="480" y="559"/>
                  </a:lnTo>
                  <a:lnTo>
                    <a:pt x="479" y="559"/>
                  </a:lnTo>
                  <a:lnTo>
                    <a:pt x="478" y="558"/>
                  </a:lnTo>
                  <a:lnTo>
                    <a:pt x="477" y="557"/>
                  </a:lnTo>
                  <a:lnTo>
                    <a:pt x="476" y="557"/>
                  </a:lnTo>
                  <a:lnTo>
                    <a:pt x="476" y="557"/>
                  </a:lnTo>
                  <a:lnTo>
                    <a:pt x="474" y="556"/>
                  </a:lnTo>
                  <a:lnTo>
                    <a:pt x="472" y="555"/>
                  </a:lnTo>
                  <a:lnTo>
                    <a:pt x="471" y="555"/>
                  </a:lnTo>
                  <a:lnTo>
                    <a:pt x="471" y="554"/>
                  </a:lnTo>
                  <a:lnTo>
                    <a:pt x="470" y="553"/>
                  </a:lnTo>
                  <a:lnTo>
                    <a:pt x="468" y="552"/>
                  </a:lnTo>
                  <a:lnTo>
                    <a:pt x="467" y="551"/>
                  </a:lnTo>
                  <a:lnTo>
                    <a:pt x="466" y="551"/>
                  </a:lnTo>
                  <a:lnTo>
                    <a:pt x="464" y="551"/>
                  </a:lnTo>
                  <a:lnTo>
                    <a:pt x="464" y="551"/>
                  </a:lnTo>
                  <a:lnTo>
                    <a:pt x="459" y="551"/>
                  </a:lnTo>
                  <a:lnTo>
                    <a:pt x="458" y="551"/>
                  </a:lnTo>
                  <a:lnTo>
                    <a:pt x="458" y="551"/>
                  </a:lnTo>
                  <a:lnTo>
                    <a:pt x="458" y="552"/>
                  </a:lnTo>
                  <a:lnTo>
                    <a:pt x="457" y="552"/>
                  </a:lnTo>
                  <a:lnTo>
                    <a:pt x="457" y="553"/>
                  </a:lnTo>
                  <a:lnTo>
                    <a:pt x="456" y="553"/>
                  </a:lnTo>
                  <a:lnTo>
                    <a:pt x="456" y="554"/>
                  </a:lnTo>
                  <a:lnTo>
                    <a:pt x="455" y="554"/>
                  </a:lnTo>
                  <a:lnTo>
                    <a:pt x="454" y="554"/>
                  </a:lnTo>
                  <a:lnTo>
                    <a:pt x="454" y="555"/>
                  </a:lnTo>
                  <a:lnTo>
                    <a:pt x="453" y="555"/>
                  </a:lnTo>
                  <a:lnTo>
                    <a:pt x="452" y="555"/>
                  </a:lnTo>
                  <a:lnTo>
                    <a:pt x="451" y="555"/>
                  </a:lnTo>
                  <a:lnTo>
                    <a:pt x="451" y="556"/>
                  </a:lnTo>
                  <a:lnTo>
                    <a:pt x="451" y="557"/>
                  </a:lnTo>
                  <a:lnTo>
                    <a:pt x="451" y="557"/>
                  </a:lnTo>
                  <a:lnTo>
                    <a:pt x="450" y="557"/>
                  </a:lnTo>
                  <a:lnTo>
                    <a:pt x="450" y="557"/>
                  </a:lnTo>
                  <a:lnTo>
                    <a:pt x="449" y="557"/>
                  </a:lnTo>
                  <a:lnTo>
                    <a:pt x="449" y="558"/>
                  </a:lnTo>
                  <a:lnTo>
                    <a:pt x="449" y="557"/>
                  </a:lnTo>
                  <a:lnTo>
                    <a:pt x="448" y="557"/>
                  </a:lnTo>
                  <a:lnTo>
                    <a:pt x="448" y="557"/>
                  </a:lnTo>
                  <a:lnTo>
                    <a:pt x="447" y="557"/>
                  </a:lnTo>
                  <a:lnTo>
                    <a:pt x="447" y="557"/>
                  </a:lnTo>
                  <a:lnTo>
                    <a:pt x="446" y="557"/>
                  </a:lnTo>
                  <a:lnTo>
                    <a:pt x="445" y="557"/>
                  </a:lnTo>
                  <a:lnTo>
                    <a:pt x="445" y="558"/>
                  </a:lnTo>
                  <a:lnTo>
                    <a:pt x="445" y="559"/>
                  </a:lnTo>
                  <a:lnTo>
                    <a:pt x="445" y="559"/>
                  </a:lnTo>
                  <a:lnTo>
                    <a:pt x="445" y="560"/>
                  </a:lnTo>
                  <a:lnTo>
                    <a:pt x="444" y="560"/>
                  </a:lnTo>
                  <a:lnTo>
                    <a:pt x="444" y="561"/>
                  </a:lnTo>
                  <a:lnTo>
                    <a:pt x="444" y="562"/>
                  </a:lnTo>
                  <a:lnTo>
                    <a:pt x="444" y="563"/>
                  </a:lnTo>
                  <a:lnTo>
                    <a:pt x="443" y="563"/>
                  </a:lnTo>
                  <a:lnTo>
                    <a:pt x="443" y="564"/>
                  </a:lnTo>
                  <a:lnTo>
                    <a:pt x="442" y="564"/>
                  </a:lnTo>
                  <a:lnTo>
                    <a:pt x="442" y="564"/>
                  </a:lnTo>
                  <a:lnTo>
                    <a:pt x="441" y="564"/>
                  </a:lnTo>
                  <a:lnTo>
                    <a:pt x="441" y="565"/>
                  </a:lnTo>
                  <a:lnTo>
                    <a:pt x="441" y="566"/>
                  </a:lnTo>
                  <a:lnTo>
                    <a:pt x="440" y="566"/>
                  </a:lnTo>
                  <a:lnTo>
                    <a:pt x="440" y="567"/>
                  </a:lnTo>
                  <a:lnTo>
                    <a:pt x="439" y="568"/>
                  </a:lnTo>
                  <a:lnTo>
                    <a:pt x="439" y="569"/>
                  </a:lnTo>
                  <a:lnTo>
                    <a:pt x="439" y="570"/>
                  </a:lnTo>
                  <a:lnTo>
                    <a:pt x="439" y="570"/>
                  </a:lnTo>
                  <a:lnTo>
                    <a:pt x="439" y="570"/>
                  </a:lnTo>
                  <a:lnTo>
                    <a:pt x="439" y="571"/>
                  </a:lnTo>
                  <a:lnTo>
                    <a:pt x="438" y="571"/>
                  </a:lnTo>
                  <a:lnTo>
                    <a:pt x="438" y="570"/>
                  </a:lnTo>
                  <a:lnTo>
                    <a:pt x="438" y="570"/>
                  </a:lnTo>
                  <a:lnTo>
                    <a:pt x="438" y="569"/>
                  </a:lnTo>
                  <a:lnTo>
                    <a:pt x="438" y="568"/>
                  </a:lnTo>
                  <a:lnTo>
                    <a:pt x="439" y="568"/>
                  </a:lnTo>
                  <a:lnTo>
                    <a:pt x="439" y="567"/>
                  </a:lnTo>
                  <a:lnTo>
                    <a:pt x="439" y="566"/>
                  </a:lnTo>
                  <a:lnTo>
                    <a:pt x="439" y="565"/>
                  </a:lnTo>
                  <a:lnTo>
                    <a:pt x="438" y="565"/>
                  </a:lnTo>
                  <a:lnTo>
                    <a:pt x="437" y="565"/>
                  </a:lnTo>
                  <a:lnTo>
                    <a:pt x="436" y="565"/>
                  </a:lnTo>
                  <a:lnTo>
                    <a:pt x="436" y="564"/>
                  </a:lnTo>
                  <a:lnTo>
                    <a:pt x="435" y="564"/>
                  </a:lnTo>
                  <a:lnTo>
                    <a:pt x="434" y="564"/>
                  </a:lnTo>
                  <a:lnTo>
                    <a:pt x="434" y="564"/>
                  </a:lnTo>
                  <a:lnTo>
                    <a:pt x="433" y="563"/>
                  </a:lnTo>
                  <a:lnTo>
                    <a:pt x="433" y="562"/>
                  </a:lnTo>
                  <a:lnTo>
                    <a:pt x="433" y="561"/>
                  </a:lnTo>
                  <a:lnTo>
                    <a:pt x="433" y="560"/>
                  </a:lnTo>
                  <a:lnTo>
                    <a:pt x="433" y="559"/>
                  </a:lnTo>
                  <a:lnTo>
                    <a:pt x="432" y="559"/>
                  </a:lnTo>
                  <a:lnTo>
                    <a:pt x="432" y="558"/>
                  </a:lnTo>
                  <a:lnTo>
                    <a:pt x="432" y="559"/>
                  </a:lnTo>
                  <a:lnTo>
                    <a:pt x="432" y="559"/>
                  </a:lnTo>
                  <a:lnTo>
                    <a:pt x="432" y="560"/>
                  </a:lnTo>
                  <a:lnTo>
                    <a:pt x="431" y="561"/>
                  </a:lnTo>
                  <a:lnTo>
                    <a:pt x="431" y="562"/>
                  </a:lnTo>
                  <a:lnTo>
                    <a:pt x="430" y="563"/>
                  </a:lnTo>
                  <a:lnTo>
                    <a:pt x="429" y="563"/>
                  </a:lnTo>
                  <a:lnTo>
                    <a:pt x="428" y="563"/>
                  </a:lnTo>
                  <a:lnTo>
                    <a:pt x="428" y="562"/>
                  </a:lnTo>
                  <a:lnTo>
                    <a:pt x="427" y="562"/>
                  </a:lnTo>
                  <a:lnTo>
                    <a:pt x="426" y="562"/>
                  </a:lnTo>
                  <a:lnTo>
                    <a:pt x="426" y="562"/>
                  </a:lnTo>
                  <a:lnTo>
                    <a:pt x="425" y="562"/>
                  </a:lnTo>
                  <a:lnTo>
                    <a:pt x="424" y="563"/>
                  </a:lnTo>
                  <a:lnTo>
                    <a:pt x="423" y="564"/>
                  </a:lnTo>
                  <a:lnTo>
                    <a:pt x="422" y="564"/>
                  </a:lnTo>
                  <a:lnTo>
                    <a:pt x="421" y="564"/>
                  </a:lnTo>
                  <a:lnTo>
                    <a:pt x="421" y="564"/>
                  </a:lnTo>
                  <a:lnTo>
                    <a:pt x="420" y="564"/>
                  </a:lnTo>
                  <a:lnTo>
                    <a:pt x="419" y="564"/>
                  </a:lnTo>
                  <a:lnTo>
                    <a:pt x="419" y="564"/>
                  </a:lnTo>
                  <a:lnTo>
                    <a:pt x="419" y="564"/>
                  </a:lnTo>
                  <a:lnTo>
                    <a:pt x="419" y="563"/>
                  </a:lnTo>
                  <a:lnTo>
                    <a:pt x="419" y="563"/>
                  </a:lnTo>
                  <a:lnTo>
                    <a:pt x="419" y="562"/>
                  </a:lnTo>
                  <a:lnTo>
                    <a:pt x="419" y="561"/>
                  </a:lnTo>
                  <a:lnTo>
                    <a:pt x="419" y="560"/>
                  </a:lnTo>
                  <a:lnTo>
                    <a:pt x="419" y="559"/>
                  </a:lnTo>
                  <a:lnTo>
                    <a:pt x="420" y="559"/>
                  </a:lnTo>
                  <a:lnTo>
                    <a:pt x="420" y="558"/>
                  </a:lnTo>
                  <a:lnTo>
                    <a:pt x="420" y="557"/>
                  </a:lnTo>
                  <a:lnTo>
                    <a:pt x="420" y="557"/>
                  </a:lnTo>
                  <a:lnTo>
                    <a:pt x="420" y="556"/>
                  </a:lnTo>
                  <a:lnTo>
                    <a:pt x="419" y="556"/>
                  </a:lnTo>
                  <a:lnTo>
                    <a:pt x="419" y="555"/>
                  </a:lnTo>
                  <a:lnTo>
                    <a:pt x="419" y="554"/>
                  </a:lnTo>
                  <a:lnTo>
                    <a:pt x="419" y="553"/>
                  </a:lnTo>
                  <a:lnTo>
                    <a:pt x="419" y="552"/>
                  </a:lnTo>
                  <a:lnTo>
                    <a:pt x="419" y="551"/>
                  </a:lnTo>
                  <a:lnTo>
                    <a:pt x="419" y="551"/>
                  </a:lnTo>
                  <a:lnTo>
                    <a:pt x="419" y="551"/>
                  </a:lnTo>
                  <a:lnTo>
                    <a:pt x="419" y="550"/>
                  </a:lnTo>
                  <a:lnTo>
                    <a:pt x="419" y="549"/>
                  </a:lnTo>
                  <a:lnTo>
                    <a:pt x="419" y="548"/>
                  </a:lnTo>
                  <a:lnTo>
                    <a:pt x="419" y="547"/>
                  </a:lnTo>
                  <a:lnTo>
                    <a:pt x="418" y="546"/>
                  </a:lnTo>
                  <a:lnTo>
                    <a:pt x="417" y="546"/>
                  </a:lnTo>
                  <a:lnTo>
                    <a:pt x="416" y="546"/>
                  </a:lnTo>
                  <a:lnTo>
                    <a:pt x="415" y="547"/>
                  </a:lnTo>
                  <a:lnTo>
                    <a:pt x="414" y="547"/>
                  </a:lnTo>
                  <a:lnTo>
                    <a:pt x="413" y="547"/>
                  </a:lnTo>
                  <a:lnTo>
                    <a:pt x="413" y="547"/>
                  </a:lnTo>
                  <a:lnTo>
                    <a:pt x="413" y="546"/>
                  </a:lnTo>
                  <a:lnTo>
                    <a:pt x="412" y="545"/>
                  </a:lnTo>
                  <a:lnTo>
                    <a:pt x="411" y="545"/>
                  </a:lnTo>
                  <a:lnTo>
                    <a:pt x="411" y="544"/>
                  </a:lnTo>
                  <a:lnTo>
                    <a:pt x="410" y="544"/>
                  </a:lnTo>
                  <a:lnTo>
                    <a:pt x="410" y="545"/>
                  </a:lnTo>
                  <a:lnTo>
                    <a:pt x="409" y="545"/>
                  </a:lnTo>
                  <a:lnTo>
                    <a:pt x="408" y="545"/>
                  </a:lnTo>
                  <a:lnTo>
                    <a:pt x="408" y="544"/>
                  </a:lnTo>
                  <a:lnTo>
                    <a:pt x="407" y="544"/>
                  </a:lnTo>
                  <a:lnTo>
                    <a:pt x="407" y="544"/>
                  </a:lnTo>
                  <a:lnTo>
                    <a:pt x="406" y="544"/>
                  </a:lnTo>
                  <a:lnTo>
                    <a:pt x="405" y="544"/>
                  </a:lnTo>
                  <a:lnTo>
                    <a:pt x="405" y="543"/>
                  </a:lnTo>
                  <a:lnTo>
                    <a:pt x="404" y="543"/>
                  </a:lnTo>
                  <a:lnTo>
                    <a:pt x="404" y="542"/>
                  </a:lnTo>
                  <a:lnTo>
                    <a:pt x="403" y="542"/>
                  </a:lnTo>
                  <a:lnTo>
                    <a:pt x="402" y="543"/>
                  </a:lnTo>
                  <a:lnTo>
                    <a:pt x="401" y="543"/>
                  </a:lnTo>
                  <a:lnTo>
                    <a:pt x="401" y="542"/>
                  </a:lnTo>
                  <a:lnTo>
                    <a:pt x="401" y="541"/>
                  </a:lnTo>
                  <a:lnTo>
                    <a:pt x="400" y="541"/>
                  </a:lnTo>
                  <a:lnTo>
                    <a:pt x="400" y="540"/>
                  </a:lnTo>
                  <a:lnTo>
                    <a:pt x="400" y="540"/>
                  </a:lnTo>
                  <a:lnTo>
                    <a:pt x="400" y="541"/>
                  </a:lnTo>
                  <a:lnTo>
                    <a:pt x="399" y="541"/>
                  </a:lnTo>
                  <a:lnTo>
                    <a:pt x="398" y="541"/>
                  </a:lnTo>
                  <a:lnTo>
                    <a:pt x="398" y="542"/>
                  </a:lnTo>
                  <a:lnTo>
                    <a:pt x="397" y="542"/>
                  </a:lnTo>
                  <a:lnTo>
                    <a:pt x="396" y="542"/>
                  </a:lnTo>
                  <a:lnTo>
                    <a:pt x="395" y="542"/>
                  </a:lnTo>
                  <a:lnTo>
                    <a:pt x="395" y="541"/>
                  </a:lnTo>
                  <a:lnTo>
                    <a:pt x="395" y="540"/>
                  </a:lnTo>
                  <a:lnTo>
                    <a:pt x="395" y="539"/>
                  </a:lnTo>
                  <a:lnTo>
                    <a:pt x="395" y="538"/>
                  </a:lnTo>
                  <a:lnTo>
                    <a:pt x="395" y="538"/>
                  </a:lnTo>
                  <a:lnTo>
                    <a:pt x="395" y="537"/>
                  </a:lnTo>
                  <a:lnTo>
                    <a:pt x="394" y="537"/>
                  </a:lnTo>
                  <a:lnTo>
                    <a:pt x="394" y="536"/>
                  </a:lnTo>
                  <a:lnTo>
                    <a:pt x="394" y="536"/>
                  </a:lnTo>
                  <a:lnTo>
                    <a:pt x="393" y="535"/>
                  </a:lnTo>
                  <a:lnTo>
                    <a:pt x="393" y="534"/>
                  </a:lnTo>
                  <a:lnTo>
                    <a:pt x="394" y="534"/>
                  </a:lnTo>
                  <a:lnTo>
                    <a:pt x="394" y="533"/>
                  </a:lnTo>
                  <a:lnTo>
                    <a:pt x="393" y="533"/>
                  </a:lnTo>
                  <a:lnTo>
                    <a:pt x="393" y="532"/>
                  </a:lnTo>
                  <a:lnTo>
                    <a:pt x="393" y="532"/>
                  </a:lnTo>
                  <a:lnTo>
                    <a:pt x="393" y="531"/>
                  </a:lnTo>
                  <a:lnTo>
                    <a:pt x="393" y="530"/>
                  </a:lnTo>
                  <a:lnTo>
                    <a:pt x="393" y="531"/>
                  </a:lnTo>
                  <a:lnTo>
                    <a:pt x="392" y="531"/>
                  </a:lnTo>
                  <a:lnTo>
                    <a:pt x="391" y="531"/>
                  </a:lnTo>
                  <a:lnTo>
                    <a:pt x="390" y="531"/>
                  </a:lnTo>
                  <a:lnTo>
                    <a:pt x="389" y="530"/>
                  </a:lnTo>
                  <a:lnTo>
                    <a:pt x="388" y="530"/>
                  </a:lnTo>
                  <a:lnTo>
                    <a:pt x="387" y="530"/>
                  </a:lnTo>
                  <a:lnTo>
                    <a:pt x="387" y="530"/>
                  </a:lnTo>
                  <a:lnTo>
                    <a:pt x="386" y="529"/>
                  </a:lnTo>
                  <a:lnTo>
                    <a:pt x="386" y="528"/>
                  </a:lnTo>
                  <a:lnTo>
                    <a:pt x="385" y="528"/>
                  </a:lnTo>
                  <a:lnTo>
                    <a:pt x="385" y="527"/>
                  </a:lnTo>
                  <a:lnTo>
                    <a:pt x="384" y="527"/>
                  </a:lnTo>
                  <a:lnTo>
                    <a:pt x="384" y="526"/>
                  </a:lnTo>
                  <a:lnTo>
                    <a:pt x="384" y="525"/>
                  </a:lnTo>
                  <a:lnTo>
                    <a:pt x="384" y="525"/>
                  </a:lnTo>
                  <a:lnTo>
                    <a:pt x="383" y="524"/>
                  </a:lnTo>
                  <a:lnTo>
                    <a:pt x="382" y="524"/>
                  </a:lnTo>
                  <a:lnTo>
                    <a:pt x="381" y="524"/>
                  </a:lnTo>
                  <a:lnTo>
                    <a:pt x="381" y="524"/>
                  </a:lnTo>
                  <a:lnTo>
                    <a:pt x="380" y="524"/>
                  </a:lnTo>
                  <a:lnTo>
                    <a:pt x="380" y="523"/>
                  </a:lnTo>
                  <a:lnTo>
                    <a:pt x="379" y="523"/>
                  </a:lnTo>
                  <a:lnTo>
                    <a:pt x="379" y="522"/>
                  </a:lnTo>
                  <a:lnTo>
                    <a:pt x="379" y="521"/>
                  </a:lnTo>
                  <a:lnTo>
                    <a:pt x="379" y="520"/>
                  </a:lnTo>
                  <a:lnTo>
                    <a:pt x="380" y="520"/>
                  </a:lnTo>
                  <a:lnTo>
                    <a:pt x="380" y="519"/>
                  </a:lnTo>
                  <a:lnTo>
                    <a:pt x="380" y="519"/>
                  </a:lnTo>
                  <a:lnTo>
                    <a:pt x="380" y="518"/>
                  </a:lnTo>
                  <a:lnTo>
                    <a:pt x="379" y="518"/>
                  </a:lnTo>
                  <a:lnTo>
                    <a:pt x="378" y="517"/>
                  </a:lnTo>
                  <a:lnTo>
                    <a:pt x="377" y="517"/>
                  </a:lnTo>
                  <a:lnTo>
                    <a:pt x="377" y="516"/>
                  </a:lnTo>
                  <a:lnTo>
                    <a:pt x="376" y="516"/>
                  </a:lnTo>
                  <a:lnTo>
                    <a:pt x="376" y="515"/>
                  </a:lnTo>
                  <a:lnTo>
                    <a:pt x="375" y="515"/>
                  </a:lnTo>
                  <a:lnTo>
                    <a:pt x="375" y="515"/>
                  </a:lnTo>
                  <a:lnTo>
                    <a:pt x="374" y="515"/>
                  </a:lnTo>
                  <a:lnTo>
                    <a:pt x="373" y="515"/>
                  </a:lnTo>
                  <a:lnTo>
                    <a:pt x="373" y="516"/>
                  </a:lnTo>
                  <a:lnTo>
                    <a:pt x="372" y="516"/>
                  </a:lnTo>
                  <a:lnTo>
                    <a:pt x="372" y="515"/>
                  </a:lnTo>
                  <a:lnTo>
                    <a:pt x="371" y="515"/>
                  </a:lnTo>
                  <a:lnTo>
                    <a:pt x="371" y="514"/>
                  </a:lnTo>
                  <a:lnTo>
                    <a:pt x="370" y="514"/>
                  </a:lnTo>
                  <a:lnTo>
                    <a:pt x="369" y="514"/>
                  </a:lnTo>
                  <a:lnTo>
                    <a:pt x="369" y="513"/>
                  </a:lnTo>
                  <a:lnTo>
                    <a:pt x="368" y="513"/>
                  </a:lnTo>
                  <a:lnTo>
                    <a:pt x="368" y="512"/>
                  </a:lnTo>
                  <a:lnTo>
                    <a:pt x="369" y="512"/>
                  </a:lnTo>
                  <a:lnTo>
                    <a:pt x="369" y="512"/>
                  </a:lnTo>
                  <a:lnTo>
                    <a:pt x="369" y="511"/>
                  </a:lnTo>
                  <a:lnTo>
                    <a:pt x="368" y="511"/>
                  </a:lnTo>
                  <a:lnTo>
                    <a:pt x="368" y="510"/>
                  </a:lnTo>
                  <a:lnTo>
                    <a:pt x="369" y="510"/>
                  </a:lnTo>
                  <a:lnTo>
                    <a:pt x="368" y="510"/>
                  </a:lnTo>
                  <a:lnTo>
                    <a:pt x="368" y="509"/>
                  </a:lnTo>
                  <a:lnTo>
                    <a:pt x="369" y="508"/>
                  </a:lnTo>
                  <a:lnTo>
                    <a:pt x="369" y="507"/>
                  </a:lnTo>
                  <a:lnTo>
                    <a:pt x="369" y="506"/>
                  </a:lnTo>
                  <a:lnTo>
                    <a:pt x="369" y="506"/>
                  </a:lnTo>
                  <a:lnTo>
                    <a:pt x="369" y="505"/>
                  </a:lnTo>
                  <a:lnTo>
                    <a:pt x="369" y="504"/>
                  </a:lnTo>
                  <a:lnTo>
                    <a:pt x="369" y="503"/>
                  </a:lnTo>
                  <a:lnTo>
                    <a:pt x="370" y="503"/>
                  </a:lnTo>
                  <a:lnTo>
                    <a:pt x="370" y="502"/>
                  </a:lnTo>
                  <a:lnTo>
                    <a:pt x="371" y="502"/>
                  </a:lnTo>
                  <a:lnTo>
                    <a:pt x="371" y="501"/>
                  </a:lnTo>
                  <a:lnTo>
                    <a:pt x="370" y="501"/>
                  </a:lnTo>
                  <a:lnTo>
                    <a:pt x="369" y="501"/>
                  </a:lnTo>
                  <a:lnTo>
                    <a:pt x="368" y="501"/>
                  </a:lnTo>
                  <a:lnTo>
                    <a:pt x="368" y="500"/>
                  </a:lnTo>
                  <a:lnTo>
                    <a:pt x="368" y="500"/>
                  </a:lnTo>
                  <a:lnTo>
                    <a:pt x="368" y="499"/>
                  </a:lnTo>
                  <a:lnTo>
                    <a:pt x="367" y="499"/>
                  </a:lnTo>
                  <a:lnTo>
                    <a:pt x="366" y="499"/>
                  </a:lnTo>
                  <a:lnTo>
                    <a:pt x="366" y="500"/>
                  </a:lnTo>
                  <a:lnTo>
                    <a:pt x="365" y="500"/>
                  </a:lnTo>
                  <a:lnTo>
                    <a:pt x="365" y="499"/>
                  </a:lnTo>
                  <a:lnTo>
                    <a:pt x="364" y="499"/>
                  </a:lnTo>
                  <a:lnTo>
                    <a:pt x="364" y="499"/>
                  </a:lnTo>
                  <a:lnTo>
                    <a:pt x="363" y="499"/>
                  </a:lnTo>
                  <a:lnTo>
                    <a:pt x="363" y="498"/>
                  </a:lnTo>
                  <a:lnTo>
                    <a:pt x="363" y="497"/>
                  </a:lnTo>
                  <a:lnTo>
                    <a:pt x="362" y="497"/>
                  </a:lnTo>
                  <a:lnTo>
                    <a:pt x="362" y="497"/>
                  </a:lnTo>
                  <a:lnTo>
                    <a:pt x="361" y="497"/>
                  </a:lnTo>
                  <a:lnTo>
                    <a:pt x="360" y="497"/>
                  </a:lnTo>
                  <a:lnTo>
                    <a:pt x="360" y="496"/>
                  </a:lnTo>
                  <a:lnTo>
                    <a:pt x="360" y="495"/>
                  </a:lnTo>
                  <a:lnTo>
                    <a:pt x="359" y="495"/>
                  </a:lnTo>
                  <a:lnTo>
                    <a:pt x="358" y="495"/>
                  </a:lnTo>
                  <a:lnTo>
                    <a:pt x="357" y="495"/>
                  </a:lnTo>
                  <a:lnTo>
                    <a:pt x="357" y="494"/>
                  </a:lnTo>
                  <a:lnTo>
                    <a:pt x="357" y="495"/>
                  </a:lnTo>
                  <a:lnTo>
                    <a:pt x="356" y="495"/>
                  </a:lnTo>
                  <a:lnTo>
                    <a:pt x="355" y="495"/>
                  </a:lnTo>
                  <a:lnTo>
                    <a:pt x="355" y="495"/>
                  </a:lnTo>
                  <a:lnTo>
                    <a:pt x="355" y="494"/>
                  </a:lnTo>
                  <a:lnTo>
                    <a:pt x="354" y="494"/>
                  </a:lnTo>
                  <a:lnTo>
                    <a:pt x="353" y="494"/>
                  </a:lnTo>
                  <a:lnTo>
                    <a:pt x="352" y="494"/>
                  </a:lnTo>
                  <a:lnTo>
                    <a:pt x="352" y="495"/>
                  </a:lnTo>
                  <a:lnTo>
                    <a:pt x="351" y="495"/>
                  </a:lnTo>
                  <a:lnTo>
                    <a:pt x="351" y="494"/>
                  </a:lnTo>
                  <a:lnTo>
                    <a:pt x="350" y="494"/>
                  </a:lnTo>
                  <a:lnTo>
                    <a:pt x="350" y="493"/>
                  </a:lnTo>
                  <a:lnTo>
                    <a:pt x="350" y="493"/>
                  </a:lnTo>
                  <a:lnTo>
                    <a:pt x="349" y="493"/>
                  </a:lnTo>
                  <a:lnTo>
                    <a:pt x="349" y="493"/>
                  </a:lnTo>
                  <a:lnTo>
                    <a:pt x="348" y="493"/>
                  </a:lnTo>
                  <a:lnTo>
                    <a:pt x="348" y="493"/>
                  </a:lnTo>
                  <a:lnTo>
                    <a:pt x="347" y="493"/>
                  </a:lnTo>
                  <a:lnTo>
                    <a:pt x="347" y="494"/>
                  </a:lnTo>
                  <a:lnTo>
                    <a:pt x="347" y="495"/>
                  </a:lnTo>
                  <a:lnTo>
                    <a:pt x="348" y="496"/>
                  </a:lnTo>
                  <a:lnTo>
                    <a:pt x="348" y="497"/>
                  </a:lnTo>
                  <a:lnTo>
                    <a:pt x="348" y="498"/>
                  </a:lnTo>
                  <a:lnTo>
                    <a:pt x="348" y="499"/>
                  </a:lnTo>
                  <a:lnTo>
                    <a:pt x="348" y="499"/>
                  </a:lnTo>
                  <a:lnTo>
                    <a:pt x="347" y="499"/>
                  </a:lnTo>
                  <a:lnTo>
                    <a:pt x="347" y="500"/>
                  </a:lnTo>
                  <a:lnTo>
                    <a:pt x="346" y="500"/>
                  </a:lnTo>
                  <a:lnTo>
                    <a:pt x="346" y="501"/>
                  </a:lnTo>
                  <a:lnTo>
                    <a:pt x="346" y="502"/>
                  </a:lnTo>
                  <a:lnTo>
                    <a:pt x="345" y="502"/>
                  </a:lnTo>
                  <a:lnTo>
                    <a:pt x="345" y="503"/>
                  </a:lnTo>
                  <a:lnTo>
                    <a:pt x="346" y="504"/>
                  </a:lnTo>
                  <a:lnTo>
                    <a:pt x="345" y="504"/>
                  </a:lnTo>
                  <a:lnTo>
                    <a:pt x="345" y="505"/>
                  </a:lnTo>
                  <a:lnTo>
                    <a:pt x="344" y="506"/>
                  </a:lnTo>
                  <a:lnTo>
                    <a:pt x="343" y="506"/>
                  </a:lnTo>
                  <a:lnTo>
                    <a:pt x="343" y="506"/>
                  </a:lnTo>
                  <a:lnTo>
                    <a:pt x="342" y="506"/>
                  </a:lnTo>
                  <a:lnTo>
                    <a:pt x="341" y="506"/>
                  </a:lnTo>
                  <a:lnTo>
                    <a:pt x="341" y="507"/>
                  </a:lnTo>
                  <a:lnTo>
                    <a:pt x="340" y="507"/>
                  </a:lnTo>
                  <a:lnTo>
                    <a:pt x="340" y="508"/>
                  </a:lnTo>
                  <a:lnTo>
                    <a:pt x="340" y="509"/>
                  </a:lnTo>
                  <a:lnTo>
                    <a:pt x="339" y="510"/>
                  </a:lnTo>
                  <a:lnTo>
                    <a:pt x="339" y="511"/>
                  </a:lnTo>
                  <a:lnTo>
                    <a:pt x="339" y="512"/>
                  </a:lnTo>
                  <a:lnTo>
                    <a:pt x="338" y="512"/>
                  </a:lnTo>
                  <a:lnTo>
                    <a:pt x="336" y="512"/>
                  </a:lnTo>
                  <a:lnTo>
                    <a:pt x="336" y="512"/>
                  </a:lnTo>
                  <a:lnTo>
                    <a:pt x="336" y="512"/>
                  </a:lnTo>
                  <a:lnTo>
                    <a:pt x="335" y="512"/>
                  </a:lnTo>
                  <a:lnTo>
                    <a:pt x="335" y="512"/>
                  </a:lnTo>
                  <a:lnTo>
                    <a:pt x="334" y="512"/>
                  </a:lnTo>
                  <a:lnTo>
                    <a:pt x="334" y="512"/>
                  </a:lnTo>
                  <a:lnTo>
                    <a:pt x="333" y="512"/>
                  </a:lnTo>
                  <a:lnTo>
                    <a:pt x="333" y="513"/>
                  </a:lnTo>
                  <a:lnTo>
                    <a:pt x="333" y="514"/>
                  </a:lnTo>
                  <a:lnTo>
                    <a:pt x="333" y="515"/>
                  </a:lnTo>
                  <a:lnTo>
                    <a:pt x="332" y="515"/>
                  </a:lnTo>
                  <a:lnTo>
                    <a:pt x="331" y="515"/>
                  </a:lnTo>
                  <a:lnTo>
                    <a:pt x="330" y="515"/>
                  </a:lnTo>
                  <a:lnTo>
                    <a:pt x="330" y="515"/>
                  </a:lnTo>
                  <a:lnTo>
                    <a:pt x="330" y="514"/>
                  </a:lnTo>
                  <a:lnTo>
                    <a:pt x="330" y="513"/>
                  </a:lnTo>
                  <a:lnTo>
                    <a:pt x="329" y="513"/>
                  </a:lnTo>
                  <a:lnTo>
                    <a:pt x="328" y="513"/>
                  </a:lnTo>
                  <a:lnTo>
                    <a:pt x="328" y="512"/>
                  </a:lnTo>
                  <a:lnTo>
                    <a:pt x="327" y="512"/>
                  </a:lnTo>
                  <a:lnTo>
                    <a:pt x="327" y="512"/>
                  </a:lnTo>
                  <a:lnTo>
                    <a:pt x="326" y="512"/>
                  </a:lnTo>
                  <a:lnTo>
                    <a:pt x="326" y="511"/>
                  </a:lnTo>
                  <a:lnTo>
                    <a:pt x="325" y="511"/>
                  </a:lnTo>
                  <a:lnTo>
                    <a:pt x="325" y="510"/>
                  </a:lnTo>
                  <a:lnTo>
                    <a:pt x="324" y="510"/>
                  </a:lnTo>
                  <a:lnTo>
                    <a:pt x="324" y="509"/>
                  </a:lnTo>
                  <a:lnTo>
                    <a:pt x="323" y="509"/>
                  </a:lnTo>
                  <a:lnTo>
                    <a:pt x="323" y="509"/>
                  </a:lnTo>
                  <a:lnTo>
                    <a:pt x="322" y="510"/>
                  </a:lnTo>
                  <a:lnTo>
                    <a:pt x="322" y="509"/>
                  </a:lnTo>
                  <a:lnTo>
                    <a:pt x="322" y="508"/>
                  </a:lnTo>
                  <a:lnTo>
                    <a:pt x="321" y="508"/>
                  </a:lnTo>
                  <a:lnTo>
                    <a:pt x="320" y="508"/>
                  </a:lnTo>
                  <a:lnTo>
                    <a:pt x="320" y="507"/>
                  </a:lnTo>
                  <a:lnTo>
                    <a:pt x="319" y="507"/>
                  </a:lnTo>
                  <a:lnTo>
                    <a:pt x="319" y="506"/>
                  </a:lnTo>
                  <a:lnTo>
                    <a:pt x="319" y="506"/>
                  </a:lnTo>
                  <a:lnTo>
                    <a:pt x="318" y="506"/>
                  </a:lnTo>
                  <a:lnTo>
                    <a:pt x="317" y="506"/>
                  </a:lnTo>
                  <a:lnTo>
                    <a:pt x="317" y="506"/>
                  </a:lnTo>
                  <a:lnTo>
                    <a:pt x="317" y="506"/>
                  </a:lnTo>
                  <a:lnTo>
                    <a:pt x="316" y="506"/>
                  </a:lnTo>
                  <a:lnTo>
                    <a:pt x="315" y="506"/>
                  </a:lnTo>
                  <a:lnTo>
                    <a:pt x="314" y="506"/>
                  </a:lnTo>
                  <a:lnTo>
                    <a:pt x="313" y="506"/>
                  </a:lnTo>
                  <a:lnTo>
                    <a:pt x="312" y="506"/>
                  </a:lnTo>
                  <a:lnTo>
                    <a:pt x="311" y="506"/>
                  </a:lnTo>
                  <a:lnTo>
                    <a:pt x="311" y="506"/>
                  </a:lnTo>
                  <a:lnTo>
                    <a:pt x="310" y="506"/>
                  </a:lnTo>
                  <a:lnTo>
                    <a:pt x="309" y="506"/>
                  </a:lnTo>
                  <a:lnTo>
                    <a:pt x="308" y="506"/>
                  </a:lnTo>
                  <a:lnTo>
                    <a:pt x="308" y="506"/>
                  </a:lnTo>
                  <a:lnTo>
                    <a:pt x="307" y="506"/>
                  </a:lnTo>
                  <a:lnTo>
                    <a:pt x="306" y="506"/>
                  </a:lnTo>
                  <a:lnTo>
                    <a:pt x="305" y="506"/>
                  </a:lnTo>
                  <a:lnTo>
                    <a:pt x="305" y="506"/>
                  </a:lnTo>
                  <a:lnTo>
                    <a:pt x="304" y="506"/>
                  </a:lnTo>
                  <a:lnTo>
                    <a:pt x="304" y="505"/>
                  </a:lnTo>
                  <a:lnTo>
                    <a:pt x="304" y="504"/>
                  </a:lnTo>
                  <a:lnTo>
                    <a:pt x="304" y="503"/>
                  </a:lnTo>
                  <a:lnTo>
                    <a:pt x="304" y="503"/>
                  </a:lnTo>
                  <a:lnTo>
                    <a:pt x="304" y="502"/>
                  </a:lnTo>
                  <a:lnTo>
                    <a:pt x="304" y="501"/>
                  </a:lnTo>
                  <a:lnTo>
                    <a:pt x="303" y="501"/>
                  </a:lnTo>
                  <a:lnTo>
                    <a:pt x="302" y="501"/>
                  </a:lnTo>
                  <a:lnTo>
                    <a:pt x="302" y="502"/>
                  </a:lnTo>
                  <a:lnTo>
                    <a:pt x="301" y="502"/>
                  </a:lnTo>
                  <a:lnTo>
                    <a:pt x="300" y="502"/>
                  </a:lnTo>
                  <a:lnTo>
                    <a:pt x="300" y="503"/>
                  </a:lnTo>
                  <a:lnTo>
                    <a:pt x="299" y="503"/>
                  </a:lnTo>
                  <a:lnTo>
                    <a:pt x="299" y="502"/>
                  </a:lnTo>
                  <a:lnTo>
                    <a:pt x="298" y="502"/>
                  </a:lnTo>
                  <a:lnTo>
                    <a:pt x="298" y="503"/>
                  </a:lnTo>
                  <a:lnTo>
                    <a:pt x="298" y="504"/>
                  </a:lnTo>
                  <a:lnTo>
                    <a:pt x="298" y="505"/>
                  </a:lnTo>
                  <a:lnTo>
                    <a:pt x="298" y="505"/>
                  </a:lnTo>
                  <a:lnTo>
                    <a:pt x="297" y="505"/>
                  </a:lnTo>
                  <a:lnTo>
                    <a:pt x="297" y="506"/>
                  </a:lnTo>
                  <a:lnTo>
                    <a:pt x="298" y="506"/>
                  </a:lnTo>
                  <a:lnTo>
                    <a:pt x="298" y="506"/>
                  </a:lnTo>
                  <a:lnTo>
                    <a:pt x="297" y="506"/>
                  </a:lnTo>
                  <a:lnTo>
                    <a:pt x="297" y="507"/>
                  </a:lnTo>
                  <a:lnTo>
                    <a:pt x="296" y="507"/>
                  </a:lnTo>
                  <a:lnTo>
                    <a:pt x="296" y="508"/>
                  </a:lnTo>
                  <a:lnTo>
                    <a:pt x="295" y="509"/>
                  </a:lnTo>
                  <a:lnTo>
                    <a:pt x="295" y="510"/>
                  </a:lnTo>
                  <a:lnTo>
                    <a:pt x="294" y="510"/>
                  </a:lnTo>
                  <a:lnTo>
                    <a:pt x="293" y="510"/>
                  </a:lnTo>
                  <a:lnTo>
                    <a:pt x="292" y="510"/>
                  </a:lnTo>
                  <a:lnTo>
                    <a:pt x="292" y="511"/>
                  </a:lnTo>
                  <a:lnTo>
                    <a:pt x="292" y="510"/>
                  </a:lnTo>
                  <a:lnTo>
                    <a:pt x="291" y="510"/>
                  </a:lnTo>
                  <a:lnTo>
                    <a:pt x="291" y="511"/>
                  </a:lnTo>
                  <a:lnTo>
                    <a:pt x="291" y="510"/>
                  </a:lnTo>
                  <a:lnTo>
                    <a:pt x="291" y="510"/>
                  </a:lnTo>
                  <a:lnTo>
                    <a:pt x="291" y="511"/>
                  </a:lnTo>
                  <a:lnTo>
                    <a:pt x="291" y="512"/>
                  </a:lnTo>
                  <a:lnTo>
                    <a:pt x="290" y="512"/>
                  </a:lnTo>
                  <a:lnTo>
                    <a:pt x="290" y="512"/>
                  </a:lnTo>
                  <a:lnTo>
                    <a:pt x="289" y="512"/>
                  </a:lnTo>
                  <a:lnTo>
                    <a:pt x="288" y="512"/>
                  </a:lnTo>
                  <a:lnTo>
                    <a:pt x="287" y="512"/>
                  </a:lnTo>
                  <a:lnTo>
                    <a:pt x="286" y="512"/>
                  </a:lnTo>
                  <a:lnTo>
                    <a:pt x="286" y="513"/>
                  </a:lnTo>
                  <a:lnTo>
                    <a:pt x="285" y="513"/>
                  </a:lnTo>
                  <a:lnTo>
                    <a:pt x="285" y="513"/>
                  </a:lnTo>
                  <a:lnTo>
                    <a:pt x="285" y="514"/>
                  </a:lnTo>
                  <a:lnTo>
                    <a:pt x="284" y="514"/>
                  </a:lnTo>
                  <a:lnTo>
                    <a:pt x="284" y="515"/>
                  </a:lnTo>
                  <a:lnTo>
                    <a:pt x="285" y="515"/>
                  </a:lnTo>
                  <a:lnTo>
                    <a:pt x="284" y="515"/>
                  </a:lnTo>
                  <a:lnTo>
                    <a:pt x="284" y="516"/>
                  </a:lnTo>
                  <a:lnTo>
                    <a:pt x="283" y="516"/>
                  </a:lnTo>
                  <a:lnTo>
                    <a:pt x="284" y="516"/>
                  </a:lnTo>
                  <a:lnTo>
                    <a:pt x="284" y="517"/>
                  </a:lnTo>
                  <a:lnTo>
                    <a:pt x="283" y="517"/>
                  </a:lnTo>
                  <a:lnTo>
                    <a:pt x="283" y="518"/>
                  </a:lnTo>
                  <a:lnTo>
                    <a:pt x="282" y="518"/>
                  </a:lnTo>
                  <a:lnTo>
                    <a:pt x="282" y="519"/>
                  </a:lnTo>
                  <a:lnTo>
                    <a:pt x="281" y="519"/>
                  </a:lnTo>
                  <a:lnTo>
                    <a:pt x="280" y="519"/>
                  </a:lnTo>
                  <a:lnTo>
                    <a:pt x="280" y="519"/>
                  </a:lnTo>
                  <a:lnTo>
                    <a:pt x="280" y="519"/>
                  </a:lnTo>
                  <a:lnTo>
                    <a:pt x="280" y="519"/>
                  </a:lnTo>
                  <a:lnTo>
                    <a:pt x="279" y="519"/>
                  </a:lnTo>
                  <a:lnTo>
                    <a:pt x="279" y="519"/>
                  </a:lnTo>
                  <a:lnTo>
                    <a:pt x="278" y="519"/>
                  </a:lnTo>
                  <a:lnTo>
                    <a:pt x="277" y="519"/>
                  </a:lnTo>
                  <a:lnTo>
                    <a:pt x="276" y="519"/>
                  </a:lnTo>
                  <a:lnTo>
                    <a:pt x="276" y="519"/>
                  </a:lnTo>
                  <a:lnTo>
                    <a:pt x="276" y="518"/>
                  </a:lnTo>
                  <a:lnTo>
                    <a:pt x="276" y="517"/>
                  </a:lnTo>
                  <a:lnTo>
                    <a:pt x="275" y="517"/>
                  </a:lnTo>
                  <a:lnTo>
                    <a:pt x="275" y="516"/>
                  </a:lnTo>
                  <a:lnTo>
                    <a:pt x="274" y="516"/>
                  </a:lnTo>
                  <a:lnTo>
                    <a:pt x="274" y="515"/>
                  </a:lnTo>
                  <a:lnTo>
                    <a:pt x="273" y="515"/>
                  </a:lnTo>
                  <a:lnTo>
                    <a:pt x="272" y="515"/>
                  </a:lnTo>
                  <a:lnTo>
                    <a:pt x="272" y="514"/>
                  </a:lnTo>
                  <a:lnTo>
                    <a:pt x="272" y="514"/>
                  </a:lnTo>
                  <a:lnTo>
                    <a:pt x="271" y="514"/>
                  </a:lnTo>
                  <a:lnTo>
                    <a:pt x="270" y="514"/>
                  </a:lnTo>
                  <a:lnTo>
                    <a:pt x="270" y="515"/>
                  </a:lnTo>
                  <a:lnTo>
                    <a:pt x="269" y="515"/>
                  </a:lnTo>
                  <a:lnTo>
                    <a:pt x="269" y="514"/>
                  </a:lnTo>
                  <a:lnTo>
                    <a:pt x="268" y="514"/>
                  </a:lnTo>
                  <a:lnTo>
                    <a:pt x="268" y="515"/>
                  </a:lnTo>
                  <a:lnTo>
                    <a:pt x="267" y="515"/>
                  </a:lnTo>
                  <a:lnTo>
                    <a:pt x="266" y="515"/>
                  </a:lnTo>
                  <a:lnTo>
                    <a:pt x="266" y="515"/>
                  </a:lnTo>
                  <a:lnTo>
                    <a:pt x="265" y="515"/>
                  </a:lnTo>
                  <a:lnTo>
                    <a:pt x="265" y="514"/>
                  </a:lnTo>
                  <a:lnTo>
                    <a:pt x="264" y="514"/>
                  </a:lnTo>
                  <a:lnTo>
                    <a:pt x="264" y="513"/>
                  </a:lnTo>
                  <a:lnTo>
                    <a:pt x="263" y="513"/>
                  </a:lnTo>
                  <a:lnTo>
                    <a:pt x="263" y="512"/>
                  </a:lnTo>
                  <a:lnTo>
                    <a:pt x="262" y="512"/>
                  </a:lnTo>
                  <a:lnTo>
                    <a:pt x="261" y="512"/>
                  </a:lnTo>
                  <a:lnTo>
                    <a:pt x="260" y="512"/>
                  </a:lnTo>
                  <a:lnTo>
                    <a:pt x="260" y="512"/>
                  </a:lnTo>
                  <a:lnTo>
                    <a:pt x="260" y="511"/>
                  </a:lnTo>
                  <a:lnTo>
                    <a:pt x="261" y="511"/>
                  </a:lnTo>
                  <a:lnTo>
                    <a:pt x="261" y="510"/>
                  </a:lnTo>
                  <a:lnTo>
                    <a:pt x="260" y="509"/>
                  </a:lnTo>
                  <a:lnTo>
                    <a:pt x="259" y="509"/>
                  </a:lnTo>
                  <a:lnTo>
                    <a:pt x="259" y="510"/>
                  </a:lnTo>
                  <a:lnTo>
                    <a:pt x="259" y="509"/>
                  </a:lnTo>
                  <a:lnTo>
                    <a:pt x="259" y="509"/>
                  </a:lnTo>
                  <a:lnTo>
                    <a:pt x="258" y="509"/>
                  </a:lnTo>
                  <a:lnTo>
                    <a:pt x="257" y="509"/>
                  </a:lnTo>
                  <a:lnTo>
                    <a:pt x="257" y="510"/>
                  </a:lnTo>
                  <a:lnTo>
                    <a:pt x="257" y="511"/>
                  </a:lnTo>
                  <a:lnTo>
                    <a:pt x="256" y="511"/>
                  </a:lnTo>
                  <a:lnTo>
                    <a:pt x="256" y="510"/>
                  </a:lnTo>
                  <a:lnTo>
                    <a:pt x="256" y="509"/>
                  </a:lnTo>
                  <a:lnTo>
                    <a:pt x="255" y="508"/>
                  </a:lnTo>
                  <a:lnTo>
                    <a:pt x="254" y="508"/>
                  </a:lnTo>
                  <a:lnTo>
                    <a:pt x="254" y="507"/>
                  </a:lnTo>
                  <a:lnTo>
                    <a:pt x="253" y="507"/>
                  </a:lnTo>
                  <a:lnTo>
                    <a:pt x="253" y="506"/>
                  </a:lnTo>
                  <a:lnTo>
                    <a:pt x="253" y="506"/>
                  </a:lnTo>
                  <a:lnTo>
                    <a:pt x="253" y="505"/>
                  </a:lnTo>
                  <a:lnTo>
                    <a:pt x="253" y="504"/>
                  </a:lnTo>
                  <a:lnTo>
                    <a:pt x="254" y="504"/>
                  </a:lnTo>
                  <a:lnTo>
                    <a:pt x="254" y="503"/>
                  </a:lnTo>
                  <a:lnTo>
                    <a:pt x="254" y="502"/>
                  </a:lnTo>
                  <a:lnTo>
                    <a:pt x="253" y="502"/>
                  </a:lnTo>
                  <a:lnTo>
                    <a:pt x="253" y="502"/>
                  </a:lnTo>
                  <a:lnTo>
                    <a:pt x="252" y="502"/>
                  </a:lnTo>
                  <a:lnTo>
                    <a:pt x="251" y="502"/>
                  </a:lnTo>
                  <a:lnTo>
                    <a:pt x="251" y="501"/>
                  </a:lnTo>
                  <a:lnTo>
                    <a:pt x="250" y="501"/>
                  </a:lnTo>
                  <a:lnTo>
                    <a:pt x="249" y="501"/>
                  </a:lnTo>
                  <a:lnTo>
                    <a:pt x="248" y="501"/>
                  </a:lnTo>
                  <a:lnTo>
                    <a:pt x="248" y="500"/>
                  </a:lnTo>
                  <a:lnTo>
                    <a:pt x="247" y="500"/>
                  </a:lnTo>
                  <a:lnTo>
                    <a:pt x="247" y="501"/>
                  </a:lnTo>
                  <a:lnTo>
                    <a:pt x="247" y="502"/>
                  </a:lnTo>
                  <a:lnTo>
                    <a:pt x="247" y="502"/>
                  </a:lnTo>
                  <a:lnTo>
                    <a:pt x="247" y="503"/>
                  </a:lnTo>
                  <a:lnTo>
                    <a:pt x="246" y="503"/>
                  </a:lnTo>
                  <a:lnTo>
                    <a:pt x="245" y="503"/>
                  </a:lnTo>
                  <a:lnTo>
                    <a:pt x="244" y="503"/>
                  </a:lnTo>
                  <a:lnTo>
                    <a:pt x="244" y="502"/>
                  </a:lnTo>
                  <a:lnTo>
                    <a:pt x="243" y="502"/>
                  </a:lnTo>
                  <a:lnTo>
                    <a:pt x="243" y="501"/>
                  </a:lnTo>
                  <a:lnTo>
                    <a:pt x="242" y="501"/>
                  </a:lnTo>
                  <a:lnTo>
                    <a:pt x="242" y="500"/>
                  </a:lnTo>
                  <a:lnTo>
                    <a:pt x="241" y="500"/>
                  </a:lnTo>
                  <a:lnTo>
                    <a:pt x="240" y="499"/>
                  </a:lnTo>
                  <a:lnTo>
                    <a:pt x="240" y="499"/>
                  </a:lnTo>
                  <a:lnTo>
                    <a:pt x="240" y="499"/>
                  </a:lnTo>
                  <a:lnTo>
                    <a:pt x="239" y="499"/>
                  </a:lnTo>
                  <a:lnTo>
                    <a:pt x="238" y="499"/>
                  </a:lnTo>
                  <a:lnTo>
                    <a:pt x="238" y="498"/>
                  </a:lnTo>
                  <a:lnTo>
                    <a:pt x="237" y="498"/>
                  </a:lnTo>
                  <a:lnTo>
                    <a:pt x="238" y="498"/>
                  </a:lnTo>
                  <a:lnTo>
                    <a:pt x="238" y="497"/>
                  </a:lnTo>
                  <a:lnTo>
                    <a:pt x="238" y="496"/>
                  </a:lnTo>
                  <a:lnTo>
                    <a:pt x="237" y="495"/>
                  </a:lnTo>
                  <a:lnTo>
                    <a:pt x="237" y="494"/>
                  </a:lnTo>
                  <a:lnTo>
                    <a:pt x="236" y="494"/>
                  </a:lnTo>
                  <a:lnTo>
                    <a:pt x="236" y="493"/>
                  </a:lnTo>
                  <a:lnTo>
                    <a:pt x="236" y="493"/>
                  </a:lnTo>
                  <a:lnTo>
                    <a:pt x="236" y="492"/>
                  </a:lnTo>
                  <a:lnTo>
                    <a:pt x="237" y="492"/>
                  </a:lnTo>
                  <a:lnTo>
                    <a:pt x="237" y="491"/>
                  </a:lnTo>
                  <a:lnTo>
                    <a:pt x="237" y="490"/>
                  </a:lnTo>
                  <a:lnTo>
                    <a:pt x="237" y="489"/>
                  </a:lnTo>
                  <a:lnTo>
                    <a:pt x="237" y="488"/>
                  </a:lnTo>
                  <a:lnTo>
                    <a:pt x="236" y="488"/>
                  </a:lnTo>
                  <a:lnTo>
                    <a:pt x="236" y="487"/>
                  </a:lnTo>
                  <a:lnTo>
                    <a:pt x="236" y="487"/>
                  </a:lnTo>
                  <a:lnTo>
                    <a:pt x="235" y="487"/>
                  </a:lnTo>
                  <a:lnTo>
                    <a:pt x="235" y="486"/>
                  </a:lnTo>
                  <a:lnTo>
                    <a:pt x="234" y="486"/>
                  </a:lnTo>
                  <a:lnTo>
                    <a:pt x="234" y="487"/>
                  </a:lnTo>
                  <a:lnTo>
                    <a:pt x="233" y="487"/>
                  </a:lnTo>
                  <a:lnTo>
                    <a:pt x="232" y="487"/>
                  </a:lnTo>
                  <a:lnTo>
                    <a:pt x="232" y="486"/>
                  </a:lnTo>
                  <a:lnTo>
                    <a:pt x="232" y="485"/>
                  </a:lnTo>
                  <a:lnTo>
                    <a:pt x="232" y="484"/>
                  </a:lnTo>
                  <a:lnTo>
                    <a:pt x="232" y="483"/>
                  </a:lnTo>
                  <a:lnTo>
                    <a:pt x="232" y="482"/>
                  </a:lnTo>
                  <a:lnTo>
                    <a:pt x="231" y="482"/>
                  </a:lnTo>
                  <a:lnTo>
                    <a:pt x="231" y="481"/>
                  </a:lnTo>
                  <a:lnTo>
                    <a:pt x="230" y="481"/>
                  </a:lnTo>
                  <a:lnTo>
                    <a:pt x="230" y="480"/>
                  </a:lnTo>
                  <a:lnTo>
                    <a:pt x="229" y="480"/>
                  </a:lnTo>
                  <a:lnTo>
                    <a:pt x="229" y="480"/>
                  </a:lnTo>
                  <a:lnTo>
                    <a:pt x="228" y="480"/>
                  </a:lnTo>
                  <a:lnTo>
                    <a:pt x="227" y="480"/>
                  </a:lnTo>
                  <a:lnTo>
                    <a:pt x="227" y="480"/>
                  </a:lnTo>
                  <a:lnTo>
                    <a:pt x="226" y="480"/>
                  </a:lnTo>
                  <a:lnTo>
                    <a:pt x="225" y="480"/>
                  </a:lnTo>
                  <a:lnTo>
                    <a:pt x="224" y="480"/>
                  </a:lnTo>
                  <a:lnTo>
                    <a:pt x="223" y="480"/>
                  </a:lnTo>
                  <a:lnTo>
                    <a:pt x="222" y="480"/>
                  </a:lnTo>
                  <a:lnTo>
                    <a:pt x="222" y="479"/>
                  </a:lnTo>
                  <a:lnTo>
                    <a:pt x="221" y="479"/>
                  </a:lnTo>
                  <a:lnTo>
                    <a:pt x="221" y="479"/>
                  </a:lnTo>
                  <a:lnTo>
                    <a:pt x="221" y="478"/>
                  </a:lnTo>
                  <a:lnTo>
                    <a:pt x="220" y="478"/>
                  </a:lnTo>
                  <a:lnTo>
                    <a:pt x="220" y="477"/>
                  </a:lnTo>
                  <a:lnTo>
                    <a:pt x="220" y="476"/>
                  </a:lnTo>
                  <a:lnTo>
                    <a:pt x="220" y="475"/>
                  </a:lnTo>
                  <a:lnTo>
                    <a:pt x="219" y="474"/>
                  </a:lnTo>
                  <a:lnTo>
                    <a:pt x="218" y="474"/>
                  </a:lnTo>
                  <a:lnTo>
                    <a:pt x="218" y="474"/>
                  </a:lnTo>
                  <a:lnTo>
                    <a:pt x="217" y="473"/>
                  </a:lnTo>
                  <a:lnTo>
                    <a:pt x="217" y="472"/>
                  </a:lnTo>
                  <a:lnTo>
                    <a:pt x="216" y="472"/>
                  </a:lnTo>
                  <a:lnTo>
                    <a:pt x="215" y="472"/>
                  </a:lnTo>
                  <a:lnTo>
                    <a:pt x="215" y="471"/>
                  </a:lnTo>
                  <a:lnTo>
                    <a:pt x="215" y="470"/>
                  </a:lnTo>
                  <a:lnTo>
                    <a:pt x="215" y="469"/>
                  </a:lnTo>
                  <a:lnTo>
                    <a:pt x="216" y="469"/>
                  </a:lnTo>
                  <a:lnTo>
                    <a:pt x="216" y="468"/>
                  </a:lnTo>
                  <a:lnTo>
                    <a:pt x="216" y="467"/>
                  </a:lnTo>
                  <a:lnTo>
                    <a:pt x="216" y="467"/>
                  </a:lnTo>
                  <a:lnTo>
                    <a:pt x="215" y="467"/>
                  </a:lnTo>
                  <a:lnTo>
                    <a:pt x="215" y="467"/>
                  </a:lnTo>
                  <a:lnTo>
                    <a:pt x="215" y="466"/>
                  </a:lnTo>
                  <a:lnTo>
                    <a:pt x="214" y="466"/>
                  </a:lnTo>
                  <a:lnTo>
                    <a:pt x="214" y="465"/>
                  </a:lnTo>
                  <a:lnTo>
                    <a:pt x="213" y="464"/>
                  </a:lnTo>
                  <a:lnTo>
                    <a:pt x="213" y="463"/>
                  </a:lnTo>
                  <a:lnTo>
                    <a:pt x="214" y="463"/>
                  </a:lnTo>
                  <a:lnTo>
                    <a:pt x="213" y="462"/>
                  </a:lnTo>
                  <a:lnTo>
                    <a:pt x="213" y="463"/>
                  </a:lnTo>
                  <a:lnTo>
                    <a:pt x="213" y="462"/>
                  </a:lnTo>
                  <a:lnTo>
                    <a:pt x="212" y="462"/>
                  </a:lnTo>
                  <a:lnTo>
                    <a:pt x="212" y="461"/>
                  </a:lnTo>
                  <a:lnTo>
                    <a:pt x="211" y="461"/>
                  </a:lnTo>
                  <a:lnTo>
                    <a:pt x="211" y="461"/>
                  </a:lnTo>
                  <a:lnTo>
                    <a:pt x="210" y="461"/>
                  </a:lnTo>
                  <a:lnTo>
                    <a:pt x="209" y="461"/>
                  </a:lnTo>
                  <a:lnTo>
                    <a:pt x="209" y="460"/>
                  </a:lnTo>
                  <a:lnTo>
                    <a:pt x="208" y="460"/>
                  </a:lnTo>
                  <a:lnTo>
                    <a:pt x="208" y="459"/>
                  </a:lnTo>
                  <a:lnTo>
                    <a:pt x="208" y="459"/>
                  </a:lnTo>
                  <a:lnTo>
                    <a:pt x="207" y="459"/>
                  </a:lnTo>
                  <a:lnTo>
                    <a:pt x="207" y="458"/>
                  </a:lnTo>
                  <a:lnTo>
                    <a:pt x="207" y="457"/>
                  </a:lnTo>
                  <a:lnTo>
                    <a:pt x="206" y="457"/>
                  </a:lnTo>
                  <a:lnTo>
                    <a:pt x="206" y="456"/>
                  </a:lnTo>
                  <a:lnTo>
                    <a:pt x="206" y="455"/>
                  </a:lnTo>
                  <a:lnTo>
                    <a:pt x="206" y="454"/>
                  </a:lnTo>
                  <a:lnTo>
                    <a:pt x="206" y="454"/>
                  </a:lnTo>
                  <a:lnTo>
                    <a:pt x="205" y="454"/>
                  </a:lnTo>
                  <a:lnTo>
                    <a:pt x="204" y="454"/>
                  </a:lnTo>
                  <a:lnTo>
                    <a:pt x="204" y="453"/>
                  </a:lnTo>
                  <a:lnTo>
                    <a:pt x="203" y="453"/>
                  </a:lnTo>
                  <a:lnTo>
                    <a:pt x="203" y="452"/>
                  </a:lnTo>
                  <a:lnTo>
                    <a:pt x="203" y="451"/>
                  </a:lnTo>
                  <a:lnTo>
                    <a:pt x="202" y="451"/>
                  </a:lnTo>
                  <a:lnTo>
                    <a:pt x="202" y="450"/>
                  </a:lnTo>
                  <a:lnTo>
                    <a:pt x="202" y="449"/>
                  </a:lnTo>
                  <a:lnTo>
                    <a:pt x="202" y="448"/>
                  </a:lnTo>
                  <a:lnTo>
                    <a:pt x="202" y="448"/>
                  </a:lnTo>
                  <a:lnTo>
                    <a:pt x="202" y="447"/>
                  </a:lnTo>
                  <a:lnTo>
                    <a:pt x="202" y="446"/>
                  </a:lnTo>
                  <a:lnTo>
                    <a:pt x="202" y="445"/>
                  </a:lnTo>
                  <a:lnTo>
                    <a:pt x="202" y="444"/>
                  </a:lnTo>
                  <a:lnTo>
                    <a:pt x="202" y="443"/>
                  </a:lnTo>
                  <a:lnTo>
                    <a:pt x="202" y="442"/>
                  </a:lnTo>
                  <a:lnTo>
                    <a:pt x="202" y="442"/>
                  </a:lnTo>
                  <a:lnTo>
                    <a:pt x="202" y="442"/>
                  </a:lnTo>
                  <a:lnTo>
                    <a:pt x="202" y="442"/>
                  </a:lnTo>
                  <a:lnTo>
                    <a:pt x="202" y="442"/>
                  </a:lnTo>
                  <a:lnTo>
                    <a:pt x="202" y="441"/>
                  </a:lnTo>
                  <a:lnTo>
                    <a:pt x="203" y="440"/>
                  </a:lnTo>
                  <a:lnTo>
                    <a:pt x="203" y="439"/>
                  </a:lnTo>
                  <a:lnTo>
                    <a:pt x="203" y="438"/>
                  </a:lnTo>
                  <a:lnTo>
                    <a:pt x="204" y="438"/>
                  </a:lnTo>
                  <a:lnTo>
                    <a:pt x="204" y="437"/>
                  </a:lnTo>
                  <a:lnTo>
                    <a:pt x="205" y="437"/>
                  </a:lnTo>
                  <a:lnTo>
                    <a:pt x="205" y="436"/>
                  </a:lnTo>
                  <a:lnTo>
                    <a:pt x="204" y="436"/>
                  </a:lnTo>
                  <a:lnTo>
                    <a:pt x="204" y="435"/>
                  </a:lnTo>
                  <a:lnTo>
                    <a:pt x="204" y="435"/>
                  </a:lnTo>
                  <a:lnTo>
                    <a:pt x="205" y="434"/>
                  </a:lnTo>
                  <a:lnTo>
                    <a:pt x="204" y="433"/>
                  </a:lnTo>
                  <a:lnTo>
                    <a:pt x="203" y="433"/>
                  </a:lnTo>
                  <a:lnTo>
                    <a:pt x="202" y="433"/>
                  </a:lnTo>
                  <a:lnTo>
                    <a:pt x="202" y="433"/>
                  </a:lnTo>
                  <a:lnTo>
                    <a:pt x="202" y="432"/>
                  </a:lnTo>
                  <a:lnTo>
                    <a:pt x="202" y="431"/>
                  </a:lnTo>
                  <a:lnTo>
                    <a:pt x="202" y="430"/>
                  </a:lnTo>
                  <a:lnTo>
                    <a:pt x="202" y="429"/>
                  </a:lnTo>
                  <a:lnTo>
                    <a:pt x="201" y="429"/>
                  </a:lnTo>
                  <a:lnTo>
                    <a:pt x="201" y="429"/>
                  </a:lnTo>
                  <a:lnTo>
                    <a:pt x="201" y="428"/>
                  </a:lnTo>
                  <a:lnTo>
                    <a:pt x="201" y="427"/>
                  </a:lnTo>
                  <a:lnTo>
                    <a:pt x="200" y="427"/>
                  </a:lnTo>
                  <a:lnTo>
                    <a:pt x="200" y="426"/>
                  </a:lnTo>
                  <a:lnTo>
                    <a:pt x="199" y="426"/>
                  </a:lnTo>
                  <a:lnTo>
                    <a:pt x="199" y="425"/>
                  </a:lnTo>
                  <a:lnTo>
                    <a:pt x="199" y="424"/>
                  </a:lnTo>
                  <a:lnTo>
                    <a:pt x="199" y="423"/>
                  </a:lnTo>
                  <a:lnTo>
                    <a:pt x="198" y="423"/>
                  </a:lnTo>
                  <a:lnTo>
                    <a:pt x="197" y="423"/>
                  </a:lnTo>
                  <a:lnTo>
                    <a:pt x="196" y="423"/>
                  </a:lnTo>
                  <a:lnTo>
                    <a:pt x="196" y="422"/>
                  </a:lnTo>
                  <a:lnTo>
                    <a:pt x="196" y="422"/>
                  </a:lnTo>
                  <a:lnTo>
                    <a:pt x="195" y="422"/>
                  </a:lnTo>
                  <a:lnTo>
                    <a:pt x="195" y="421"/>
                  </a:lnTo>
                  <a:lnTo>
                    <a:pt x="194" y="421"/>
                  </a:lnTo>
                  <a:lnTo>
                    <a:pt x="194" y="420"/>
                  </a:lnTo>
                  <a:lnTo>
                    <a:pt x="193" y="420"/>
                  </a:lnTo>
                  <a:lnTo>
                    <a:pt x="192" y="420"/>
                  </a:lnTo>
                  <a:lnTo>
                    <a:pt x="191" y="420"/>
                  </a:lnTo>
                  <a:lnTo>
                    <a:pt x="190" y="420"/>
                  </a:lnTo>
                  <a:lnTo>
                    <a:pt x="189" y="420"/>
                  </a:lnTo>
                  <a:lnTo>
                    <a:pt x="189" y="419"/>
                  </a:lnTo>
                  <a:lnTo>
                    <a:pt x="189" y="419"/>
                  </a:lnTo>
                  <a:lnTo>
                    <a:pt x="188" y="419"/>
                  </a:lnTo>
                  <a:lnTo>
                    <a:pt x="188" y="418"/>
                  </a:lnTo>
                  <a:lnTo>
                    <a:pt x="189" y="418"/>
                  </a:lnTo>
                  <a:lnTo>
                    <a:pt x="188" y="417"/>
                  </a:lnTo>
                  <a:lnTo>
                    <a:pt x="187" y="417"/>
                  </a:lnTo>
                  <a:lnTo>
                    <a:pt x="186" y="416"/>
                  </a:lnTo>
                  <a:lnTo>
                    <a:pt x="185" y="416"/>
                  </a:lnTo>
                  <a:lnTo>
                    <a:pt x="184" y="416"/>
                  </a:lnTo>
                  <a:lnTo>
                    <a:pt x="183" y="416"/>
                  </a:lnTo>
                  <a:lnTo>
                    <a:pt x="183" y="416"/>
                  </a:lnTo>
                  <a:lnTo>
                    <a:pt x="183" y="416"/>
                  </a:lnTo>
                  <a:lnTo>
                    <a:pt x="182" y="416"/>
                  </a:lnTo>
                  <a:lnTo>
                    <a:pt x="182" y="416"/>
                  </a:lnTo>
                  <a:lnTo>
                    <a:pt x="182" y="416"/>
                  </a:lnTo>
                  <a:lnTo>
                    <a:pt x="181" y="416"/>
                  </a:lnTo>
                  <a:lnTo>
                    <a:pt x="181" y="414"/>
                  </a:lnTo>
                  <a:lnTo>
                    <a:pt x="181" y="413"/>
                  </a:lnTo>
                  <a:lnTo>
                    <a:pt x="180" y="413"/>
                  </a:lnTo>
                  <a:lnTo>
                    <a:pt x="180" y="414"/>
                  </a:lnTo>
                  <a:lnTo>
                    <a:pt x="179" y="414"/>
                  </a:lnTo>
                  <a:lnTo>
                    <a:pt x="178" y="414"/>
                  </a:lnTo>
                  <a:lnTo>
                    <a:pt x="177" y="414"/>
                  </a:lnTo>
                  <a:lnTo>
                    <a:pt x="176" y="414"/>
                  </a:lnTo>
                  <a:lnTo>
                    <a:pt x="176" y="414"/>
                  </a:lnTo>
                  <a:lnTo>
                    <a:pt x="175" y="414"/>
                  </a:lnTo>
                  <a:lnTo>
                    <a:pt x="175" y="413"/>
                  </a:lnTo>
                  <a:lnTo>
                    <a:pt x="175" y="412"/>
                  </a:lnTo>
                  <a:lnTo>
                    <a:pt x="174" y="411"/>
                  </a:lnTo>
                  <a:lnTo>
                    <a:pt x="174" y="410"/>
                  </a:lnTo>
                  <a:lnTo>
                    <a:pt x="175" y="410"/>
                  </a:lnTo>
                  <a:lnTo>
                    <a:pt x="175" y="409"/>
                  </a:lnTo>
                  <a:lnTo>
                    <a:pt x="175" y="408"/>
                  </a:lnTo>
                  <a:lnTo>
                    <a:pt x="174" y="408"/>
                  </a:lnTo>
                  <a:lnTo>
                    <a:pt x="174" y="409"/>
                  </a:lnTo>
                  <a:lnTo>
                    <a:pt x="173" y="409"/>
                  </a:lnTo>
                  <a:lnTo>
                    <a:pt x="173" y="410"/>
                  </a:lnTo>
                  <a:lnTo>
                    <a:pt x="173" y="409"/>
                  </a:lnTo>
                  <a:lnTo>
                    <a:pt x="172" y="409"/>
                  </a:lnTo>
                  <a:lnTo>
                    <a:pt x="172" y="408"/>
                  </a:lnTo>
                  <a:lnTo>
                    <a:pt x="171" y="407"/>
                  </a:lnTo>
                  <a:lnTo>
                    <a:pt x="170" y="406"/>
                  </a:lnTo>
                  <a:lnTo>
                    <a:pt x="170" y="406"/>
                  </a:lnTo>
                  <a:lnTo>
                    <a:pt x="170" y="407"/>
                  </a:lnTo>
                  <a:lnTo>
                    <a:pt x="169" y="407"/>
                  </a:lnTo>
                  <a:lnTo>
                    <a:pt x="168" y="407"/>
                  </a:lnTo>
                  <a:lnTo>
                    <a:pt x="167" y="407"/>
                  </a:lnTo>
                  <a:lnTo>
                    <a:pt x="167" y="406"/>
                  </a:lnTo>
                  <a:lnTo>
                    <a:pt x="166" y="406"/>
                  </a:lnTo>
                  <a:lnTo>
                    <a:pt x="165" y="406"/>
                  </a:lnTo>
                  <a:lnTo>
                    <a:pt x="164" y="406"/>
                  </a:lnTo>
                  <a:lnTo>
                    <a:pt x="164" y="407"/>
                  </a:lnTo>
                  <a:lnTo>
                    <a:pt x="163" y="407"/>
                  </a:lnTo>
                  <a:lnTo>
                    <a:pt x="163" y="407"/>
                  </a:lnTo>
                  <a:lnTo>
                    <a:pt x="163" y="406"/>
                  </a:lnTo>
                  <a:lnTo>
                    <a:pt x="162" y="406"/>
                  </a:lnTo>
                  <a:lnTo>
                    <a:pt x="161" y="406"/>
                  </a:lnTo>
                  <a:lnTo>
                    <a:pt x="161" y="405"/>
                  </a:lnTo>
                  <a:lnTo>
                    <a:pt x="160" y="405"/>
                  </a:lnTo>
                  <a:lnTo>
                    <a:pt x="159" y="405"/>
                  </a:lnTo>
                  <a:lnTo>
                    <a:pt x="158" y="405"/>
                  </a:lnTo>
                  <a:lnTo>
                    <a:pt x="157" y="405"/>
                  </a:lnTo>
                  <a:lnTo>
                    <a:pt x="157" y="405"/>
                  </a:lnTo>
                  <a:lnTo>
                    <a:pt x="157" y="404"/>
                  </a:lnTo>
                  <a:lnTo>
                    <a:pt x="157" y="403"/>
                  </a:lnTo>
                  <a:lnTo>
                    <a:pt x="156" y="403"/>
                  </a:lnTo>
                  <a:lnTo>
                    <a:pt x="156" y="403"/>
                  </a:lnTo>
                  <a:lnTo>
                    <a:pt x="156" y="402"/>
                  </a:lnTo>
                  <a:lnTo>
                    <a:pt x="156" y="401"/>
                  </a:lnTo>
                  <a:lnTo>
                    <a:pt x="155" y="401"/>
                  </a:lnTo>
                  <a:lnTo>
                    <a:pt x="155" y="400"/>
                  </a:lnTo>
                  <a:lnTo>
                    <a:pt x="155" y="399"/>
                  </a:lnTo>
                  <a:lnTo>
                    <a:pt x="154" y="399"/>
                  </a:lnTo>
                  <a:lnTo>
                    <a:pt x="154" y="400"/>
                  </a:lnTo>
                  <a:lnTo>
                    <a:pt x="153" y="400"/>
                  </a:lnTo>
                  <a:lnTo>
                    <a:pt x="152" y="400"/>
                  </a:lnTo>
                  <a:lnTo>
                    <a:pt x="151" y="401"/>
                  </a:lnTo>
                  <a:lnTo>
                    <a:pt x="151" y="402"/>
                  </a:lnTo>
                  <a:lnTo>
                    <a:pt x="151" y="403"/>
                  </a:lnTo>
                  <a:lnTo>
                    <a:pt x="150" y="403"/>
                  </a:lnTo>
                  <a:lnTo>
                    <a:pt x="150" y="402"/>
                  </a:lnTo>
                  <a:lnTo>
                    <a:pt x="150" y="401"/>
                  </a:lnTo>
                  <a:lnTo>
                    <a:pt x="151" y="400"/>
                  </a:lnTo>
                  <a:lnTo>
                    <a:pt x="151" y="399"/>
                  </a:lnTo>
                  <a:lnTo>
                    <a:pt x="151" y="399"/>
                  </a:lnTo>
                  <a:lnTo>
                    <a:pt x="151" y="398"/>
                  </a:lnTo>
                  <a:lnTo>
                    <a:pt x="152" y="398"/>
                  </a:lnTo>
                  <a:lnTo>
                    <a:pt x="153" y="398"/>
                  </a:lnTo>
                  <a:lnTo>
                    <a:pt x="153" y="397"/>
                  </a:lnTo>
                  <a:lnTo>
                    <a:pt x="154" y="397"/>
                  </a:lnTo>
                  <a:lnTo>
                    <a:pt x="155" y="397"/>
                  </a:lnTo>
                  <a:lnTo>
                    <a:pt x="155" y="396"/>
                  </a:lnTo>
                  <a:lnTo>
                    <a:pt x="155" y="395"/>
                  </a:lnTo>
                  <a:lnTo>
                    <a:pt x="156" y="395"/>
                  </a:lnTo>
                  <a:lnTo>
                    <a:pt x="156" y="394"/>
                  </a:lnTo>
                  <a:lnTo>
                    <a:pt x="155" y="393"/>
                  </a:lnTo>
                  <a:lnTo>
                    <a:pt x="155" y="392"/>
                  </a:lnTo>
                  <a:lnTo>
                    <a:pt x="154" y="392"/>
                  </a:lnTo>
                  <a:lnTo>
                    <a:pt x="153" y="393"/>
                  </a:lnTo>
                  <a:lnTo>
                    <a:pt x="152" y="393"/>
                  </a:lnTo>
                  <a:lnTo>
                    <a:pt x="151" y="393"/>
                  </a:lnTo>
                  <a:lnTo>
                    <a:pt x="151" y="392"/>
                  </a:lnTo>
                  <a:lnTo>
                    <a:pt x="151" y="391"/>
                  </a:lnTo>
                  <a:lnTo>
                    <a:pt x="152" y="390"/>
                  </a:lnTo>
                  <a:lnTo>
                    <a:pt x="152" y="390"/>
                  </a:lnTo>
                  <a:lnTo>
                    <a:pt x="152" y="389"/>
                  </a:lnTo>
                  <a:lnTo>
                    <a:pt x="152" y="388"/>
                  </a:lnTo>
                  <a:lnTo>
                    <a:pt x="151" y="388"/>
                  </a:lnTo>
                  <a:lnTo>
                    <a:pt x="151" y="388"/>
                  </a:lnTo>
                  <a:lnTo>
                    <a:pt x="150" y="388"/>
                  </a:lnTo>
                  <a:lnTo>
                    <a:pt x="149" y="387"/>
                  </a:lnTo>
                  <a:lnTo>
                    <a:pt x="148" y="387"/>
                  </a:lnTo>
                  <a:lnTo>
                    <a:pt x="147" y="387"/>
                  </a:lnTo>
                  <a:lnTo>
                    <a:pt x="146" y="387"/>
                  </a:lnTo>
                  <a:lnTo>
                    <a:pt x="146" y="386"/>
                  </a:lnTo>
                  <a:lnTo>
                    <a:pt x="145" y="386"/>
                  </a:lnTo>
                  <a:lnTo>
                    <a:pt x="145" y="385"/>
                  </a:lnTo>
                  <a:lnTo>
                    <a:pt x="144" y="384"/>
                  </a:lnTo>
                  <a:lnTo>
                    <a:pt x="144" y="384"/>
                  </a:lnTo>
                  <a:lnTo>
                    <a:pt x="144" y="384"/>
                  </a:lnTo>
                  <a:lnTo>
                    <a:pt x="143" y="384"/>
                  </a:lnTo>
                  <a:lnTo>
                    <a:pt x="142" y="384"/>
                  </a:lnTo>
                  <a:lnTo>
                    <a:pt x="142" y="383"/>
                  </a:lnTo>
                  <a:lnTo>
                    <a:pt x="141" y="383"/>
                  </a:lnTo>
                  <a:lnTo>
                    <a:pt x="141" y="382"/>
                  </a:lnTo>
                  <a:lnTo>
                    <a:pt x="140" y="382"/>
                  </a:lnTo>
                  <a:lnTo>
                    <a:pt x="140" y="381"/>
                  </a:lnTo>
                  <a:lnTo>
                    <a:pt x="140" y="380"/>
                  </a:lnTo>
                  <a:lnTo>
                    <a:pt x="140" y="379"/>
                  </a:lnTo>
                  <a:lnTo>
                    <a:pt x="140" y="378"/>
                  </a:lnTo>
                  <a:lnTo>
                    <a:pt x="140" y="377"/>
                  </a:lnTo>
                  <a:lnTo>
                    <a:pt x="140" y="377"/>
                  </a:lnTo>
                  <a:lnTo>
                    <a:pt x="139" y="377"/>
                  </a:lnTo>
                  <a:lnTo>
                    <a:pt x="139" y="376"/>
                  </a:lnTo>
                  <a:lnTo>
                    <a:pt x="139" y="375"/>
                  </a:lnTo>
                  <a:lnTo>
                    <a:pt x="140" y="375"/>
                  </a:lnTo>
                  <a:lnTo>
                    <a:pt x="141" y="375"/>
                  </a:lnTo>
                  <a:lnTo>
                    <a:pt x="142" y="375"/>
                  </a:lnTo>
                  <a:lnTo>
                    <a:pt x="142" y="374"/>
                  </a:lnTo>
                  <a:lnTo>
                    <a:pt x="141" y="374"/>
                  </a:lnTo>
                  <a:lnTo>
                    <a:pt x="141" y="373"/>
                  </a:lnTo>
                  <a:lnTo>
                    <a:pt x="142" y="373"/>
                  </a:lnTo>
                  <a:lnTo>
                    <a:pt x="142" y="372"/>
                  </a:lnTo>
                  <a:lnTo>
                    <a:pt x="143" y="372"/>
                  </a:lnTo>
                  <a:lnTo>
                    <a:pt x="143" y="371"/>
                  </a:lnTo>
                  <a:lnTo>
                    <a:pt x="144" y="371"/>
                  </a:lnTo>
                  <a:lnTo>
                    <a:pt x="144" y="371"/>
                  </a:lnTo>
                  <a:lnTo>
                    <a:pt x="144" y="370"/>
                  </a:lnTo>
                  <a:lnTo>
                    <a:pt x="144" y="369"/>
                  </a:lnTo>
                  <a:lnTo>
                    <a:pt x="144" y="369"/>
                  </a:lnTo>
                  <a:lnTo>
                    <a:pt x="144" y="370"/>
                  </a:lnTo>
                  <a:lnTo>
                    <a:pt x="145" y="369"/>
                  </a:lnTo>
                  <a:lnTo>
                    <a:pt x="145" y="368"/>
                  </a:lnTo>
                  <a:lnTo>
                    <a:pt x="145" y="367"/>
                  </a:lnTo>
                  <a:lnTo>
                    <a:pt x="146" y="367"/>
                  </a:lnTo>
                  <a:lnTo>
                    <a:pt x="147" y="367"/>
                  </a:lnTo>
                  <a:lnTo>
                    <a:pt x="147" y="366"/>
                  </a:lnTo>
                  <a:lnTo>
                    <a:pt x="147" y="365"/>
                  </a:lnTo>
                  <a:lnTo>
                    <a:pt x="148" y="365"/>
                  </a:lnTo>
                  <a:lnTo>
                    <a:pt x="148" y="365"/>
                  </a:lnTo>
                  <a:lnTo>
                    <a:pt x="147" y="365"/>
                  </a:lnTo>
                  <a:lnTo>
                    <a:pt x="147" y="364"/>
                  </a:lnTo>
                  <a:lnTo>
                    <a:pt x="146" y="364"/>
                  </a:lnTo>
                  <a:lnTo>
                    <a:pt x="145" y="364"/>
                  </a:lnTo>
                  <a:lnTo>
                    <a:pt x="145" y="363"/>
                  </a:lnTo>
                  <a:lnTo>
                    <a:pt x="144" y="363"/>
                  </a:lnTo>
                  <a:lnTo>
                    <a:pt x="144" y="362"/>
                  </a:lnTo>
                  <a:lnTo>
                    <a:pt x="144" y="362"/>
                  </a:lnTo>
                  <a:lnTo>
                    <a:pt x="144" y="363"/>
                  </a:lnTo>
                  <a:lnTo>
                    <a:pt x="143" y="363"/>
                  </a:lnTo>
                  <a:lnTo>
                    <a:pt x="143" y="362"/>
                  </a:lnTo>
                  <a:lnTo>
                    <a:pt x="143" y="361"/>
                  </a:lnTo>
                  <a:lnTo>
                    <a:pt x="142" y="361"/>
                  </a:lnTo>
                  <a:lnTo>
                    <a:pt x="142" y="360"/>
                  </a:lnTo>
                  <a:lnTo>
                    <a:pt x="141" y="360"/>
                  </a:lnTo>
                  <a:lnTo>
                    <a:pt x="140" y="361"/>
                  </a:lnTo>
                  <a:lnTo>
                    <a:pt x="139" y="361"/>
                  </a:lnTo>
                  <a:lnTo>
                    <a:pt x="138" y="361"/>
                  </a:lnTo>
                  <a:lnTo>
                    <a:pt x="138" y="362"/>
                  </a:lnTo>
                  <a:lnTo>
                    <a:pt x="138" y="361"/>
                  </a:lnTo>
                  <a:lnTo>
                    <a:pt x="138" y="360"/>
                  </a:lnTo>
                  <a:lnTo>
                    <a:pt x="137" y="359"/>
                  </a:lnTo>
                  <a:lnTo>
                    <a:pt x="137" y="358"/>
                  </a:lnTo>
                  <a:lnTo>
                    <a:pt x="136" y="358"/>
                  </a:lnTo>
                  <a:lnTo>
                    <a:pt x="135" y="358"/>
                  </a:lnTo>
                  <a:lnTo>
                    <a:pt x="134" y="358"/>
                  </a:lnTo>
                  <a:lnTo>
                    <a:pt x="133" y="358"/>
                  </a:lnTo>
                  <a:lnTo>
                    <a:pt x="132" y="358"/>
                  </a:lnTo>
                  <a:lnTo>
                    <a:pt x="132" y="357"/>
                  </a:lnTo>
                  <a:lnTo>
                    <a:pt x="133" y="357"/>
                  </a:lnTo>
                  <a:lnTo>
                    <a:pt x="133" y="356"/>
                  </a:lnTo>
                  <a:lnTo>
                    <a:pt x="132" y="356"/>
                  </a:lnTo>
                  <a:lnTo>
                    <a:pt x="132" y="357"/>
                  </a:lnTo>
                  <a:lnTo>
                    <a:pt x="132" y="357"/>
                  </a:lnTo>
                  <a:lnTo>
                    <a:pt x="132" y="356"/>
                  </a:lnTo>
                  <a:lnTo>
                    <a:pt x="132" y="355"/>
                  </a:lnTo>
                  <a:lnTo>
                    <a:pt x="132" y="355"/>
                  </a:lnTo>
                  <a:lnTo>
                    <a:pt x="132" y="354"/>
                  </a:lnTo>
                  <a:lnTo>
                    <a:pt x="132" y="354"/>
                  </a:lnTo>
                  <a:lnTo>
                    <a:pt x="131" y="354"/>
                  </a:lnTo>
                  <a:lnTo>
                    <a:pt x="131" y="353"/>
                  </a:lnTo>
                  <a:lnTo>
                    <a:pt x="130" y="353"/>
                  </a:lnTo>
                  <a:lnTo>
                    <a:pt x="129" y="353"/>
                  </a:lnTo>
                  <a:lnTo>
                    <a:pt x="129" y="354"/>
                  </a:lnTo>
                  <a:lnTo>
                    <a:pt x="129" y="353"/>
                  </a:lnTo>
                  <a:lnTo>
                    <a:pt x="128" y="353"/>
                  </a:lnTo>
                  <a:lnTo>
                    <a:pt x="128" y="354"/>
                  </a:lnTo>
                  <a:lnTo>
                    <a:pt x="128" y="353"/>
                  </a:lnTo>
                  <a:lnTo>
                    <a:pt x="127" y="353"/>
                  </a:lnTo>
                  <a:lnTo>
                    <a:pt x="127" y="352"/>
                  </a:lnTo>
                  <a:lnTo>
                    <a:pt x="126" y="352"/>
                  </a:lnTo>
                  <a:lnTo>
                    <a:pt x="126" y="352"/>
                  </a:lnTo>
                  <a:lnTo>
                    <a:pt x="125" y="352"/>
                  </a:lnTo>
                  <a:lnTo>
                    <a:pt x="125" y="351"/>
                  </a:lnTo>
                  <a:lnTo>
                    <a:pt x="125" y="350"/>
                  </a:lnTo>
                  <a:lnTo>
                    <a:pt x="125" y="349"/>
                  </a:lnTo>
                  <a:lnTo>
                    <a:pt x="126" y="349"/>
                  </a:lnTo>
                  <a:lnTo>
                    <a:pt x="126" y="348"/>
                  </a:lnTo>
                  <a:lnTo>
                    <a:pt x="125" y="348"/>
                  </a:lnTo>
                  <a:lnTo>
                    <a:pt x="125" y="348"/>
                  </a:lnTo>
                  <a:lnTo>
                    <a:pt x="125" y="347"/>
                  </a:lnTo>
                  <a:lnTo>
                    <a:pt x="125" y="346"/>
                  </a:lnTo>
                  <a:lnTo>
                    <a:pt x="124" y="346"/>
                  </a:lnTo>
                  <a:lnTo>
                    <a:pt x="124" y="347"/>
                  </a:lnTo>
                  <a:lnTo>
                    <a:pt x="124" y="346"/>
                  </a:lnTo>
                  <a:lnTo>
                    <a:pt x="123" y="346"/>
                  </a:lnTo>
                  <a:lnTo>
                    <a:pt x="123" y="345"/>
                  </a:lnTo>
                  <a:lnTo>
                    <a:pt x="124" y="345"/>
                  </a:lnTo>
                  <a:lnTo>
                    <a:pt x="125" y="345"/>
                  </a:lnTo>
                  <a:lnTo>
                    <a:pt x="125" y="345"/>
                  </a:lnTo>
                  <a:lnTo>
                    <a:pt x="124" y="345"/>
                  </a:lnTo>
                  <a:lnTo>
                    <a:pt x="124" y="344"/>
                  </a:lnTo>
                  <a:lnTo>
                    <a:pt x="124" y="343"/>
                  </a:lnTo>
                  <a:lnTo>
                    <a:pt x="124" y="342"/>
                  </a:lnTo>
                  <a:lnTo>
                    <a:pt x="123" y="342"/>
                  </a:lnTo>
                  <a:lnTo>
                    <a:pt x="123" y="341"/>
                  </a:lnTo>
                  <a:lnTo>
                    <a:pt x="122" y="340"/>
                  </a:lnTo>
                  <a:lnTo>
                    <a:pt x="121" y="340"/>
                  </a:lnTo>
                  <a:lnTo>
                    <a:pt x="120" y="341"/>
                  </a:lnTo>
                  <a:lnTo>
                    <a:pt x="120" y="340"/>
                  </a:lnTo>
                  <a:lnTo>
                    <a:pt x="119" y="340"/>
                  </a:lnTo>
                  <a:lnTo>
                    <a:pt x="119" y="339"/>
                  </a:lnTo>
                  <a:lnTo>
                    <a:pt x="120" y="339"/>
                  </a:lnTo>
                  <a:lnTo>
                    <a:pt x="119" y="339"/>
                  </a:lnTo>
                  <a:lnTo>
                    <a:pt x="119" y="339"/>
                  </a:lnTo>
                  <a:lnTo>
                    <a:pt x="119" y="339"/>
                  </a:lnTo>
                  <a:lnTo>
                    <a:pt x="118" y="339"/>
                  </a:lnTo>
                  <a:lnTo>
                    <a:pt x="117" y="339"/>
                  </a:lnTo>
                  <a:lnTo>
                    <a:pt x="117" y="339"/>
                  </a:lnTo>
                  <a:lnTo>
                    <a:pt x="116" y="339"/>
                  </a:lnTo>
                  <a:lnTo>
                    <a:pt x="116" y="338"/>
                  </a:lnTo>
                  <a:lnTo>
                    <a:pt x="115" y="338"/>
                  </a:lnTo>
                  <a:lnTo>
                    <a:pt x="114" y="338"/>
                  </a:lnTo>
                  <a:lnTo>
                    <a:pt x="114" y="337"/>
                  </a:lnTo>
                  <a:lnTo>
                    <a:pt x="114" y="336"/>
                  </a:lnTo>
                  <a:lnTo>
                    <a:pt x="114" y="335"/>
                  </a:lnTo>
                  <a:lnTo>
                    <a:pt x="113" y="335"/>
                  </a:lnTo>
                  <a:lnTo>
                    <a:pt x="112" y="335"/>
                  </a:lnTo>
                  <a:lnTo>
                    <a:pt x="112" y="334"/>
                  </a:lnTo>
                  <a:lnTo>
                    <a:pt x="111" y="334"/>
                  </a:lnTo>
                  <a:lnTo>
                    <a:pt x="110" y="334"/>
                  </a:lnTo>
                  <a:lnTo>
                    <a:pt x="109" y="334"/>
                  </a:lnTo>
                  <a:lnTo>
                    <a:pt x="108" y="334"/>
                  </a:lnTo>
                  <a:lnTo>
                    <a:pt x="108" y="333"/>
                  </a:lnTo>
                  <a:lnTo>
                    <a:pt x="109" y="333"/>
                  </a:lnTo>
                  <a:lnTo>
                    <a:pt x="109" y="332"/>
                  </a:lnTo>
                  <a:lnTo>
                    <a:pt x="110" y="332"/>
                  </a:lnTo>
                  <a:lnTo>
                    <a:pt x="110" y="332"/>
                  </a:lnTo>
                  <a:lnTo>
                    <a:pt x="109" y="332"/>
                  </a:lnTo>
                  <a:lnTo>
                    <a:pt x="108" y="332"/>
                  </a:lnTo>
                  <a:lnTo>
                    <a:pt x="107" y="332"/>
                  </a:lnTo>
                  <a:lnTo>
                    <a:pt x="106" y="332"/>
                  </a:lnTo>
                  <a:lnTo>
                    <a:pt x="106" y="331"/>
                  </a:lnTo>
                  <a:lnTo>
                    <a:pt x="106" y="331"/>
                  </a:lnTo>
                  <a:lnTo>
                    <a:pt x="105" y="331"/>
                  </a:lnTo>
                  <a:lnTo>
                    <a:pt x="105" y="330"/>
                  </a:lnTo>
                  <a:lnTo>
                    <a:pt x="104" y="330"/>
                  </a:lnTo>
                  <a:lnTo>
                    <a:pt x="103" y="330"/>
                  </a:lnTo>
                  <a:lnTo>
                    <a:pt x="102" y="330"/>
                  </a:lnTo>
                  <a:lnTo>
                    <a:pt x="101" y="329"/>
                  </a:lnTo>
                  <a:lnTo>
                    <a:pt x="100" y="329"/>
                  </a:lnTo>
                  <a:lnTo>
                    <a:pt x="100" y="329"/>
                  </a:lnTo>
                  <a:lnTo>
                    <a:pt x="99" y="329"/>
                  </a:lnTo>
                  <a:lnTo>
                    <a:pt x="99" y="328"/>
                  </a:lnTo>
                  <a:lnTo>
                    <a:pt x="98" y="328"/>
                  </a:lnTo>
                  <a:lnTo>
                    <a:pt x="98" y="327"/>
                  </a:lnTo>
                  <a:lnTo>
                    <a:pt x="97" y="327"/>
                  </a:lnTo>
                  <a:lnTo>
                    <a:pt x="96" y="327"/>
                  </a:lnTo>
                  <a:lnTo>
                    <a:pt x="95" y="327"/>
                  </a:lnTo>
                  <a:lnTo>
                    <a:pt x="94" y="327"/>
                  </a:lnTo>
                  <a:lnTo>
                    <a:pt x="94" y="326"/>
                  </a:lnTo>
                  <a:lnTo>
                    <a:pt x="93" y="326"/>
                  </a:lnTo>
                  <a:lnTo>
                    <a:pt x="93" y="326"/>
                  </a:lnTo>
                  <a:lnTo>
                    <a:pt x="93" y="326"/>
                  </a:lnTo>
                  <a:lnTo>
                    <a:pt x="93" y="326"/>
                  </a:lnTo>
                  <a:lnTo>
                    <a:pt x="93" y="325"/>
                  </a:lnTo>
                  <a:lnTo>
                    <a:pt x="92" y="325"/>
                  </a:lnTo>
                  <a:lnTo>
                    <a:pt x="91" y="325"/>
                  </a:lnTo>
                  <a:lnTo>
                    <a:pt x="91" y="324"/>
                  </a:lnTo>
                  <a:lnTo>
                    <a:pt x="90" y="324"/>
                  </a:lnTo>
                  <a:lnTo>
                    <a:pt x="89" y="324"/>
                  </a:lnTo>
                  <a:lnTo>
                    <a:pt x="89" y="323"/>
                  </a:lnTo>
                  <a:lnTo>
                    <a:pt x="88" y="323"/>
                  </a:lnTo>
                  <a:lnTo>
                    <a:pt x="88" y="324"/>
                  </a:lnTo>
                  <a:lnTo>
                    <a:pt x="87" y="324"/>
                  </a:lnTo>
                  <a:lnTo>
                    <a:pt x="87" y="324"/>
                  </a:lnTo>
                  <a:lnTo>
                    <a:pt x="86" y="323"/>
                  </a:lnTo>
                  <a:lnTo>
                    <a:pt x="85" y="323"/>
                  </a:lnTo>
                  <a:lnTo>
                    <a:pt x="85" y="322"/>
                  </a:lnTo>
                  <a:lnTo>
                    <a:pt x="86" y="322"/>
                  </a:lnTo>
                  <a:lnTo>
                    <a:pt x="85" y="322"/>
                  </a:lnTo>
                  <a:lnTo>
                    <a:pt x="85" y="321"/>
                  </a:lnTo>
                  <a:lnTo>
                    <a:pt x="84" y="321"/>
                  </a:lnTo>
                  <a:lnTo>
                    <a:pt x="84" y="322"/>
                  </a:lnTo>
                  <a:lnTo>
                    <a:pt x="84" y="321"/>
                  </a:lnTo>
                  <a:lnTo>
                    <a:pt x="83" y="321"/>
                  </a:lnTo>
                  <a:lnTo>
                    <a:pt x="83" y="320"/>
                  </a:lnTo>
                  <a:lnTo>
                    <a:pt x="82" y="320"/>
                  </a:lnTo>
                  <a:lnTo>
                    <a:pt x="82" y="320"/>
                  </a:lnTo>
                  <a:lnTo>
                    <a:pt x="81" y="320"/>
                  </a:lnTo>
                  <a:lnTo>
                    <a:pt x="80" y="320"/>
                  </a:lnTo>
                  <a:lnTo>
                    <a:pt x="80" y="320"/>
                  </a:lnTo>
                  <a:lnTo>
                    <a:pt x="80" y="320"/>
                  </a:lnTo>
                  <a:lnTo>
                    <a:pt x="80" y="320"/>
                  </a:lnTo>
                  <a:lnTo>
                    <a:pt x="80" y="319"/>
                  </a:lnTo>
                  <a:lnTo>
                    <a:pt x="79" y="319"/>
                  </a:lnTo>
                  <a:lnTo>
                    <a:pt x="79" y="318"/>
                  </a:lnTo>
                  <a:lnTo>
                    <a:pt x="78" y="318"/>
                  </a:lnTo>
                  <a:lnTo>
                    <a:pt x="78" y="317"/>
                  </a:lnTo>
                  <a:lnTo>
                    <a:pt x="78" y="316"/>
                  </a:lnTo>
                  <a:lnTo>
                    <a:pt x="78" y="315"/>
                  </a:lnTo>
                  <a:lnTo>
                    <a:pt x="77" y="315"/>
                  </a:lnTo>
                  <a:lnTo>
                    <a:pt x="77" y="314"/>
                  </a:lnTo>
                  <a:lnTo>
                    <a:pt x="77" y="313"/>
                  </a:lnTo>
                  <a:lnTo>
                    <a:pt x="76" y="313"/>
                  </a:lnTo>
                  <a:lnTo>
                    <a:pt x="75" y="313"/>
                  </a:lnTo>
                  <a:lnTo>
                    <a:pt x="75" y="313"/>
                  </a:lnTo>
                  <a:lnTo>
                    <a:pt x="74" y="313"/>
                  </a:lnTo>
                  <a:lnTo>
                    <a:pt x="74" y="312"/>
                  </a:lnTo>
                  <a:lnTo>
                    <a:pt x="74" y="311"/>
                  </a:lnTo>
                  <a:lnTo>
                    <a:pt x="73" y="311"/>
                  </a:lnTo>
                  <a:lnTo>
                    <a:pt x="73" y="310"/>
                  </a:lnTo>
                  <a:lnTo>
                    <a:pt x="72" y="310"/>
                  </a:lnTo>
                  <a:lnTo>
                    <a:pt x="71" y="310"/>
                  </a:lnTo>
                  <a:lnTo>
                    <a:pt x="71" y="311"/>
                  </a:lnTo>
                  <a:lnTo>
                    <a:pt x="71" y="310"/>
                  </a:lnTo>
                  <a:lnTo>
                    <a:pt x="70" y="310"/>
                  </a:lnTo>
                  <a:lnTo>
                    <a:pt x="69" y="309"/>
                  </a:lnTo>
                  <a:lnTo>
                    <a:pt x="69" y="310"/>
                  </a:lnTo>
                  <a:lnTo>
                    <a:pt x="68" y="309"/>
                  </a:lnTo>
                  <a:lnTo>
                    <a:pt x="68" y="308"/>
                  </a:lnTo>
                  <a:lnTo>
                    <a:pt x="68" y="307"/>
                  </a:lnTo>
                  <a:lnTo>
                    <a:pt x="68" y="307"/>
                  </a:lnTo>
                  <a:lnTo>
                    <a:pt x="68" y="307"/>
                  </a:lnTo>
                  <a:lnTo>
                    <a:pt x="68" y="306"/>
                  </a:lnTo>
                  <a:lnTo>
                    <a:pt x="68" y="305"/>
                  </a:lnTo>
                  <a:lnTo>
                    <a:pt x="67" y="305"/>
                  </a:lnTo>
                  <a:lnTo>
                    <a:pt x="67" y="304"/>
                  </a:lnTo>
                  <a:lnTo>
                    <a:pt x="66" y="304"/>
                  </a:lnTo>
                  <a:lnTo>
                    <a:pt x="66" y="303"/>
                  </a:lnTo>
                  <a:lnTo>
                    <a:pt x="67" y="303"/>
                  </a:lnTo>
                  <a:lnTo>
                    <a:pt x="68" y="303"/>
                  </a:lnTo>
                  <a:lnTo>
                    <a:pt x="68" y="302"/>
                  </a:lnTo>
                  <a:lnTo>
                    <a:pt x="68" y="302"/>
                  </a:lnTo>
                  <a:lnTo>
                    <a:pt x="69" y="302"/>
                  </a:lnTo>
                  <a:lnTo>
                    <a:pt x="69" y="301"/>
                  </a:lnTo>
                  <a:lnTo>
                    <a:pt x="70" y="301"/>
                  </a:lnTo>
                  <a:lnTo>
                    <a:pt x="70" y="300"/>
                  </a:lnTo>
                  <a:lnTo>
                    <a:pt x="70" y="300"/>
                  </a:lnTo>
                  <a:lnTo>
                    <a:pt x="71" y="300"/>
                  </a:lnTo>
                  <a:lnTo>
                    <a:pt x="71" y="300"/>
                  </a:lnTo>
                  <a:lnTo>
                    <a:pt x="72" y="300"/>
                  </a:lnTo>
                  <a:lnTo>
                    <a:pt x="72" y="300"/>
                  </a:lnTo>
                  <a:lnTo>
                    <a:pt x="73" y="300"/>
                  </a:lnTo>
                  <a:lnTo>
                    <a:pt x="74" y="300"/>
                  </a:lnTo>
                  <a:lnTo>
                    <a:pt x="74" y="299"/>
                  </a:lnTo>
                  <a:lnTo>
                    <a:pt x="74" y="299"/>
                  </a:lnTo>
                  <a:lnTo>
                    <a:pt x="74" y="299"/>
                  </a:lnTo>
                  <a:lnTo>
                    <a:pt x="74" y="298"/>
                  </a:lnTo>
                  <a:lnTo>
                    <a:pt x="74" y="298"/>
                  </a:lnTo>
                  <a:lnTo>
                    <a:pt x="74" y="297"/>
                  </a:lnTo>
                  <a:lnTo>
                    <a:pt x="74" y="296"/>
                  </a:lnTo>
                  <a:lnTo>
                    <a:pt x="74" y="296"/>
                  </a:lnTo>
                  <a:lnTo>
                    <a:pt x="74" y="295"/>
                  </a:lnTo>
                  <a:lnTo>
                    <a:pt x="73" y="295"/>
                  </a:lnTo>
                  <a:lnTo>
                    <a:pt x="74" y="295"/>
                  </a:lnTo>
                  <a:lnTo>
                    <a:pt x="74" y="294"/>
                  </a:lnTo>
                  <a:lnTo>
                    <a:pt x="74" y="294"/>
                  </a:lnTo>
                  <a:lnTo>
                    <a:pt x="74" y="293"/>
                  </a:lnTo>
                  <a:lnTo>
                    <a:pt x="74" y="292"/>
                  </a:lnTo>
                  <a:lnTo>
                    <a:pt x="74" y="291"/>
                  </a:lnTo>
                  <a:lnTo>
                    <a:pt x="74" y="290"/>
                  </a:lnTo>
                  <a:lnTo>
                    <a:pt x="74" y="289"/>
                  </a:lnTo>
                  <a:lnTo>
                    <a:pt x="74" y="288"/>
                  </a:lnTo>
                  <a:lnTo>
                    <a:pt x="74" y="289"/>
                  </a:lnTo>
                  <a:lnTo>
                    <a:pt x="73" y="289"/>
                  </a:lnTo>
                  <a:lnTo>
                    <a:pt x="73" y="288"/>
                  </a:lnTo>
                  <a:lnTo>
                    <a:pt x="72" y="288"/>
                  </a:lnTo>
                  <a:lnTo>
                    <a:pt x="72" y="287"/>
                  </a:lnTo>
                  <a:lnTo>
                    <a:pt x="72" y="287"/>
                  </a:lnTo>
                  <a:lnTo>
                    <a:pt x="71" y="287"/>
                  </a:lnTo>
                  <a:lnTo>
                    <a:pt x="71" y="286"/>
                  </a:lnTo>
                  <a:lnTo>
                    <a:pt x="70" y="286"/>
                  </a:lnTo>
                  <a:lnTo>
                    <a:pt x="70" y="285"/>
                  </a:lnTo>
                  <a:lnTo>
                    <a:pt x="69" y="284"/>
                  </a:lnTo>
                  <a:lnTo>
                    <a:pt x="68" y="284"/>
                  </a:lnTo>
                  <a:lnTo>
                    <a:pt x="68" y="283"/>
                  </a:lnTo>
                  <a:lnTo>
                    <a:pt x="68" y="283"/>
                  </a:lnTo>
                  <a:lnTo>
                    <a:pt x="68" y="282"/>
                  </a:lnTo>
                  <a:lnTo>
                    <a:pt x="67" y="282"/>
                  </a:lnTo>
                  <a:lnTo>
                    <a:pt x="66" y="282"/>
                  </a:lnTo>
                  <a:lnTo>
                    <a:pt x="65" y="282"/>
                  </a:lnTo>
                  <a:lnTo>
                    <a:pt x="64" y="282"/>
                  </a:lnTo>
                  <a:lnTo>
                    <a:pt x="63" y="282"/>
                  </a:lnTo>
                  <a:lnTo>
                    <a:pt x="62" y="282"/>
                  </a:lnTo>
                  <a:lnTo>
                    <a:pt x="62" y="283"/>
                  </a:lnTo>
                  <a:lnTo>
                    <a:pt x="61" y="283"/>
                  </a:lnTo>
                  <a:lnTo>
                    <a:pt x="61" y="283"/>
                  </a:lnTo>
                  <a:lnTo>
                    <a:pt x="61" y="282"/>
                  </a:lnTo>
                  <a:lnTo>
                    <a:pt x="60" y="282"/>
                  </a:lnTo>
                  <a:lnTo>
                    <a:pt x="60" y="281"/>
                  </a:lnTo>
                  <a:lnTo>
                    <a:pt x="59" y="281"/>
                  </a:lnTo>
                  <a:lnTo>
                    <a:pt x="58" y="280"/>
                  </a:lnTo>
                  <a:lnTo>
                    <a:pt x="57" y="280"/>
                  </a:lnTo>
                  <a:lnTo>
                    <a:pt x="57" y="279"/>
                  </a:lnTo>
                  <a:lnTo>
                    <a:pt x="56" y="279"/>
                  </a:lnTo>
                  <a:lnTo>
                    <a:pt x="55" y="279"/>
                  </a:lnTo>
                  <a:lnTo>
                    <a:pt x="55" y="278"/>
                  </a:lnTo>
                  <a:lnTo>
                    <a:pt x="54" y="278"/>
                  </a:lnTo>
                  <a:lnTo>
                    <a:pt x="53" y="278"/>
                  </a:lnTo>
                  <a:lnTo>
                    <a:pt x="53" y="277"/>
                  </a:lnTo>
                  <a:lnTo>
                    <a:pt x="52" y="276"/>
                  </a:lnTo>
                  <a:lnTo>
                    <a:pt x="53" y="275"/>
                  </a:lnTo>
                  <a:lnTo>
                    <a:pt x="52" y="275"/>
                  </a:lnTo>
                  <a:lnTo>
                    <a:pt x="52" y="275"/>
                  </a:lnTo>
                  <a:lnTo>
                    <a:pt x="51" y="275"/>
                  </a:lnTo>
                  <a:lnTo>
                    <a:pt x="51" y="274"/>
                  </a:lnTo>
                  <a:lnTo>
                    <a:pt x="50" y="274"/>
                  </a:lnTo>
                  <a:lnTo>
                    <a:pt x="49" y="274"/>
                  </a:lnTo>
                  <a:lnTo>
                    <a:pt x="48" y="274"/>
                  </a:lnTo>
                  <a:lnTo>
                    <a:pt x="48" y="273"/>
                  </a:lnTo>
                  <a:lnTo>
                    <a:pt x="48" y="272"/>
                  </a:lnTo>
                  <a:lnTo>
                    <a:pt x="48" y="271"/>
                  </a:lnTo>
                  <a:lnTo>
                    <a:pt x="48" y="271"/>
                  </a:lnTo>
                  <a:lnTo>
                    <a:pt x="48" y="270"/>
                  </a:lnTo>
                  <a:lnTo>
                    <a:pt x="48" y="269"/>
                  </a:lnTo>
                  <a:lnTo>
                    <a:pt x="48" y="268"/>
                  </a:lnTo>
                  <a:lnTo>
                    <a:pt x="48" y="268"/>
                  </a:lnTo>
                  <a:lnTo>
                    <a:pt x="48" y="267"/>
                  </a:lnTo>
                  <a:lnTo>
                    <a:pt x="47" y="267"/>
                  </a:lnTo>
                  <a:lnTo>
                    <a:pt x="47" y="266"/>
                  </a:lnTo>
                  <a:lnTo>
                    <a:pt x="46" y="266"/>
                  </a:lnTo>
                  <a:lnTo>
                    <a:pt x="46" y="265"/>
                  </a:lnTo>
                  <a:lnTo>
                    <a:pt x="46" y="264"/>
                  </a:lnTo>
                  <a:lnTo>
                    <a:pt x="45" y="264"/>
                  </a:lnTo>
                  <a:lnTo>
                    <a:pt x="45" y="265"/>
                  </a:lnTo>
                  <a:lnTo>
                    <a:pt x="45" y="264"/>
                  </a:lnTo>
                  <a:lnTo>
                    <a:pt x="44" y="264"/>
                  </a:lnTo>
                  <a:lnTo>
                    <a:pt x="43" y="264"/>
                  </a:lnTo>
                  <a:lnTo>
                    <a:pt x="42" y="264"/>
                  </a:lnTo>
                  <a:lnTo>
                    <a:pt x="42" y="263"/>
                  </a:lnTo>
                  <a:lnTo>
                    <a:pt x="42" y="264"/>
                  </a:lnTo>
                  <a:lnTo>
                    <a:pt x="41" y="264"/>
                  </a:lnTo>
                  <a:lnTo>
                    <a:pt x="40" y="264"/>
                  </a:lnTo>
                  <a:lnTo>
                    <a:pt x="39" y="264"/>
                  </a:lnTo>
                  <a:lnTo>
                    <a:pt x="38" y="264"/>
                  </a:lnTo>
                  <a:lnTo>
                    <a:pt x="38" y="263"/>
                  </a:lnTo>
                  <a:lnTo>
                    <a:pt x="38" y="262"/>
                  </a:lnTo>
                  <a:lnTo>
                    <a:pt x="37" y="262"/>
                  </a:lnTo>
                  <a:lnTo>
                    <a:pt x="36" y="262"/>
                  </a:lnTo>
                  <a:lnTo>
                    <a:pt x="36" y="262"/>
                  </a:lnTo>
                  <a:lnTo>
                    <a:pt x="35" y="262"/>
                  </a:lnTo>
                  <a:lnTo>
                    <a:pt x="34" y="262"/>
                  </a:lnTo>
                  <a:lnTo>
                    <a:pt x="34" y="262"/>
                  </a:lnTo>
                  <a:lnTo>
                    <a:pt x="33" y="262"/>
                  </a:lnTo>
                  <a:lnTo>
                    <a:pt x="32" y="262"/>
                  </a:lnTo>
                  <a:lnTo>
                    <a:pt x="31" y="262"/>
                  </a:lnTo>
                  <a:lnTo>
                    <a:pt x="30" y="262"/>
                  </a:lnTo>
                  <a:lnTo>
                    <a:pt x="29" y="262"/>
                  </a:lnTo>
                  <a:lnTo>
                    <a:pt x="29" y="262"/>
                  </a:lnTo>
                  <a:lnTo>
                    <a:pt x="29" y="262"/>
                  </a:lnTo>
                  <a:lnTo>
                    <a:pt x="28" y="262"/>
                  </a:lnTo>
                  <a:lnTo>
                    <a:pt x="27" y="262"/>
                  </a:lnTo>
                  <a:lnTo>
                    <a:pt x="27" y="263"/>
                  </a:lnTo>
                  <a:lnTo>
                    <a:pt x="26" y="263"/>
                  </a:lnTo>
                  <a:lnTo>
                    <a:pt x="26" y="262"/>
                  </a:lnTo>
                  <a:lnTo>
                    <a:pt x="25" y="262"/>
                  </a:lnTo>
                  <a:lnTo>
                    <a:pt x="24" y="262"/>
                  </a:lnTo>
                  <a:lnTo>
                    <a:pt x="23" y="262"/>
                  </a:lnTo>
                  <a:lnTo>
                    <a:pt x="23" y="262"/>
                  </a:lnTo>
                  <a:lnTo>
                    <a:pt x="23" y="261"/>
                  </a:lnTo>
                  <a:lnTo>
                    <a:pt x="23" y="261"/>
                  </a:lnTo>
                  <a:lnTo>
                    <a:pt x="22" y="261"/>
                  </a:lnTo>
                  <a:lnTo>
                    <a:pt x="22" y="260"/>
                  </a:lnTo>
                  <a:lnTo>
                    <a:pt x="22" y="259"/>
                  </a:lnTo>
                  <a:lnTo>
                    <a:pt x="21" y="258"/>
                  </a:lnTo>
                  <a:lnTo>
                    <a:pt x="21" y="259"/>
                  </a:lnTo>
                  <a:lnTo>
                    <a:pt x="20" y="259"/>
                  </a:lnTo>
                  <a:lnTo>
                    <a:pt x="20" y="258"/>
                  </a:lnTo>
                  <a:lnTo>
                    <a:pt x="19" y="258"/>
                  </a:lnTo>
                  <a:lnTo>
                    <a:pt x="18" y="258"/>
                  </a:lnTo>
                  <a:lnTo>
                    <a:pt x="17" y="258"/>
                  </a:lnTo>
                  <a:lnTo>
                    <a:pt x="16" y="258"/>
                  </a:lnTo>
                  <a:lnTo>
                    <a:pt x="16" y="258"/>
                  </a:lnTo>
                  <a:lnTo>
                    <a:pt x="16" y="259"/>
                  </a:lnTo>
                  <a:lnTo>
                    <a:pt x="15" y="259"/>
                  </a:lnTo>
                  <a:lnTo>
                    <a:pt x="15" y="260"/>
                  </a:lnTo>
                  <a:lnTo>
                    <a:pt x="14" y="260"/>
                  </a:lnTo>
                  <a:lnTo>
                    <a:pt x="13" y="260"/>
                  </a:lnTo>
                  <a:lnTo>
                    <a:pt x="13" y="259"/>
                  </a:lnTo>
                  <a:lnTo>
                    <a:pt x="12" y="259"/>
                  </a:lnTo>
                  <a:lnTo>
                    <a:pt x="12" y="258"/>
                  </a:lnTo>
                  <a:lnTo>
                    <a:pt x="11" y="259"/>
                  </a:lnTo>
                  <a:lnTo>
                    <a:pt x="10" y="259"/>
                  </a:lnTo>
                  <a:lnTo>
                    <a:pt x="10" y="259"/>
                  </a:lnTo>
                  <a:lnTo>
                    <a:pt x="9" y="259"/>
                  </a:lnTo>
                  <a:lnTo>
                    <a:pt x="8" y="258"/>
                  </a:lnTo>
                  <a:lnTo>
                    <a:pt x="8" y="259"/>
                  </a:lnTo>
                  <a:lnTo>
                    <a:pt x="8" y="258"/>
                  </a:lnTo>
                  <a:lnTo>
                    <a:pt x="7" y="258"/>
                  </a:lnTo>
                  <a:lnTo>
                    <a:pt x="6" y="258"/>
                  </a:lnTo>
                  <a:lnTo>
                    <a:pt x="6" y="257"/>
                  </a:lnTo>
                  <a:lnTo>
                    <a:pt x="5" y="257"/>
                  </a:lnTo>
                  <a:lnTo>
                    <a:pt x="4" y="257"/>
                  </a:lnTo>
                  <a:lnTo>
                    <a:pt x="4" y="256"/>
                  </a:lnTo>
                  <a:lnTo>
                    <a:pt x="4" y="256"/>
                  </a:lnTo>
                  <a:lnTo>
                    <a:pt x="4" y="255"/>
                  </a:lnTo>
                  <a:lnTo>
                    <a:pt x="3" y="255"/>
                  </a:lnTo>
                  <a:lnTo>
                    <a:pt x="3" y="255"/>
                  </a:lnTo>
                  <a:lnTo>
                    <a:pt x="2" y="255"/>
                  </a:lnTo>
                  <a:lnTo>
                    <a:pt x="2" y="254"/>
                  </a:lnTo>
                  <a:lnTo>
                    <a:pt x="1" y="254"/>
                  </a:lnTo>
                  <a:lnTo>
                    <a:pt x="1" y="253"/>
                  </a:lnTo>
                  <a:lnTo>
                    <a:pt x="1" y="252"/>
                  </a:lnTo>
                  <a:lnTo>
                    <a:pt x="0" y="252"/>
                  </a:lnTo>
                  <a:lnTo>
                    <a:pt x="0" y="251"/>
                  </a:lnTo>
                  <a:lnTo>
                    <a:pt x="0" y="250"/>
                  </a:lnTo>
                  <a:lnTo>
                    <a:pt x="0" y="249"/>
                  </a:lnTo>
                  <a:lnTo>
                    <a:pt x="1" y="249"/>
                  </a:lnTo>
                  <a:lnTo>
                    <a:pt x="1" y="248"/>
                  </a:lnTo>
                  <a:lnTo>
                    <a:pt x="1" y="247"/>
                  </a:lnTo>
                  <a:lnTo>
                    <a:pt x="1" y="246"/>
                  </a:lnTo>
                  <a:lnTo>
                    <a:pt x="1" y="245"/>
                  </a:lnTo>
                  <a:lnTo>
                    <a:pt x="1" y="244"/>
                  </a:lnTo>
                  <a:lnTo>
                    <a:pt x="2" y="244"/>
                  </a:lnTo>
                  <a:lnTo>
                    <a:pt x="3" y="244"/>
                  </a:lnTo>
                  <a:lnTo>
                    <a:pt x="3" y="243"/>
                  </a:lnTo>
                  <a:lnTo>
                    <a:pt x="4" y="242"/>
                  </a:lnTo>
                  <a:lnTo>
                    <a:pt x="4" y="242"/>
                  </a:lnTo>
                  <a:lnTo>
                    <a:pt x="4" y="241"/>
                  </a:lnTo>
                  <a:lnTo>
                    <a:pt x="4" y="241"/>
                  </a:lnTo>
                  <a:lnTo>
                    <a:pt x="4" y="240"/>
                  </a:lnTo>
                  <a:lnTo>
                    <a:pt x="5" y="240"/>
                  </a:lnTo>
                  <a:lnTo>
                    <a:pt x="5" y="239"/>
                  </a:lnTo>
                  <a:lnTo>
                    <a:pt x="6" y="239"/>
                  </a:lnTo>
                  <a:lnTo>
                    <a:pt x="6" y="238"/>
                  </a:lnTo>
                  <a:lnTo>
                    <a:pt x="7" y="238"/>
                  </a:lnTo>
                  <a:lnTo>
                    <a:pt x="8" y="238"/>
                  </a:lnTo>
                  <a:lnTo>
                    <a:pt x="8" y="237"/>
                  </a:lnTo>
                  <a:lnTo>
                    <a:pt x="7" y="237"/>
                  </a:lnTo>
                  <a:lnTo>
                    <a:pt x="6" y="237"/>
                  </a:lnTo>
                  <a:lnTo>
                    <a:pt x="6" y="236"/>
                  </a:lnTo>
                  <a:lnTo>
                    <a:pt x="5" y="236"/>
                  </a:lnTo>
                  <a:lnTo>
                    <a:pt x="5" y="236"/>
                  </a:lnTo>
                  <a:lnTo>
                    <a:pt x="4" y="235"/>
                  </a:lnTo>
                  <a:lnTo>
                    <a:pt x="14" y="225"/>
                  </a:lnTo>
                  <a:lnTo>
                    <a:pt x="15" y="225"/>
                  </a:lnTo>
                  <a:lnTo>
                    <a:pt x="15" y="224"/>
                  </a:lnTo>
                  <a:lnTo>
                    <a:pt x="16" y="224"/>
                  </a:lnTo>
                  <a:lnTo>
                    <a:pt x="24" y="221"/>
                  </a:lnTo>
                  <a:lnTo>
                    <a:pt x="25" y="220"/>
                  </a:lnTo>
                  <a:lnTo>
                    <a:pt x="26" y="219"/>
                  </a:lnTo>
                  <a:lnTo>
                    <a:pt x="26" y="218"/>
                  </a:lnTo>
                  <a:lnTo>
                    <a:pt x="27" y="218"/>
                  </a:lnTo>
                  <a:lnTo>
                    <a:pt x="27" y="217"/>
                  </a:lnTo>
                  <a:lnTo>
                    <a:pt x="28" y="217"/>
                  </a:lnTo>
                  <a:lnTo>
                    <a:pt x="28" y="217"/>
                  </a:lnTo>
                  <a:lnTo>
                    <a:pt x="28" y="216"/>
                  </a:lnTo>
                  <a:lnTo>
                    <a:pt x="28" y="215"/>
                  </a:lnTo>
                  <a:lnTo>
                    <a:pt x="28" y="214"/>
                  </a:lnTo>
                  <a:lnTo>
                    <a:pt x="27" y="214"/>
                  </a:lnTo>
                  <a:lnTo>
                    <a:pt x="27" y="213"/>
                  </a:lnTo>
                  <a:lnTo>
                    <a:pt x="27" y="212"/>
                  </a:lnTo>
                  <a:lnTo>
                    <a:pt x="26" y="212"/>
                  </a:lnTo>
                  <a:lnTo>
                    <a:pt x="26" y="211"/>
                  </a:lnTo>
                  <a:lnTo>
                    <a:pt x="26" y="210"/>
                  </a:lnTo>
                  <a:lnTo>
                    <a:pt x="25" y="210"/>
                  </a:lnTo>
                  <a:lnTo>
                    <a:pt x="25" y="210"/>
                  </a:lnTo>
                  <a:lnTo>
                    <a:pt x="26" y="210"/>
                  </a:lnTo>
                  <a:lnTo>
                    <a:pt x="26" y="209"/>
                  </a:lnTo>
                  <a:lnTo>
                    <a:pt x="26" y="208"/>
                  </a:lnTo>
                  <a:lnTo>
                    <a:pt x="25" y="208"/>
                  </a:lnTo>
                  <a:lnTo>
                    <a:pt x="25" y="207"/>
                  </a:lnTo>
                  <a:lnTo>
                    <a:pt x="26" y="207"/>
                  </a:lnTo>
                  <a:lnTo>
                    <a:pt x="25" y="207"/>
                  </a:lnTo>
                  <a:lnTo>
                    <a:pt x="25" y="206"/>
                  </a:lnTo>
                  <a:lnTo>
                    <a:pt x="25" y="205"/>
                  </a:lnTo>
                  <a:lnTo>
                    <a:pt x="25" y="204"/>
                  </a:lnTo>
                  <a:lnTo>
                    <a:pt x="25" y="204"/>
                  </a:lnTo>
                  <a:lnTo>
                    <a:pt x="26" y="204"/>
                  </a:lnTo>
                  <a:lnTo>
                    <a:pt x="26" y="203"/>
                  </a:lnTo>
                  <a:lnTo>
                    <a:pt x="26" y="202"/>
                  </a:lnTo>
                  <a:lnTo>
                    <a:pt x="27" y="202"/>
                  </a:lnTo>
                  <a:lnTo>
                    <a:pt x="27" y="201"/>
                  </a:lnTo>
                  <a:lnTo>
                    <a:pt x="27" y="200"/>
                  </a:lnTo>
                  <a:lnTo>
                    <a:pt x="27" y="199"/>
                  </a:lnTo>
                  <a:lnTo>
                    <a:pt x="27" y="198"/>
                  </a:lnTo>
                  <a:lnTo>
                    <a:pt x="27" y="198"/>
                  </a:lnTo>
                  <a:lnTo>
                    <a:pt x="26" y="198"/>
                  </a:lnTo>
                  <a:lnTo>
                    <a:pt x="26" y="197"/>
                  </a:lnTo>
                  <a:lnTo>
                    <a:pt x="26" y="196"/>
                  </a:lnTo>
                  <a:lnTo>
                    <a:pt x="26" y="195"/>
                  </a:lnTo>
                  <a:lnTo>
                    <a:pt x="27" y="195"/>
                  </a:lnTo>
                  <a:lnTo>
                    <a:pt x="27" y="194"/>
                  </a:lnTo>
                  <a:lnTo>
                    <a:pt x="27" y="193"/>
                  </a:lnTo>
                  <a:lnTo>
                    <a:pt x="27" y="192"/>
                  </a:lnTo>
                  <a:lnTo>
                    <a:pt x="28" y="192"/>
                  </a:lnTo>
                  <a:lnTo>
                    <a:pt x="28" y="193"/>
                  </a:lnTo>
                  <a:lnTo>
                    <a:pt x="28" y="192"/>
                  </a:lnTo>
                  <a:lnTo>
                    <a:pt x="28" y="191"/>
                  </a:lnTo>
                  <a:lnTo>
                    <a:pt x="29" y="191"/>
                  </a:lnTo>
                  <a:lnTo>
                    <a:pt x="29" y="191"/>
                  </a:lnTo>
                  <a:lnTo>
                    <a:pt x="29" y="191"/>
                  </a:lnTo>
                  <a:lnTo>
                    <a:pt x="29" y="190"/>
                  </a:lnTo>
                  <a:lnTo>
                    <a:pt x="29" y="189"/>
                  </a:lnTo>
                  <a:lnTo>
                    <a:pt x="29" y="188"/>
                  </a:lnTo>
                  <a:lnTo>
                    <a:pt x="29" y="187"/>
                  </a:lnTo>
                  <a:lnTo>
                    <a:pt x="30" y="187"/>
                  </a:lnTo>
                  <a:lnTo>
                    <a:pt x="29" y="187"/>
                  </a:lnTo>
                  <a:lnTo>
                    <a:pt x="30" y="187"/>
                  </a:lnTo>
                  <a:lnTo>
                    <a:pt x="29" y="187"/>
                  </a:lnTo>
                  <a:lnTo>
                    <a:pt x="30" y="187"/>
                  </a:lnTo>
                  <a:lnTo>
                    <a:pt x="30" y="186"/>
                  </a:lnTo>
                  <a:lnTo>
                    <a:pt x="30" y="185"/>
                  </a:lnTo>
                  <a:lnTo>
                    <a:pt x="30" y="186"/>
                  </a:lnTo>
                  <a:lnTo>
                    <a:pt x="30" y="185"/>
                  </a:lnTo>
                  <a:lnTo>
                    <a:pt x="31" y="185"/>
                  </a:lnTo>
                  <a:lnTo>
                    <a:pt x="32" y="185"/>
                  </a:lnTo>
                  <a:lnTo>
                    <a:pt x="31" y="185"/>
                  </a:lnTo>
                  <a:lnTo>
                    <a:pt x="31" y="185"/>
                  </a:lnTo>
                  <a:lnTo>
                    <a:pt x="31" y="185"/>
                  </a:lnTo>
                  <a:lnTo>
                    <a:pt x="31" y="185"/>
                  </a:lnTo>
                  <a:lnTo>
                    <a:pt x="32" y="185"/>
                  </a:lnTo>
                  <a:lnTo>
                    <a:pt x="33" y="185"/>
                  </a:lnTo>
                  <a:lnTo>
                    <a:pt x="33" y="184"/>
                  </a:lnTo>
                  <a:lnTo>
                    <a:pt x="35" y="182"/>
                  </a:lnTo>
                  <a:lnTo>
                    <a:pt x="36" y="181"/>
                  </a:lnTo>
                  <a:lnTo>
                    <a:pt x="38" y="180"/>
                  </a:lnTo>
                  <a:lnTo>
                    <a:pt x="38" y="179"/>
                  </a:lnTo>
                  <a:lnTo>
                    <a:pt x="39" y="179"/>
                  </a:lnTo>
                  <a:lnTo>
                    <a:pt x="39" y="178"/>
                  </a:lnTo>
                  <a:lnTo>
                    <a:pt x="39" y="178"/>
                  </a:lnTo>
                  <a:lnTo>
                    <a:pt x="39" y="177"/>
                  </a:lnTo>
                  <a:lnTo>
                    <a:pt x="39" y="176"/>
                  </a:lnTo>
                  <a:lnTo>
                    <a:pt x="39" y="175"/>
                  </a:lnTo>
                  <a:lnTo>
                    <a:pt x="39" y="174"/>
                  </a:lnTo>
                  <a:lnTo>
                    <a:pt x="40" y="174"/>
                  </a:lnTo>
                  <a:lnTo>
                    <a:pt x="39" y="174"/>
                  </a:lnTo>
                  <a:lnTo>
                    <a:pt x="39" y="173"/>
                  </a:lnTo>
                  <a:lnTo>
                    <a:pt x="39" y="172"/>
                  </a:lnTo>
                  <a:lnTo>
                    <a:pt x="39" y="172"/>
                  </a:lnTo>
                  <a:lnTo>
                    <a:pt x="39" y="171"/>
                  </a:lnTo>
                  <a:lnTo>
                    <a:pt x="39" y="170"/>
                  </a:lnTo>
                  <a:lnTo>
                    <a:pt x="39" y="169"/>
                  </a:lnTo>
                  <a:lnTo>
                    <a:pt x="39" y="168"/>
                  </a:lnTo>
                  <a:lnTo>
                    <a:pt x="38" y="168"/>
                  </a:lnTo>
                  <a:lnTo>
                    <a:pt x="38" y="167"/>
                  </a:lnTo>
                  <a:lnTo>
                    <a:pt x="39" y="167"/>
                  </a:lnTo>
                  <a:lnTo>
                    <a:pt x="39" y="166"/>
                  </a:lnTo>
                  <a:lnTo>
                    <a:pt x="39" y="165"/>
                  </a:lnTo>
                  <a:lnTo>
                    <a:pt x="39" y="166"/>
                  </a:lnTo>
                  <a:lnTo>
                    <a:pt x="39" y="165"/>
                  </a:lnTo>
                  <a:lnTo>
                    <a:pt x="39" y="165"/>
                  </a:lnTo>
                  <a:lnTo>
                    <a:pt x="38" y="165"/>
                  </a:lnTo>
                  <a:lnTo>
                    <a:pt x="38" y="164"/>
                  </a:lnTo>
                  <a:lnTo>
                    <a:pt x="38" y="163"/>
                  </a:lnTo>
                  <a:lnTo>
                    <a:pt x="38" y="164"/>
                  </a:lnTo>
                  <a:lnTo>
                    <a:pt x="39" y="164"/>
                  </a:lnTo>
                  <a:lnTo>
                    <a:pt x="39" y="163"/>
                  </a:lnTo>
                  <a:lnTo>
                    <a:pt x="39" y="162"/>
                  </a:lnTo>
                  <a:lnTo>
                    <a:pt x="39" y="161"/>
                  </a:lnTo>
                  <a:lnTo>
                    <a:pt x="40" y="160"/>
                  </a:lnTo>
                  <a:lnTo>
                    <a:pt x="41" y="160"/>
                  </a:lnTo>
                  <a:lnTo>
                    <a:pt x="41" y="159"/>
                  </a:lnTo>
                  <a:lnTo>
                    <a:pt x="42" y="159"/>
                  </a:lnTo>
                  <a:lnTo>
                    <a:pt x="42" y="159"/>
                  </a:lnTo>
                  <a:lnTo>
                    <a:pt x="42" y="159"/>
                  </a:lnTo>
                  <a:lnTo>
                    <a:pt x="42" y="159"/>
                  </a:lnTo>
                  <a:lnTo>
                    <a:pt x="42" y="159"/>
                  </a:lnTo>
                  <a:lnTo>
                    <a:pt x="43" y="159"/>
                  </a:lnTo>
                  <a:lnTo>
                    <a:pt x="42" y="159"/>
                  </a:lnTo>
                  <a:lnTo>
                    <a:pt x="43" y="159"/>
                  </a:lnTo>
                  <a:lnTo>
                    <a:pt x="42" y="159"/>
                  </a:lnTo>
                  <a:lnTo>
                    <a:pt x="42" y="158"/>
                  </a:lnTo>
                  <a:lnTo>
                    <a:pt x="43" y="158"/>
                  </a:lnTo>
                  <a:lnTo>
                    <a:pt x="42" y="158"/>
                  </a:lnTo>
                  <a:lnTo>
                    <a:pt x="43" y="158"/>
                  </a:lnTo>
                  <a:lnTo>
                    <a:pt x="43" y="157"/>
                  </a:lnTo>
                  <a:lnTo>
                    <a:pt x="43" y="158"/>
                  </a:lnTo>
                  <a:lnTo>
                    <a:pt x="44" y="158"/>
                  </a:lnTo>
                  <a:lnTo>
                    <a:pt x="44" y="157"/>
                  </a:lnTo>
                  <a:lnTo>
                    <a:pt x="45" y="157"/>
                  </a:lnTo>
                  <a:lnTo>
                    <a:pt x="46" y="157"/>
                  </a:lnTo>
                  <a:lnTo>
                    <a:pt x="46" y="156"/>
                  </a:lnTo>
                  <a:lnTo>
                    <a:pt x="47" y="156"/>
                  </a:lnTo>
                  <a:lnTo>
                    <a:pt x="47" y="155"/>
                  </a:lnTo>
                  <a:lnTo>
                    <a:pt x="48" y="155"/>
                  </a:lnTo>
                  <a:lnTo>
                    <a:pt x="48" y="155"/>
                  </a:lnTo>
                  <a:lnTo>
                    <a:pt x="48" y="154"/>
                  </a:lnTo>
                  <a:lnTo>
                    <a:pt x="48" y="153"/>
                  </a:lnTo>
                  <a:lnTo>
                    <a:pt x="49" y="153"/>
                  </a:lnTo>
                  <a:lnTo>
                    <a:pt x="49" y="154"/>
                  </a:lnTo>
                  <a:lnTo>
                    <a:pt x="50" y="154"/>
                  </a:lnTo>
                  <a:lnTo>
                    <a:pt x="50" y="153"/>
                  </a:lnTo>
                  <a:lnTo>
                    <a:pt x="51" y="153"/>
                  </a:lnTo>
                  <a:lnTo>
                    <a:pt x="51" y="153"/>
                  </a:lnTo>
                  <a:lnTo>
                    <a:pt x="52" y="153"/>
                  </a:lnTo>
                  <a:lnTo>
                    <a:pt x="52" y="152"/>
                  </a:lnTo>
                  <a:lnTo>
                    <a:pt x="52" y="151"/>
                  </a:lnTo>
                  <a:lnTo>
                    <a:pt x="52" y="150"/>
                  </a:lnTo>
                  <a:lnTo>
                    <a:pt x="53" y="150"/>
                  </a:lnTo>
                  <a:lnTo>
                    <a:pt x="53" y="149"/>
                  </a:lnTo>
                  <a:lnTo>
                    <a:pt x="54" y="149"/>
                  </a:lnTo>
                  <a:lnTo>
                    <a:pt x="54" y="148"/>
                  </a:lnTo>
                  <a:lnTo>
                    <a:pt x="54" y="147"/>
                  </a:lnTo>
                  <a:lnTo>
                    <a:pt x="55" y="147"/>
                  </a:lnTo>
                  <a:lnTo>
                    <a:pt x="55" y="146"/>
                  </a:lnTo>
                  <a:lnTo>
                    <a:pt x="55" y="146"/>
                  </a:lnTo>
                  <a:lnTo>
                    <a:pt x="55" y="146"/>
                  </a:lnTo>
                  <a:lnTo>
                    <a:pt x="55" y="145"/>
                  </a:lnTo>
                  <a:lnTo>
                    <a:pt x="56" y="145"/>
                  </a:lnTo>
                  <a:lnTo>
                    <a:pt x="56" y="144"/>
                  </a:lnTo>
                  <a:lnTo>
                    <a:pt x="56" y="143"/>
                  </a:lnTo>
                  <a:lnTo>
                    <a:pt x="57" y="143"/>
                  </a:lnTo>
                  <a:lnTo>
                    <a:pt x="57" y="142"/>
                  </a:lnTo>
                  <a:lnTo>
                    <a:pt x="58" y="142"/>
                  </a:lnTo>
                  <a:lnTo>
                    <a:pt x="57" y="142"/>
                  </a:lnTo>
                  <a:lnTo>
                    <a:pt x="57" y="141"/>
                  </a:lnTo>
                  <a:lnTo>
                    <a:pt x="58" y="141"/>
                  </a:lnTo>
                  <a:lnTo>
                    <a:pt x="59" y="141"/>
                  </a:lnTo>
                  <a:lnTo>
                    <a:pt x="59" y="140"/>
                  </a:lnTo>
                  <a:lnTo>
                    <a:pt x="58" y="140"/>
                  </a:lnTo>
                  <a:lnTo>
                    <a:pt x="59" y="140"/>
                  </a:lnTo>
                  <a:lnTo>
                    <a:pt x="59" y="140"/>
                  </a:lnTo>
                  <a:lnTo>
                    <a:pt x="60" y="140"/>
                  </a:lnTo>
                  <a:lnTo>
                    <a:pt x="59" y="140"/>
                  </a:lnTo>
                  <a:lnTo>
                    <a:pt x="60" y="140"/>
                  </a:lnTo>
                  <a:lnTo>
                    <a:pt x="60" y="140"/>
                  </a:lnTo>
                  <a:lnTo>
                    <a:pt x="61" y="140"/>
                  </a:lnTo>
                  <a:lnTo>
                    <a:pt x="60" y="140"/>
                  </a:lnTo>
                  <a:lnTo>
                    <a:pt x="60" y="139"/>
                  </a:lnTo>
                  <a:lnTo>
                    <a:pt x="61" y="139"/>
                  </a:lnTo>
                  <a:lnTo>
                    <a:pt x="61" y="138"/>
                  </a:lnTo>
                  <a:lnTo>
                    <a:pt x="60" y="138"/>
                  </a:lnTo>
                  <a:lnTo>
                    <a:pt x="60" y="137"/>
                  </a:lnTo>
                  <a:lnTo>
                    <a:pt x="60" y="136"/>
                  </a:lnTo>
                  <a:lnTo>
                    <a:pt x="59" y="136"/>
                  </a:lnTo>
                  <a:lnTo>
                    <a:pt x="59" y="135"/>
                  </a:lnTo>
                  <a:lnTo>
                    <a:pt x="58" y="135"/>
                  </a:lnTo>
                  <a:lnTo>
                    <a:pt x="58" y="136"/>
                  </a:lnTo>
                  <a:lnTo>
                    <a:pt x="58" y="135"/>
                  </a:lnTo>
                  <a:lnTo>
                    <a:pt x="57" y="135"/>
                  </a:lnTo>
                  <a:lnTo>
                    <a:pt x="57" y="134"/>
                  </a:lnTo>
                  <a:lnTo>
                    <a:pt x="58" y="134"/>
                  </a:lnTo>
                  <a:lnTo>
                    <a:pt x="58" y="133"/>
                  </a:lnTo>
                  <a:lnTo>
                    <a:pt x="59" y="133"/>
                  </a:lnTo>
                  <a:lnTo>
                    <a:pt x="58" y="133"/>
                  </a:lnTo>
                  <a:lnTo>
                    <a:pt x="58" y="133"/>
                  </a:lnTo>
                  <a:lnTo>
                    <a:pt x="59" y="133"/>
                  </a:lnTo>
                  <a:lnTo>
                    <a:pt x="59" y="132"/>
                  </a:lnTo>
                  <a:lnTo>
                    <a:pt x="59" y="131"/>
                  </a:lnTo>
                  <a:lnTo>
                    <a:pt x="58" y="131"/>
                  </a:lnTo>
                  <a:lnTo>
                    <a:pt x="59" y="131"/>
                  </a:lnTo>
                  <a:lnTo>
                    <a:pt x="59" y="130"/>
                  </a:lnTo>
                  <a:lnTo>
                    <a:pt x="60" y="130"/>
                  </a:lnTo>
                  <a:lnTo>
                    <a:pt x="59" y="130"/>
                  </a:lnTo>
                  <a:lnTo>
                    <a:pt x="59" y="129"/>
                  </a:lnTo>
                  <a:lnTo>
                    <a:pt x="59" y="128"/>
                  </a:lnTo>
                  <a:lnTo>
                    <a:pt x="60" y="128"/>
                  </a:lnTo>
                  <a:lnTo>
                    <a:pt x="59" y="128"/>
                  </a:lnTo>
                  <a:lnTo>
                    <a:pt x="59" y="127"/>
                  </a:lnTo>
                  <a:lnTo>
                    <a:pt x="60" y="127"/>
                  </a:lnTo>
                  <a:lnTo>
                    <a:pt x="61" y="127"/>
                  </a:lnTo>
                  <a:lnTo>
                    <a:pt x="61" y="127"/>
                  </a:lnTo>
                  <a:lnTo>
                    <a:pt x="61" y="126"/>
                  </a:lnTo>
                  <a:lnTo>
                    <a:pt x="61" y="125"/>
                  </a:lnTo>
                  <a:lnTo>
                    <a:pt x="61" y="125"/>
                  </a:lnTo>
                  <a:lnTo>
                    <a:pt x="62" y="125"/>
                  </a:lnTo>
                  <a:lnTo>
                    <a:pt x="63" y="126"/>
                  </a:lnTo>
                  <a:lnTo>
                    <a:pt x="63" y="125"/>
                  </a:lnTo>
                  <a:lnTo>
                    <a:pt x="63" y="124"/>
                  </a:lnTo>
                  <a:lnTo>
                    <a:pt x="64" y="124"/>
                  </a:lnTo>
                  <a:lnTo>
                    <a:pt x="64" y="123"/>
                  </a:lnTo>
                  <a:lnTo>
                    <a:pt x="65" y="123"/>
                  </a:lnTo>
                  <a:lnTo>
                    <a:pt x="65" y="124"/>
                  </a:lnTo>
                  <a:lnTo>
                    <a:pt x="66" y="124"/>
                  </a:lnTo>
                  <a:lnTo>
                    <a:pt x="66" y="125"/>
                  </a:lnTo>
                  <a:lnTo>
                    <a:pt x="66" y="124"/>
                  </a:lnTo>
                  <a:lnTo>
                    <a:pt x="67" y="124"/>
                  </a:lnTo>
                  <a:lnTo>
                    <a:pt x="67" y="125"/>
                  </a:lnTo>
                  <a:lnTo>
                    <a:pt x="68" y="125"/>
                  </a:lnTo>
                  <a:lnTo>
                    <a:pt x="68" y="124"/>
                  </a:lnTo>
                  <a:lnTo>
                    <a:pt x="67" y="124"/>
                  </a:lnTo>
                  <a:lnTo>
                    <a:pt x="67" y="123"/>
                  </a:lnTo>
                  <a:lnTo>
                    <a:pt x="68" y="123"/>
                  </a:lnTo>
                  <a:lnTo>
                    <a:pt x="68" y="124"/>
                  </a:lnTo>
                  <a:lnTo>
                    <a:pt x="68" y="123"/>
                  </a:lnTo>
                  <a:lnTo>
                    <a:pt x="68" y="122"/>
                  </a:lnTo>
                  <a:lnTo>
                    <a:pt x="68" y="123"/>
                  </a:lnTo>
                  <a:lnTo>
                    <a:pt x="68" y="122"/>
                  </a:lnTo>
                  <a:lnTo>
                    <a:pt x="69" y="123"/>
                  </a:lnTo>
                  <a:lnTo>
                    <a:pt x="69" y="122"/>
                  </a:lnTo>
                  <a:lnTo>
                    <a:pt x="68" y="122"/>
                  </a:lnTo>
                  <a:lnTo>
                    <a:pt x="69" y="122"/>
                  </a:lnTo>
                  <a:lnTo>
                    <a:pt x="70" y="122"/>
                  </a:lnTo>
                  <a:lnTo>
                    <a:pt x="71" y="122"/>
                  </a:lnTo>
                  <a:lnTo>
                    <a:pt x="71" y="123"/>
                  </a:lnTo>
                  <a:lnTo>
                    <a:pt x="72" y="123"/>
                  </a:lnTo>
                  <a:lnTo>
                    <a:pt x="71" y="123"/>
                  </a:lnTo>
                  <a:lnTo>
                    <a:pt x="72" y="123"/>
                  </a:lnTo>
                  <a:lnTo>
                    <a:pt x="73" y="123"/>
                  </a:lnTo>
                  <a:lnTo>
                    <a:pt x="73" y="124"/>
                  </a:lnTo>
                  <a:lnTo>
                    <a:pt x="73" y="123"/>
                  </a:lnTo>
                  <a:lnTo>
                    <a:pt x="74" y="123"/>
                  </a:lnTo>
                  <a:lnTo>
                    <a:pt x="74" y="122"/>
                  </a:lnTo>
                  <a:lnTo>
                    <a:pt x="74" y="122"/>
                  </a:lnTo>
                  <a:lnTo>
                    <a:pt x="75" y="122"/>
                  </a:lnTo>
                  <a:lnTo>
                    <a:pt x="76" y="122"/>
                  </a:lnTo>
                  <a:lnTo>
                    <a:pt x="76" y="121"/>
                  </a:lnTo>
                  <a:lnTo>
                    <a:pt x="77" y="121"/>
                  </a:lnTo>
                  <a:lnTo>
                    <a:pt x="77" y="120"/>
                  </a:lnTo>
                  <a:lnTo>
                    <a:pt x="78" y="120"/>
                  </a:lnTo>
                  <a:lnTo>
                    <a:pt x="78" y="121"/>
                  </a:lnTo>
                  <a:lnTo>
                    <a:pt x="78" y="120"/>
                  </a:lnTo>
                  <a:lnTo>
                    <a:pt x="79" y="120"/>
                  </a:lnTo>
                  <a:lnTo>
                    <a:pt x="80" y="120"/>
                  </a:lnTo>
                  <a:lnTo>
                    <a:pt x="80" y="121"/>
                  </a:lnTo>
                  <a:lnTo>
                    <a:pt x="79" y="121"/>
                  </a:lnTo>
                  <a:lnTo>
                    <a:pt x="80" y="121"/>
                  </a:lnTo>
                  <a:lnTo>
                    <a:pt x="80" y="120"/>
                  </a:lnTo>
                  <a:lnTo>
                    <a:pt x="80" y="120"/>
                  </a:lnTo>
                  <a:lnTo>
                    <a:pt x="80" y="120"/>
                  </a:lnTo>
                  <a:lnTo>
                    <a:pt x="80" y="120"/>
                  </a:lnTo>
                  <a:lnTo>
                    <a:pt x="81" y="120"/>
                  </a:lnTo>
                  <a:lnTo>
                    <a:pt x="81" y="121"/>
                  </a:lnTo>
                  <a:lnTo>
                    <a:pt x="81" y="120"/>
                  </a:lnTo>
                  <a:lnTo>
                    <a:pt x="82" y="120"/>
                  </a:lnTo>
                  <a:lnTo>
                    <a:pt x="82" y="120"/>
                  </a:lnTo>
                  <a:lnTo>
                    <a:pt x="83" y="120"/>
                  </a:lnTo>
                  <a:lnTo>
                    <a:pt x="84" y="120"/>
                  </a:lnTo>
                  <a:lnTo>
                    <a:pt x="84" y="120"/>
                  </a:lnTo>
                  <a:lnTo>
                    <a:pt x="85" y="120"/>
                  </a:lnTo>
                  <a:lnTo>
                    <a:pt x="85" y="120"/>
                  </a:lnTo>
                  <a:lnTo>
                    <a:pt x="84" y="120"/>
                  </a:lnTo>
                  <a:lnTo>
                    <a:pt x="85" y="120"/>
                  </a:lnTo>
                  <a:lnTo>
                    <a:pt x="85" y="121"/>
                  </a:lnTo>
                  <a:lnTo>
                    <a:pt x="86" y="121"/>
                  </a:lnTo>
                  <a:lnTo>
                    <a:pt x="86" y="120"/>
                  </a:lnTo>
                  <a:lnTo>
                    <a:pt x="86" y="121"/>
                  </a:lnTo>
                  <a:lnTo>
                    <a:pt x="87" y="121"/>
                  </a:lnTo>
                  <a:lnTo>
                    <a:pt x="87" y="120"/>
                  </a:lnTo>
                  <a:lnTo>
                    <a:pt x="86" y="120"/>
                  </a:lnTo>
                  <a:lnTo>
                    <a:pt x="86" y="120"/>
                  </a:lnTo>
                  <a:lnTo>
                    <a:pt x="87" y="120"/>
                  </a:lnTo>
                  <a:lnTo>
                    <a:pt x="87" y="120"/>
                  </a:lnTo>
                  <a:lnTo>
                    <a:pt x="87" y="120"/>
                  </a:lnTo>
                  <a:lnTo>
                    <a:pt x="88" y="120"/>
                  </a:lnTo>
                  <a:lnTo>
                    <a:pt x="87" y="120"/>
                  </a:lnTo>
                  <a:lnTo>
                    <a:pt x="88" y="120"/>
                  </a:lnTo>
                  <a:lnTo>
                    <a:pt x="88" y="120"/>
                  </a:lnTo>
                  <a:lnTo>
                    <a:pt x="89" y="120"/>
                  </a:lnTo>
                  <a:lnTo>
                    <a:pt x="89" y="120"/>
                  </a:lnTo>
                  <a:lnTo>
                    <a:pt x="89" y="120"/>
                  </a:lnTo>
                  <a:lnTo>
                    <a:pt x="90" y="120"/>
                  </a:lnTo>
                  <a:lnTo>
                    <a:pt x="90" y="120"/>
                  </a:lnTo>
                  <a:lnTo>
                    <a:pt x="91" y="120"/>
                  </a:lnTo>
                  <a:lnTo>
                    <a:pt x="91" y="120"/>
                  </a:lnTo>
                  <a:lnTo>
                    <a:pt x="91" y="119"/>
                  </a:lnTo>
                  <a:lnTo>
                    <a:pt x="92" y="119"/>
                  </a:lnTo>
                  <a:lnTo>
                    <a:pt x="92" y="120"/>
                  </a:lnTo>
                  <a:lnTo>
                    <a:pt x="93" y="120"/>
                  </a:lnTo>
                  <a:lnTo>
                    <a:pt x="93" y="119"/>
                  </a:lnTo>
                  <a:lnTo>
                    <a:pt x="92" y="119"/>
                  </a:lnTo>
                  <a:lnTo>
                    <a:pt x="93" y="119"/>
                  </a:lnTo>
                  <a:lnTo>
                    <a:pt x="93" y="120"/>
                  </a:lnTo>
                  <a:lnTo>
                    <a:pt x="93" y="119"/>
                  </a:lnTo>
                  <a:lnTo>
                    <a:pt x="93" y="119"/>
                  </a:lnTo>
                  <a:lnTo>
                    <a:pt x="93" y="120"/>
                  </a:lnTo>
                  <a:lnTo>
                    <a:pt x="94" y="120"/>
                  </a:lnTo>
                  <a:lnTo>
                    <a:pt x="94" y="119"/>
                  </a:lnTo>
                  <a:lnTo>
                    <a:pt x="95" y="119"/>
                  </a:lnTo>
                  <a:lnTo>
                    <a:pt x="96" y="119"/>
                  </a:lnTo>
                  <a:lnTo>
                    <a:pt x="97" y="119"/>
                  </a:lnTo>
                  <a:lnTo>
                    <a:pt x="97" y="120"/>
                  </a:lnTo>
                  <a:lnTo>
                    <a:pt x="98" y="120"/>
                  </a:lnTo>
                  <a:lnTo>
                    <a:pt x="98" y="119"/>
                  </a:lnTo>
                  <a:lnTo>
                    <a:pt x="98" y="118"/>
                  </a:lnTo>
                  <a:lnTo>
                    <a:pt x="99" y="118"/>
                  </a:lnTo>
                  <a:lnTo>
                    <a:pt x="99" y="117"/>
                  </a:lnTo>
                  <a:lnTo>
                    <a:pt x="99" y="118"/>
                  </a:lnTo>
                  <a:lnTo>
                    <a:pt x="99" y="119"/>
                  </a:lnTo>
                  <a:lnTo>
                    <a:pt x="100" y="119"/>
                  </a:lnTo>
                  <a:lnTo>
                    <a:pt x="100" y="119"/>
                  </a:lnTo>
                  <a:lnTo>
                    <a:pt x="100" y="118"/>
                  </a:lnTo>
                  <a:lnTo>
                    <a:pt x="100" y="119"/>
                  </a:lnTo>
                  <a:lnTo>
                    <a:pt x="101" y="119"/>
                  </a:lnTo>
                  <a:lnTo>
                    <a:pt x="101" y="118"/>
                  </a:lnTo>
                  <a:lnTo>
                    <a:pt x="102" y="118"/>
                  </a:lnTo>
                  <a:lnTo>
                    <a:pt x="103" y="118"/>
                  </a:lnTo>
                  <a:lnTo>
                    <a:pt x="103" y="119"/>
                  </a:lnTo>
                  <a:lnTo>
                    <a:pt x="103" y="118"/>
                  </a:lnTo>
                  <a:lnTo>
                    <a:pt x="104" y="118"/>
                  </a:lnTo>
                  <a:lnTo>
                    <a:pt x="105" y="118"/>
                  </a:lnTo>
                  <a:lnTo>
                    <a:pt x="105" y="117"/>
                  </a:lnTo>
                  <a:lnTo>
                    <a:pt x="105" y="118"/>
                  </a:lnTo>
                  <a:lnTo>
                    <a:pt x="106" y="118"/>
                  </a:lnTo>
                  <a:lnTo>
                    <a:pt x="105" y="118"/>
                  </a:lnTo>
                  <a:lnTo>
                    <a:pt x="106" y="118"/>
                  </a:lnTo>
                  <a:lnTo>
                    <a:pt x="106" y="118"/>
                  </a:lnTo>
                  <a:lnTo>
                    <a:pt x="106" y="117"/>
                  </a:lnTo>
                  <a:lnTo>
                    <a:pt x="106" y="118"/>
                  </a:lnTo>
                  <a:lnTo>
                    <a:pt x="107" y="118"/>
                  </a:lnTo>
                  <a:lnTo>
                    <a:pt x="107" y="117"/>
                  </a:lnTo>
                  <a:lnTo>
                    <a:pt x="108" y="117"/>
                  </a:lnTo>
                  <a:lnTo>
                    <a:pt x="110" y="117"/>
                  </a:lnTo>
                  <a:lnTo>
                    <a:pt x="111" y="117"/>
                  </a:lnTo>
                  <a:lnTo>
                    <a:pt x="112" y="117"/>
                  </a:lnTo>
                  <a:lnTo>
                    <a:pt x="112" y="117"/>
                  </a:lnTo>
                  <a:lnTo>
                    <a:pt x="113" y="117"/>
                  </a:lnTo>
                  <a:lnTo>
                    <a:pt x="115" y="118"/>
                  </a:lnTo>
                  <a:lnTo>
                    <a:pt x="115" y="119"/>
                  </a:lnTo>
                  <a:lnTo>
                    <a:pt x="116" y="120"/>
                  </a:lnTo>
                  <a:lnTo>
                    <a:pt x="116" y="130"/>
                  </a:lnTo>
                  <a:lnTo>
                    <a:pt x="116" y="133"/>
                  </a:lnTo>
                  <a:lnTo>
                    <a:pt x="116" y="133"/>
                  </a:lnTo>
                  <a:lnTo>
                    <a:pt x="117" y="133"/>
                  </a:lnTo>
                  <a:lnTo>
                    <a:pt x="118" y="134"/>
                  </a:lnTo>
                  <a:lnTo>
                    <a:pt x="120" y="134"/>
                  </a:lnTo>
                  <a:lnTo>
                    <a:pt x="120" y="135"/>
                  </a:lnTo>
                  <a:lnTo>
                    <a:pt x="122" y="136"/>
                  </a:lnTo>
                  <a:lnTo>
                    <a:pt x="123" y="137"/>
                  </a:lnTo>
                  <a:lnTo>
                    <a:pt x="124" y="137"/>
                  </a:lnTo>
                  <a:lnTo>
                    <a:pt x="124" y="138"/>
                  </a:lnTo>
                  <a:lnTo>
                    <a:pt x="125" y="139"/>
                  </a:lnTo>
                  <a:lnTo>
                    <a:pt x="125" y="140"/>
                  </a:lnTo>
                  <a:lnTo>
                    <a:pt x="126" y="142"/>
                  </a:lnTo>
                  <a:lnTo>
                    <a:pt x="128" y="145"/>
                  </a:lnTo>
                  <a:lnTo>
                    <a:pt x="128" y="146"/>
                  </a:lnTo>
                  <a:lnTo>
                    <a:pt x="129" y="146"/>
                  </a:lnTo>
                  <a:lnTo>
                    <a:pt x="131" y="148"/>
                  </a:lnTo>
                  <a:lnTo>
                    <a:pt x="131" y="149"/>
                  </a:lnTo>
                  <a:lnTo>
                    <a:pt x="132" y="149"/>
                  </a:lnTo>
                  <a:lnTo>
                    <a:pt x="132" y="149"/>
                  </a:lnTo>
                  <a:lnTo>
                    <a:pt x="132" y="150"/>
                  </a:lnTo>
                  <a:lnTo>
                    <a:pt x="133" y="150"/>
                  </a:lnTo>
                  <a:lnTo>
                    <a:pt x="134" y="150"/>
                  </a:lnTo>
                  <a:lnTo>
                    <a:pt x="134" y="151"/>
                  </a:lnTo>
                  <a:lnTo>
                    <a:pt x="135" y="153"/>
                  </a:lnTo>
                  <a:lnTo>
                    <a:pt x="138" y="160"/>
                  </a:lnTo>
                  <a:lnTo>
                    <a:pt x="140" y="167"/>
                  </a:lnTo>
                  <a:lnTo>
                    <a:pt x="141" y="169"/>
                  </a:lnTo>
                  <a:lnTo>
                    <a:pt x="142" y="170"/>
                  </a:lnTo>
                  <a:lnTo>
                    <a:pt x="142" y="171"/>
                  </a:lnTo>
                  <a:lnTo>
                    <a:pt x="143" y="172"/>
                  </a:lnTo>
                  <a:lnTo>
                    <a:pt x="144" y="172"/>
                  </a:lnTo>
                  <a:lnTo>
                    <a:pt x="145" y="173"/>
                  </a:lnTo>
                  <a:lnTo>
                    <a:pt x="146" y="173"/>
                  </a:lnTo>
                  <a:lnTo>
                    <a:pt x="148" y="174"/>
                  </a:lnTo>
                  <a:lnTo>
                    <a:pt x="151" y="175"/>
                  </a:lnTo>
                  <a:lnTo>
                    <a:pt x="155" y="177"/>
                  </a:lnTo>
                  <a:lnTo>
                    <a:pt x="162" y="178"/>
                  </a:lnTo>
                  <a:lnTo>
                    <a:pt x="167" y="178"/>
                  </a:lnTo>
                  <a:lnTo>
                    <a:pt x="168" y="178"/>
                  </a:lnTo>
                  <a:lnTo>
                    <a:pt x="169" y="178"/>
                  </a:lnTo>
                  <a:lnTo>
                    <a:pt x="176" y="177"/>
                  </a:lnTo>
                  <a:lnTo>
                    <a:pt x="176" y="176"/>
                  </a:lnTo>
                  <a:lnTo>
                    <a:pt x="177" y="176"/>
                  </a:lnTo>
                  <a:lnTo>
                    <a:pt x="183" y="173"/>
                  </a:lnTo>
                  <a:lnTo>
                    <a:pt x="188" y="172"/>
                  </a:lnTo>
                  <a:lnTo>
                    <a:pt x="189" y="171"/>
                  </a:lnTo>
                  <a:lnTo>
                    <a:pt x="195" y="170"/>
                  </a:lnTo>
                  <a:lnTo>
                    <a:pt x="195" y="170"/>
                  </a:lnTo>
                  <a:lnTo>
                    <a:pt x="207" y="170"/>
                  </a:lnTo>
                  <a:lnTo>
                    <a:pt x="219" y="171"/>
                  </a:lnTo>
                  <a:lnTo>
                    <a:pt x="225" y="171"/>
                  </a:lnTo>
                  <a:lnTo>
                    <a:pt x="239" y="172"/>
                  </a:lnTo>
                  <a:lnTo>
                    <a:pt x="242" y="172"/>
                  </a:lnTo>
                  <a:lnTo>
                    <a:pt x="246" y="171"/>
                  </a:lnTo>
                  <a:lnTo>
                    <a:pt x="254" y="188"/>
                  </a:lnTo>
                  <a:lnTo>
                    <a:pt x="285" y="188"/>
                  </a:lnTo>
                  <a:lnTo>
                    <a:pt x="293" y="188"/>
                  </a:lnTo>
                  <a:lnTo>
                    <a:pt x="295" y="188"/>
                  </a:lnTo>
                  <a:lnTo>
                    <a:pt x="302" y="188"/>
                  </a:lnTo>
                  <a:lnTo>
                    <a:pt x="301" y="185"/>
                  </a:lnTo>
                  <a:lnTo>
                    <a:pt x="301" y="185"/>
                  </a:lnTo>
                  <a:lnTo>
                    <a:pt x="303" y="183"/>
                  </a:lnTo>
                  <a:lnTo>
                    <a:pt x="303" y="182"/>
                  </a:lnTo>
                  <a:lnTo>
                    <a:pt x="304" y="179"/>
                  </a:lnTo>
                  <a:lnTo>
                    <a:pt x="304" y="178"/>
                  </a:lnTo>
                  <a:lnTo>
                    <a:pt x="315" y="169"/>
                  </a:lnTo>
                  <a:lnTo>
                    <a:pt x="316" y="168"/>
                  </a:lnTo>
                  <a:lnTo>
                    <a:pt x="317" y="167"/>
                  </a:lnTo>
                  <a:lnTo>
                    <a:pt x="317" y="166"/>
                  </a:lnTo>
                  <a:lnTo>
                    <a:pt x="317" y="165"/>
                  </a:lnTo>
                  <a:lnTo>
                    <a:pt x="317" y="165"/>
                  </a:lnTo>
                  <a:lnTo>
                    <a:pt x="317" y="164"/>
                  </a:lnTo>
                  <a:lnTo>
                    <a:pt x="318" y="164"/>
                  </a:lnTo>
                  <a:lnTo>
                    <a:pt x="319" y="164"/>
                  </a:lnTo>
                  <a:lnTo>
                    <a:pt x="319" y="163"/>
                  </a:lnTo>
                  <a:lnTo>
                    <a:pt x="320" y="163"/>
                  </a:lnTo>
                  <a:lnTo>
                    <a:pt x="321" y="163"/>
                  </a:lnTo>
                  <a:lnTo>
                    <a:pt x="322" y="163"/>
                  </a:lnTo>
                  <a:lnTo>
                    <a:pt x="321" y="163"/>
                  </a:lnTo>
                  <a:lnTo>
                    <a:pt x="321" y="162"/>
                  </a:lnTo>
                  <a:lnTo>
                    <a:pt x="322" y="162"/>
                  </a:lnTo>
                  <a:lnTo>
                    <a:pt x="322" y="163"/>
                  </a:lnTo>
                  <a:lnTo>
                    <a:pt x="323" y="163"/>
                  </a:lnTo>
                  <a:lnTo>
                    <a:pt x="323" y="162"/>
                  </a:lnTo>
                  <a:lnTo>
                    <a:pt x="323" y="162"/>
                  </a:lnTo>
                  <a:lnTo>
                    <a:pt x="323" y="163"/>
                  </a:lnTo>
                  <a:lnTo>
                    <a:pt x="323" y="162"/>
                  </a:lnTo>
                  <a:lnTo>
                    <a:pt x="323" y="163"/>
                  </a:lnTo>
                  <a:lnTo>
                    <a:pt x="324" y="163"/>
                  </a:lnTo>
                  <a:lnTo>
                    <a:pt x="324" y="162"/>
                  </a:lnTo>
                  <a:lnTo>
                    <a:pt x="324" y="161"/>
                  </a:lnTo>
                  <a:lnTo>
                    <a:pt x="325" y="161"/>
                  </a:lnTo>
                  <a:lnTo>
                    <a:pt x="325" y="162"/>
                  </a:lnTo>
                  <a:lnTo>
                    <a:pt x="325" y="161"/>
                  </a:lnTo>
                  <a:lnTo>
                    <a:pt x="326" y="161"/>
                  </a:lnTo>
                  <a:lnTo>
                    <a:pt x="326" y="162"/>
                  </a:lnTo>
                  <a:lnTo>
                    <a:pt x="326" y="161"/>
                  </a:lnTo>
                  <a:lnTo>
                    <a:pt x="326" y="162"/>
                  </a:lnTo>
                  <a:lnTo>
                    <a:pt x="327" y="162"/>
                  </a:lnTo>
                  <a:lnTo>
                    <a:pt x="347" y="162"/>
                  </a:lnTo>
                  <a:lnTo>
                    <a:pt x="352" y="162"/>
                  </a:lnTo>
                  <a:lnTo>
                    <a:pt x="352" y="156"/>
                  </a:lnTo>
                  <a:lnTo>
                    <a:pt x="352" y="145"/>
                  </a:lnTo>
                  <a:lnTo>
                    <a:pt x="352" y="140"/>
                  </a:lnTo>
                  <a:lnTo>
                    <a:pt x="360" y="136"/>
                  </a:lnTo>
                  <a:lnTo>
                    <a:pt x="370" y="131"/>
                  </a:lnTo>
                  <a:lnTo>
                    <a:pt x="375" y="128"/>
                  </a:lnTo>
                  <a:lnTo>
                    <a:pt x="378" y="127"/>
                  </a:lnTo>
                  <a:lnTo>
                    <a:pt x="382" y="127"/>
                  </a:lnTo>
                  <a:lnTo>
                    <a:pt x="416" y="147"/>
                  </a:lnTo>
                  <a:lnTo>
                    <a:pt x="427" y="157"/>
                  </a:lnTo>
                  <a:lnTo>
                    <a:pt x="433" y="161"/>
                  </a:lnTo>
                  <a:lnTo>
                    <a:pt x="434" y="162"/>
                  </a:lnTo>
                  <a:lnTo>
                    <a:pt x="435" y="163"/>
                  </a:lnTo>
                  <a:lnTo>
                    <a:pt x="436" y="164"/>
                  </a:lnTo>
                  <a:lnTo>
                    <a:pt x="437" y="164"/>
                  </a:lnTo>
                  <a:lnTo>
                    <a:pt x="437" y="165"/>
                  </a:lnTo>
                  <a:lnTo>
                    <a:pt x="437" y="164"/>
                  </a:lnTo>
                  <a:lnTo>
                    <a:pt x="440" y="162"/>
                  </a:lnTo>
                  <a:lnTo>
                    <a:pt x="441" y="162"/>
                  </a:lnTo>
                  <a:lnTo>
                    <a:pt x="462" y="161"/>
                  </a:lnTo>
                  <a:lnTo>
                    <a:pt x="464" y="161"/>
                  </a:lnTo>
                  <a:lnTo>
                    <a:pt x="465" y="161"/>
                  </a:lnTo>
                  <a:lnTo>
                    <a:pt x="467" y="160"/>
                  </a:lnTo>
                  <a:lnTo>
                    <a:pt x="468" y="160"/>
                  </a:lnTo>
                  <a:lnTo>
                    <a:pt x="469" y="159"/>
                  </a:lnTo>
                  <a:lnTo>
                    <a:pt x="470" y="159"/>
                  </a:lnTo>
                  <a:lnTo>
                    <a:pt x="471" y="158"/>
                  </a:lnTo>
                  <a:lnTo>
                    <a:pt x="474" y="153"/>
                  </a:lnTo>
                  <a:lnTo>
                    <a:pt x="480" y="146"/>
                  </a:lnTo>
                  <a:lnTo>
                    <a:pt x="485" y="140"/>
                  </a:lnTo>
                  <a:lnTo>
                    <a:pt x="490" y="134"/>
                  </a:lnTo>
                  <a:lnTo>
                    <a:pt x="495" y="129"/>
                  </a:lnTo>
                  <a:lnTo>
                    <a:pt x="496" y="128"/>
                  </a:lnTo>
                  <a:lnTo>
                    <a:pt x="498" y="127"/>
                  </a:lnTo>
                  <a:lnTo>
                    <a:pt x="500" y="124"/>
                  </a:lnTo>
                  <a:lnTo>
                    <a:pt x="500" y="123"/>
                  </a:lnTo>
                  <a:lnTo>
                    <a:pt x="501" y="123"/>
                  </a:lnTo>
                  <a:lnTo>
                    <a:pt x="501" y="122"/>
                  </a:lnTo>
                  <a:lnTo>
                    <a:pt x="502" y="122"/>
                  </a:lnTo>
                  <a:lnTo>
                    <a:pt x="502" y="121"/>
                  </a:lnTo>
                  <a:lnTo>
                    <a:pt x="503" y="121"/>
                  </a:lnTo>
                  <a:lnTo>
                    <a:pt x="503" y="120"/>
                  </a:lnTo>
                  <a:lnTo>
                    <a:pt x="503" y="118"/>
                  </a:lnTo>
                  <a:lnTo>
                    <a:pt x="509" y="109"/>
                  </a:lnTo>
                  <a:lnTo>
                    <a:pt x="511" y="103"/>
                  </a:lnTo>
                  <a:lnTo>
                    <a:pt x="512" y="103"/>
                  </a:lnTo>
                  <a:lnTo>
                    <a:pt x="513" y="102"/>
                  </a:lnTo>
                  <a:lnTo>
                    <a:pt x="515" y="101"/>
                  </a:lnTo>
                  <a:lnTo>
                    <a:pt x="522" y="97"/>
                  </a:lnTo>
                  <a:lnTo>
                    <a:pt x="525" y="95"/>
                  </a:lnTo>
                  <a:lnTo>
                    <a:pt x="538" y="82"/>
                  </a:lnTo>
                  <a:lnTo>
                    <a:pt x="543" y="77"/>
                  </a:lnTo>
                  <a:lnTo>
                    <a:pt x="541" y="75"/>
                  </a:lnTo>
                  <a:lnTo>
                    <a:pt x="539" y="68"/>
                  </a:lnTo>
                  <a:lnTo>
                    <a:pt x="539" y="67"/>
                  </a:lnTo>
                  <a:lnTo>
                    <a:pt x="538" y="67"/>
                  </a:lnTo>
                  <a:lnTo>
                    <a:pt x="538" y="62"/>
                  </a:lnTo>
                  <a:lnTo>
                    <a:pt x="538" y="37"/>
                  </a:lnTo>
                  <a:lnTo>
                    <a:pt x="538" y="36"/>
                  </a:lnTo>
                  <a:lnTo>
                    <a:pt x="538" y="35"/>
                  </a:lnTo>
                  <a:lnTo>
                    <a:pt x="535" y="32"/>
                  </a:lnTo>
                  <a:lnTo>
                    <a:pt x="521" y="18"/>
                  </a:lnTo>
                  <a:lnTo>
                    <a:pt x="552" y="18"/>
                  </a:lnTo>
                  <a:lnTo>
                    <a:pt x="559" y="18"/>
                  </a:lnTo>
                  <a:lnTo>
                    <a:pt x="561" y="18"/>
                  </a:lnTo>
                  <a:lnTo>
                    <a:pt x="561" y="18"/>
                  </a:lnTo>
                  <a:lnTo>
                    <a:pt x="561" y="17"/>
                  </a:lnTo>
                  <a:lnTo>
                    <a:pt x="562" y="17"/>
                  </a:lnTo>
                  <a:lnTo>
                    <a:pt x="562" y="16"/>
                  </a:lnTo>
                  <a:lnTo>
                    <a:pt x="562" y="15"/>
                  </a:lnTo>
                  <a:lnTo>
                    <a:pt x="562" y="14"/>
                  </a:lnTo>
                  <a:lnTo>
                    <a:pt x="562" y="13"/>
                  </a:lnTo>
                  <a:lnTo>
                    <a:pt x="562" y="12"/>
                  </a:lnTo>
                  <a:lnTo>
                    <a:pt x="562" y="11"/>
                  </a:lnTo>
                  <a:lnTo>
                    <a:pt x="562" y="11"/>
                  </a:lnTo>
                  <a:lnTo>
                    <a:pt x="562" y="10"/>
                  </a:lnTo>
                  <a:lnTo>
                    <a:pt x="562" y="9"/>
                  </a:lnTo>
                  <a:lnTo>
                    <a:pt x="561" y="9"/>
                  </a:lnTo>
                  <a:lnTo>
                    <a:pt x="561" y="8"/>
                  </a:lnTo>
                  <a:lnTo>
                    <a:pt x="561" y="7"/>
                  </a:lnTo>
                  <a:lnTo>
                    <a:pt x="561" y="6"/>
                  </a:lnTo>
                  <a:lnTo>
                    <a:pt x="561" y="5"/>
                  </a:lnTo>
                  <a:lnTo>
                    <a:pt x="561" y="5"/>
                  </a:lnTo>
                  <a:lnTo>
                    <a:pt x="561" y="4"/>
                  </a:lnTo>
                  <a:lnTo>
                    <a:pt x="561" y="3"/>
                  </a:lnTo>
                  <a:lnTo>
                    <a:pt x="561" y="2"/>
                  </a:lnTo>
                  <a:lnTo>
                    <a:pt x="561" y="1"/>
                  </a:lnTo>
                  <a:lnTo>
                    <a:pt x="561" y="0"/>
                  </a:lnTo>
                  <a:lnTo>
                    <a:pt x="560" y="0"/>
                  </a:lnTo>
                  <a:lnTo>
                    <a:pt x="564" y="0"/>
                  </a:lnTo>
                  <a:lnTo>
                    <a:pt x="570" y="0"/>
                  </a:lnTo>
                  <a:lnTo>
                    <a:pt x="593" y="0"/>
                  </a:lnTo>
                  <a:lnTo>
                    <a:pt x="595" y="0"/>
                  </a:lnTo>
                  <a:lnTo>
                    <a:pt x="597" y="0"/>
                  </a:lnTo>
                  <a:lnTo>
                    <a:pt x="597" y="1"/>
                  </a:lnTo>
                  <a:lnTo>
                    <a:pt x="597" y="2"/>
                  </a:lnTo>
                  <a:close/>
                </a:path>
              </a:pathLst>
            </a:custGeom>
            <a:blipFill>
              <a:blip r:embed="rId6"/>
              <a:stretch>
                <a:fillRect/>
              </a:stretch>
            </a:blipFill>
            <a:ln w="3175">
              <a:solidFill>
                <a:schemeClr val="tx1"/>
              </a:solidFill>
            </a:ln>
          </p:spPr>
          <p:txBody>
            <a:bodyPr lIns="62168" tIns="31084" rIns="62168" bIns="31084"/>
            <a:lstStyle/>
            <a:p>
              <a:pPr>
                <a:defRPr/>
              </a:pPr>
              <a:endParaRPr lang="en-GB" sz="1224" dirty="0">
                <a:solidFill>
                  <a:srgbClr val="002060"/>
                </a:solidFill>
                <a:latin typeface="Arial" panose="020B0604020202020204" pitchFamily="34" charset="0"/>
                <a:cs typeface="Arial" panose="020B0604020202020204" pitchFamily="34" charset="0"/>
              </a:endParaRPr>
            </a:p>
          </p:txBody>
        </p:sp>
        <p:sp>
          <p:nvSpPr>
            <p:cNvPr id="24" name="Freeform 453">
              <a:extLst>
                <a:ext uri="{FF2B5EF4-FFF2-40B4-BE49-F238E27FC236}">
                  <a16:creationId xmlns:a16="http://schemas.microsoft.com/office/drawing/2014/main" id="{74C39CC7-5E70-ECA2-EE29-FFA7631E97E4}"/>
                </a:ext>
              </a:extLst>
            </p:cNvPr>
            <p:cNvSpPr>
              <a:spLocks noEditPoints="1"/>
            </p:cNvSpPr>
            <p:nvPr/>
          </p:nvSpPr>
          <p:spPr bwMode="auto">
            <a:xfrm>
              <a:off x="4849335" y="3067222"/>
              <a:ext cx="718895" cy="893110"/>
            </a:xfrm>
            <a:custGeom>
              <a:avLst/>
              <a:gdLst>
                <a:gd name="T0" fmla="*/ 480 w 523"/>
                <a:gd name="T1" fmla="*/ 43 h 608"/>
                <a:gd name="T2" fmla="*/ 491 w 523"/>
                <a:gd name="T3" fmla="*/ 44 h 608"/>
                <a:gd name="T4" fmla="*/ 506 w 523"/>
                <a:gd name="T5" fmla="*/ 42 h 608"/>
                <a:gd name="T6" fmla="*/ 522 w 523"/>
                <a:gd name="T7" fmla="*/ 42 h 608"/>
                <a:gd name="T8" fmla="*/ 475 w 523"/>
                <a:gd name="T9" fmla="*/ 106 h 608"/>
                <a:gd name="T10" fmla="*/ 463 w 523"/>
                <a:gd name="T11" fmla="*/ 202 h 608"/>
                <a:gd name="T12" fmla="*/ 464 w 523"/>
                <a:gd name="T13" fmla="*/ 328 h 608"/>
                <a:gd name="T14" fmla="*/ 497 w 523"/>
                <a:gd name="T15" fmla="*/ 400 h 608"/>
                <a:gd name="T16" fmla="*/ 491 w 523"/>
                <a:gd name="T17" fmla="*/ 424 h 608"/>
                <a:gd name="T18" fmla="*/ 480 w 523"/>
                <a:gd name="T19" fmla="*/ 432 h 608"/>
                <a:gd name="T20" fmla="*/ 466 w 523"/>
                <a:gd name="T21" fmla="*/ 437 h 608"/>
                <a:gd name="T22" fmla="*/ 457 w 523"/>
                <a:gd name="T23" fmla="*/ 449 h 608"/>
                <a:gd name="T24" fmla="*/ 447 w 523"/>
                <a:gd name="T25" fmla="*/ 464 h 608"/>
                <a:gd name="T26" fmla="*/ 421 w 523"/>
                <a:gd name="T27" fmla="*/ 472 h 608"/>
                <a:gd name="T28" fmla="*/ 410 w 523"/>
                <a:gd name="T29" fmla="*/ 497 h 608"/>
                <a:gd name="T30" fmla="*/ 407 w 523"/>
                <a:gd name="T31" fmla="*/ 511 h 608"/>
                <a:gd name="T32" fmla="*/ 396 w 523"/>
                <a:gd name="T33" fmla="*/ 527 h 608"/>
                <a:gd name="T34" fmla="*/ 389 w 523"/>
                <a:gd name="T35" fmla="*/ 549 h 608"/>
                <a:gd name="T36" fmla="*/ 381 w 523"/>
                <a:gd name="T37" fmla="*/ 566 h 608"/>
                <a:gd name="T38" fmla="*/ 371 w 523"/>
                <a:gd name="T39" fmla="*/ 584 h 608"/>
                <a:gd name="T40" fmla="*/ 362 w 523"/>
                <a:gd name="T41" fmla="*/ 602 h 608"/>
                <a:gd name="T42" fmla="*/ 339 w 523"/>
                <a:gd name="T43" fmla="*/ 603 h 608"/>
                <a:gd name="T44" fmla="*/ 245 w 523"/>
                <a:gd name="T45" fmla="*/ 533 h 608"/>
                <a:gd name="T46" fmla="*/ 247 w 523"/>
                <a:gd name="T47" fmla="*/ 506 h 608"/>
                <a:gd name="T48" fmla="*/ 141 w 523"/>
                <a:gd name="T49" fmla="*/ 442 h 608"/>
                <a:gd name="T50" fmla="*/ 28 w 523"/>
                <a:gd name="T51" fmla="*/ 379 h 608"/>
                <a:gd name="T52" fmla="*/ 4 w 523"/>
                <a:gd name="T53" fmla="*/ 315 h 608"/>
                <a:gd name="T54" fmla="*/ 8 w 523"/>
                <a:gd name="T55" fmla="*/ 285 h 608"/>
                <a:gd name="T56" fmla="*/ 13 w 523"/>
                <a:gd name="T57" fmla="*/ 272 h 608"/>
                <a:gd name="T58" fmla="*/ 20 w 523"/>
                <a:gd name="T59" fmla="*/ 261 h 608"/>
                <a:gd name="T60" fmla="*/ 29 w 523"/>
                <a:gd name="T61" fmla="*/ 253 h 608"/>
                <a:gd name="T62" fmla="*/ 39 w 523"/>
                <a:gd name="T63" fmla="*/ 234 h 608"/>
                <a:gd name="T64" fmla="*/ 57 w 523"/>
                <a:gd name="T65" fmla="*/ 223 h 608"/>
                <a:gd name="T66" fmla="*/ 62 w 523"/>
                <a:gd name="T67" fmla="*/ 207 h 608"/>
                <a:gd name="T68" fmla="*/ 74 w 523"/>
                <a:gd name="T69" fmla="*/ 177 h 608"/>
                <a:gd name="T70" fmla="*/ 67 w 523"/>
                <a:gd name="T71" fmla="*/ 145 h 608"/>
                <a:gd name="T72" fmla="*/ 61 w 523"/>
                <a:gd name="T73" fmla="*/ 131 h 608"/>
                <a:gd name="T74" fmla="*/ 49 w 523"/>
                <a:gd name="T75" fmla="*/ 113 h 608"/>
                <a:gd name="T76" fmla="*/ 36 w 523"/>
                <a:gd name="T77" fmla="*/ 88 h 608"/>
                <a:gd name="T78" fmla="*/ 36 w 523"/>
                <a:gd name="T79" fmla="*/ 67 h 608"/>
                <a:gd name="T80" fmla="*/ 23 w 523"/>
                <a:gd name="T81" fmla="*/ 56 h 608"/>
                <a:gd name="T82" fmla="*/ 14 w 523"/>
                <a:gd name="T83" fmla="*/ 49 h 608"/>
                <a:gd name="T84" fmla="*/ 7 w 523"/>
                <a:gd name="T85" fmla="*/ 28 h 608"/>
                <a:gd name="T86" fmla="*/ 65 w 523"/>
                <a:gd name="T87" fmla="*/ 0 h 608"/>
                <a:gd name="T88" fmla="*/ 139 w 523"/>
                <a:gd name="T89" fmla="*/ 9 h 608"/>
                <a:gd name="T90" fmla="*/ 179 w 523"/>
                <a:gd name="T91" fmla="*/ 11 h 608"/>
                <a:gd name="T92" fmla="*/ 210 w 523"/>
                <a:gd name="T93" fmla="*/ 20 h 608"/>
                <a:gd name="T94" fmla="*/ 237 w 523"/>
                <a:gd name="T95" fmla="*/ 38 h 608"/>
                <a:gd name="T96" fmla="*/ 268 w 523"/>
                <a:gd name="T97" fmla="*/ 59 h 608"/>
                <a:gd name="T98" fmla="*/ 302 w 523"/>
                <a:gd name="T99" fmla="*/ 65 h 608"/>
                <a:gd name="T100" fmla="*/ 320 w 523"/>
                <a:gd name="T101" fmla="*/ 70 h 608"/>
                <a:gd name="T102" fmla="*/ 345 w 523"/>
                <a:gd name="T103" fmla="*/ 74 h 608"/>
                <a:gd name="T104" fmla="*/ 364 w 523"/>
                <a:gd name="T105" fmla="*/ 76 h 608"/>
                <a:gd name="T106" fmla="*/ 379 w 523"/>
                <a:gd name="T107" fmla="*/ 67 h 608"/>
                <a:gd name="T108" fmla="*/ 393 w 523"/>
                <a:gd name="T109" fmla="*/ 47 h 608"/>
                <a:gd name="T110" fmla="*/ 413 w 523"/>
                <a:gd name="T111" fmla="*/ 37 h 608"/>
                <a:gd name="T112" fmla="*/ 437 w 523"/>
                <a:gd name="T113" fmla="*/ 28 h 608"/>
                <a:gd name="T114" fmla="*/ 456 w 523"/>
                <a:gd name="T115" fmla="*/ 27 h 608"/>
                <a:gd name="T116" fmla="*/ 468 w 523"/>
                <a:gd name="T117" fmla="*/ 444 h 608"/>
                <a:gd name="T118" fmla="*/ 466 w 523"/>
                <a:gd name="T119" fmla="*/ 439 h 608"/>
                <a:gd name="T120" fmla="*/ 462 w 523"/>
                <a:gd name="T121" fmla="*/ 452 h 608"/>
                <a:gd name="T122" fmla="*/ 455 w 523"/>
                <a:gd name="T123" fmla="*/ 449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3" h="608">
                  <a:moveTo>
                    <a:pt x="465" y="35"/>
                  </a:moveTo>
                  <a:lnTo>
                    <a:pt x="465" y="35"/>
                  </a:lnTo>
                  <a:lnTo>
                    <a:pt x="466" y="35"/>
                  </a:lnTo>
                  <a:lnTo>
                    <a:pt x="466" y="36"/>
                  </a:lnTo>
                  <a:lnTo>
                    <a:pt x="467" y="36"/>
                  </a:lnTo>
                  <a:lnTo>
                    <a:pt x="467" y="35"/>
                  </a:lnTo>
                  <a:lnTo>
                    <a:pt x="467" y="36"/>
                  </a:lnTo>
                  <a:lnTo>
                    <a:pt x="467" y="37"/>
                  </a:lnTo>
                  <a:lnTo>
                    <a:pt x="467" y="37"/>
                  </a:lnTo>
                  <a:lnTo>
                    <a:pt x="468" y="37"/>
                  </a:lnTo>
                  <a:lnTo>
                    <a:pt x="468" y="38"/>
                  </a:lnTo>
                  <a:lnTo>
                    <a:pt x="468" y="39"/>
                  </a:lnTo>
                  <a:lnTo>
                    <a:pt x="469" y="39"/>
                  </a:lnTo>
                  <a:lnTo>
                    <a:pt x="469" y="40"/>
                  </a:lnTo>
                  <a:lnTo>
                    <a:pt x="470" y="40"/>
                  </a:lnTo>
                  <a:lnTo>
                    <a:pt x="470" y="41"/>
                  </a:lnTo>
                  <a:lnTo>
                    <a:pt x="471" y="41"/>
                  </a:lnTo>
                  <a:lnTo>
                    <a:pt x="471" y="41"/>
                  </a:lnTo>
                  <a:lnTo>
                    <a:pt x="472" y="41"/>
                  </a:lnTo>
                  <a:lnTo>
                    <a:pt x="472" y="42"/>
                  </a:lnTo>
                  <a:lnTo>
                    <a:pt x="473" y="42"/>
                  </a:lnTo>
                  <a:lnTo>
                    <a:pt x="473" y="43"/>
                  </a:lnTo>
                  <a:lnTo>
                    <a:pt x="473" y="43"/>
                  </a:lnTo>
                  <a:lnTo>
                    <a:pt x="474" y="43"/>
                  </a:lnTo>
                  <a:lnTo>
                    <a:pt x="474" y="44"/>
                  </a:lnTo>
                  <a:lnTo>
                    <a:pt x="475" y="44"/>
                  </a:lnTo>
                  <a:lnTo>
                    <a:pt x="475" y="45"/>
                  </a:lnTo>
                  <a:lnTo>
                    <a:pt x="475" y="44"/>
                  </a:lnTo>
                  <a:lnTo>
                    <a:pt x="476" y="44"/>
                  </a:lnTo>
                  <a:lnTo>
                    <a:pt x="476" y="45"/>
                  </a:lnTo>
                  <a:lnTo>
                    <a:pt x="477" y="45"/>
                  </a:lnTo>
                  <a:lnTo>
                    <a:pt x="478" y="45"/>
                  </a:lnTo>
                  <a:lnTo>
                    <a:pt x="478" y="44"/>
                  </a:lnTo>
                  <a:lnTo>
                    <a:pt x="479" y="44"/>
                  </a:lnTo>
                  <a:lnTo>
                    <a:pt x="480" y="44"/>
                  </a:lnTo>
                  <a:lnTo>
                    <a:pt x="480" y="43"/>
                  </a:lnTo>
                  <a:lnTo>
                    <a:pt x="480" y="43"/>
                  </a:lnTo>
                  <a:lnTo>
                    <a:pt x="480" y="44"/>
                  </a:lnTo>
                  <a:lnTo>
                    <a:pt x="481" y="44"/>
                  </a:lnTo>
                  <a:lnTo>
                    <a:pt x="481" y="43"/>
                  </a:lnTo>
                  <a:lnTo>
                    <a:pt x="481" y="44"/>
                  </a:lnTo>
                  <a:lnTo>
                    <a:pt x="482" y="44"/>
                  </a:lnTo>
                  <a:lnTo>
                    <a:pt x="483" y="44"/>
                  </a:lnTo>
                  <a:lnTo>
                    <a:pt x="482" y="44"/>
                  </a:lnTo>
                  <a:lnTo>
                    <a:pt x="482" y="45"/>
                  </a:lnTo>
                  <a:lnTo>
                    <a:pt x="483" y="45"/>
                  </a:lnTo>
                  <a:lnTo>
                    <a:pt x="483" y="44"/>
                  </a:lnTo>
                  <a:lnTo>
                    <a:pt x="483" y="45"/>
                  </a:lnTo>
                  <a:lnTo>
                    <a:pt x="484" y="45"/>
                  </a:lnTo>
                  <a:lnTo>
                    <a:pt x="484" y="44"/>
                  </a:lnTo>
                  <a:lnTo>
                    <a:pt x="483" y="44"/>
                  </a:lnTo>
                  <a:lnTo>
                    <a:pt x="484" y="44"/>
                  </a:lnTo>
                  <a:lnTo>
                    <a:pt x="484" y="45"/>
                  </a:lnTo>
                  <a:lnTo>
                    <a:pt x="485" y="45"/>
                  </a:lnTo>
                  <a:lnTo>
                    <a:pt x="485" y="44"/>
                  </a:lnTo>
                  <a:lnTo>
                    <a:pt x="485" y="45"/>
                  </a:lnTo>
                  <a:lnTo>
                    <a:pt x="485" y="44"/>
                  </a:lnTo>
                  <a:lnTo>
                    <a:pt x="485" y="45"/>
                  </a:lnTo>
                  <a:lnTo>
                    <a:pt x="486" y="45"/>
                  </a:lnTo>
                  <a:lnTo>
                    <a:pt x="486" y="45"/>
                  </a:lnTo>
                  <a:lnTo>
                    <a:pt x="486" y="44"/>
                  </a:lnTo>
                  <a:lnTo>
                    <a:pt x="487" y="44"/>
                  </a:lnTo>
                  <a:lnTo>
                    <a:pt x="487" y="43"/>
                  </a:lnTo>
                  <a:lnTo>
                    <a:pt x="487" y="44"/>
                  </a:lnTo>
                  <a:lnTo>
                    <a:pt x="488" y="44"/>
                  </a:lnTo>
                  <a:lnTo>
                    <a:pt x="489" y="44"/>
                  </a:lnTo>
                  <a:lnTo>
                    <a:pt x="489" y="43"/>
                  </a:lnTo>
                  <a:lnTo>
                    <a:pt x="489" y="44"/>
                  </a:lnTo>
                  <a:lnTo>
                    <a:pt x="489" y="43"/>
                  </a:lnTo>
                  <a:lnTo>
                    <a:pt x="490" y="43"/>
                  </a:lnTo>
                  <a:lnTo>
                    <a:pt x="491" y="43"/>
                  </a:lnTo>
                  <a:lnTo>
                    <a:pt x="491" y="44"/>
                  </a:lnTo>
                  <a:lnTo>
                    <a:pt x="492" y="44"/>
                  </a:lnTo>
                  <a:lnTo>
                    <a:pt x="492" y="44"/>
                  </a:lnTo>
                  <a:lnTo>
                    <a:pt x="492" y="43"/>
                  </a:lnTo>
                  <a:lnTo>
                    <a:pt x="492" y="44"/>
                  </a:lnTo>
                  <a:lnTo>
                    <a:pt x="493" y="44"/>
                  </a:lnTo>
                  <a:lnTo>
                    <a:pt x="493" y="43"/>
                  </a:lnTo>
                  <a:lnTo>
                    <a:pt x="494" y="43"/>
                  </a:lnTo>
                  <a:lnTo>
                    <a:pt x="494" y="44"/>
                  </a:lnTo>
                  <a:lnTo>
                    <a:pt x="495" y="44"/>
                  </a:lnTo>
                  <a:lnTo>
                    <a:pt x="495" y="43"/>
                  </a:lnTo>
                  <a:lnTo>
                    <a:pt x="495" y="44"/>
                  </a:lnTo>
                  <a:lnTo>
                    <a:pt x="495" y="43"/>
                  </a:lnTo>
                  <a:lnTo>
                    <a:pt x="496" y="43"/>
                  </a:lnTo>
                  <a:lnTo>
                    <a:pt x="497" y="43"/>
                  </a:lnTo>
                  <a:lnTo>
                    <a:pt x="498" y="43"/>
                  </a:lnTo>
                  <a:lnTo>
                    <a:pt x="498" y="44"/>
                  </a:lnTo>
                  <a:lnTo>
                    <a:pt x="498" y="43"/>
                  </a:lnTo>
                  <a:lnTo>
                    <a:pt x="499" y="43"/>
                  </a:lnTo>
                  <a:lnTo>
                    <a:pt x="499" y="42"/>
                  </a:lnTo>
                  <a:lnTo>
                    <a:pt x="499" y="42"/>
                  </a:lnTo>
                  <a:lnTo>
                    <a:pt x="500" y="42"/>
                  </a:lnTo>
                  <a:lnTo>
                    <a:pt x="501" y="42"/>
                  </a:lnTo>
                  <a:lnTo>
                    <a:pt x="501" y="43"/>
                  </a:lnTo>
                  <a:lnTo>
                    <a:pt x="502" y="43"/>
                  </a:lnTo>
                  <a:lnTo>
                    <a:pt x="502" y="42"/>
                  </a:lnTo>
                  <a:lnTo>
                    <a:pt x="503" y="42"/>
                  </a:lnTo>
                  <a:lnTo>
                    <a:pt x="503" y="43"/>
                  </a:lnTo>
                  <a:lnTo>
                    <a:pt x="503" y="42"/>
                  </a:lnTo>
                  <a:lnTo>
                    <a:pt x="504" y="42"/>
                  </a:lnTo>
                  <a:lnTo>
                    <a:pt x="505" y="42"/>
                  </a:lnTo>
                  <a:lnTo>
                    <a:pt x="505" y="42"/>
                  </a:lnTo>
                  <a:lnTo>
                    <a:pt x="505" y="41"/>
                  </a:lnTo>
                  <a:lnTo>
                    <a:pt x="505" y="42"/>
                  </a:lnTo>
                  <a:lnTo>
                    <a:pt x="506" y="42"/>
                  </a:lnTo>
                  <a:lnTo>
                    <a:pt x="506" y="43"/>
                  </a:lnTo>
                  <a:lnTo>
                    <a:pt x="506" y="42"/>
                  </a:lnTo>
                  <a:lnTo>
                    <a:pt x="506" y="43"/>
                  </a:lnTo>
                  <a:lnTo>
                    <a:pt x="507" y="43"/>
                  </a:lnTo>
                  <a:lnTo>
                    <a:pt x="508" y="43"/>
                  </a:lnTo>
                  <a:lnTo>
                    <a:pt x="509" y="43"/>
                  </a:lnTo>
                  <a:lnTo>
                    <a:pt x="509" y="42"/>
                  </a:lnTo>
                  <a:lnTo>
                    <a:pt x="509" y="43"/>
                  </a:lnTo>
                  <a:lnTo>
                    <a:pt x="509" y="42"/>
                  </a:lnTo>
                  <a:lnTo>
                    <a:pt x="510" y="42"/>
                  </a:lnTo>
                  <a:lnTo>
                    <a:pt x="510" y="41"/>
                  </a:lnTo>
                  <a:lnTo>
                    <a:pt x="511" y="41"/>
                  </a:lnTo>
                  <a:lnTo>
                    <a:pt x="512" y="41"/>
                  </a:lnTo>
                  <a:lnTo>
                    <a:pt x="511" y="41"/>
                  </a:lnTo>
                  <a:lnTo>
                    <a:pt x="512" y="41"/>
                  </a:lnTo>
                  <a:lnTo>
                    <a:pt x="512" y="42"/>
                  </a:lnTo>
                  <a:lnTo>
                    <a:pt x="512" y="42"/>
                  </a:lnTo>
                  <a:lnTo>
                    <a:pt x="512" y="41"/>
                  </a:lnTo>
                  <a:lnTo>
                    <a:pt x="512" y="42"/>
                  </a:lnTo>
                  <a:lnTo>
                    <a:pt x="513" y="42"/>
                  </a:lnTo>
                  <a:lnTo>
                    <a:pt x="514" y="42"/>
                  </a:lnTo>
                  <a:lnTo>
                    <a:pt x="515" y="42"/>
                  </a:lnTo>
                  <a:lnTo>
                    <a:pt x="516" y="42"/>
                  </a:lnTo>
                  <a:lnTo>
                    <a:pt x="516" y="43"/>
                  </a:lnTo>
                  <a:lnTo>
                    <a:pt x="516" y="44"/>
                  </a:lnTo>
                  <a:lnTo>
                    <a:pt x="517" y="44"/>
                  </a:lnTo>
                  <a:lnTo>
                    <a:pt x="517" y="43"/>
                  </a:lnTo>
                  <a:lnTo>
                    <a:pt x="517" y="44"/>
                  </a:lnTo>
                  <a:lnTo>
                    <a:pt x="517" y="43"/>
                  </a:lnTo>
                  <a:lnTo>
                    <a:pt x="518" y="43"/>
                  </a:lnTo>
                  <a:lnTo>
                    <a:pt x="518" y="44"/>
                  </a:lnTo>
                  <a:lnTo>
                    <a:pt x="518" y="44"/>
                  </a:lnTo>
                  <a:lnTo>
                    <a:pt x="519" y="44"/>
                  </a:lnTo>
                  <a:lnTo>
                    <a:pt x="519" y="43"/>
                  </a:lnTo>
                  <a:lnTo>
                    <a:pt x="520" y="43"/>
                  </a:lnTo>
                  <a:lnTo>
                    <a:pt x="521" y="43"/>
                  </a:lnTo>
                  <a:lnTo>
                    <a:pt x="522" y="43"/>
                  </a:lnTo>
                  <a:lnTo>
                    <a:pt x="522" y="42"/>
                  </a:lnTo>
                  <a:lnTo>
                    <a:pt x="523" y="42"/>
                  </a:lnTo>
                  <a:lnTo>
                    <a:pt x="522" y="44"/>
                  </a:lnTo>
                  <a:lnTo>
                    <a:pt x="518" y="48"/>
                  </a:lnTo>
                  <a:lnTo>
                    <a:pt x="513" y="56"/>
                  </a:lnTo>
                  <a:lnTo>
                    <a:pt x="511" y="60"/>
                  </a:lnTo>
                  <a:lnTo>
                    <a:pt x="508" y="64"/>
                  </a:lnTo>
                  <a:lnTo>
                    <a:pt x="505" y="67"/>
                  </a:lnTo>
                  <a:lnTo>
                    <a:pt x="503" y="72"/>
                  </a:lnTo>
                  <a:lnTo>
                    <a:pt x="500" y="74"/>
                  </a:lnTo>
                  <a:lnTo>
                    <a:pt x="499" y="78"/>
                  </a:lnTo>
                  <a:lnTo>
                    <a:pt x="498" y="79"/>
                  </a:lnTo>
                  <a:lnTo>
                    <a:pt x="497" y="80"/>
                  </a:lnTo>
                  <a:lnTo>
                    <a:pt x="496" y="80"/>
                  </a:lnTo>
                  <a:lnTo>
                    <a:pt x="495" y="83"/>
                  </a:lnTo>
                  <a:lnTo>
                    <a:pt x="493" y="85"/>
                  </a:lnTo>
                  <a:lnTo>
                    <a:pt x="492" y="86"/>
                  </a:lnTo>
                  <a:lnTo>
                    <a:pt x="492" y="87"/>
                  </a:lnTo>
                  <a:lnTo>
                    <a:pt x="491" y="88"/>
                  </a:lnTo>
                  <a:lnTo>
                    <a:pt x="490" y="90"/>
                  </a:lnTo>
                  <a:lnTo>
                    <a:pt x="489" y="91"/>
                  </a:lnTo>
                  <a:lnTo>
                    <a:pt x="488" y="92"/>
                  </a:lnTo>
                  <a:lnTo>
                    <a:pt x="487" y="94"/>
                  </a:lnTo>
                  <a:lnTo>
                    <a:pt x="486" y="95"/>
                  </a:lnTo>
                  <a:lnTo>
                    <a:pt x="486" y="96"/>
                  </a:lnTo>
                  <a:lnTo>
                    <a:pt x="486" y="96"/>
                  </a:lnTo>
                  <a:lnTo>
                    <a:pt x="485" y="97"/>
                  </a:lnTo>
                  <a:lnTo>
                    <a:pt x="485" y="98"/>
                  </a:lnTo>
                  <a:lnTo>
                    <a:pt x="483" y="99"/>
                  </a:lnTo>
                  <a:lnTo>
                    <a:pt x="483" y="99"/>
                  </a:lnTo>
                  <a:lnTo>
                    <a:pt x="482" y="99"/>
                  </a:lnTo>
                  <a:lnTo>
                    <a:pt x="481" y="100"/>
                  </a:lnTo>
                  <a:lnTo>
                    <a:pt x="480" y="101"/>
                  </a:lnTo>
                  <a:lnTo>
                    <a:pt x="479" y="103"/>
                  </a:lnTo>
                  <a:lnTo>
                    <a:pt x="478" y="104"/>
                  </a:lnTo>
                  <a:lnTo>
                    <a:pt x="476" y="105"/>
                  </a:lnTo>
                  <a:lnTo>
                    <a:pt x="475" y="106"/>
                  </a:lnTo>
                  <a:lnTo>
                    <a:pt x="473" y="108"/>
                  </a:lnTo>
                  <a:lnTo>
                    <a:pt x="473" y="109"/>
                  </a:lnTo>
                  <a:lnTo>
                    <a:pt x="472" y="110"/>
                  </a:lnTo>
                  <a:lnTo>
                    <a:pt x="471" y="111"/>
                  </a:lnTo>
                  <a:lnTo>
                    <a:pt x="470" y="112"/>
                  </a:lnTo>
                  <a:lnTo>
                    <a:pt x="469" y="112"/>
                  </a:lnTo>
                  <a:lnTo>
                    <a:pt x="468" y="113"/>
                  </a:lnTo>
                  <a:lnTo>
                    <a:pt x="467" y="114"/>
                  </a:lnTo>
                  <a:lnTo>
                    <a:pt x="467" y="115"/>
                  </a:lnTo>
                  <a:lnTo>
                    <a:pt x="466" y="116"/>
                  </a:lnTo>
                  <a:lnTo>
                    <a:pt x="465" y="117"/>
                  </a:lnTo>
                  <a:lnTo>
                    <a:pt x="464" y="117"/>
                  </a:lnTo>
                  <a:lnTo>
                    <a:pt x="464" y="118"/>
                  </a:lnTo>
                  <a:lnTo>
                    <a:pt x="463" y="118"/>
                  </a:lnTo>
                  <a:lnTo>
                    <a:pt x="463" y="120"/>
                  </a:lnTo>
                  <a:lnTo>
                    <a:pt x="463" y="129"/>
                  </a:lnTo>
                  <a:lnTo>
                    <a:pt x="463" y="137"/>
                  </a:lnTo>
                  <a:lnTo>
                    <a:pt x="463" y="145"/>
                  </a:lnTo>
                  <a:lnTo>
                    <a:pt x="463" y="150"/>
                  </a:lnTo>
                  <a:lnTo>
                    <a:pt x="463" y="150"/>
                  </a:lnTo>
                  <a:lnTo>
                    <a:pt x="463" y="154"/>
                  </a:lnTo>
                  <a:lnTo>
                    <a:pt x="463" y="162"/>
                  </a:lnTo>
                  <a:lnTo>
                    <a:pt x="463" y="163"/>
                  </a:lnTo>
                  <a:lnTo>
                    <a:pt x="463" y="164"/>
                  </a:lnTo>
                  <a:lnTo>
                    <a:pt x="463" y="165"/>
                  </a:lnTo>
                  <a:lnTo>
                    <a:pt x="463" y="170"/>
                  </a:lnTo>
                  <a:lnTo>
                    <a:pt x="463" y="176"/>
                  </a:lnTo>
                  <a:lnTo>
                    <a:pt x="463" y="178"/>
                  </a:lnTo>
                  <a:lnTo>
                    <a:pt x="463" y="182"/>
                  </a:lnTo>
                  <a:lnTo>
                    <a:pt x="464" y="183"/>
                  </a:lnTo>
                  <a:lnTo>
                    <a:pt x="463" y="185"/>
                  </a:lnTo>
                  <a:lnTo>
                    <a:pt x="463" y="187"/>
                  </a:lnTo>
                  <a:lnTo>
                    <a:pt x="463" y="188"/>
                  </a:lnTo>
                  <a:lnTo>
                    <a:pt x="463" y="195"/>
                  </a:lnTo>
                  <a:lnTo>
                    <a:pt x="463" y="196"/>
                  </a:lnTo>
                  <a:lnTo>
                    <a:pt x="463" y="202"/>
                  </a:lnTo>
                  <a:lnTo>
                    <a:pt x="463" y="203"/>
                  </a:lnTo>
                  <a:lnTo>
                    <a:pt x="463" y="211"/>
                  </a:lnTo>
                  <a:lnTo>
                    <a:pt x="463" y="220"/>
                  </a:lnTo>
                  <a:lnTo>
                    <a:pt x="463" y="228"/>
                  </a:lnTo>
                  <a:lnTo>
                    <a:pt x="463" y="235"/>
                  </a:lnTo>
                  <a:lnTo>
                    <a:pt x="463" y="236"/>
                  </a:lnTo>
                  <a:lnTo>
                    <a:pt x="463" y="240"/>
                  </a:lnTo>
                  <a:lnTo>
                    <a:pt x="463" y="245"/>
                  </a:lnTo>
                  <a:lnTo>
                    <a:pt x="463" y="253"/>
                  </a:lnTo>
                  <a:lnTo>
                    <a:pt x="463" y="255"/>
                  </a:lnTo>
                  <a:lnTo>
                    <a:pt x="463" y="259"/>
                  </a:lnTo>
                  <a:lnTo>
                    <a:pt x="463" y="261"/>
                  </a:lnTo>
                  <a:lnTo>
                    <a:pt x="463" y="269"/>
                  </a:lnTo>
                  <a:lnTo>
                    <a:pt x="463" y="270"/>
                  </a:lnTo>
                  <a:lnTo>
                    <a:pt x="463" y="272"/>
                  </a:lnTo>
                  <a:lnTo>
                    <a:pt x="463" y="272"/>
                  </a:lnTo>
                  <a:lnTo>
                    <a:pt x="463" y="273"/>
                  </a:lnTo>
                  <a:lnTo>
                    <a:pt x="463" y="276"/>
                  </a:lnTo>
                  <a:lnTo>
                    <a:pt x="463" y="278"/>
                  </a:lnTo>
                  <a:lnTo>
                    <a:pt x="463" y="279"/>
                  </a:lnTo>
                  <a:lnTo>
                    <a:pt x="463" y="285"/>
                  </a:lnTo>
                  <a:lnTo>
                    <a:pt x="463" y="290"/>
                  </a:lnTo>
                  <a:lnTo>
                    <a:pt x="463" y="294"/>
                  </a:lnTo>
                  <a:lnTo>
                    <a:pt x="463" y="295"/>
                  </a:lnTo>
                  <a:lnTo>
                    <a:pt x="463" y="296"/>
                  </a:lnTo>
                  <a:lnTo>
                    <a:pt x="463" y="297"/>
                  </a:lnTo>
                  <a:lnTo>
                    <a:pt x="463" y="302"/>
                  </a:lnTo>
                  <a:lnTo>
                    <a:pt x="464" y="303"/>
                  </a:lnTo>
                  <a:lnTo>
                    <a:pt x="464" y="308"/>
                  </a:lnTo>
                  <a:lnTo>
                    <a:pt x="464" y="310"/>
                  </a:lnTo>
                  <a:lnTo>
                    <a:pt x="464" y="311"/>
                  </a:lnTo>
                  <a:lnTo>
                    <a:pt x="464" y="311"/>
                  </a:lnTo>
                  <a:lnTo>
                    <a:pt x="464" y="317"/>
                  </a:lnTo>
                  <a:lnTo>
                    <a:pt x="464" y="318"/>
                  </a:lnTo>
                  <a:lnTo>
                    <a:pt x="464" y="324"/>
                  </a:lnTo>
                  <a:lnTo>
                    <a:pt x="464" y="328"/>
                  </a:lnTo>
                  <a:lnTo>
                    <a:pt x="464" y="329"/>
                  </a:lnTo>
                  <a:lnTo>
                    <a:pt x="464" y="330"/>
                  </a:lnTo>
                  <a:lnTo>
                    <a:pt x="464" y="333"/>
                  </a:lnTo>
                  <a:lnTo>
                    <a:pt x="464" y="336"/>
                  </a:lnTo>
                  <a:lnTo>
                    <a:pt x="464" y="338"/>
                  </a:lnTo>
                  <a:lnTo>
                    <a:pt x="464" y="340"/>
                  </a:lnTo>
                  <a:lnTo>
                    <a:pt x="464" y="341"/>
                  </a:lnTo>
                  <a:lnTo>
                    <a:pt x="464" y="346"/>
                  </a:lnTo>
                  <a:lnTo>
                    <a:pt x="464" y="349"/>
                  </a:lnTo>
                  <a:lnTo>
                    <a:pt x="464" y="355"/>
                  </a:lnTo>
                  <a:lnTo>
                    <a:pt x="464" y="357"/>
                  </a:lnTo>
                  <a:lnTo>
                    <a:pt x="465" y="357"/>
                  </a:lnTo>
                  <a:lnTo>
                    <a:pt x="466" y="359"/>
                  </a:lnTo>
                  <a:lnTo>
                    <a:pt x="467" y="360"/>
                  </a:lnTo>
                  <a:lnTo>
                    <a:pt x="469" y="364"/>
                  </a:lnTo>
                  <a:lnTo>
                    <a:pt x="470" y="364"/>
                  </a:lnTo>
                  <a:lnTo>
                    <a:pt x="474" y="371"/>
                  </a:lnTo>
                  <a:lnTo>
                    <a:pt x="475" y="371"/>
                  </a:lnTo>
                  <a:lnTo>
                    <a:pt x="477" y="374"/>
                  </a:lnTo>
                  <a:lnTo>
                    <a:pt x="480" y="377"/>
                  </a:lnTo>
                  <a:lnTo>
                    <a:pt x="482" y="381"/>
                  </a:lnTo>
                  <a:lnTo>
                    <a:pt x="483" y="382"/>
                  </a:lnTo>
                  <a:lnTo>
                    <a:pt x="484" y="384"/>
                  </a:lnTo>
                  <a:lnTo>
                    <a:pt x="487" y="388"/>
                  </a:lnTo>
                  <a:lnTo>
                    <a:pt x="488" y="389"/>
                  </a:lnTo>
                  <a:lnTo>
                    <a:pt x="489" y="390"/>
                  </a:lnTo>
                  <a:lnTo>
                    <a:pt x="489" y="391"/>
                  </a:lnTo>
                  <a:lnTo>
                    <a:pt x="490" y="391"/>
                  </a:lnTo>
                  <a:lnTo>
                    <a:pt x="490" y="392"/>
                  </a:lnTo>
                  <a:lnTo>
                    <a:pt x="493" y="396"/>
                  </a:lnTo>
                  <a:lnTo>
                    <a:pt x="494" y="397"/>
                  </a:lnTo>
                  <a:lnTo>
                    <a:pt x="494" y="398"/>
                  </a:lnTo>
                  <a:lnTo>
                    <a:pt x="495" y="399"/>
                  </a:lnTo>
                  <a:lnTo>
                    <a:pt x="496" y="399"/>
                  </a:lnTo>
                  <a:lnTo>
                    <a:pt x="496" y="400"/>
                  </a:lnTo>
                  <a:lnTo>
                    <a:pt x="497" y="400"/>
                  </a:lnTo>
                  <a:lnTo>
                    <a:pt x="497" y="401"/>
                  </a:lnTo>
                  <a:lnTo>
                    <a:pt x="499" y="404"/>
                  </a:lnTo>
                  <a:lnTo>
                    <a:pt x="501" y="407"/>
                  </a:lnTo>
                  <a:lnTo>
                    <a:pt x="501" y="407"/>
                  </a:lnTo>
                  <a:lnTo>
                    <a:pt x="501" y="410"/>
                  </a:lnTo>
                  <a:lnTo>
                    <a:pt x="501" y="411"/>
                  </a:lnTo>
                  <a:lnTo>
                    <a:pt x="500" y="411"/>
                  </a:lnTo>
                  <a:lnTo>
                    <a:pt x="500" y="412"/>
                  </a:lnTo>
                  <a:lnTo>
                    <a:pt x="499" y="412"/>
                  </a:lnTo>
                  <a:lnTo>
                    <a:pt x="499" y="413"/>
                  </a:lnTo>
                  <a:lnTo>
                    <a:pt x="499" y="413"/>
                  </a:lnTo>
                  <a:lnTo>
                    <a:pt x="499" y="414"/>
                  </a:lnTo>
                  <a:lnTo>
                    <a:pt x="498" y="414"/>
                  </a:lnTo>
                  <a:lnTo>
                    <a:pt x="498" y="414"/>
                  </a:lnTo>
                  <a:lnTo>
                    <a:pt x="497" y="414"/>
                  </a:lnTo>
                  <a:lnTo>
                    <a:pt x="497" y="415"/>
                  </a:lnTo>
                  <a:lnTo>
                    <a:pt x="497" y="416"/>
                  </a:lnTo>
                  <a:lnTo>
                    <a:pt x="496" y="416"/>
                  </a:lnTo>
                  <a:lnTo>
                    <a:pt x="497" y="417"/>
                  </a:lnTo>
                  <a:lnTo>
                    <a:pt x="496" y="417"/>
                  </a:lnTo>
                  <a:lnTo>
                    <a:pt x="496" y="418"/>
                  </a:lnTo>
                  <a:lnTo>
                    <a:pt x="496" y="419"/>
                  </a:lnTo>
                  <a:lnTo>
                    <a:pt x="496" y="420"/>
                  </a:lnTo>
                  <a:lnTo>
                    <a:pt x="495" y="420"/>
                  </a:lnTo>
                  <a:lnTo>
                    <a:pt x="495" y="420"/>
                  </a:lnTo>
                  <a:lnTo>
                    <a:pt x="494" y="420"/>
                  </a:lnTo>
                  <a:lnTo>
                    <a:pt x="493" y="420"/>
                  </a:lnTo>
                  <a:lnTo>
                    <a:pt x="493" y="421"/>
                  </a:lnTo>
                  <a:lnTo>
                    <a:pt x="492" y="421"/>
                  </a:lnTo>
                  <a:lnTo>
                    <a:pt x="492" y="421"/>
                  </a:lnTo>
                  <a:lnTo>
                    <a:pt x="492" y="422"/>
                  </a:lnTo>
                  <a:lnTo>
                    <a:pt x="492" y="423"/>
                  </a:lnTo>
                  <a:lnTo>
                    <a:pt x="492" y="423"/>
                  </a:lnTo>
                  <a:lnTo>
                    <a:pt x="492" y="424"/>
                  </a:lnTo>
                  <a:lnTo>
                    <a:pt x="492" y="424"/>
                  </a:lnTo>
                  <a:lnTo>
                    <a:pt x="491" y="424"/>
                  </a:lnTo>
                  <a:lnTo>
                    <a:pt x="491" y="425"/>
                  </a:lnTo>
                  <a:lnTo>
                    <a:pt x="490" y="425"/>
                  </a:lnTo>
                  <a:lnTo>
                    <a:pt x="490" y="426"/>
                  </a:lnTo>
                  <a:lnTo>
                    <a:pt x="489" y="426"/>
                  </a:lnTo>
                  <a:lnTo>
                    <a:pt x="489" y="426"/>
                  </a:lnTo>
                  <a:lnTo>
                    <a:pt x="489" y="426"/>
                  </a:lnTo>
                  <a:lnTo>
                    <a:pt x="488" y="426"/>
                  </a:lnTo>
                  <a:lnTo>
                    <a:pt x="488" y="426"/>
                  </a:lnTo>
                  <a:lnTo>
                    <a:pt x="488" y="427"/>
                  </a:lnTo>
                  <a:lnTo>
                    <a:pt x="487" y="427"/>
                  </a:lnTo>
                  <a:lnTo>
                    <a:pt x="488" y="427"/>
                  </a:lnTo>
                  <a:lnTo>
                    <a:pt x="487" y="427"/>
                  </a:lnTo>
                  <a:lnTo>
                    <a:pt x="487" y="428"/>
                  </a:lnTo>
                  <a:lnTo>
                    <a:pt x="486" y="428"/>
                  </a:lnTo>
                  <a:lnTo>
                    <a:pt x="486" y="429"/>
                  </a:lnTo>
                  <a:lnTo>
                    <a:pt x="486" y="429"/>
                  </a:lnTo>
                  <a:lnTo>
                    <a:pt x="486" y="430"/>
                  </a:lnTo>
                  <a:lnTo>
                    <a:pt x="485" y="430"/>
                  </a:lnTo>
                  <a:lnTo>
                    <a:pt x="485" y="431"/>
                  </a:lnTo>
                  <a:lnTo>
                    <a:pt x="484" y="431"/>
                  </a:lnTo>
                  <a:lnTo>
                    <a:pt x="484" y="432"/>
                  </a:lnTo>
                  <a:lnTo>
                    <a:pt x="484" y="433"/>
                  </a:lnTo>
                  <a:lnTo>
                    <a:pt x="483" y="433"/>
                  </a:lnTo>
                  <a:lnTo>
                    <a:pt x="483" y="433"/>
                  </a:lnTo>
                  <a:lnTo>
                    <a:pt x="482" y="433"/>
                  </a:lnTo>
                  <a:lnTo>
                    <a:pt x="482" y="434"/>
                  </a:lnTo>
                  <a:lnTo>
                    <a:pt x="481" y="434"/>
                  </a:lnTo>
                  <a:lnTo>
                    <a:pt x="481" y="435"/>
                  </a:lnTo>
                  <a:lnTo>
                    <a:pt x="480" y="435"/>
                  </a:lnTo>
                  <a:lnTo>
                    <a:pt x="481" y="435"/>
                  </a:lnTo>
                  <a:lnTo>
                    <a:pt x="481" y="434"/>
                  </a:lnTo>
                  <a:lnTo>
                    <a:pt x="481" y="433"/>
                  </a:lnTo>
                  <a:lnTo>
                    <a:pt x="480" y="433"/>
                  </a:lnTo>
                  <a:lnTo>
                    <a:pt x="480" y="433"/>
                  </a:lnTo>
                  <a:lnTo>
                    <a:pt x="480" y="432"/>
                  </a:lnTo>
                  <a:lnTo>
                    <a:pt x="480" y="432"/>
                  </a:lnTo>
                  <a:lnTo>
                    <a:pt x="480" y="431"/>
                  </a:lnTo>
                  <a:lnTo>
                    <a:pt x="480" y="432"/>
                  </a:lnTo>
                  <a:lnTo>
                    <a:pt x="479" y="432"/>
                  </a:lnTo>
                  <a:lnTo>
                    <a:pt x="479" y="431"/>
                  </a:lnTo>
                  <a:lnTo>
                    <a:pt x="479" y="430"/>
                  </a:lnTo>
                  <a:lnTo>
                    <a:pt x="478" y="430"/>
                  </a:lnTo>
                  <a:lnTo>
                    <a:pt x="477" y="430"/>
                  </a:lnTo>
                  <a:lnTo>
                    <a:pt x="477" y="431"/>
                  </a:lnTo>
                  <a:lnTo>
                    <a:pt x="477" y="432"/>
                  </a:lnTo>
                  <a:lnTo>
                    <a:pt x="477" y="433"/>
                  </a:lnTo>
                  <a:lnTo>
                    <a:pt x="476" y="433"/>
                  </a:lnTo>
                  <a:lnTo>
                    <a:pt x="476" y="433"/>
                  </a:lnTo>
                  <a:lnTo>
                    <a:pt x="476" y="433"/>
                  </a:lnTo>
                  <a:lnTo>
                    <a:pt x="476" y="433"/>
                  </a:lnTo>
                  <a:lnTo>
                    <a:pt x="475" y="433"/>
                  </a:lnTo>
                  <a:lnTo>
                    <a:pt x="474" y="433"/>
                  </a:lnTo>
                  <a:lnTo>
                    <a:pt x="474" y="433"/>
                  </a:lnTo>
                  <a:lnTo>
                    <a:pt x="474" y="433"/>
                  </a:lnTo>
                  <a:lnTo>
                    <a:pt x="474" y="433"/>
                  </a:lnTo>
                  <a:lnTo>
                    <a:pt x="473" y="433"/>
                  </a:lnTo>
                  <a:lnTo>
                    <a:pt x="473" y="433"/>
                  </a:lnTo>
                  <a:lnTo>
                    <a:pt x="473" y="433"/>
                  </a:lnTo>
                  <a:lnTo>
                    <a:pt x="473" y="433"/>
                  </a:lnTo>
                  <a:lnTo>
                    <a:pt x="472" y="433"/>
                  </a:lnTo>
                  <a:lnTo>
                    <a:pt x="471" y="433"/>
                  </a:lnTo>
                  <a:lnTo>
                    <a:pt x="471" y="433"/>
                  </a:lnTo>
                  <a:lnTo>
                    <a:pt x="470" y="433"/>
                  </a:lnTo>
                  <a:lnTo>
                    <a:pt x="470" y="434"/>
                  </a:lnTo>
                  <a:lnTo>
                    <a:pt x="469" y="434"/>
                  </a:lnTo>
                  <a:lnTo>
                    <a:pt x="468" y="434"/>
                  </a:lnTo>
                  <a:lnTo>
                    <a:pt x="468" y="435"/>
                  </a:lnTo>
                  <a:lnTo>
                    <a:pt x="467" y="435"/>
                  </a:lnTo>
                  <a:lnTo>
                    <a:pt x="467" y="435"/>
                  </a:lnTo>
                  <a:lnTo>
                    <a:pt x="467" y="436"/>
                  </a:lnTo>
                  <a:lnTo>
                    <a:pt x="467" y="437"/>
                  </a:lnTo>
                  <a:lnTo>
                    <a:pt x="466" y="437"/>
                  </a:lnTo>
                  <a:lnTo>
                    <a:pt x="467" y="437"/>
                  </a:lnTo>
                  <a:lnTo>
                    <a:pt x="466" y="437"/>
                  </a:lnTo>
                  <a:lnTo>
                    <a:pt x="465" y="437"/>
                  </a:lnTo>
                  <a:lnTo>
                    <a:pt x="464" y="437"/>
                  </a:lnTo>
                  <a:lnTo>
                    <a:pt x="464" y="436"/>
                  </a:lnTo>
                  <a:lnTo>
                    <a:pt x="463" y="436"/>
                  </a:lnTo>
                  <a:lnTo>
                    <a:pt x="463" y="435"/>
                  </a:lnTo>
                  <a:lnTo>
                    <a:pt x="462" y="435"/>
                  </a:lnTo>
                  <a:lnTo>
                    <a:pt x="462" y="436"/>
                  </a:lnTo>
                  <a:lnTo>
                    <a:pt x="462" y="437"/>
                  </a:lnTo>
                  <a:lnTo>
                    <a:pt x="463" y="437"/>
                  </a:lnTo>
                  <a:lnTo>
                    <a:pt x="463" y="438"/>
                  </a:lnTo>
                  <a:lnTo>
                    <a:pt x="462" y="438"/>
                  </a:lnTo>
                  <a:lnTo>
                    <a:pt x="462" y="439"/>
                  </a:lnTo>
                  <a:lnTo>
                    <a:pt x="461" y="439"/>
                  </a:lnTo>
                  <a:lnTo>
                    <a:pt x="460" y="439"/>
                  </a:lnTo>
                  <a:lnTo>
                    <a:pt x="460" y="439"/>
                  </a:lnTo>
                  <a:lnTo>
                    <a:pt x="459" y="439"/>
                  </a:lnTo>
                  <a:lnTo>
                    <a:pt x="458" y="439"/>
                  </a:lnTo>
                  <a:lnTo>
                    <a:pt x="459" y="439"/>
                  </a:lnTo>
                  <a:lnTo>
                    <a:pt x="459" y="440"/>
                  </a:lnTo>
                  <a:lnTo>
                    <a:pt x="459" y="441"/>
                  </a:lnTo>
                  <a:lnTo>
                    <a:pt x="459" y="442"/>
                  </a:lnTo>
                  <a:lnTo>
                    <a:pt x="459" y="443"/>
                  </a:lnTo>
                  <a:lnTo>
                    <a:pt x="459" y="444"/>
                  </a:lnTo>
                  <a:lnTo>
                    <a:pt x="459" y="445"/>
                  </a:lnTo>
                  <a:lnTo>
                    <a:pt x="459" y="446"/>
                  </a:lnTo>
                  <a:lnTo>
                    <a:pt x="459" y="446"/>
                  </a:lnTo>
                  <a:lnTo>
                    <a:pt x="459" y="447"/>
                  </a:lnTo>
                  <a:lnTo>
                    <a:pt x="460" y="447"/>
                  </a:lnTo>
                  <a:lnTo>
                    <a:pt x="460" y="448"/>
                  </a:lnTo>
                  <a:lnTo>
                    <a:pt x="459" y="448"/>
                  </a:lnTo>
                  <a:lnTo>
                    <a:pt x="458" y="447"/>
                  </a:lnTo>
                  <a:lnTo>
                    <a:pt x="458" y="448"/>
                  </a:lnTo>
                  <a:lnTo>
                    <a:pt x="457" y="448"/>
                  </a:lnTo>
                  <a:lnTo>
                    <a:pt x="457" y="449"/>
                  </a:lnTo>
                  <a:lnTo>
                    <a:pt x="456" y="449"/>
                  </a:lnTo>
                  <a:lnTo>
                    <a:pt x="455" y="449"/>
                  </a:lnTo>
                  <a:lnTo>
                    <a:pt x="454" y="450"/>
                  </a:lnTo>
                  <a:lnTo>
                    <a:pt x="454" y="450"/>
                  </a:lnTo>
                  <a:lnTo>
                    <a:pt x="454" y="451"/>
                  </a:lnTo>
                  <a:lnTo>
                    <a:pt x="453" y="451"/>
                  </a:lnTo>
                  <a:lnTo>
                    <a:pt x="453" y="452"/>
                  </a:lnTo>
                  <a:lnTo>
                    <a:pt x="452" y="452"/>
                  </a:lnTo>
                  <a:lnTo>
                    <a:pt x="452" y="452"/>
                  </a:lnTo>
                  <a:lnTo>
                    <a:pt x="451" y="452"/>
                  </a:lnTo>
                  <a:lnTo>
                    <a:pt x="451" y="453"/>
                  </a:lnTo>
                  <a:lnTo>
                    <a:pt x="452" y="453"/>
                  </a:lnTo>
                  <a:lnTo>
                    <a:pt x="451" y="453"/>
                  </a:lnTo>
                  <a:lnTo>
                    <a:pt x="452" y="453"/>
                  </a:lnTo>
                  <a:lnTo>
                    <a:pt x="452" y="454"/>
                  </a:lnTo>
                  <a:lnTo>
                    <a:pt x="451" y="454"/>
                  </a:lnTo>
                  <a:lnTo>
                    <a:pt x="451" y="455"/>
                  </a:lnTo>
                  <a:lnTo>
                    <a:pt x="450" y="455"/>
                  </a:lnTo>
                  <a:lnTo>
                    <a:pt x="450" y="456"/>
                  </a:lnTo>
                  <a:lnTo>
                    <a:pt x="451" y="456"/>
                  </a:lnTo>
                  <a:lnTo>
                    <a:pt x="451" y="457"/>
                  </a:lnTo>
                  <a:lnTo>
                    <a:pt x="452" y="457"/>
                  </a:lnTo>
                  <a:lnTo>
                    <a:pt x="453" y="457"/>
                  </a:lnTo>
                  <a:lnTo>
                    <a:pt x="453" y="458"/>
                  </a:lnTo>
                  <a:lnTo>
                    <a:pt x="453" y="459"/>
                  </a:lnTo>
                  <a:lnTo>
                    <a:pt x="453" y="459"/>
                  </a:lnTo>
                  <a:lnTo>
                    <a:pt x="452" y="459"/>
                  </a:lnTo>
                  <a:lnTo>
                    <a:pt x="451" y="460"/>
                  </a:lnTo>
                  <a:lnTo>
                    <a:pt x="450" y="461"/>
                  </a:lnTo>
                  <a:lnTo>
                    <a:pt x="449" y="461"/>
                  </a:lnTo>
                  <a:lnTo>
                    <a:pt x="449" y="462"/>
                  </a:lnTo>
                  <a:lnTo>
                    <a:pt x="449" y="463"/>
                  </a:lnTo>
                  <a:lnTo>
                    <a:pt x="448" y="463"/>
                  </a:lnTo>
                  <a:lnTo>
                    <a:pt x="448" y="463"/>
                  </a:lnTo>
                  <a:lnTo>
                    <a:pt x="447" y="463"/>
                  </a:lnTo>
                  <a:lnTo>
                    <a:pt x="447" y="464"/>
                  </a:lnTo>
                  <a:lnTo>
                    <a:pt x="446" y="464"/>
                  </a:lnTo>
                  <a:lnTo>
                    <a:pt x="445" y="464"/>
                  </a:lnTo>
                  <a:lnTo>
                    <a:pt x="445" y="465"/>
                  </a:lnTo>
                  <a:lnTo>
                    <a:pt x="444" y="465"/>
                  </a:lnTo>
                  <a:lnTo>
                    <a:pt x="444" y="465"/>
                  </a:lnTo>
                  <a:lnTo>
                    <a:pt x="443" y="465"/>
                  </a:lnTo>
                  <a:lnTo>
                    <a:pt x="442" y="466"/>
                  </a:lnTo>
                  <a:lnTo>
                    <a:pt x="442" y="467"/>
                  </a:lnTo>
                  <a:lnTo>
                    <a:pt x="441" y="467"/>
                  </a:lnTo>
                  <a:lnTo>
                    <a:pt x="441" y="468"/>
                  </a:lnTo>
                  <a:lnTo>
                    <a:pt x="441" y="468"/>
                  </a:lnTo>
                  <a:lnTo>
                    <a:pt x="441" y="469"/>
                  </a:lnTo>
                  <a:lnTo>
                    <a:pt x="440" y="469"/>
                  </a:lnTo>
                  <a:lnTo>
                    <a:pt x="439" y="470"/>
                  </a:lnTo>
                  <a:lnTo>
                    <a:pt x="438" y="470"/>
                  </a:lnTo>
                  <a:lnTo>
                    <a:pt x="437" y="470"/>
                  </a:lnTo>
                  <a:lnTo>
                    <a:pt x="436" y="470"/>
                  </a:lnTo>
                  <a:lnTo>
                    <a:pt x="436" y="469"/>
                  </a:lnTo>
                  <a:lnTo>
                    <a:pt x="435" y="469"/>
                  </a:lnTo>
                  <a:lnTo>
                    <a:pt x="435" y="469"/>
                  </a:lnTo>
                  <a:lnTo>
                    <a:pt x="434" y="469"/>
                  </a:lnTo>
                  <a:lnTo>
                    <a:pt x="434" y="468"/>
                  </a:lnTo>
                  <a:lnTo>
                    <a:pt x="433" y="468"/>
                  </a:lnTo>
                  <a:lnTo>
                    <a:pt x="432" y="468"/>
                  </a:lnTo>
                  <a:lnTo>
                    <a:pt x="431" y="468"/>
                  </a:lnTo>
                  <a:lnTo>
                    <a:pt x="430" y="468"/>
                  </a:lnTo>
                  <a:lnTo>
                    <a:pt x="429" y="468"/>
                  </a:lnTo>
                  <a:lnTo>
                    <a:pt x="429" y="469"/>
                  </a:lnTo>
                  <a:lnTo>
                    <a:pt x="428" y="469"/>
                  </a:lnTo>
                  <a:lnTo>
                    <a:pt x="428" y="469"/>
                  </a:lnTo>
                  <a:lnTo>
                    <a:pt x="426" y="470"/>
                  </a:lnTo>
                  <a:lnTo>
                    <a:pt x="425" y="470"/>
                  </a:lnTo>
                  <a:lnTo>
                    <a:pt x="423" y="471"/>
                  </a:lnTo>
                  <a:lnTo>
                    <a:pt x="422" y="471"/>
                  </a:lnTo>
                  <a:lnTo>
                    <a:pt x="422" y="472"/>
                  </a:lnTo>
                  <a:lnTo>
                    <a:pt x="421" y="472"/>
                  </a:lnTo>
                  <a:lnTo>
                    <a:pt x="420" y="473"/>
                  </a:lnTo>
                  <a:lnTo>
                    <a:pt x="419" y="473"/>
                  </a:lnTo>
                  <a:lnTo>
                    <a:pt x="418" y="474"/>
                  </a:lnTo>
                  <a:lnTo>
                    <a:pt x="417" y="475"/>
                  </a:lnTo>
                  <a:lnTo>
                    <a:pt x="416" y="476"/>
                  </a:lnTo>
                  <a:lnTo>
                    <a:pt x="416" y="476"/>
                  </a:lnTo>
                  <a:lnTo>
                    <a:pt x="416" y="477"/>
                  </a:lnTo>
                  <a:lnTo>
                    <a:pt x="415" y="477"/>
                  </a:lnTo>
                  <a:lnTo>
                    <a:pt x="415" y="478"/>
                  </a:lnTo>
                  <a:lnTo>
                    <a:pt x="414" y="478"/>
                  </a:lnTo>
                  <a:lnTo>
                    <a:pt x="413" y="479"/>
                  </a:lnTo>
                  <a:lnTo>
                    <a:pt x="412" y="480"/>
                  </a:lnTo>
                  <a:lnTo>
                    <a:pt x="412" y="481"/>
                  </a:lnTo>
                  <a:lnTo>
                    <a:pt x="411" y="482"/>
                  </a:lnTo>
                  <a:lnTo>
                    <a:pt x="411" y="483"/>
                  </a:lnTo>
                  <a:lnTo>
                    <a:pt x="411" y="484"/>
                  </a:lnTo>
                  <a:lnTo>
                    <a:pt x="411" y="484"/>
                  </a:lnTo>
                  <a:lnTo>
                    <a:pt x="411" y="485"/>
                  </a:lnTo>
                  <a:lnTo>
                    <a:pt x="411" y="486"/>
                  </a:lnTo>
                  <a:lnTo>
                    <a:pt x="410" y="486"/>
                  </a:lnTo>
                  <a:lnTo>
                    <a:pt x="410" y="487"/>
                  </a:lnTo>
                  <a:lnTo>
                    <a:pt x="410" y="488"/>
                  </a:lnTo>
                  <a:lnTo>
                    <a:pt x="410" y="489"/>
                  </a:lnTo>
                  <a:lnTo>
                    <a:pt x="410" y="490"/>
                  </a:lnTo>
                  <a:lnTo>
                    <a:pt x="409" y="490"/>
                  </a:lnTo>
                  <a:lnTo>
                    <a:pt x="409" y="491"/>
                  </a:lnTo>
                  <a:lnTo>
                    <a:pt x="410" y="491"/>
                  </a:lnTo>
                  <a:lnTo>
                    <a:pt x="410" y="491"/>
                  </a:lnTo>
                  <a:lnTo>
                    <a:pt x="410" y="492"/>
                  </a:lnTo>
                  <a:lnTo>
                    <a:pt x="409" y="492"/>
                  </a:lnTo>
                  <a:lnTo>
                    <a:pt x="409" y="493"/>
                  </a:lnTo>
                  <a:lnTo>
                    <a:pt x="409" y="494"/>
                  </a:lnTo>
                  <a:lnTo>
                    <a:pt x="409" y="495"/>
                  </a:lnTo>
                  <a:lnTo>
                    <a:pt x="409" y="496"/>
                  </a:lnTo>
                  <a:lnTo>
                    <a:pt x="410" y="496"/>
                  </a:lnTo>
                  <a:lnTo>
                    <a:pt x="410" y="497"/>
                  </a:lnTo>
                  <a:lnTo>
                    <a:pt x="410" y="497"/>
                  </a:lnTo>
                  <a:lnTo>
                    <a:pt x="411" y="497"/>
                  </a:lnTo>
                  <a:lnTo>
                    <a:pt x="411" y="498"/>
                  </a:lnTo>
                  <a:lnTo>
                    <a:pt x="412" y="498"/>
                  </a:lnTo>
                  <a:lnTo>
                    <a:pt x="413" y="498"/>
                  </a:lnTo>
                  <a:lnTo>
                    <a:pt x="414" y="498"/>
                  </a:lnTo>
                  <a:lnTo>
                    <a:pt x="414" y="497"/>
                  </a:lnTo>
                  <a:lnTo>
                    <a:pt x="415" y="497"/>
                  </a:lnTo>
                  <a:lnTo>
                    <a:pt x="415" y="498"/>
                  </a:lnTo>
                  <a:lnTo>
                    <a:pt x="414" y="498"/>
                  </a:lnTo>
                  <a:lnTo>
                    <a:pt x="414" y="499"/>
                  </a:lnTo>
                  <a:lnTo>
                    <a:pt x="413" y="499"/>
                  </a:lnTo>
                  <a:lnTo>
                    <a:pt x="412" y="499"/>
                  </a:lnTo>
                  <a:lnTo>
                    <a:pt x="411" y="500"/>
                  </a:lnTo>
                  <a:lnTo>
                    <a:pt x="411" y="501"/>
                  </a:lnTo>
                  <a:lnTo>
                    <a:pt x="410" y="501"/>
                  </a:lnTo>
                  <a:lnTo>
                    <a:pt x="410" y="502"/>
                  </a:lnTo>
                  <a:lnTo>
                    <a:pt x="409" y="502"/>
                  </a:lnTo>
                  <a:lnTo>
                    <a:pt x="409" y="503"/>
                  </a:lnTo>
                  <a:lnTo>
                    <a:pt x="410" y="503"/>
                  </a:lnTo>
                  <a:lnTo>
                    <a:pt x="410" y="504"/>
                  </a:lnTo>
                  <a:lnTo>
                    <a:pt x="409" y="504"/>
                  </a:lnTo>
                  <a:lnTo>
                    <a:pt x="409" y="504"/>
                  </a:lnTo>
                  <a:lnTo>
                    <a:pt x="409" y="504"/>
                  </a:lnTo>
                  <a:lnTo>
                    <a:pt x="409" y="505"/>
                  </a:lnTo>
                  <a:lnTo>
                    <a:pt x="409" y="505"/>
                  </a:lnTo>
                  <a:lnTo>
                    <a:pt x="409" y="506"/>
                  </a:lnTo>
                  <a:lnTo>
                    <a:pt x="409" y="507"/>
                  </a:lnTo>
                  <a:lnTo>
                    <a:pt x="409" y="508"/>
                  </a:lnTo>
                  <a:lnTo>
                    <a:pt x="409" y="508"/>
                  </a:lnTo>
                  <a:lnTo>
                    <a:pt x="409" y="509"/>
                  </a:lnTo>
                  <a:lnTo>
                    <a:pt x="409" y="510"/>
                  </a:lnTo>
                  <a:lnTo>
                    <a:pt x="409" y="510"/>
                  </a:lnTo>
                  <a:lnTo>
                    <a:pt x="408" y="510"/>
                  </a:lnTo>
                  <a:lnTo>
                    <a:pt x="407" y="510"/>
                  </a:lnTo>
                  <a:lnTo>
                    <a:pt x="407" y="511"/>
                  </a:lnTo>
                  <a:lnTo>
                    <a:pt x="407" y="512"/>
                  </a:lnTo>
                  <a:lnTo>
                    <a:pt x="407" y="513"/>
                  </a:lnTo>
                  <a:lnTo>
                    <a:pt x="407" y="514"/>
                  </a:lnTo>
                  <a:lnTo>
                    <a:pt x="407" y="513"/>
                  </a:lnTo>
                  <a:lnTo>
                    <a:pt x="407" y="514"/>
                  </a:lnTo>
                  <a:lnTo>
                    <a:pt x="407" y="515"/>
                  </a:lnTo>
                  <a:lnTo>
                    <a:pt x="407" y="516"/>
                  </a:lnTo>
                  <a:lnTo>
                    <a:pt x="407" y="516"/>
                  </a:lnTo>
                  <a:lnTo>
                    <a:pt x="407" y="517"/>
                  </a:lnTo>
                  <a:lnTo>
                    <a:pt x="406" y="517"/>
                  </a:lnTo>
                  <a:lnTo>
                    <a:pt x="406" y="518"/>
                  </a:lnTo>
                  <a:lnTo>
                    <a:pt x="406" y="517"/>
                  </a:lnTo>
                  <a:lnTo>
                    <a:pt x="406" y="518"/>
                  </a:lnTo>
                  <a:lnTo>
                    <a:pt x="405" y="518"/>
                  </a:lnTo>
                  <a:lnTo>
                    <a:pt x="405" y="519"/>
                  </a:lnTo>
                  <a:lnTo>
                    <a:pt x="404" y="519"/>
                  </a:lnTo>
                  <a:lnTo>
                    <a:pt x="403" y="519"/>
                  </a:lnTo>
                  <a:lnTo>
                    <a:pt x="403" y="520"/>
                  </a:lnTo>
                  <a:lnTo>
                    <a:pt x="403" y="520"/>
                  </a:lnTo>
                  <a:lnTo>
                    <a:pt x="403" y="521"/>
                  </a:lnTo>
                  <a:lnTo>
                    <a:pt x="402" y="521"/>
                  </a:lnTo>
                  <a:lnTo>
                    <a:pt x="401" y="521"/>
                  </a:lnTo>
                  <a:lnTo>
                    <a:pt x="401" y="522"/>
                  </a:lnTo>
                  <a:lnTo>
                    <a:pt x="400" y="522"/>
                  </a:lnTo>
                  <a:lnTo>
                    <a:pt x="400" y="523"/>
                  </a:lnTo>
                  <a:lnTo>
                    <a:pt x="400" y="522"/>
                  </a:lnTo>
                  <a:lnTo>
                    <a:pt x="400" y="523"/>
                  </a:lnTo>
                  <a:lnTo>
                    <a:pt x="399" y="523"/>
                  </a:lnTo>
                  <a:lnTo>
                    <a:pt x="398" y="523"/>
                  </a:lnTo>
                  <a:lnTo>
                    <a:pt x="398" y="523"/>
                  </a:lnTo>
                  <a:lnTo>
                    <a:pt x="397" y="523"/>
                  </a:lnTo>
                  <a:lnTo>
                    <a:pt x="397" y="524"/>
                  </a:lnTo>
                  <a:lnTo>
                    <a:pt x="396" y="525"/>
                  </a:lnTo>
                  <a:lnTo>
                    <a:pt x="396" y="526"/>
                  </a:lnTo>
                  <a:lnTo>
                    <a:pt x="396" y="527"/>
                  </a:lnTo>
                  <a:lnTo>
                    <a:pt x="396" y="527"/>
                  </a:lnTo>
                  <a:lnTo>
                    <a:pt x="396" y="528"/>
                  </a:lnTo>
                  <a:lnTo>
                    <a:pt x="396" y="529"/>
                  </a:lnTo>
                  <a:lnTo>
                    <a:pt x="395" y="529"/>
                  </a:lnTo>
                  <a:lnTo>
                    <a:pt x="395" y="529"/>
                  </a:lnTo>
                  <a:lnTo>
                    <a:pt x="395" y="530"/>
                  </a:lnTo>
                  <a:lnTo>
                    <a:pt x="394" y="530"/>
                  </a:lnTo>
                  <a:lnTo>
                    <a:pt x="394" y="531"/>
                  </a:lnTo>
                  <a:lnTo>
                    <a:pt x="394" y="532"/>
                  </a:lnTo>
                  <a:lnTo>
                    <a:pt x="393" y="533"/>
                  </a:lnTo>
                  <a:lnTo>
                    <a:pt x="393" y="534"/>
                  </a:lnTo>
                  <a:lnTo>
                    <a:pt x="393" y="535"/>
                  </a:lnTo>
                  <a:lnTo>
                    <a:pt x="392" y="535"/>
                  </a:lnTo>
                  <a:lnTo>
                    <a:pt x="392" y="536"/>
                  </a:lnTo>
                  <a:lnTo>
                    <a:pt x="392" y="536"/>
                  </a:lnTo>
                  <a:lnTo>
                    <a:pt x="392" y="537"/>
                  </a:lnTo>
                  <a:lnTo>
                    <a:pt x="391" y="537"/>
                  </a:lnTo>
                  <a:lnTo>
                    <a:pt x="391" y="538"/>
                  </a:lnTo>
                  <a:lnTo>
                    <a:pt x="391" y="539"/>
                  </a:lnTo>
                  <a:lnTo>
                    <a:pt x="390" y="539"/>
                  </a:lnTo>
                  <a:lnTo>
                    <a:pt x="390" y="540"/>
                  </a:lnTo>
                  <a:lnTo>
                    <a:pt x="390" y="540"/>
                  </a:lnTo>
                  <a:lnTo>
                    <a:pt x="390" y="541"/>
                  </a:lnTo>
                  <a:lnTo>
                    <a:pt x="390" y="542"/>
                  </a:lnTo>
                  <a:lnTo>
                    <a:pt x="390" y="542"/>
                  </a:lnTo>
                  <a:lnTo>
                    <a:pt x="390" y="542"/>
                  </a:lnTo>
                  <a:lnTo>
                    <a:pt x="390" y="542"/>
                  </a:lnTo>
                  <a:lnTo>
                    <a:pt x="390" y="543"/>
                  </a:lnTo>
                  <a:lnTo>
                    <a:pt x="390" y="543"/>
                  </a:lnTo>
                  <a:lnTo>
                    <a:pt x="390" y="544"/>
                  </a:lnTo>
                  <a:lnTo>
                    <a:pt x="390" y="545"/>
                  </a:lnTo>
                  <a:lnTo>
                    <a:pt x="390" y="545"/>
                  </a:lnTo>
                  <a:lnTo>
                    <a:pt x="390" y="546"/>
                  </a:lnTo>
                  <a:lnTo>
                    <a:pt x="390" y="547"/>
                  </a:lnTo>
                  <a:lnTo>
                    <a:pt x="389" y="548"/>
                  </a:lnTo>
                  <a:lnTo>
                    <a:pt x="389" y="549"/>
                  </a:lnTo>
                  <a:lnTo>
                    <a:pt x="389" y="549"/>
                  </a:lnTo>
                  <a:lnTo>
                    <a:pt x="388" y="549"/>
                  </a:lnTo>
                  <a:lnTo>
                    <a:pt x="388" y="550"/>
                  </a:lnTo>
                  <a:lnTo>
                    <a:pt x="388" y="551"/>
                  </a:lnTo>
                  <a:lnTo>
                    <a:pt x="388" y="552"/>
                  </a:lnTo>
                  <a:lnTo>
                    <a:pt x="388" y="553"/>
                  </a:lnTo>
                  <a:lnTo>
                    <a:pt x="387" y="553"/>
                  </a:lnTo>
                  <a:lnTo>
                    <a:pt x="387" y="554"/>
                  </a:lnTo>
                  <a:lnTo>
                    <a:pt x="387" y="555"/>
                  </a:lnTo>
                  <a:lnTo>
                    <a:pt x="386" y="555"/>
                  </a:lnTo>
                  <a:lnTo>
                    <a:pt x="386" y="555"/>
                  </a:lnTo>
                  <a:lnTo>
                    <a:pt x="386" y="556"/>
                  </a:lnTo>
                  <a:lnTo>
                    <a:pt x="385" y="556"/>
                  </a:lnTo>
                  <a:lnTo>
                    <a:pt x="385" y="557"/>
                  </a:lnTo>
                  <a:lnTo>
                    <a:pt x="385" y="558"/>
                  </a:lnTo>
                  <a:lnTo>
                    <a:pt x="384" y="558"/>
                  </a:lnTo>
                  <a:lnTo>
                    <a:pt x="384" y="559"/>
                  </a:lnTo>
                  <a:lnTo>
                    <a:pt x="384" y="560"/>
                  </a:lnTo>
                  <a:lnTo>
                    <a:pt x="384" y="561"/>
                  </a:lnTo>
                  <a:lnTo>
                    <a:pt x="384" y="561"/>
                  </a:lnTo>
                  <a:lnTo>
                    <a:pt x="384" y="561"/>
                  </a:lnTo>
                  <a:lnTo>
                    <a:pt x="384" y="561"/>
                  </a:lnTo>
                  <a:lnTo>
                    <a:pt x="384" y="561"/>
                  </a:lnTo>
                  <a:lnTo>
                    <a:pt x="384" y="561"/>
                  </a:lnTo>
                  <a:lnTo>
                    <a:pt x="384" y="561"/>
                  </a:lnTo>
                  <a:lnTo>
                    <a:pt x="383" y="561"/>
                  </a:lnTo>
                  <a:lnTo>
                    <a:pt x="384" y="561"/>
                  </a:lnTo>
                  <a:lnTo>
                    <a:pt x="383" y="561"/>
                  </a:lnTo>
                  <a:lnTo>
                    <a:pt x="384" y="561"/>
                  </a:lnTo>
                  <a:lnTo>
                    <a:pt x="383" y="561"/>
                  </a:lnTo>
                  <a:lnTo>
                    <a:pt x="383" y="562"/>
                  </a:lnTo>
                  <a:lnTo>
                    <a:pt x="382" y="562"/>
                  </a:lnTo>
                  <a:lnTo>
                    <a:pt x="382" y="563"/>
                  </a:lnTo>
                  <a:lnTo>
                    <a:pt x="381" y="563"/>
                  </a:lnTo>
                  <a:lnTo>
                    <a:pt x="381" y="564"/>
                  </a:lnTo>
                  <a:lnTo>
                    <a:pt x="381" y="565"/>
                  </a:lnTo>
                  <a:lnTo>
                    <a:pt x="381" y="566"/>
                  </a:lnTo>
                  <a:lnTo>
                    <a:pt x="380" y="566"/>
                  </a:lnTo>
                  <a:lnTo>
                    <a:pt x="380" y="567"/>
                  </a:lnTo>
                  <a:lnTo>
                    <a:pt x="380" y="568"/>
                  </a:lnTo>
                  <a:lnTo>
                    <a:pt x="379" y="568"/>
                  </a:lnTo>
                  <a:lnTo>
                    <a:pt x="379" y="568"/>
                  </a:lnTo>
                  <a:lnTo>
                    <a:pt x="379" y="568"/>
                  </a:lnTo>
                  <a:lnTo>
                    <a:pt x="379" y="568"/>
                  </a:lnTo>
                  <a:lnTo>
                    <a:pt x="378" y="568"/>
                  </a:lnTo>
                  <a:lnTo>
                    <a:pt x="377" y="568"/>
                  </a:lnTo>
                  <a:lnTo>
                    <a:pt x="378" y="568"/>
                  </a:lnTo>
                  <a:lnTo>
                    <a:pt x="377" y="568"/>
                  </a:lnTo>
                  <a:lnTo>
                    <a:pt x="377" y="569"/>
                  </a:lnTo>
                  <a:lnTo>
                    <a:pt x="377" y="570"/>
                  </a:lnTo>
                  <a:lnTo>
                    <a:pt x="377" y="571"/>
                  </a:lnTo>
                  <a:lnTo>
                    <a:pt x="377" y="571"/>
                  </a:lnTo>
                  <a:lnTo>
                    <a:pt x="377" y="572"/>
                  </a:lnTo>
                  <a:lnTo>
                    <a:pt x="377" y="573"/>
                  </a:lnTo>
                  <a:lnTo>
                    <a:pt x="376" y="573"/>
                  </a:lnTo>
                  <a:lnTo>
                    <a:pt x="376" y="574"/>
                  </a:lnTo>
                  <a:lnTo>
                    <a:pt x="376" y="574"/>
                  </a:lnTo>
                  <a:lnTo>
                    <a:pt x="375" y="574"/>
                  </a:lnTo>
                  <a:lnTo>
                    <a:pt x="375" y="575"/>
                  </a:lnTo>
                  <a:lnTo>
                    <a:pt x="375" y="576"/>
                  </a:lnTo>
                  <a:lnTo>
                    <a:pt x="374" y="576"/>
                  </a:lnTo>
                  <a:lnTo>
                    <a:pt x="374" y="577"/>
                  </a:lnTo>
                  <a:lnTo>
                    <a:pt x="373" y="577"/>
                  </a:lnTo>
                  <a:lnTo>
                    <a:pt x="373" y="578"/>
                  </a:lnTo>
                  <a:lnTo>
                    <a:pt x="373" y="579"/>
                  </a:lnTo>
                  <a:lnTo>
                    <a:pt x="373" y="580"/>
                  </a:lnTo>
                  <a:lnTo>
                    <a:pt x="372" y="580"/>
                  </a:lnTo>
                  <a:lnTo>
                    <a:pt x="372" y="581"/>
                  </a:lnTo>
                  <a:lnTo>
                    <a:pt x="372" y="581"/>
                  </a:lnTo>
                  <a:lnTo>
                    <a:pt x="372" y="582"/>
                  </a:lnTo>
                  <a:lnTo>
                    <a:pt x="372" y="583"/>
                  </a:lnTo>
                  <a:lnTo>
                    <a:pt x="371" y="583"/>
                  </a:lnTo>
                  <a:lnTo>
                    <a:pt x="371" y="584"/>
                  </a:lnTo>
                  <a:lnTo>
                    <a:pt x="371" y="585"/>
                  </a:lnTo>
                  <a:lnTo>
                    <a:pt x="371" y="585"/>
                  </a:lnTo>
                  <a:lnTo>
                    <a:pt x="371" y="586"/>
                  </a:lnTo>
                  <a:lnTo>
                    <a:pt x="371" y="587"/>
                  </a:lnTo>
                  <a:lnTo>
                    <a:pt x="370" y="587"/>
                  </a:lnTo>
                  <a:lnTo>
                    <a:pt x="370" y="588"/>
                  </a:lnTo>
                  <a:lnTo>
                    <a:pt x="370" y="589"/>
                  </a:lnTo>
                  <a:lnTo>
                    <a:pt x="369" y="589"/>
                  </a:lnTo>
                  <a:lnTo>
                    <a:pt x="369" y="590"/>
                  </a:lnTo>
                  <a:lnTo>
                    <a:pt x="369" y="591"/>
                  </a:lnTo>
                  <a:lnTo>
                    <a:pt x="369" y="592"/>
                  </a:lnTo>
                  <a:lnTo>
                    <a:pt x="369" y="593"/>
                  </a:lnTo>
                  <a:lnTo>
                    <a:pt x="368" y="593"/>
                  </a:lnTo>
                  <a:lnTo>
                    <a:pt x="368" y="592"/>
                  </a:lnTo>
                  <a:lnTo>
                    <a:pt x="367" y="592"/>
                  </a:lnTo>
                  <a:lnTo>
                    <a:pt x="367" y="593"/>
                  </a:lnTo>
                  <a:lnTo>
                    <a:pt x="366" y="593"/>
                  </a:lnTo>
                  <a:lnTo>
                    <a:pt x="366" y="593"/>
                  </a:lnTo>
                  <a:lnTo>
                    <a:pt x="365" y="593"/>
                  </a:lnTo>
                  <a:lnTo>
                    <a:pt x="366" y="594"/>
                  </a:lnTo>
                  <a:lnTo>
                    <a:pt x="365" y="594"/>
                  </a:lnTo>
                  <a:lnTo>
                    <a:pt x="365" y="595"/>
                  </a:lnTo>
                  <a:lnTo>
                    <a:pt x="364" y="595"/>
                  </a:lnTo>
                  <a:lnTo>
                    <a:pt x="364" y="596"/>
                  </a:lnTo>
                  <a:lnTo>
                    <a:pt x="364" y="597"/>
                  </a:lnTo>
                  <a:lnTo>
                    <a:pt x="364" y="597"/>
                  </a:lnTo>
                  <a:lnTo>
                    <a:pt x="364" y="598"/>
                  </a:lnTo>
                  <a:lnTo>
                    <a:pt x="364" y="599"/>
                  </a:lnTo>
                  <a:lnTo>
                    <a:pt x="364" y="600"/>
                  </a:lnTo>
                  <a:lnTo>
                    <a:pt x="364" y="600"/>
                  </a:lnTo>
                  <a:lnTo>
                    <a:pt x="363" y="600"/>
                  </a:lnTo>
                  <a:lnTo>
                    <a:pt x="363" y="601"/>
                  </a:lnTo>
                  <a:lnTo>
                    <a:pt x="363" y="602"/>
                  </a:lnTo>
                  <a:lnTo>
                    <a:pt x="362" y="602"/>
                  </a:lnTo>
                  <a:lnTo>
                    <a:pt x="362" y="603"/>
                  </a:lnTo>
                  <a:lnTo>
                    <a:pt x="362" y="602"/>
                  </a:lnTo>
                  <a:lnTo>
                    <a:pt x="360" y="602"/>
                  </a:lnTo>
                  <a:lnTo>
                    <a:pt x="359" y="602"/>
                  </a:lnTo>
                  <a:lnTo>
                    <a:pt x="359" y="603"/>
                  </a:lnTo>
                  <a:lnTo>
                    <a:pt x="359" y="604"/>
                  </a:lnTo>
                  <a:lnTo>
                    <a:pt x="359" y="605"/>
                  </a:lnTo>
                  <a:lnTo>
                    <a:pt x="360" y="605"/>
                  </a:lnTo>
                  <a:lnTo>
                    <a:pt x="360" y="606"/>
                  </a:lnTo>
                  <a:lnTo>
                    <a:pt x="360" y="606"/>
                  </a:lnTo>
                  <a:lnTo>
                    <a:pt x="359" y="606"/>
                  </a:lnTo>
                  <a:lnTo>
                    <a:pt x="358" y="606"/>
                  </a:lnTo>
                  <a:lnTo>
                    <a:pt x="358" y="606"/>
                  </a:lnTo>
                  <a:lnTo>
                    <a:pt x="357" y="606"/>
                  </a:lnTo>
                  <a:lnTo>
                    <a:pt x="357" y="606"/>
                  </a:lnTo>
                  <a:lnTo>
                    <a:pt x="356" y="606"/>
                  </a:lnTo>
                  <a:lnTo>
                    <a:pt x="355" y="606"/>
                  </a:lnTo>
                  <a:lnTo>
                    <a:pt x="355" y="606"/>
                  </a:lnTo>
                  <a:lnTo>
                    <a:pt x="354" y="606"/>
                  </a:lnTo>
                  <a:lnTo>
                    <a:pt x="354" y="606"/>
                  </a:lnTo>
                  <a:lnTo>
                    <a:pt x="353" y="606"/>
                  </a:lnTo>
                  <a:lnTo>
                    <a:pt x="353" y="605"/>
                  </a:lnTo>
                  <a:lnTo>
                    <a:pt x="353" y="604"/>
                  </a:lnTo>
                  <a:lnTo>
                    <a:pt x="352" y="604"/>
                  </a:lnTo>
                  <a:lnTo>
                    <a:pt x="352" y="605"/>
                  </a:lnTo>
                  <a:lnTo>
                    <a:pt x="352" y="605"/>
                  </a:lnTo>
                  <a:lnTo>
                    <a:pt x="351" y="605"/>
                  </a:lnTo>
                  <a:lnTo>
                    <a:pt x="350" y="605"/>
                  </a:lnTo>
                  <a:lnTo>
                    <a:pt x="350" y="606"/>
                  </a:lnTo>
                  <a:lnTo>
                    <a:pt x="349" y="606"/>
                  </a:lnTo>
                  <a:lnTo>
                    <a:pt x="349" y="606"/>
                  </a:lnTo>
                  <a:lnTo>
                    <a:pt x="349" y="607"/>
                  </a:lnTo>
                  <a:lnTo>
                    <a:pt x="348" y="607"/>
                  </a:lnTo>
                  <a:lnTo>
                    <a:pt x="348" y="608"/>
                  </a:lnTo>
                  <a:lnTo>
                    <a:pt x="347" y="608"/>
                  </a:lnTo>
                  <a:lnTo>
                    <a:pt x="346" y="608"/>
                  </a:lnTo>
                  <a:lnTo>
                    <a:pt x="340" y="604"/>
                  </a:lnTo>
                  <a:lnTo>
                    <a:pt x="339" y="603"/>
                  </a:lnTo>
                  <a:lnTo>
                    <a:pt x="337" y="601"/>
                  </a:lnTo>
                  <a:lnTo>
                    <a:pt x="326" y="594"/>
                  </a:lnTo>
                  <a:lnTo>
                    <a:pt x="320" y="589"/>
                  </a:lnTo>
                  <a:lnTo>
                    <a:pt x="317" y="587"/>
                  </a:lnTo>
                  <a:lnTo>
                    <a:pt x="297" y="574"/>
                  </a:lnTo>
                  <a:lnTo>
                    <a:pt x="295" y="572"/>
                  </a:lnTo>
                  <a:lnTo>
                    <a:pt x="288" y="567"/>
                  </a:lnTo>
                  <a:lnTo>
                    <a:pt x="282" y="563"/>
                  </a:lnTo>
                  <a:lnTo>
                    <a:pt x="281" y="562"/>
                  </a:lnTo>
                  <a:lnTo>
                    <a:pt x="275" y="559"/>
                  </a:lnTo>
                  <a:lnTo>
                    <a:pt x="269" y="554"/>
                  </a:lnTo>
                  <a:lnTo>
                    <a:pt x="264" y="551"/>
                  </a:lnTo>
                  <a:lnTo>
                    <a:pt x="263" y="550"/>
                  </a:lnTo>
                  <a:lnTo>
                    <a:pt x="262" y="549"/>
                  </a:lnTo>
                  <a:lnTo>
                    <a:pt x="257" y="545"/>
                  </a:lnTo>
                  <a:lnTo>
                    <a:pt x="256" y="544"/>
                  </a:lnTo>
                  <a:lnTo>
                    <a:pt x="254" y="543"/>
                  </a:lnTo>
                  <a:lnTo>
                    <a:pt x="254" y="542"/>
                  </a:lnTo>
                  <a:lnTo>
                    <a:pt x="254" y="542"/>
                  </a:lnTo>
                  <a:lnTo>
                    <a:pt x="253" y="542"/>
                  </a:lnTo>
                  <a:lnTo>
                    <a:pt x="253" y="540"/>
                  </a:lnTo>
                  <a:lnTo>
                    <a:pt x="252" y="538"/>
                  </a:lnTo>
                  <a:lnTo>
                    <a:pt x="252" y="537"/>
                  </a:lnTo>
                  <a:lnTo>
                    <a:pt x="252" y="536"/>
                  </a:lnTo>
                  <a:lnTo>
                    <a:pt x="251" y="536"/>
                  </a:lnTo>
                  <a:lnTo>
                    <a:pt x="251" y="535"/>
                  </a:lnTo>
                  <a:lnTo>
                    <a:pt x="251" y="534"/>
                  </a:lnTo>
                  <a:lnTo>
                    <a:pt x="250" y="534"/>
                  </a:lnTo>
                  <a:lnTo>
                    <a:pt x="249" y="534"/>
                  </a:lnTo>
                  <a:lnTo>
                    <a:pt x="249" y="533"/>
                  </a:lnTo>
                  <a:lnTo>
                    <a:pt x="249" y="533"/>
                  </a:lnTo>
                  <a:lnTo>
                    <a:pt x="248" y="533"/>
                  </a:lnTo>
                  <a:lnTo>
                    <a:pt x="247" y="532"/>
                  </a:lnTo>
                  <a:lnTo>
                    <a:pt x="246" y="532"/>
                  </a:lnTo>
                  <a:lnTo>
                    <a:pt x="245" y="532"/>
                  </a:lnTo>
                  <a:lnTo>
                    <a:pt x="245" y="533"/>
                  </a:lnTo>
                  <a:lnTo>
                    <a:pt x="244" y="533"/>
                  </a:lnTo>
                  <a:lnTo>
                    <a:pt x="243" y="533"/>
                  </a:lnTo>
                  <a:lnTo>
                    <a:pt x="243" y="533"/>
                  </a:lnTo>
                  <a:lnTo>
                    <a:pt x="243" y="532"/>
                  </a:lnTo>
                  <a:lnTo>
                    <a:pt x="243" y="531"/>
                  </a:lnTo>
                  <a:lnTo>
                    <a:pt x="243" y="530"/>
                  </a:lnTo>
                  <a:lnTo>
                    <a:pt x="243" y="529"/>
                  </a:lnTo>
                  <a:lnTo>
                    <a:pt x="243" y="529"/>
                  </a:lnTo>
                  <a:lnTo>
                    <a:pt x="242" y="529"/>
                  </a:lnTo>
                  <a:lnTo>
                    <a:pt x="241" y="529"/>
                  </a:lnTo>
                  <a:lnTo>
                    <a:pt x="241" y="528"/>
                  </a:lnTo>
                  <a:lnTo>
                    <a:pt x="241" y="527"/>
                  </a:lnTo>
                  <a:lnTo>
                    <a:pt x="242" y="527"/>
                  </a:lnTo>
                  <a:lnTo>
                    <a:pt x="242" y="526"/>
                  </a:lnTo>
                  <a:lnTo>
                    <a:pt x="243" y="526"/>
                  </a:lnTo>
                  <a:lnTo>
                    <a:pt x="243" y="525"/>
                  </a:lnTo>
                  <a:lnTo>
                    <a:pt x="243" y="525"/>
                  </a:lnTo>
                  <a:lnTo>
                    <a:pt x="243" y="524"/>
                  </a:lnTo>
                  <a:lnTo>
                    <a:pt x="244" y="524"/>
                  </a:lnTo>
                  <a:lnTo>
                    <a:pt x="244" y="523"/>
                  </a:lnTo>
                  <a:lnTo>
                    <a:pt x="245" y="523"/>
                  </a:lnTo>
                  <a:lnTo>
                    <a:pt x="245" y="523"/>
                  </a:lnTo>
                  <a:lnTo>
                    <a:pt x="246" y="523"/>
                  </a:lnTo>
                  <a:lnTo>
                    <a:pt x="247" y="522"/>
                  </a:lnTo>
                  <a:lnTo>
                    <a:pt x="247" y="521"/>
                  </a:lnTo>
                  <a:lnTo>
                    <a:pt x="248" y="520"/>
                  </a:lnTo>
                  <a:lnTo>
                    <a:pt x="249" y="519"/>
                  </a:lnTo>
                  <a:lnTo>
                    <a:pt x="249" y="519"/>
                  </a:lnTo>
                  <a:lnTo>
                    <a:pt x="249" y="515"/>
                  </a:lnTo>
                  <a:lnTo>
                    <a:pt x="248" y="512"/>
                  </a:lnTo>
                  <a:lnTo>
                    <a:pt x="248" y="511"/>
                  </a:lnTo>
                  <a:lnTo>
                    <a:pt x="248" y="510"/>
                  </a:lnTo>
                  <a:lnTo>
                    <a:pt x="248" y="510"/>
                  </a:lnTo>
                  <a:lnTo>
                    <a:pt x="248" y="509"/>
                  </a:lnTo>
                  <a:lnTo>
                    <a:pt x="247" y="507"/>
                  </a:lnTo>
                  <a:lnTo>
                    <a:pt x="247" y="506"/>
                  </a:lnTo>
                  <a:lnTo>
                    <a:pt x="247" y="504"/>
                  </a:lnTo>
                  <a:lnTo>
                    <a:pt x="247" y="503"/>
                  </a:lnTo>
                  <a:lnTo>
                    <a:pt x="246" y="503"/>
                  </a:lnTo>
                  <a:lnTo>
                    <a:pt x="245" y="502"/>
                  </a:lnTo>
                  <a:lnTo>
                    <a:pt x="243" y="501"/>
                  </a:lnTo>
                  <a:lnTo>
                    <a:pt x="243" y="500"/>
                  </a:lnTo>
                  <a:lnTo>
                    <a:pt x="241" y="499"/>
                  </a:lnTo>
                  <a:lnTo>
                    <a:pt x="241" y="498"/>
                  </a:lnTo>
                  <a:lnTo>
                    <a:pt x="240" y="498"/>
                  </a:lnTo>
                  <a:lnTo>
                    <a:pt x="239" y="497"/>
                  </a:lnTo>
                  <a:lnTo>
                    <a:pt x="237" y="496"/>
                  </a:lnTo>
                  <a:lnTo>
                    <a:pt x="236" y="496"/>
                  </a:lnTo>
                  <a:lnTo>
                    <a:pt x="236" y="495"/>
                  </a:lnTo>
                  <a:lnTo>
                    <a:pt x="235" y="495"/>
                  </a:lnTo>
                  <a:lnTo>
                    <a:pt x="233" y="494"/>
                  </a:lnTo>
                  <a:lnTo>
                    <a:pt x="229" y="491"/>
                  </a:lnTo>
                  <a:lnTo>
                    <a:pt x="227" y="491"/>
                  </a:lnTo>
                  <a:lnTo>
                    <a:pt x="226" y="491"/>
                  </a:lnTo>
                  <a:lnTo>
                    <a:pt x="225" y="490"/>
                  </a:lnTo>
                  <a:lnTo>
                    <a:pt x="224" y="489"/>
                  </a:lnTo>
                  <a:lnTo>
                    <a:pt x="223" y="488"/>
                  </a:lnTo>
                  <a:lnTo>
                    <a:pt x="222" y="488"/>
                  </a:lnTo>
                  <a:lnTo>
                    <a:pt x="221" y="487"/>
                  </a:lnTo>
                  <a:lnTo>
                    <a:pt x="220" y="487"/>
                  </a:lnTo>
                  <a:lnTo>
                    <a:pt x="217" y="485"/>
                  </a:lnTo>
                  <a:lnTo>
                    <a:pt x="208" y="480"/>
                  </a:lnTo>
                  <a:lnTo>
                    <a:pt x="206" y="479"/>
                  </a:lnTo>
                  <a:lnTo>
                    <a:pt x="205" y="478"/>
                  </a:lnTo>
                  <a:lnTo>
                    <a:pt x="205" y="478"/>
                  </a:lnTo>
                  <a:lnTo>
                    <a:pt x="189" y="469"/>
                  </a:lnTo>
                  <a:lnTo>
                    <a:pt x="180" y="465"/>
                  </a:lnTo>
                  <a:lnTo>
                    <a:pt x="168" y="458"/>
                  </a:lnTo>
                  <a:lnTo>
                    <a:pt x="154" y="450"/>
                  </a:lnTo>
                  <a:lnTo>
                    <a:pt x="144" y="444"/>
                  </a:lnTo>
                  <a:lnTo>
                    <a:pt x="141" y="443"/>
                  </a:lnTo>
                  <a:lnTo>
                    <a:pt x="141" y="442"/>
                  </a:lnTo>
                  <a:lnTo>
                    <a:pt x="140" y="442"/>
                  </a:lnTo>
                  <a:lnTo>
                    <a:pt x="139" y="441"/>
                  </a:lnTo>
                  <a:lnTo>
                    <a:pt x="138" y="441"/>
                  </a:lnTo>
                  <a:lnTo>
                    <a:pt x="136" y="439"/>
                  </a:lnTo>
                  <a:lnTo>
                    <a:pt x="134" y="439"/>
                  </a:lnTo>
                  <a:lnTo>
                    <a:pt x="128" y="435"/>
                  </a:lnTo>
                  <a:lnTo>
                    <a:pt x="127" y="434"/>
                  </a:lnTo>
                  <a:lnTo>
                    <a:pt x="118" y="430"/>
                  </a:lnTo>
                  <a:lnTo>
                    <a:pt x="117" y="429"/>
                  </a:lnTo>
                  <a:lnTo>
                    <a:pt x="115" y="428"/>
                  </a:lnTo>
                  <a:lnTo>
                    <a:pt x="111" y="426"/>
                  </a:lnTo>
                  <a:lnTo>
                    <a:pt x="109" y="425"/>
                  </a:lnTo>
                  <a:lnTo>
                    <a:pt x="96" y="417"/>
                  </a:lnTo>
                  <a:lnTo>
                    <a:pt x="94" y="416"/>
                  </a:lnTo>
                  <a:lnTo>
                    <a:pt x="93" y="415"/>
                  </a:lnTo>
                  <a:lnTo>
                    <a:pt x="90" y="414"/>
                  </a:lnTo>
                  <a:lnTo>
                    <a:pt x="87" y="412"/>
                  </a:lnTo>
                  <a:lnTo>
                    <a:pt x="85" y="411"/>
                  </a:lnTo>
                  <a:lnTo>
                    <a:pt x="84" y="410"/>
                  </a:lnTo>
                  <a:lnTo>
                    <a:pt x="83" y="410"/>
                  </a:lnTo>
                  <a:lnTo>
                    <a:pt x="81" y="408"/>
                  </a:lnTo>
                  <a:lnTo>
                    <a:pt x="79" y="407"/>
                  </a:lnTo>
                  <a:lnTo>
                    <a:pt x="75" y="405"/>
                  </a:lnTo>
                  <a:lnTo>
                    <a:pt x="74" y="405"/>
                  </a:lnTo>
                  <a:lnTo>
                    <a:pt x="74" y="404"/>
                  </a:lnTo>
                  <a:lnTo>
                    <a:pt x="73" y="404"/>
                  </a:lnTo>
                  <a:lnTo>
                    <a:pt x="69" y="401"/>
                  </a:lnTo>
                  <a:lnTo>
                    <a:pt x="63" y="398"/>
                  </a:lnTo>
                  <a:lnTo>
                    <a:pt x="58" y="395"/>
                  </a:lnTo>
                  <a:lnTo>
                    <a:pt x="57" y="395"/>
                  </a:lnTo>
                  <a:lnTo>
                    <a:pt x="54" y="393"/>
                  </a:lnTo>
                  <a:lnTo>
                    <a:pt x="50" y="390"/>
                  </a:lnTo>
                  <a:lnTo>
                    <a:pt x="38" y="384"/>
                  </a:lnTo>
                  <a:lnTo>
                    <a:pt x="38" y="383"/>
                  </a:lnTo>
                  <a:lnTo>
                    <a:pt x="34" y="381"/>
                  </a:lnTo>
                  <a:lnTo>
                    <a:pt x="28" y="379"/>
                  </a:lnTo>
                  <a:lnTo>
                    <a:pt x="15" y="371"/>
                  </a:lnTo>
                  <a:lnTo>
                    <a:pt x="13" y="370"/>
                  </a:lnTo>
                  <a:lnTo>
                    <a:pt x="13" y="369"/>
                  </a:lnTo>
                  <a:lnTo>
                    <a:pt x="12" y="369"/>
                  </a:lnTo>
                  <a:lnTo>
                    <a:pt x="11" y="370"/>
                  </a:lnTo>
                  <a:lnTo>
                    <a:pt x="10" y="370"/>
                  </a:lnTo>
                  <a:lnTo>
                    <a:pt x="9" y="370"/>
                  </a:lnTo>
                  <a:lnTo>
                    <a:pt x="9" y="369"/>
                  </a:lnTo>
                  <a:lnTo>
                    <a:pt x="9" y="369"/>
                  </a:lnTo>
                  <a:lnTo>
                    <a:pt x="8" y="369"/>
                  </a:lnTo>
                  <a:lnTo>
                    <a:pt x="8" y="368"/>
                  </a:lnTo>
                  <a:lnTo>
                    <a:pt x="6" y="368"/>
                  </a:lnTo>
                  <a:lnTo>
                    <a:pt x="1" y="368"/>
                  </a:lnTo>
                  <a:lnTo>
                    <a:pt x="1" y="362"/>
                  </a:lnTo>
                  <a:lnTo>
                    <a:pt x="1" y="358"/>
                  </a:lnTo>
                  <a:lnTo>
                    <a:pt x="1" y="355"/>
                  </a:lnTo>
                  <a:lnTo>
                    <a:pt x="1" y="349"/>
                  </a:lnTo>
                  <a:lnTo>
                    <a:pt x="1" y="346"/>
                  </a:lnTo>
                  <a:lnTo>
                    <a:pt x="1" y="342"/>
                  </a:lnTo>
                  <a:lnTo>
                    <a:pt x="1" y="340"/>
                  </a:lnTo>
                  <a:lnTo>
                    <a:pt x="1" y="338"/>
                  </a:lnTo>
                  <a:lnTo>
                    <a:pt x="1" y="337"/>
                  </a:lnTo>
                  <a:lnTo>
                    <a:pt x="1" y="333"/>
                  </a:lnTo>
                  <a:lnTo>
                    <a:pt x="1" y="332"/>
                  </a:lnTo>
                  <a:lnTo>
                    <a:pt x="1" y="331"/>
                  </a:lnTo>
                  <a:lnTo>
                    <a:pt x="2" y="330"/>
                  </a:lnTo>
                  <a:lnTo>
                    <a:pt x="2" y="329"/>
                  </a:lnTo>
                  <a:lnTo>
                    <a:pt x="2" y="328"/>
                  </a:lnTo>
                  <a:lnTo>
                    <a:pt x="3" y="324"/>
                  </a:lnTo>
                  <a:lnTo>
                    <a:pt x="3" y="322"/>
                  </a:lnTo>
                  <a:lnTo>
                    <a:pt x="4" y="322"/>
                  </a:lnTo>
                  <a:lnTo>
                    <a:pt x="3" y="321"/>
                  </a:lnTo>
                  <a:lnTo>
                    <a:pt x="4" y="319"/>
                  </a:lnTo>
                  <a:lnTo>
                    <a:pt x="4" y="318"/>
                  </a:lnTo>
                  <a:lnTo>
                    <a:pt x="4" y="316"/>
                  </a:lnTo>
                  <a:lnTo>
                    <a:pt x="4" y="315"/>
                  </a:lnTo>
                  <a:lnTo>
                    <a:pt x="5" y="312"/>
                  </a:lnTo>
                  <a:lnTo>
                    <a:pt x="5" y="311"/>
                  </a:lnTo>
                  <a:lnTo>
                    <a:pt x="5" y="311"/>
                  </a:lnTo>
                  <a:lnTo>
                    <a:pt x="4" y="309"/>
                  </a:lnTo>
                  <a:lnTo>
                    <a:pt x="4" y="308"/>
                  </a:lnTo>
                  <a:lnTo>
                    <a:pt x="3" y="304"/>
                  </a:lnTo>
                  <a:lnTo>
                    <a:pt x="3" y="303"/>
                  </a:lnTo>
                  <a:lnTo>
                    <a:pt x="2" y="302"/>
                  </a:lnTo>
                  <a:lnTo>
                    <a:pt x="2" y="301"/>
                  </a:lnTo>
                  <a:lnTo>
                    <a:pt x="2" y="300"/>
                  </a:lnTo>
                  <a:lnTo>
                    <a:pt x="2" y="299"/>
                  </a:lnTo>
                  <a:lnTo>
                    <a:pt x="1" y="299"/>
                  </a:lnTo>
                  <a:lnTo>
                    <a:pt x="1" y="298"/>
                  </a:lnTo>
                  <a:lnTo>
                    <a:pt x="1" y="298"/>
                  </a:lnTo>
                  <a:lnTo>
                    <a:pt x="1" y="297"/>
                  </a:lnTo>
                  <a:lnTo>
                    <a:pt x="0" y="296"/>
                  </a:lnTo>
                  <a:lnTo>
                    <a:pt x="0" y="295"/>
                  </a:lnTo>
                  <a:lnTo>
                    <a:pt x="1" y="295"/>
                  </a:lnTo>
                  <a:lnTo>
                    <a:pt x="1" y="294"/>
                  </a:lnTo>
                  <a:lnTo>
                    <a:pt x="2" y="294"/>
                  </a:lnTo>
                  <a:lnTo>
                    <a:pt x="2" y="293"/>
                  </a:lnTo>
                  <a:lnTo>
                    <a:pt x="3" y="293"/>
                  </a:lnTo>
                  <a:lnTo>
                    <a:pt x="3" y="292"/>
                  </a:lnTo>
                  <a:lnTo>
                    <a:pt x="3" y="292"/>
                  </a:lnTo>
                  <a:lnTo>
                    <a:pt x="4" y="292"/>
                  </a:lnTo>
                  <a:lnTo>
                    <a:pt x="4" y="291"/>
                  </a:lnTo>
                  <a:lnTo>
                    <a:pt x="5" y="291"/>
                  </a:lnTo>
                  <a:lnTo>
                    <a:pt x="5" y="290"/>
                  </a:lnTo>
                  <a:lnTo>
                    <a:pt x="6" y="289"/>
                  </a:lnTo>
                  <a:lnTo>
                    <a:pt x="6" y="288"/>
                  </a:lnTo>
                  <a:lnTo>
                    <a:pt x="6" y="288"/>
                  </a:lnTo>
                  <a:lnTo>
                    <a:pt x="6" y="287"/>
                  </a:lnTo>
                  <a:lnTo>
                    <a:pt x="7" y="287"/>
                  </a:lnTo>
                  <a:lnTo>
                    <a:pt x="7" y="286"/>
                  </a:lnTo>
                  <a:lnTo>
                    <a:pt x="8" y="286"/>
                  </a:lnTo>
                  <a:lnTo>
                    <a:pt x="8" y="285"/>
                  </a:lnTo>
                  <a:lnTo>
                    <a:pt x="8" y="285"/>
                  </a:lnTo>
                  <a:lnTo>
                    <a:pt x="8" y="285"/>
                  </a:lnTo>
                  <a:lnTo>
                    <a:pt x="8" y="285"/>
                  </a:lnTo>
                  <a:lnTo>
                    <a:pt x="8" y="285"/>
                  </a:lnTo>
                  <a:lnTo>
                    <a:pt x="8" y="285"/>
                  </a:lnTo>
                  <a:lnTo>
                    <a:pt x="8" y="285"/>
                  </a:lnTo>
                  <a:lnTo>
                    <a:pt x="8" y="285"/>
                  </a:lnTo>
                  <a:lnTo>
                    <a:pt x="9" y="285"/>
                  </a:lnTo>
                  <a:lnTo>
                    <a:pt x="9" y="284"/>
                  </a:lnTo>
                  <a:lnTo>
                    <a:pt x="9" y="285"/>
                  </a:lnTo>
                  <a:lnTo>
                    <a:pt x="9" y="284"/>
                  </a:lnTo>
                  <a:lnTo>
                    <a:pt x="10" y="284"/>
                  </a:lnTo>
                  <a:lnTo>
                    <a:pt x="10" y="283"/>
                  </a:lnTo>
                  <a:lnTo>
                    <a:pt x="10" y="282"/>
                  </a:lnTo>
                  <a:lnTo>
                    <a:pt x="10" y="283"/>
                  </a:lnTo>
                  <a:lnTo>
                    <a:pt x="10" y="282"/>
                  </a:lnTo>
                  <a:lnTo>
                    <a:pt x="11" y="282"/>
                  </a:lnTo>
                  <a:lnTo>
                    <a:pt x="10" y="282"/>
                  </a:lnTo>
                  <a:lnTo>
                    <a:pt x="10" y="281"/>
                  </a:lnTo>
                  <a:lnTo>
                    <a:pt x="11" y="281"/>
                  </a:lnTo>
                  <a:lnTo>
                    <a:pt x="12" y="281"/>
                  </a:lnTo>
                  <a:lnTo>
                    <a:pt x="12" y="280"/>
                  </a:lnTo>
                  <a:lnTo>
                    <a:pt x="12" y="281"/>
                  </a:lnTo>
                  <a:lnTo>
                    <a:pt x="12" y="280"/>
                  </a:lnTo>
                  <a:lnTo>
                    <a:pt x="13" y="280"/>
                  </a:lnTo>
                  <a:lnTo>
                    <a:pt x="13" y="279"/>
                  </a:lnTo>
                  <a:lnTo>
                    <a:pt x="13" y="279"/>
                  </a:lnTo>
                  <a:lnTo>
                    <a:pt x="13" y="279"/>
                  </a:lnTo>
                  <a:lnTo>
                    <a:pt x="13" y="278"/>
                  </a:lnTo>
                  <a:lnTo>
                    <a:pt x="13" y="277"/>
                  </a:lnTo>
                  <a:lnTo>
                    <a:pt x="13" y="276"/>
                  </a:lnTo>
                  <a:lnTo>
                    <a:pt x="13" y="275"/>
                  </a:lnTo>
                  <a:lnTo>
                    <a:pt x="13" y="274"/>
                  </a:lnTo>
                  <a:lnTo>
                    <a:pt x="13" y="273"/>
                  </a:lnTo>
                  <a:lnTo>
                    <a:pt x="13" y="272"/>
                  </a:lnTo>
                  <a:lnTo>
                    <a:pt x="13" y="272"/>
                  </a:lnTo>
                  <a:lnTo>
                    <a:pt x="14" y="272"/>
                  </a:lnTo>
                  <a:lnTo>
                    <a:pt x="14" y="271"/>
                  </a:lnTo>
                  <a:lnTo>
                    <a:pt x="14" y="270"/>
                  </a:lnTo>
                  <a:lnTo>
                    <a:pt x="14" y="269"/>
                  </a:lnTo>
                  <a:lnTo>
                    <a:pt x="14" y="268"/>
                  </a:lnTo>
                  <a:lnTo>
                    <a:pt x="14" y="267"/>
                  </a:lnTo>
                  <a:lnTo>
                    <a:pt x="15" y="267"/>
                  </a:lnTo>
                  <a:lnTo>
                    <a:pt x="15" y="266"/>
                  </a:lnTo>
                  <a:lnTo>
                    <a:pt x="15" y="266"/>
                  </a:lnTo>
                  <a:lnTo>
                    <a:pt x="15" y="265"/>
                  </a:lnTo>
                  <a:lnTo>
                    <a:pt x="16" y="265"/>
                  </a:lnTo>
                  <a:lnTo>
                    <a:pt x="16" y="264"/>
                  </a:lnTo>
                  <a:lnTo>
                    <a:pt x="17" y="264"/>
                  </a:lnTo>
                  <a:lnTo>
                    <a:pt x="17" y="263"/>
                  </a:lnTo>
                  <a:lnTo>
                    <a:pt x="17" y="264"/>
                  </a:lnTo>
                  <a:lnTo>
                    <a:pt x="18" y="264"/>
                  </a:lnTo>
                  <a:lnTo>
                    <a:pt x="18" y="263"/>
                  </a:lnTo>
                  <a:lnTo>
                    <a:pt x="19" y="263"/>
                  </a:lnTo>
                  <a:lnTo>
                    <a:pt x="19" y="262"/>
                  </a:lnTo>
                  <a:lnTo>
                    <a:pt x="19" y="263"/>
                  </a:lnTo>
                  <a:lnTo>
                    <a:pt x="19" y="262"/>
                  </a:lnTo>
                  <a:lnTo>
                    <a:pt x="19" y="262"/>
                  </a:lnTo>
                  <a:lnTo>
                    <a:pt x="19" y="262"/>
                  </a:lnTo>
                  <a:lnTo>
                    <a:pt x="19" y="262"/>
                  </a:lnTo>
                  <a:lnTo>
                    <a:pt x="19" y="262"/>
                  </a:lnTo>
                  <a:lnTo>
                    <a:pt x="19" y="262"/>
                  </a:lnTo>
                  <a:lnTo>
                    <a:pt x="19" y="261"/>
                  </a:lnTo>
                  <a:lnTo>
                    <a:pt x="19" y="262"/>
                  </a:lnTo>
                  <a:lnTo>
                    <a:pt x="19" y="261"/>
                  </a:lnTo>
                  <a:lnTo>
                    <a:pt x="19" y="262"/>
                  </a:lnTo>
                  <a:lnTo>
                    <a:pt x="19" y="261"/>
                  </a:lnTo>
                  <a:lnTo>
                    <a:pt x="19" y="262"/>
                  </a:lnTo>
                  <a:lnTo>
                    <a:pt x="20" y="262"/>
                  </a:lnTo>
                  <a:lnTo>
                    <a:pt x="20" y="261"/>
                  </a:lnTo>
                  <a:lnTo>
                    <a:pt x="20" y="262"/>
                  </a:lnTo>
                  <a:lnTo>
                    <a:pt x="20" y="261"/>
                  </a:lnTo>
                  <a:lnTo>
                    <a:pt x="20" y="262"/>
                  </a:lnTo>
                  <a:lnTo>
                    <a:pt x="20" y="261"/>
                  </a:lnTo>
                  <a:lnTo>
                    <a:pt x="21" y="261"/>
                  </a:lnTo>
                  <a:lnTo>
                    <a:pt x="22" y="261"/>
                  </a:lnTo>
                  <a:lnTo>
                    <a:pt x="23" y="261"/>
                  </a:lnTo>
                  <a:lnTo>
                    <a:pt x="24" y="261"/>
                  </a:lnTo>
                  <a:lnTo>
                    <a:pt x="24" y="260"/>
                  </a:lnTo>
                  <a:lnTo>
                    <a:pt x="24" y="261"/>
                  </a:lnTo>
                  <a:lnTo>
                    <a:pt x="24" y="260"/>
                  </a:lnTo>
                  <a:lnTo>
                    <a:pt x="25" y="260"/>
                  </a:lnTo>
                  <a:lnTo>
                    <a:pt x="24" y="260"/>
                  </a:lnTo>
                  <a:lnTo>
                    <a:pt x="25" y="260"/>
                  </a:lnTo>
                  <a:lnTo>
                    <a:pt x="25" y="259"/>
                  </a:lnTo>
                  <a:lnTo>
                    <a:pt x="25" y="259"/>
                  </a:lnTo>
                  <a:lnTo>
                    <a:pt x="25" y="259"/>
                  </a:lnTo>
                  <a:lnTo>
                    <a:pt x="25" y="259"/>
                  </a:lnTo>
                  <a:lnTo>
                    <a:pt x="25" y="258"/>
                  </a:lnTo>
                  <a:lnTo>
                    <a:pt x="25" y="258"/>
                  </a:lnTo>
                  <a:lnTo>
                    <a:pt x="26" y="258"/>
                  </a:lnTo>
                  <a:lnTo>
                    <a:pt x="26" y="257"/>
                  </a:lnTo>
                  <a:lnTo>
                    <a:pt x="26" y="258"/>
                  </a:lnTo>
                  <a:lnTo>
                    <a:pt x="26" y="257"/>
                  </a:lnTo>
                  <a:lnTo>
                    <a:pt x="27" y="257"/>
                  </a:lnTo>
                  <a:lnTo>
                    <a:pt x="27" y="256"/>
                  </a:lnTo>
                  <a:lnTo>
                    <a:pt x="26" y="256"/>
                  </a:lnTo>
                  <a:lnTo>
                    <a:pt x="26" y="255"/>
                  </a:lnTo>
                  <a:lnTo>
                    <a:pt x="26" y="254"/>
                  </a:lnTo>
                  <a:lnTo>
                    <a:pt x="26" y="253"/>
                  </a:lnTo>
                  <a:lnTo>
                    <a:pt x="27" y="253"/>
                  </a:lnTo>
                  <a:lnTo>
                    <a:pt x="26" y="253"/>
                  </a:lnTo>
                  <a:lnTo>
                    <a:pt x="27" y="253"/>
                  </a:lnTo>
                  <a:lnTo>
                    <a:pt x="26" y="253"/>
                  </a:lnTo>
                  <a:lnTo>
                    <a:pt x="27" y="253"/>
                  </a:lnTo>
                  <a:lnTo>
                    <a:pt x="27" y="253"/>
                  </a:lnTo>
                  <a:lnTo>
                    <a:pt x="28" y="253"/>
                  </a:lnTo>
                  <a:lnTo>
                    <a:pt x="29" y="253"/>
                  </a:lnTo>
                  <a:lnTo>
                    <a:pt x="28" y="253"/>
                  </a:lnTo>
                  <a:lnTo>
                    <a:pt x="29" y="253"/>
                  </a:lnTo>
                  <a:lnTo>
                    <a:pt x="29" y="252"/>
                  </a:lnTo>
                  <a:lnTo>
                    <a:pt x="30" y="252"/>
                  </a:lnTo>
                  <a:lnTo>
                    <a:pt x="31" y="252"/>
                  </a:lnTo>
                  <a:lnTo>
                    <a:pt x="31" y="251"/>
                  </a:lnTo>
                  <a:lnTo>
                    <a:pt x="32" y="251"/>
                  </a:lnTo>
                  <a:lnTo>
                    <a:pt x="32" y="250"/>
                  </a:lnTo>
                  <a:lnTo>
                    <a:pt x="32" y="250"/>
                  </a:lnTo>
                  <a:lnTo>
                    <a:pt x="33" y="250"/>
                  </a:lnTo>
                  <a:lnTo>
                    <a:pt x="33" y="249"/>
                  </a:lnTo>
                  <a:lnTo>
                    <a:pt x="33" y="248"/>
                  </a:lnTo>
                  <a:lnTo>
                    <a:pt x="33" y="247"/>
                  </a:lnTo>
                  <a:lnTo>
                    <a:pt x="34" y="247"/>
                  </a:lnTo>
                  <a:lnTo>
                    <a:pt x="34" y="247"/>
                  </a:lnTo>
                  <a:lnTo>
                    <a:pt x="35" y="247"/>
                  </a:lnTo>
                  <a:lnTo>
                    <a:pt x="36" y="247"/>
                  </a:lnTo>
                  <a:lnTo>
                    <a:pt x="36" y="246"/>
                  </a:lnTo>
                  <a:lnTo>
                    <a:pt x="36" y="245"/>
                  </a:lnTo>
                  <a:lnTo>
                    <a:pt x="36" y="244"/>
                  </a:lnTo>
                  <a:lnTo>
                    <a:pt x="37" y="244"/>
                  </a:lnTo>
                  <a:lnTo>
                    <a:pt x="37" y="243"/>
                  </a:lnTo>
                  <a:lnTo>
                    <a:pt x="37" y="242"/>
                  </a:lnTo>
                  <a:lnTo>
                    <a:pt x="38" y="242"/>
                  </a:lnTo>
                  <a:lnTo>
                    <a:pt x="38" y="241"/>
                  </a:lnTo>
                  <a:lnTo>
                    <a:pt x="38" y="240"/>
                  </a:lnTo>
                  <a:lnTo>
                    <a:pt x="38" y="240"/>
                  </a:lnTo>
                  <a:lnTo>
                    <a:pt x="38" y="240"/>
                  </a:lnTo>
                  <a:lnTo>
                    <a:pt x="38" y="239"/>
                  </a:lnTo>
                  <a:lnTo>
                    <a:pt x="38" y="238"/>
                  </a:lnTo>
                  <a:lnTo>
                    <a:pt x="38" y="237"/>
                  </a:lnTo>
                  <a:lnTo>
                    <a:pt x="38" y="236"/>
                  </a:lnTo>
                  <a:lnTo>
                    <a:pt x="38" y="235"/>
                  </a:lnTo>
                  <a:lnTo>
                    <a:pt x="38" y="234"/>
                  </a:lnTo>
                  <a:lnTo>
                    <a:pt x="39" y="234"/>
                  </a:lnTo>
                  <a:lnTo>
                    <a:pt x="39" y="234"/>
                  </a:lnTo>
                  <a:lnTo>
                    <a:pt x="39" y="233"/>
                  </a:lnTo>
                  <a:lnTo>
                    <a:pt x="39" y="232"/>
                  </a:lnTo>
                  <a:lnTo>
                    <a:pt x="40" y="232"/>
                  </a:lnTo>
                  <a:lnTo>
                    <a:pt x="40" y="231"/>
                  </a:lnTo>
                  <a:lnTo>
                    <a:pt x="41" y="231"/>
                  </a:lnTo>
                  <a:lnTo>
                    <a:pt x="41" y="230"/>
                  </a:lnTo>
                  <a:lnTo>
                    <a:pt x="42" y="230"/>
                  </a:lnTo>
                  <a:lnTo>
                    <a:pt x="43" y="230"/>
                  </a:lnTo>
                  <a:lnTo>
                    <a:pt x="44" y="231"/>
                  </a:lnTo>
                  <a:lnTo>
                    <a:pt x="44" y="230"/>
                  </a:lnTo>
                  <a:lnTo>
                    <a:pt x="45" y="230"/>
                  </a:lnTo>
                  <a:lnTo>
                    <a:pt x="45" y="229"/>
                  </a:lnTo>
                  <a:lnTo>
                    <a:pt x="45" y="228"/>
                  </a:lnTo>
                  <a:lnTo>
                    <a:pt x="45" y="227"/>
                  </a:lnTo>
                  <a:lnTo>
                    <a:pt x="45" y="227"/>
                  </a:lnTo>
                  <a:lnTo>
                    <a:pt x="45" y="227"/>
                  </a:lnTo>
                  <a:lnTo>
                    <a:pt x="46" y="227"/>
                  </a:lnTo>
                  <a:lnTo>
                    <a:pt x="47" y="227"/>
                  </a:lnTo>
                  <a:lnTo>
                    <a:pt x="48" y="227"/>
                  </a:lnTo>
                  <a:lnTo>
                    <a:pt x="48" y="226"/>
                  </a:lnTo>
                  <a:lnTo>
                    <a:pt x="49" y="226"/>
                  </a:lnTo>
                  <a:lnTo>
                    <a:pt x="49" y="225"/>
                  </a:lnTo>
                  <a:lnTo>
                    <a:pt x="50" y="225"/>
                  </a:lnTo>
                  <a:lnTo>
                    <a:pt x="50" y="224"/>
                  </a:lnTo>
                  <a:lnTo>
                    <a:pt x="51" y="224"/>
                  </a:lnTo>
                  <a:lnTo>
                    <a:pt x="51" y="223"/>
                  </a:lnTo>
                  <a:lnTo>
                    <a:pt x="51" y="223"/>
                  </a:lnTo>
                  <a:lnTo>
                    <a:pt x="52" y="223"/>
                  </a:lnTo>
                  <a:lnTo>
                    <a:pt x="53" y="223"/>
                  </a:lnTo>
                  <a:lnTo>
                    <a:pt x="54" y="223"/>
                  </a:lnTo>
                  <a:lnTo>
                    <a:pt x="55" y="223"/>
                  </a:lnTo>
                  <a:lnTo>
                    <a:pt x="56" y="223"/>
                  </a:lnTo>
                  <a:lnTo>
                    <a:pt x="57" y="223"/>
                  </a:lnTo>
                  <a:lnTo>
                    <a:pt x="57" y="222"/>
                  </a:lnTo>
                  <a:lnTo>
                    <a:pt x="57" y="222"/>
                  </a:lnTo>
                  <a:lnTo>
                    <a:pt x="57" y="223"/>
                  </a:lnTo>
                  <a:lnTo>
                    <a:pt x="57" y="222"/>
                  </a:lnTo>
                  <a:lnTo>
                    <a:pt x="57" y="223"/>
                  </a:lnTo>
                  <a:lnTo>
                    <a:pt x="58" y="223"/>
                  </a:lnTo>
                  <a:lnTo>
                    <a:pt x="58" y="222"/>
                  </a:lnTo>
                  <a:lnTo>
                    <a:pt x="58" y="223"/>
                  </a:lnTo>
                  <a:lnTo>
                    <a:pt x="58" y="222"/>
                  </a:lnTo>
                  <a:lnTo>
                    <a:pt x="59" y="222"/>
                  </a:lnTo>
                  <a:lnTo>
                    <a:pt x="59" y="221"/>
                  </a:lnTo>
                  <a:lnTo>
                    <a:pt x="60" y="221"/>
                  </a:lnTo>
                  <a:lnTo>
                    <a:pt x="60" y="221"/>
                  </a:lnTo>
                  <a:lnTo>
                    <a:pt x="60" y="220"/>
                  </a:lnTo>
                  <a:lnTo>
                    <a:pt x="61" y="220"/>
                  </a:lnTo>
                  <a:lnTo>
                    <a:pt x="61" y="219"/>
                  </a:lnTo>
                  <a:lnTo>
                    <a:pt x="61" y="218"/>
                  </a:lnTo>
                  <a:lnTo>
                    <a:pt x="61" y="217"/>
                  </a:lnTo>
                  <a:lnTo>
                    <a:pt x="60" y="217"/>
                  </a:lnTo>
                  <a:lnTo>
                    <a:pt x="60" y="216"/>
                  </a:lnTo>
                  <a:lnTo>
                    <a:pt x="60" y="215"/>
                  </a:lnTo>
                  <a:lnTo>
                    <a:pt x="59" y="215"/>
                  </a:lnTo>
                  <a:lnTo>
                    <a:pt x="59" y="214"/>
                  </a:lnTo>
                  <a:lnTo>
                    <a:pt x="58" y="214"/>
                  </a:lnTo>
                  <a:lnTo>
                    <a:pt x="58" y="214"/>
                  </a:lnTo>
                  <a:lnTo>
                    <a:pt x="57" y="214"/>
                  </a:lnTo>
                  <a:lnTo>
                    <a:pt x="57" y="213"/>
                  </a:lnTo>
                  <a:lnTo>
                    <a:pt x="57" y="212"/>
                  </a:lnTo>
                  <a:lnTo>
                    <a:pt x="57" y="211"/>
                  </a:lnTo>
                  <a:lnTo>
                    <a:pt x="57" y="210"/>
                  </a:lnTo>
                  <a:lnTo>
                    <a:pt x="57" y="209"/>
                  </a:lnTo>
                  <a:lnTo>
                    <a:pt x="57" y="209"/>
                  </a:lnTo>
                  <a:lnTo>
                    <a:pt x="58" y="208"/>
                  </a:lnTo>
                  <a:lnTo>
                    <a:pt x="59" y="208"/>
                  </a:lnTo>
                  <a:lnTo>
                    <a:pt x="60" y="208"/>
                  </a:lnTo>
                  <a:lnTo>
                    <a:pt x="61" y="208"/>
                  </a:lnTo>
                  <a:lnTo>
                    <a:pt x="62" y="208"/>
                  </a:lnTo>
                  <a:lnTo>
                    <a:pt x="62" y="208"/>
                  </a:lnTo>
                  <a:lnTo>
                    <a:pt x="62" y="207"/>
                  </a:lnTo>
                  <a:lnTo>
                    <a:pt x="62" y="205"/>
                  </a:lnTo>
                  <a:lnTo>
                    <a:pt x="63" y="205"/>
                  </a:lnTo>
                  <a:lnTo>
                    <a:pt x="63" y="204"/>
                  </a:lnTo>
                  <a:lnTo>
                    <a:pt x="63" y="203"/>
                  </a:lnTo>
                  <a:lnTo>
                    <a:pt x="63" y="202"/>
                  </a:lnTo>
                  <a:lnTo>
                    <a:pt x="64" y="202"/>
                  </a:lnTo>
                  <a:lnTo>
                    <a:pt x="64" y="202"/>
                  </a:lnTo>
                  <a:lnTo>
                    <a:pt x="64" y="201"/>
                  </a:lnTo>
                  <a:lnTo>
                    <a:pt x="65" y="201"/>
                  </a:lnTo>
                  <a:lnTo>
                    <a:pt x="66" y="202"/>
                  </a:lnTo>
                  <a:lnTo>
                    <a:pt x="66" y="201"/>
                  </a:lnTo>
                  <a:lnTo>
                    <a:pt x="67" y="201"/>
                  </a:lnTo>
                  <a:lnTo>
                    <a:pt x="68" y="200"/>
                  </a:lnTo>
                  <a:lnTo>
                    <a:pt x="69" y="200"/>
                  </a:lnTo>
                  <a:lnTo>
                    <a:pt x="69" y="199"/>
                  </a:lnTo>
                  <a:lnTo>
                    <a:pt x="69" y="198"/>
                  </a:lnTo>
                  <a:lnTo>
                    <a:pt x="70" y="198"/>
                  </a:lnTo>
                  <a:lnTo>
                    <a:pt x="70" y="197"/>
                  </a:lnTo>
                  <a:lnTo>
                    <a:pt x="70" y="196"/>
                  </a:lnTo>
                  <a:lnTo>
                    <a:pt x="70" y="196"/>
                  </a:lnTo>
                  <a:lnTo>
                    <a:pt x="70" y="195"/>
                  </a:lnTo>
                  <a:lnTo>
                    <a:pt x="71" y="195"/>
                  </a:lnTo>
                  <a:lnTo>
                    <a:pt x="71" y="194"/>
                  </a:lnTo>
                  <a:lnTo>
                    <a:pt x="71" y="193"/>
                  </a:lnTo>
                  <a:lnTo>
                    <a:pt x="71" y="192"/>
                  </a:lnTo>
                  <a:lnTo>
                    <a:pt x="71" y="191"/>
                  </a:lnTo>
                  <a:lnTo>
                    <a:pt x="71" y="190"/>
                  </a:lnTo>
                  <a:lnTo>
                    <a:pt x="71" y="189"/>
                  </a:lnTo>
                  <a:lnTo>
                    <a:pt x="71" y="189"/>
                  </a:lnTo>
                  <a:lnTo>
                    <a:pt x="72" y="189"/>
                  </a:lnTo>
                  <a:lnTo>
                    <a:pt x="72" y="188"/>
                  </a:lnTo>
                  <a:lnTo>
                    <a:pt x="72" y="187"/>
                  </a:lnTo>
                  <a:lnTo>
                    <a:pt x="73" y="182"/>
                  </a:lnTo>
                  <a:lnTo>
                    <a:pt x="74" y="181"/>
                  </a:lnTo>
                  <a:lnTo>
                    <a:pt x="74" y="178"/>
                  </a:lnTo>
                  <a:lnTo>
                    <a:pt x="74" y="177"/>
                  </a:lnTo>
                  <a:lnTo>
                    <a:pt x="74" y="176"/>
                  </a:lnTo>
                  <a:lnTo>
                    <a:pt x="72" y="175"/>
                  </a:lnTo>
                  <a:lnTo>
                    <a:pt x="71" y="174"/>
                  </a:lnTo>
                  <a:lnTo>
                    <a:pt x="70" y="173"/>
                  </a:lnTo>
                  <a:lnTo>
                    <a:pt x="70" y="172"/>
                  </a:lnTo>
                  <a:lnTo>
                    <a:pt x="70" y="171"/>
                  </a:lnTo>
                  <a:lnTo>
                    <a:pt x="70" y="170"/>
                  </a:lnTo>
                  <a:lnTo>
                    <a:pt x="70" y="169"/>
                  </a:lnTo>
                  <a:lnTo>
                    <a:pt x="70" y="169"/>
                  </a:lnTo>
                  <a:lnTo>
                    <a:pt x="70" y="168"/>
                  </a:lnTo>
                  <a:lnTo>
                    <a:pt x="70" y="167"/>
                  </a:lnTo>
                  <a:lnTo>
                    <a:pt x="70" y="166"/>
                  </a:lnTo>
                  <a:lnTo>
                    <a:pt x="70" y="165"/>
                  </a:lnTo>
                  <a:lnTo>
                    <a:pt x="70" y="164"/>
                  </a:lnTo>
                  <a:lnTo>
                    <a:pt x="70" y="163"/>
                  </a:lnTo>
                  <a:lnTo>
                    <a:pt x="70" y="163"/>
                  </a:lnTo>
                  <a:lnTo>
                    <a:pt x="69" y="162"/>
                  </a:lnTo>
                  <a:lnTo>
                    <a:pt x="69" y="161"/>
                  </a:lnTo>
                  <a:lnTo>
                    <a:pt x="69" y="159"/>
                  </a:lnTo>
                  <a:lnTo>
                    <a:pt x="69" y="158"/>
                  </a:lnTo>
                  <a:lnTo>
                    <a:pt x="68" y="157"/>
                  </a:lnTo>
                  <a:lnTo>
                    <a:pt x="68" y="157"/>
                  </a:lnTo>
                  <a:lnTo>
                    <a:pt x="68" y="156"/>
                  </a:lnTo>
                  <a:lnTo>
                    <a:pt x="68" y="155"/>
                  </a:lnTo>
                  <a:lnTo>
                    <a:pt x="68" y="154"/>
                  </a:lnTo>
                  <a:lnTo>
                    <a:pt x="68" y="153"/>
                  </a:lnTo>
                  <a:lnTo>
                    <a:pt x="68" y="152"/>
                  </a:lnTo>
                  <a:lnTo>
                    <a:pt x="67" y="150"/>
                  </a:lnTo>
                  <a:lnTo>
                    <a:pt x="67" y="150"/>
                  </a:lnTo>
                  <a:lnTo>
                    <a:pt x="67" y="149"/>
                  </a:lnTo>
                  <a:lnTo>
                    <a:pt x="67" y="148"/>
                  </a:lnTo>
                  <a:lnTo>
                    <a:pt x="67" y="147"/>
                  </a:lnTo>
                  <a:lnTo>
                    <a:pt x="67" y="146"/>
                  </a:lnTo>
                  <a:lnTo>
                    <a:pt x="66" y="146"/>
                  </a:lnTo>
                  <a:lnTo>
                    <a:pt x="66" y="145"/>
                  </a:lnTo>
                  <a:lnTo>
                    <a:pt x="67" y="145"/>
                  </a:lnTo>
                  <a:lnTo>
                    <a:pt x="66" y="145"/>
                  </a:lnTo>
                  <a:lnTo>
                    <a:pt x="67" y="144"/>
                  </a:lnTo>
                  <a:lnTo>
                    <a:pt x="66" y="144"/>
                  </a:lnTo>
                  <a:lnTo>
                    <a:pt x="67" y="144"/>
                  </a:lnTo>
                  <a:lnTo>
                    <a:pt x="66" y="144"/>
                  </a:lnTo>
                  <a:lnTo>
                    <a:pt x="67" y="144"/>
                  </a:lnTo>
                  <a:lnTo>
                    <a:pt x="66" y="144"/>
                  </a:lnTo>
                  <a:lnTo>
                    <a:pt x="67" y="144"/>
                  </a:lnTo>
                  <a:lnTo>
                    <a:pt x="67" y="144"/>
                  </a:lnTo>
                  <a:lnTo>
                    <a:pt x="68" y="144"/>
                  </a:lnTo>
                  <a:lnTo>
                    <a:pt x="68" y="143"/>
                  </a:lnTo>
                  <a:lnTo>
                    <a:pt x="68" y="142"/>
                  </a:lnTo>
                  <a:lnTo>
                    <a:pt x="69" y="142"/>
                  </a:lnTo>
                  <a:lnTo>
                    <a:pt x="69" y="141"/>
                  </a:lnTo>
                  <a:lnTo>
                    <a:pt x="69" y="140"/>
                  </a:lnTo>
                  <a:lnTo>
                    <a:pt x="68" y="140"/>
                  </a:lnTo>
                  <a:lnTo>
                    <a:pt x="68" y="139"/>
                  </a:lnTo>
                  <a:lnTo>
                    <a:pt x="68" y="138"/>
                  </a:lnTo>
                  <a:lnTo>
                    <a:pt x="67" y="138"/>
                  </a:lnTo>
                  <a:lnTo>
                    <a:pt x="66" y="138"/>
                  </a:lnTo>
                  <a:lnTo>
                    <a:pt x="66" y="137"/>
                  </a:lnTo>
                  <a:lnTo>
                    <a:pt x="66" y="137"/>
                  </a:lnTo>
                  <a:lnTo>
                    <a:pt x="65" y="136"/>
                  </a:lnTo>
                  <a:lnTo>
                    <a:pt x="65" y="135"/>
                  </a:lnTo>
                  <a:lnTo>
                    <a:pt x="65" y="134"/>
                  </a:lnTo>
                  <a:lnTo>
                    <a:pt x="65" y="133"/>
                  </a:lnTo>
                  <a:lnTo>
                    <a:pt x="64" y="133"/>
                  </a:lnTo>
                  <a:lnTo>
                    <a:pt x="64" y="134"/>
                  </a:lnTo>
                  <a:lnTo>
                    <a:pt x="64" y="134"/>
                  </a:lnTo>
                  <a:lnTo>
                    <a:pt x="64" y="135"/>
                  </a:lnTo>
                  <a:lnTo>
                    <a:pt x="63" y="134"/>
                  </a:lnTo>
                  <a:lnTo>
                    <a:pt x="62" y="134"/>
                  </a:lnTo>
                  <a:lnTo>
                    <a:pt x="62" y="133"/>
                  </a:lnTo>
                  <a:lnTo>
                    <a:pt x="62" y="132"/>
                  </a:lnTo>
                  <a:lnTo>
                    <a:pt x="61" y="132"/>
                  </a:lnTo>
                  <a:lnTo>
                    <a:pt x="61" y="131"/>
                  </a:lnTo>
                  <a:lnTo>
                    <a:pt x="60" y="131"/>
                  </a:lnTo>
                  <a:lnTo>
                    <a:pt x="60" y="130"/>
                  </a:lnTo>
                  <a:lnTo>
                    <a:pt x="59" y="130"/>
                  </a:lnTo>
                  <a:lnTo>
                    <a:pt x="59" y="129"/>
                  </a:lnTo>
                  <a:lnTo>
                    <a:pt x="58" y="129"/>
                  </a:lnTo>
                  <a:lnTo>
                    <a:pt x="58" y="128"/>
                  </a:lnTo>
                  <a:lnTo>
                    <a:pt x="58" y="127"/>
                  </a:lnTo>
                  <a:lnTo>
                    <a:pt x="57" y="127"/>
                  </a:lnTo>
                  <a:lnTo>
                    <a:pt x="57" y="126"/>
                  </a:lnTo>
                  <a:lnTo>
                    <a:pt x="57" y="125"/>
                  </a:lnTo>
                  <a:lnTo>
                    <a:pt x="57" y="125"/>
                  </a:lnTo>
                  <a:lnTo>
                    <a:pt x="57" y="124"/>
                  </a:lnTo>
                  <a:lnTo>
                    <a:pt x="57" y="123"/>
                  </a:lnTo>
                  <a:lnTo>
                    <a:pt x="57" y="122"/>
                  </a:lnTo>
                  <a:lnTo>
                    <a:pt x="57" y="121"/>
                  </a:lnTo>
                  <a:lnTo>
                    <a:pt x="57" y="120"/>
                  </a:lnTo>
                  <a:lnTo>
                    <a:pt x="57" y="119"/>
                  </a:lnTo>
                  <a:lnTo>
                    <a:pt x="57" y="119"/>
                  </a:lnTo>
                  <a:lnTo>
                    <a:pt x="57" y="118"/>
                  </a:lnTo>
                  <a:lnTo>
                    <a:pt x="57" y="118"/>
                  </a:lnTo>
                  <a:lnTo>
                    <a:pt x="56" y="118"/>
                  </a:lnTo>
                  <a:lnTo>
                    <a:pt x="55" y="118"/>
                  </a:lnTo>
                  <a:lnTo>
                    <a:pt x="55" y="117"/>
                  </a:lnTo>
                  <a:lnTo>
                    <a:pt x="55" y="116"/>
                  </a:lnTo>
                  <a:lnTo>
                    <a:pt x="54" y="116"/>
                  </a:lnTo>
                  <a:lnTo>
                    <a:pt x="53" y="116"/>
                  </a:lnTo>
                  <a:lnTo>
                    <a:pt x="53" y="115"/>
                  </a:lnTo>
                  <a:lnTo>
                    <a:pt x="52" y="115"/>
                  </a:lnTo>
                  <a:lnTo>
                    <a:pt x="52" y="114"/>
                  </a:lnTo>
                  <a:lnTo>
                    <a:pt x="52" y="115"/>
                  </a:lnTo>
                  <a:lnTo>
                    <a:pt x="51" y="115"/>
                  </a:lnTo>
                  <a:lnTo>
                    <a:pt x="51" y="115"/>
                  </a:lnTo>
                  <a:lnTo>
                    <a:pt x="50" y="115"/>
                  </a:lnTo>
                  <a:lnTo>
                    <a:pt x="49" y="115"/>
                  </a:lnTo>
                  <a:lnTo>
                    <a:pt x="49" y="114"/>
                  </a:lnTo>
                  <a:lnTo>
                    <a:pt x="49" y="113"/>
                  </a:lnTo>
                  <a:lnTo>
                    <a:pt x="48" y="112"/>
                  </a:lnTo>
                  <a:lnTo>
                    <a:pt x="47" y="112"/>
                  </a:lnTo>
                  <a:lnTo>
                    <a:pt x="47" y="112"/>
                  </a:lnTo>
                  <a:lnTo>
                    <a:pt x="46" y="112"/>
                  </a:lnTo>
                  <a:lnTo>
                    <a:pt x="45" y="112"/>
                  </a:lnTo>
                  <a:lnTo>
                    <a:pt x="45" y="111"/>
                  </a:lnTo>
                  <a:lnTo>
                    <a:pt x="45" y="110"/>
                  </a:lnTo>
                  <a:lnTo>
                    <a:pt x="45" y="109"/>
                  </a:lnTo>
                  <a:lnTo>
                    <a:pt x="45" y="108"/>
                  </a:lnTo>
                  <a:lnTo>
                    <a:pt x="45" y="107"/>
                  </a:lnTo>
                  <a:lnTo>
                    <a:pt x="45" y="107"/>
                  </a:lnTo>
                  <a:lnTo>
                    <a:pt x="45" y="106"/>
                  </a:lnTo>
                  <a:lnTo>
                    <a:pt x="44" y="105"/>
                  </a:lnTo>
                  <a:lnTo>
                    <a:pt x="44" y="104"/>
                  </a:lnTo>
                  <a:lnTo>
                    <a:pt x="44" y="102"/>
                  </a:lnTo>
                  <a:lnTo>
                    <a:pt x="44" y="100"/>
                  </a:lnTo>
                  <a:lnTo>
                    <a:pt x="43" y="99"/>
                  </a:lnTo>
                  <a:lnTo>
                    <a:pt x="43" y="99"/>
                  </a:lnTo>
                  <a:lnTo>
                    <a:pt x="43" y="98"/>
                  </a:lnTo>
                  <a:lnTo>
                    <a:pt x="42" y="98"/>
                  </a:lnTo>
                  <a:lnTo>
                    <a:pt x="42" y="97"/>
                  </a:lnTo>
                  <a:lnTo>
                    <a:pt x="40" y="97"/>
                  </a:lnTo>
                  <a:lnTo>
                    <a:pt x="39" y="97"/>
                  </a:lnTo>
                  <a:lnTo>
                    <a:pt x="38" y="97"/>
                  </a:lnTo>
                  <a:lnTo>
                    <a:pt x="38" y="96"/>
                  </a:lnTo>
                  <a:lnTo>
                    <a:pt x="38" y="96"/>
                  </a:lnTo>
                  <a:lnTo>
                    <a:pt x="38" y="95"/>
                  </a:lnTo>
                  <a:lnTo>
                    <a:pt x="37" y="95"/>
                  </a:lnTo>
                  <a:lnTo>
                    <a:pt x="36" y="94"/>
                  </a:lnTo>
                  <a:lnTo>
                    <a:pt x="36" y="93"/>
                  </a:lnTo>
                  <a:lnTo>
                    <a:pt x="36" y="92"/>
                  </a:lnTo>
                  <a:lnTo>
                    <a:pt x="36" y="92"/>
                  </a:lnTo>
                  <a:lnTo>
                    <a:pt x="36" y="91"/>
                  </a:lnTo>
                  <a:lnTo>
                    <a:pt x="36" y="90"/>
                  </a:lnTo>
                  <a:lnTo>
                    <a:pt x="36" y="89"/>
                  </a:lnTo>
                  <a:lnTo>
                    <a:pt x="36" y="88"/>
                  </a:lnTo>
                  <a:lnTo>
                    <a:pt x="36" y="87"/>
                  </a:lnTo>
                  <a:lnTo>
                    <a:pt x="35" y="86"/>
                  </a:lnTo>
                  <a:lnTo>
                    <a:pt x="35" y="86"/>
                  </a:lnTo>
                  <a:lnTo>
                    <a:pt x="35" y="85"/>
                  </a:lnTo>
                  <a:lnTo>
                    <a:pt x="35" y="84"/>
                  </a:lnTo>
                  <a:lnTo>
                    <a:pt x="34" y="84"/>
                  </a:lnTo>
                  <a:lnTo>
                    <a:pt x="34" y="83"/>
                  </a:lnTo>
                  <a:lnTo>
                    <a:pt x="33" y="83"/>
                  </a:lnTo>
                  <a:lnTo>
                    <a:pt x="33" y="82"/>
                  </a:lnTo>
                  <a:lnTo>
                    <a:pt x="32" y="82"/>
                  </a:lnTo>
                  <a:lnTo>
                    <a:pt x="32" y="81"/>
                  </a:lnTo>
                  <a:lnTo>
                    <a:pt x="32" y="80"/>
                  </a:lnTo>
                  <a:lnTo>
                    <a:pt x="32" y="80"/>
                  </a:lnTo>
                  <a:lnTo>
                    <a:pt x="33" y="80"/>
                  </a:lnTo>
                  <a:lnTo>
                    <a:pt x="33" y="79"/>
                  </a:lnTo>
                  <a:lnTo>
                    <a:pt x="34" y="78"/>
                  </a:lnTo>
                  <a:lnTo>
                    <a:pt x="34" y="77"/>
                  </a:lnTo>
                  <a:lnTo>
                    <a:pt x="33" y="77"/>
                  </a:lnTo>
                  <a:lnTo>
                    <a:pt x="33" y="76"/>
                  </a:lnTo>
                  <a:lnTo>
                    <a:pt x="32" y="75"/>
                  </a:lnTo>
                  <a:lnTo>
                    <a:pt x="32" y="74"/>
                  </a:lnTo>
                  <a:lnTo>
                    <a:pt x="32" y="74"/>
                  </a:lnTo>
                  <a:lnTo>
                    <a:pt x="32" y="74"/>
                  </a:lnTo>
                  <a:lnTo>
                    <a:pt x="33" y="74"/>
                  </a:lnTo>
                  <a:lnTo>
                    <a:pt x="34" y="74"/>
                  </a:lnTo>
                  <a:lnTo>
                    <a:pt x="35" y="74"/>
                  </a:lnTo>
                  <a:lnTo>
                    <a:pt x="35" y="73"/>
                  </a:lnTo>
                  <a:lnTo>
                    <a:pt x="36" y="73"/>
                  </a:lnTo>
                  <a:lnTo>
                    <a:pt x="36" y="73"/>
                  </a:lnTo>
                  <a:lnTo>
                    <a:pt x="36" y="72"/>
                  </a:lnTo>
                  <a:lnTo>
                    <a:pt x="36" y="71"/>
                  </a:lnTo>
                  <a:lnTo>
                    <a:pt x="36" y="70"/>
                  </a:lnTo>
                  <a:lnTo>
                    <a:pt x="36" y="69"/>
                  </a:lnTo>
                  <a:lnTo>
                    <a:pt x="37" y="68"/>
                  </a:lnTo>
                  <a:lnTo>
                    <a:pt x="36" y="68"/>
                  </a:lnTo>
                  <a:lnTo>
                    <a:pt x="36" y="67"/>
                  </a:lnTo>
                  <a:lnTo>
                    <a:pt x="36" y="67"/>
                  </a:lnTo>
                  <a:lnTo>
                    <a:pt x="36" y="66"/>
                  </a:lnTo>
                  <a:lnTo>
                    <a:pt x="37" y="66"/>
                  </a:lnTo>
                  <a:lnTo>
                    <a:pt x="37" y="65"/>
                  </a:lnTo>
                  <a:lnTo>
                    <a:pt x="37" y="64"/>
                  </a:lnTo>
                  <a:lnTo>
                    <a:pt x="37" y="63"/>
                  </a:lnTo>
                  <a:lnTo>
                    <a:pt x="37" y="62"/>
                  </a:lnTo>
                  <a:lnTo>
                    <a:pt x="36" y="62"/>
                  </a:lnTo>
                  <a:lnTo>
                    <a:pt x="35" y="62"/>
                  </a:lnTo>
                  <a:lnTo>
                    <a:pt x="35" y="61"/>
                  </a:lnTo>
                  <a:lnTo>
                    <a:pt x="34" y="61"/>
                  </a:lnTo>
                  <a:lnTo>
                    <a:pt x="33" y="61"/>
                  </a:lnTo>
                  <a:lnTo>
                    <a:pt x="32" y="61"/>
                  </a:lnTo>
                  <a:lnTo>
                    <a:pt x="32" y="60"/>
                  </a:lnTo>
                  <a:lnTo>
                    <a:pt x="32" y="60"/>
                  </a:lnTo>
                  <a:lnTo>
                    <a:pt x="32" y="60"/>
                  </a:lnTo>
                  <a:lnTo>
                    <a:pt x="32" y="59"/>
                  </a:lnTo>
                  <a:lnTo>
                    <a:pt x="31" y="59"/>
                  </a:lnTo>
                  <a:lnTo>
                    <a:pt x="30" y="59"/>
                  </a:lnTo>
                  <a:lnTo>
                    <a:pt x="29" y="59"/>
                  </a:lnTo>
                  <a:lnTo>
                    <a:pt x="28" y="59"/>
                  </a:lnTo>
                  <a:lnTo>
                    <a:pt x="27" y="59"/>
                  </a:lnTo>
                  <a:lnTo>
                    <a:pt x="27" y="60"/>
                  </a:lnTo>
                  <a:lnTo>
                    <a:pt x="27" y="60"/>
                  </a:lnTo>
                  <a:lnTo>
                    <a:pt x="26" y="60"/>
                  </a:lnTo>
                  <a:lnTo>
                    <a:pt x="26" y="61"/>
                  </a:lnTo>
                  <a:lnTo>
                    <a:pt x="26" y="60"/>
                  </a:lnTo>
                  <a:lnTo>
                    <a:pt x="26" y="60"/>
                  </a:lnTo>
                  <a:lnTo>
                    <a:pt x="25" y="60"/>
                  </a:lnTo>
                  <a:lnTo>
                    <a:pt x="25" y="59"/>
                  </a:lnTo>
                  <a:lnTo>
                    <a:pt x="25" y="59"/>
                  </a:lnTo>
                  <a:lnTo>
                    <a:pt x="25" y="58"/>
                  </a:lnTo>
                  <a:lnTo>
                    <a:pt x="24" y="58"/>
                  </a:lnTo>
                  <a:lnTo>
                    <a:pt x="24" y="57"/>
                  </a:lnTo>
                  <a:lnTo>
                    <a:pt x="24" y="56"/>
                  </a:lnTo>
                  <a:lnTo>
                    <a:pt x="23" y="56"/>
                  </a:lnTo>
                  <a:lnTo>
                    <a:pt x="23" y="55"/>
                  </a:lnTo>
                  <a:lnTo>
                    <a:pt x="22" y="55"/>
                  </a:lnTo>
                  <a:lnTo>
                    <a:pt x="21" y="55"/>
                  </a:lnTo>
                  <a:lnTo>
                    <a:pt x="21" y="56"/>
                  </a:lnTo>
                  <a:lnTo>
                    <a:pt x="21" y="55"/>
                  </a:lnTo>
                  <a:lnTo>
                    <a:pt x="20" y="55"/>
                  </a:lnTo>
                  <a:lnTo>
                    <a:pt x="19" y="55"/>
                  </a:lnTo>
                  <a:lnTo>
                    <a:pt x="19" y="56"/>
                  </a:lnTo>
                  <a:lnTo>
                    <a:pt x="19" y="56"/>
                  </a:lnTo>
                  <a:lnTo>
                    <a:pt x="18" y="56"/>
                  </a:lnTo>
                  <a:lnTo>
                    <a:pt x="18" y="55"/>
                  </a:lnTo>
                  <a:lnTo>
                    <a:pt x="19" y="55"/>
                  </a:lnTo>
                  <a:lnTo>
                    <a:pt x="19" y="54"/>
                  </a:lnTo>
                  <a:lnTo>
                    <a:pt x="18" y="54"/>
                  </a:lnTo>
                  <a:lnTo>
                    <a:pt x="17" y="54"/>
                  </a:lnTo>
                  <a:lnTo>
                    <a:pt x="17" y="54"/>
                  </a:lnTo>
                  <a:lnTo>
                    <a:pt x="18" y="54"/>
                  </a:lnTo>
                  <a:lnTo>
                    <a:pt x="18" y="53"/>
                  </a:lnTo>
                  <a:lnTo>
                    <a:pt x="18" y="52"/>
                  </a:lnTo>
                  <a:lnTo>
                    <a:pt x="19" y="52"/>
                  </a:lnTo>
                  <a:lnTo>
                    <a:pt x="19" y="52"/>
                  </a:lnTo>
                  <a:lnTo>
                    <a:pt x="20" y="52"/>
                  </a:lnTo>
                  <a:lnTo>
                    <a:pt x="21" y="52"/>
                  </a:lnTo>
                  <a:lnTo>
                    <a:pt x="21" y="51"/>
                  </a:lnTo>
                  <a:lnTo>
                    <a:pt x="21" y="50"/>
                  </a:lnTo>
                  <a:lnTo>
                    <a:pt x="21" y="49"/>
                  </a:lnTo>
                  <a:lnTo>
                    <a:pt x="20" y="49"/>
                  </a:lnTo>
                  <a:lnTo>
                    <a:pt x="20" y="48"/>
                  </a:lnTo>
                  <a:lnTo>
                    <a:pt x="19" y="48"/>
                  </a:lnTo>
                  <a:lnTo>
                    <a:pt x="19" y="48"/>
                  </a:lnTo>
                  <a:lnTo>
                    <a:pt x="19" y="49"/>
                  </a:lnTo>
                  <a:lnTo>
                    <a:pt x="18" y="49"/>
                  </a:lnTo>
                  <a:lnTo>
                    <a:pt x="17" y="49"/>
                  </a:lnTo>
                  <a:lnTo>
                    <a:pt x="16" y="49"/>
                  </a:lnTo>
                  <a:lnTo>
                    <a:pt x="15" y="49"/>
                  </a:lnTo>
                  <a:lnTo>
                    <a:pt x="14" y="49"/>
                  </a:lnTo>
                  <a:lnTo>
                    <a:pt x="13" y="49"/>
                  </a:lnTo>
                  <a:lnTo>
                    <a:pt x="13" y="50"/>
                  </a:lnTo>
                  <a:lnTo>
                    <a:pt x="13" y="50"/>
                  </a:lnTo>
                  <a:lnTo>
                    <a:pt x="13" y="49"/>
                  </a:lnTo>
                  <a:lnTo>
                    <a:pt x="13" y="48"/>
                  </a:lnTo>
                  <a:lnTo>
                    <a:pt x="13" y="48"/>
                  </a:lnTo>
                  <a:lnTo>
                    <a:pt x="13" y="47"/>
                  </a:lnTo>
                  <a:lnTo>
                    <a:pt x="14" y="47"/>
                  </a:lnTo>
                  <a:lnTo>
                    <a:pt x="14" y="47"/>
                  </a:lnTo>
                  <a:lnTo>
                    <a:pt x="14" y="46"/>
                  </a:lnTo>
                  <a:lnTo>
                    <a:pt x="15" y="46"/>
                  </a:lnTo>
                  <a:lnTo>
                    <a:pt x="15" y="45"/>
                  </a:lnTo>
                  <a:lnTo>
                    <a:pt x="15" y="44"/>
                  </a:lnTo>
                  <a:lnTo>
                    <a:pt x="15" y="43"/>
                  </a:lnTo>
                  <a:lnTo>
                    <a:pt x="14" y="43"/>
                  </a:lnTo>
                  <a:lnTo>
                    <a:pt x="13" y="42"/>
                  </a:lnTo>
                  <a:lnTo>
                    <a:pt x="13" y="41"/>
                  </a:lnTo>
                  <a:lnTo>
                    <a:pt x="12" y="41"/>
                  </a:lnTo>
                  <a:lnTo>
                    <a:pt x="12" y="41"/>
                  </a:lnTo>
                  <a:lnTo>
                    <a:pt x="10" y="41"/>
                  </a:lnTo>
                  <a:lnTo>
                    <a:pt x="10" y="40"/>
                  </a:lnTo>
                  <a:lnTo>
                    <a:pt x="11" y="39"/>
                  </a:lnTo>
                  <a:lnTo>
                    <a:pt x="13" y="39"/>
                  </a:lnTo>
                  <a:lnTo>
                    <a:pt x="13" y="38"/>
                  </a:lnTo>
                  <a:lnTo>
                    <a:pt x="13" y="37"/>
                  </a:lnTo>
                  <a:lnTo>
                    <a:pt x="13" y="36"/>
                  </a:lnTo>
                  <a:lnTo>
                    <a:pt x="12" y="35"/>
                  </a:lnTo>
                  <a:lnTo>
                    <a:pt x="11" y="35"/>
                  </a:lnTo>
                  <a:lnTo>
                    <a:pt x="10" y="35"/>
                  </a:lnTo>
                  <a:lnTo>
                    <a:pt x="10" y="34"/>
                  </a:lnTo>
                  <a:lnTo>
                    <a:pt x="10" y="33"/>
                  </a:lnTo>
                  <a:lnTo>
                    <a:pt x="11" y="31"/>
                  </a:lnTo>
                  <a:lnTo>
                    <a:pt x="9" y="29"/>
                  </a:lnTo>
                  <a:lnTo>
                    <a:pt x="9" y="28"/>
                  </a:lnTo>
                  <a:lnTo>
                    <a:pt x="8" y="28"/>
                  </a:lnTo>
                  <a:lnTo>
                    <a:pt x="7" y="28"/>
                  </a:lnTo>
                  <a:lnTo>
                    <a:pt x="6" y="27"/>
                  </a:lnTo>
                  <a:lnTo>
                    <a:pt x="6" y="26"/>
                  </a:lnTo>
                  <a:lnTo>
                    <a:pt x="6" y="26"/>
                  </a:lnTo>
                  <a:lnTo>
                    <a:pt x="10" y="22"/>
                  </a:lnTo>
                  <a:lnTo>
                    <a:pt x="11" y="21"/>
                  </a:lnTo>
                  <a:lnTo>
                    <a:pt x="12" y="20"/>
                  </a:lnTo>
                  <a:lnTo>
                    <a:pt x="13" y="19"/>
                  </a:lnTo>
                  <a:lnTo>
                    <a:pt x="13" y="18"/>
                  </a:lnTo>
                  <a:lnTo>
                    <a:pt x="15" y="16"/>
                  </a:lnTo>
                  <a:lnTo>
                    <a:pt x="16" y="15"/>
                  </a:lnTo>
                  <a:lnTo>
                    <a:pt x="16" y="15"/>
                  </a:lnTo>
                  <a:lnTo>
                    <a:pt x="19" y="12"/>
                  </a:lnTo>
                  <a:lnTo>
                    <a:pt x="20" y="10"/>
                  </a:lnTo>
                  <a:lnTo>
                    <a:pt x="21" y="9"/>
                  </a:lnTo>
                  <a:lnTo>
                    <a:pt x="22" y="9"/>
                  </a:lnTo>
                  <a:lnTo>
                    <a:pt x="22" y="9"/>
                  </a:lnTo>
                  <a:lnTo>
                    <a:pt x="23" y="8"/>
                  </a:lnTo>
                  <a:lnTo>
                    <a:pt x="24" y="8"/>
                  </a:lnTo>
                  <a:lnTo>
                    <a:pt x="25" y="6"/>
                  </a:lnTo>
                  <a:lnTo>
                    <a:pt x="26" y="5"/>
                  </a:lnTo>
                  <a:lnTo>
                    <a:pt x="26" y="4"/>
                  </a:lnTo>
                  <a:lnTo>
                    <a:pt x="27" y="4"/>
                  </a:lnTo>
                  <a:lnTo>
                    <a:pt x="28" y="2"/>
                  </a:lnTo>
                  <a:lnTo>
                    <a:pt x="30" y="1"/>
                  </a:lnTo>
                  <a:lnTo>
                    <a:pt x="31" y="0"/>
                  </a:lnTo>
                  <a:lnTo>
                    <a:pt x="32" y="0"/>
                  </a:lnTo>
                  <a:lnTo>
                    <a:pt x="32" y="0"/>
                  </a:lnTo>
                  <a:lnTo>
                    <a:pt x="33" y="0"/>
                  </a:lnTo>
                  <a:lnTo>
                    <a:pt x="36" y="0"/>
                  </a:lnTo>
                  <a:lnTo>
                    <a:pt x="39" y="0"/>
                  </a:lnTo>
                  <a:lnTo>
                    <a:pt x="45" y="0"/>
                  </a:lnTo>
                  <a:lnTo>
                    <a:pt x="48" y="0"/>
                  </a:lnTo>
                  <a:lnTo>
                    <a:pt x="52" y="0"/>
                  </a:lnTo>
                  <a:lnTo>
                    <a:pt x="61" y="0"/>
                  </a:lnTo>
                  <a:lnTo>
                    <a:pt x="64" y="0"/>
                  </a:lnTo>
                  <a:lnTo>
                    <a:pt x="65" y="0"/>
                  </a:lnTo>
                  <a:lnTo>
                    <a:pt x="68" y="0"/>
                  </a:lnTo>
                  <a:lnTo>
                    <a:pt x="69" y="0"/>
                  </a:lnTo>
                  <a:lnTo>
                    <a:pt x="70" y="0"/>
                  </a:lnTo>
                  <a:lnTo>
                    <a:pt x="72" y="0"/>
                  </a:lnTo>
                  <a:lnTo>
                    <a:pt x="78" y="0"/>
                  </a:lnTo>
                  <a:lnTo>
                    <a:pt x="86" y="0"/>
                  </a:lnTo>
                  <a:lnTo>
                    <a:pt x="88" y="0"/>
                  </a:lnTo>
                  <a:lnTo>
                    <a:pt x="93" y="0"/>
                  </a:lnTo>
                  <a:lnTo>
                    <a:pt x="96" y="0"/>
                  </a:lnTo>
                  <a:lnTo>
                    <a:pt x="105" y="0"/>
                  </a:lnTo>
                  <a:lnTo>
                    <a:pt x="107" y="0"/>
                  </a:lnTo>
                  <a:lnTo>
                    <a:pt x="113" y="0"/>
                  </a:lnTo>
                  <a:lnTo>
                    <a:pt x="117" y="0"/>
                  </a:lnTo>
                  <a:lnTo>
                    <a:pt x="118" y="0"/>
                  </a:lnTo>
                  <a:lnTo>
                    <a:pt x="119" y="0"/>
                  </a:lnTo>
                  <a:lnTo>
                    <a:pt x="120" y="0"/>
                  </a:lnTo>
                  <a:lnTo>
                    <a:pt x="121" y="0"/>
                  </a:lnTo>
                  <a:lnTo>
                    <a:pt x="127" y="0"/>
                  </a:lnTo>
                  <a:lnTo>
                    <a:pt x="129" y="0"/>
                  </a:lnTo>
                  <a:lnTo>
                    <a:pt x="130" y="0"/>
                  </a:lnTo>
                  <a:lnTo>
                    <a:pt x="132" y="0"/>
                  </a:lnTo>
                  <a:lnTo>
                    <a:pt x="134" y="0"/>
                  </a:lnTo>
                  <a:lnTo>
                    <a:pt x="134" y="2"/>
                  </a:lnTo>
                  <a:lnTo>
                    <a:pt x="134" y="2"/>
                  </a:lnTo>
                  <a:lnTo>
                    <a:pt x="134" y="3"/>
                  </a:lnTo>
                  <a:lnTo>
                    <a:pt x="135" y="3"/>
                  </a:lnTo>
                  <a:lnTo>
                    <a:pt x="135" y="4"/>
                  </a:lnTo>
                  <a:lnTo>
                    <a:pt x="134" y="4"/>
                  </a:lnTo>
                  <a:lnTo>
                    <a:pt x="134" y="5"/>
                  </a:lnTo>
                  <a:lnTo>
                    <a:pt x="134" y="6"/>
                  </a:lnTo>
                  <a:lnTo>
                    <a:pt x="136" y="8"/>
                  </a:lnTo>
                  <a:lnTo>
                    <a:pt x="137" y="8"/>
                  </a:lnTo>
                  <a:lnTo>
                    <a:pt x="137" y="9"/>
                  </a:lnTo>
                  <a:lnTo>
                    <a:pt x="138" y="9"/>
                  </a:lnTo>
                  <a:lnTo>
                    <a:pt x="138" y="9"/>
                  </a:lnTo>
                  <a:lnTo>
                    <a:pt x="139" y="9"/>
                  </a:lnTo>
                  <a:lnTo>
                    <a:pt x="139" y="10"/>
                  </a:lnTo>
                  <a:lnTo>
                    <a:pt x="140" y="10"/>
                  </a:lnTo>
                  <a:lnTo>
                    <a:pt x="141" y="11"/>
                  </a:lnTo>
                  <a:lnTo>
                    <a:pt x="142" y="11"/>
                  </a:lnTo>
                  <a:lnTo>
                    <a:pt x="144" y="11"/>
                  </a:lnTo>
                  <a:lnTo>
                    <a:pt x="145" y="11"/>
                  </a:lnTo>
                  <a:lnTo>
                    <a:pt x="146" y="11"/>
                  </a:lnTo>
                  <a:lnTo>
                    <a:pt x="147" y="11"/>
                  </a:lnTo>
                  <a:lnTo>
                    <a:pt x="147" y="11"/>
                  </a:lnTo>
                  <a:lnTo>
                    <a:pt x="150" y="11"/>
                  </a:lnTo>
                  <a:lnTo>
                    <a:pt x="151" y="11"/>
                  </a:lnTo>
                  <a:lnTo>
                    <a:pt x="153" y="11"/>
                  </a:lnTo>
                  <a:lnTo>
                    <a:pt x="153" y="10"/>
                  </a:lnTo>
                  <a:lnTo>
                    <a:pt x="153" y="11"/>
                  </a:lnTo>
                  <a:lnTo>
                    <a:pt x="154" y="11"/>
                  </a:lnTo>
                  <a:lnTo>
                    <a:pt x="155" y="11"/>
                  </a:lnTo>
                  <a:lnTo>
                    <a:pt x="156" y="11"/>
                  </a:lnTo>
                  <a:lnTo>
                    <a:pt x="157" y="11"/>
                  </a:lnTo>
                  <a:lnTo>
                    <a:pt x="158" y="11"/>
                  </a:lnTo>
                  <a:lnTo>
                    <a:pt x="159" y="11"/>
                  </a:lnTo>
                  <a:lnTo>
                    <a:pt x="160" y="11"/>
                  </a:lnTo>
                  <a:lnTo>
                    <a:pt x="164" y="11"/>
                  </a:lnTo>
                  <a:lnTo>
                    <a:pt x="165" y="11"/>
                  </a:lnTo>
                  <a:lnTo>
                    <a:pt x="167" y="12"/>
                  </a:lnTo>
                  <a:lnTo>
                    <a:pt x="168" y="12"/>
                  </a:lnTo>
                  <a:lnTo>
                    <a:pt x="169" y="12"/>
                  </a:lnTo>
                  <a:lnTo>
                    <a:pt x="170" y="12"/>
                  </a:lnTo>
                  <a:lnTo>
                    <a:pt x="172" y="12"/>
                  </a:lnTo>
                  <a:lnTo>
                    <a:pt x="173" y="12"/>
                  </a:lnTo>
                  <a:lnTo>
                    <a:pt x="173" y="12"/>
                  </a:lnTo>
                  <a:lnTo>
                    <a:pt x="174" y="11"/>
                  </a:lnTo>
                  <a:lnTo>
                    <a:pt x="175" y="11"/>
                  </a:lnTo>
                  <a:lnTo>
                    <a:pt x="176" y="11"/>
                  </a:lnTo>
                  <a:lnTo>
                    <a:pt x="177" y="11"/>
                  </a:lnTo>
                  <a:lnTo>
                    <a:pt x="179" y="11"/>
                  </a:lnTo>
                  <a:lnTo>
                    <a:pt x="179" y="11"/>
                  </a:lnTo>
                  <a:lnTo>
                    <a:pt x="180" y="12"/>
                  </a:lnTo>
                  <a:lnTo>
                    <a:pt x="181" y="12"/>
                  </a:lnTo>
                  <a:lnTo>
                    <a:pt x="182" y="12"/>
                  </a:lnTo>
                  <a:lnTo>
                    <a:pt x="183" y="12"/>
                  </a:lnTo>
                  <a:lnTo>
                    <a:pt x="184" y="12"/>
                  </a:lnTo>
                  <a:lnTo>
                    <a:pt x="185" y="12"/>
                  </a:lnTo>
                  <a:lnTo>
                    <a:pt x="185" y="12"/>
                  </a:lnTo>
                  <a:lnTo>
                    <a:pt x="187" y="12"/>
                  </a:lnTo>
                  <a:lnTo>
                    <a:pt x="188" y="12"/>
                  </a:lnTo>
                  <a:lnTo>
                    <a:pt x="189" y="12"/>
                  </a:lnTo>
                  <a:lnTo>
                    <a:pt x="191" y="12"/>
                  </a:lnTo>
                  <a:lnTo>
                    <a:pt x="192" y="11"/>
                  </a:lnTo>
                  <a:lnTo>
                    <a:pt x="193" y="12"/>
                  </a:lnTo>
                  <a:lnTo>
                    <a:pt x="194" y="12"/>
                  </a:lnTo>
                  <a:lnTo>
                    <a:pt x="195" y="13"/>
                  </a:lnTo>
                  <a:lnTo>
                    <a:pt x="196" y="13"/>
                  </a:lnTo>
                  <a:lnTo>
                    <a:pt x="197" y="13"/>
                  </a:lnTo>
                  <a:lnTo>
                    <a:pt x="199" y="14"/>
                  </a:lnTo>
                  <a:lnTo>
                    <a:pt x="199" y="15"/>
                  </a:lnTo>
                  <a:lnTo>
                    <a:pt x="200" y="15"/>
                  </a:lnTo>
                  <a:lnTo>
                    <a:pt x="201" y="15"/>
                  </a:lnTo>
                  <a:lnTo>
                    <a:pt x="202" y="15"/>
                  </a:lnTo>
                  <a:lnTo>
                    <a:pt x="202" y="15"/>
                  </a:lnTo>
                  <a:lnTo>
                    <a:pt x="203" y="16"/>
                  </a:lnTo>
                  <a:lnTo>
                    <a:pt x="204" y="16"/>
                  </a:lnTo>
                  <a:lnTo>
                    <a:pt x="205" y="15"/>
                  </a:lnTo>
                  <a:lnTo>
                    <a:pt x="205" y="16"/>
                  </a:lnTo>
                  <a:lnTo>
                    <a:pt x="205" y="16"/>
                  </a:lnTo>
                  <a:lnTo>
                    <a:pt x="206" y="16"/>
                  </a:lnTo>
                  <a:lnTo>
                    <a:pt x="206" y="17"/>
                  </a:lnTo>
                  <a:lnTo>
                    <a:pt x="207" y="17"/>
                  </a:lnTo>
                  <a:lnTo>
                    <a:pt x="207" y="18"/>
                  </a:lnTo>
                  <a:lnTo>
                    <a:pt x="208" y="18"/>
                  </a:lnTo>
                  <a:lnTo>
                    <a:pt x="209" y="18"/>
                  </a:lnTo>
                  <a:lnTo>
                    <a:pt x="209" y="19"/>
                  </a:lnTo>
                  <a:lnTo>
                    <a:pt x="210" y="20"/>
                  </a:lnTo>
                  <a:lnTo>
                    <a:pt x="210" y="21"/>
                  </a:lnTo>
                  <a:lnTo>
                    <a:pt x="211" y="21"/>
                  </a:lnTo>
                  <a:lnTo>
                    <a:pt x="211" y="22"/>
                  </a:lnTo>
                  <a:lnTo>
                    <a:pt x="211" y="22"/>
                  </a:lnTo>
                  <a:lnTo>
                    <a:pt x="212" y="22"/>
                  </a:lnTo>
                  <a:lnTo>
                    <a:pt x="212" y="22"/>
                  </a:lnTo>
                  <a:lnTo>
                    <a:pt x="213" y="22"/>
                  </a:lnTo>
                  <a:lnTo>
                    <a:pt x="214" y="23"/>
                  </a:lnTo>
                  <a:lnTo>
                    <a:pt x="215" y="23"/>
                  </a:lnTo>
                  <a:lnTo>
                    <a:pt x="216" y="24"/>
                  </a:lnTo>
                  <a:lnTo>
                    <a:pt x="217" y="25"/>
                  </a:lnTo>
                  <a:lnTo>
                    <a:pt x="218" y="26"/>
                  </a:lnTo>
                  <a:lnTo>
                    <a:pt x="219" y="27"/>
                  </a:lnTo>
                  <a:lnTo>
                    <a:pt x="220" y="27"/>
                  </a:lnTo>
                  <a:lnTo>
                    <a:pt x="220" y="28"/>
                  </a:lnTo>
                  <a:lnTo>
                    <a:pt x="221" y="28"/>
                  </a:lnTo>
                  <a:lnTo>
                    <a:pt x="222" y="28"/>
                  </a:lnTo>
                  <a:lnTo>
                    <a:pt x="223" y="28"/>
                  </a:lnTo>
                  <a:lnTo>
                    <a:pt x="224" y="29"/>
                  </a:lnTo>
                  <a:lnTo>
                    <a:pt x="224" y="30"/>
                  </a:lnTo>
                  <a:lnTo>
                    <a:pt x="225" y="30"/>
                  </a:lnTo>
                  <a:lnTo>
                    <a:pt x="226" y="31"/>
                  </a:lnTo>
                  <a:lnTo>
                    <a:pt x="227" y="32"/>
                  </a:lnTo>
                  <a:lnTo>
                    <a:pt x="228" y="32"/>
                  </a:lnTo>
                  <a:lnTo>
                    <a:pt x="229" y="33"/>
                  </a:lnTo>
                  <a:lnTo>
                    <a:pt x="230" y="33"/>
                  </a:lnTo>
                  <a:lnTo>
                    <a:pt x="230" y="33"/>
                  </a:lnTo>
                  <a:lnTo>
                    <a:pt x="230" y="34"/>
                  </a:lnTo>
                  <a:lnTo>
                    <a:pt x="231" y="35"/>
                  </a:lnTo>
                  <a:lnTo>
                    <a:pt x="232" y="35"/>
                  </a:lnTo>
                  <a:lnTo>
                    <a:pt x="232" y="35"/>
                  </a:lnTo>
                  <a:lnTo>
                    <a:pt x="233" y="35"/>
                  </a:lnTo>
                  <a:lnTo>
                    <a:pt x="234" y="36"/>
                  </a:lnTo>
                  <a:lnTo>
                    <a:pt x="235" y="37"/>
                  </a:lnTo>
                  <a:lnTo>
                    <a:pt x="236" y="37"/>
                  </a:lnTo>
                  <a:lnTo>
                    <a:pt x="237" y="38"/>
                  </a:lnTo>
                  <a:lnTo>
                    <a:pt x="237" y="38"/>
                  </a:lnTo>
                  <a:lnTo>
                    <a:pt x="237" y="39"/>
                  </a:lnTo>
                  <a:lnTo>
                    <a:pt x="238" y="39"/>
                  </a:lnTo>
                  <a:lnTo>
                    <a:pt x="238" y="40"/>
                  </a:lnTo>
                  <a:lnTo>
                    <a:pt x="239" y="40"/>
                  </a:lnTo>
                  <a:lnTo>
                    <a:pt x="240" y="40"/>
                  </a:lnTo>
                  <a:lnTo>
                    <a:pt x="240" y="41"/>
                  </a:lnTo>
                  <a:lnTo>
                    <a:pt x="241" y="41"/>
                  </a:lnTo>
                  <a:lnTo>
                    <a:pt x="242" y="41"/>
                  </a:lnTo>
                  <a:lnTo>
                    <a:pt x="243" y="41"/>
                  </a:lnTo>
                  <a:lnTo>
                    <a:pt x="244" y="43"/>
                  </a:lnTo>
                  <a:lnTo>
                    <a:pt x="245" y="44"/>
                  </a:lnTo>
                  <a:lnTo>
                    <a:pt x="247" y="45"/>
                  </a:lnTo>
                  <a:lnTo>
                    <a:pt x="248" y="46"/>
                  </a:lnTo>
                  <a:lnTo>
                    <a:pt x="249" y="46"/>
                  </a:lnTo>
                  <a:lnTo>
                    <a:pt x="249" y="47"/>
                  </a:lnTo>
                  <a:lnTo>
                    <a:pt x="250" y="47"/>
                  </a:lnTo>
                  <a:lnTo>
                    <a:pt x="251" y="47"/>
                  </a:lnTo>
                  <a:lnTo>
                    <a:pt x="251" y="48"/>
                  </a:lnTo>
                  <a:lnTo>
                    <a:pt x="252" y="48"/>
                  </a:lnTo>
                  <a:lnTo>
                    <a:pt x="252" y="49"/>
                  </a:lnTo>
                  <a:lnTo>
                    <a:pt x="253" y="49"/>
                  </a:lnTo>
                  <a:lnTo>
                    <a:pt x="254" y="50"/>
                  </a:lnTo>
                  <a:lnTo>
                    <a:pt x="256" y="51"/>
                  </a:lnTo>
                  <a:lnTo>
                    <a:pt x="256" y="51"/>
                  </a:lnTo>
                  <a:lnTo>
                    <a:pt x="258" y="53"/>
                  </a:lnTo>
                  <a:lnTo>
                    <a:pt x="259" y="54"/>
                  </a:lnTo>
                  <a:lnTo>
                    <a:pt x="260" y="54"/>
                  </a:lnTo>
                  <a:lnTo>
                    <a:pt x="261" y="54"/>
                  </a:lnTo>
                  <a:lnTo>
                    <a:pt x="262" y="54"/>
                  </a:lnTo>
                  <a:lnTo>
                    <a:pt x="262" y="55"/>
                  </a:lnTo>
                  <a:lnTo>
                    <a:pt x="262" y="55"/>
                  </a:lnTo>
                  <a:lnTo>
                    <a:pt x="265" y="57"/>
                  </a:lnTo>
                  <a:lnTo>
                    <a:pt x="267" y="58"/>
                  </a:lnTo>
                  <a:lnTo>
                    <a:pt x="268" y="58"/>
                  </a:lnTo>
                  <a:lnTo>
                    <a:pt x="268" y="59"/>
                  </a:lnTo>
                  <a:lnTo>
                    <a:pt x="268" y="60"/>
                  </a:lnTo>
                  <a:lnTo>
                    <a:pt x="269" y="60"/>
                  </a:lnTo>
                  <a:lnTo>
                    <a:pt x="268" y="60"/>
                  </a:lnTo>
                  <a:lnTo>
                    <a:pt x="269" y="60"/>
                  </a:lnTo>
                  <a:lnTo>
                    <a:pt x="269" y="60"/>
                  </a:lnTo>
                  <a:lnTo>
                    <a:pt x="270" y="60"/>
                  </a:lnTo>
                  <a:lnTo>
                    <a:pt x="270" y="61"/>
                  </a:lnTo>
                  <a:lnTo>
                    <a:pt x="271" y="62"/>
                  </a:lnTo>
                  <a:lnTo>
                    <a:pt x="272" y="62"/>
                  </a:lnTo>
                  <a:lnTo>
                    <a:pt x="273" y="63"/>
                  </a:lnTo>
                  <a:lnTo>
                    <a:pt x="274" y="64"/>
                  </a:lnTo>
                  <a:lnTo>
                    <a:pt x="275" y="65"/>
                  </a:lnTo>
                  <a:lnTo>
                    <a:pt x="275" y="65"/>
                  </a:lnTo>
                  <a:lnTo>
                    <a:pt x="275" y="66"/>
                  </a:lnTo>
                  <a:lnTo>
                    <a:pt x="276" y="67"/>
                  </a:lnTo>
                  <a:lnTo>
                    <a:pt x="277" y="67"/>
                  </a:lnTo>
                  <a:lnTo>
                    <a:pt x="277" y="66"/>
                  </a:lnTo>
                  <a:lnTo>
                    <a:pt x="279" y="66"/>
                  </a:lnTo>
                  <a:lnTo>
                    <a:pt x="280" y="66"/>
                  </a:lnTo>
                  <a:lnTo>
                    <a:pt x="281" y="66"/>
                  </a:lnTo>
                  <a:lnTo>
                    <a:pt x="284" y="66"/>
                  </a:lnTo>
                  <a:lnTo>
                    <a:pt x="286" y="66"/>
                  </a:lnTo>
                  <a:lnTo>
                    <a:pt x="287" y="66"/>
                  </a:lnTo>
                  <a:lnTo>
                    <a:pt x="288" y="66"/>
                  </a:lnTo>
                  <a:lnTo>
                    <a:pt x="290" y="67"/>
                  </a:lnTo>
                  <a:lnTo>
                    <a:pt x="291" y="67"/>
                  </a:lnTo>
                  <a:lnTo>
                    <a:pt x="292" y="67"/>
                  </a:lnTo>
                  <a:lnTo>
                    <a:pt x="293" y="67"/>
                  </a:lnTo>
                  <a:lnTo>
                    <a:pt x="294" y="67"/>
                  </a:lnTo>
                  <a:lnTo>
                    <a:pt x="297" y="67"/>
                  </a:lnTo>
                  <a:lnTo>
                    <a:pt x="298" y="67"/>
                  </a:lnTo>
                  <a:lnTo>
                    <a:pt x="299" y="67"/>
                  </a:lnTo>
                  <a:lnTo>
                    <a:pt x="300" y="66"/>
                  </a:lnTo>
                  <a:lnTo>
                    <a:pt x="300" y="66"/>
                  </a:lnTo>
                  <a:lnTo>
                    <a:pt x="301" y="66"/>
                  </a:lnTo>
                  <a:lnTo>
                    <a:pt x="302" y="65"/>
                  </a:lnTo>
                  <a:lnTo>
                    <a:pt x="301" y="65"/>
                  </a:lnTo>
                  <a:lnTo>
                    <a:pt x="302" y="64"/>
                  </a:lnTo>
                  <a:lnTo>
                    <a:pt x="301" y="64"/>
                  </a:lnTo>
                  <a:lnTo>
                    <a:pt x="301" y="63"/>
                  </a:lnTo>
                  <a:lnTo>
                    <a:pt x="302" y="63"/>
                  </a:lnTo>
                  <a:lnTo>
                    <a:pt x="303" y="63"/>
                  </a:lnTo>
                  <a:lnTo>
                    <a:pt x="303" y="64"/>
                  </a:lnTo>
                  <a:lnTo>
                    <a:pt x="304" y="65"/>
                  </a:lnTo>
                  <a:lnTo>
                    <a:pt x="304" y="66"/>
                  </a:lnTo>
                  <a:lnTo>
                    <a:pt x="305" y="66"/>
                  </a:lnTo>
                  <a:lnTo>
                    <a:pt x="305" y="67"/>
                  </a:lnTo>
                  <a:lnTo>
                    <a:pt x="306" y="67"/>
                  </a:lnTo>
                  <a:lnTo>
                    <a:pt x="307" y="67"/>
                  </a:lnTo>
                  <a:lnTo>
                    <a:pt x="307" y="67"/>
                  </a:lnTo>
                  <a:lnTo>
                    <a:pt x="307" y="66"/>
                  </a:lnTo>
                  <a:lnTo>
                    <a:pt x="308" y="66"/>
                  </a:lnTo>
                  <a:lnTo>
                    <a:pt x="308" y="67"/>
                  </a:lnTo>
                  <a:lnTo>
                    <a:pt x="311" y="67"/>
                  </a:lnTo>
                  <a:lnTo>
                    <a:pt x="312" y="67"/>
                  </a:lnTo>
                  <a:lnTo>
                    <a:pt x="312" y="66"/>
                  </a:lnTo>
                  <a:lnTo>
                    <a:pt x="312" y="65"/>
                  </a:lnTo>
                  <a:lnTo>
                    <a:pt x="313" y="65"/>
                  </a:lnTo>
                  <a:lnTo>
                    <a:pt x="313" y="66"/>
                  </a:lnTo>
                  <a:lnTo>
                    <a:pt x="313" y="67"/>
                  </a:lnTo>
                  <a:lnTo>
                    <a:pt x="313" y="67"/>
                  </a:lnTo>
                  <a:lnTo>
                    <a:pt x="314" y="67"/>
                  </a:lnTo>
                  <a:lnTo>
                    <a:pt x="314" y="68"/>
                  </a:lnTo>
                  <a:lnTo>
                    <a:pt x="314" y="69"/>
                  </a:lnTo>
                  <a:lnTo>
                    <a:pt x="315" y="69"/>
                  </a:lnTo>
                  <a:lnTo>
                    <a:pt x="316" y="69"/>
                  </a:lnTo>
                  <a:lnTo>
                    <a:pt x="317" y="69"/>
                  </a:lnTo>
                  <a:lnTo>
                    <a:pt x="318" y="69"/>
                  </a:lnTo>
                  <a:lnTo>
                    <a:pt x="318" y="70"/>
                  </a:lnTo>
                  <a:lnTo>
                    <a:pt x="319" y="70"/>
                  </a:lnTo>
                  <a:lnTo>
                    <a:pt x="320" y="70"/>
                  </a:lnTo>
                  <a:lnTo>
                    <a:pt x="320" y="70"/>
                  </a:lnTo>
                  <a:lnTo>
                    <a:pt x="320" y="71"/>
                  </a:lnTo>
                  <a:lnTo>
                    <a:pt x="321" y="71"/>
                  </a:lnTo>
                  <a:lnTo>
                    <a:pt x="322" y="71"/>
                  </a:lnTo>
                  <a:lnTo>
                    <a:pt x="323" y="71"/>
                  </a:lnTo>
                  <a:lnTo>
                    <a:pt x="324" y="72"/>
                  </a:lnTo>
                  <a:lnTo>
                    <a:pt x="326" y="73"/>
                  </a:lnTo>
                  <a:lnTo>
                    <a:pt x="327" y="73"/>
                  </a:lnTo>
                  <a:lnTo>
                    <a:pt x="328" y="73"/>
                  </a:lnTo>
                  <a:lnTo>
                    <a:pt x="329" y="73"/>
                  </a:lnTo>
                  <a:lnTo>
                    <a:pt x="331" y="73"/>
                  </a:lnTo>
                  <a:lnTo>
                    <a:pt x="330" y="72"/>
                  </a:lnTo>
                  <a:lnTo>
                    <a:pt x="331" y="72"/>
                  </a:lnTo>
                  <a:lnTo>
                    <a:pt x="332" y="72"/>
                  </a:lnTo>
                  <a:lnTo>
                    <a:pt x="332" y="72"/>
                  </a:lnTo>
                  <a:lnTo>
                    <a:pt x="333" y="72"/>
                  </a:lnTo>
                  <a:lnTo>
                    <a:pt x="334" y="72"/>
                  </a:lnTo>
                  <a:lnTo>
                    <a:pt x="334" y="73"/>
                  </a:lnTo>
                  <a:lnTo>
                    <a:pt x="334" y="72"/>
                  </a:lnTo>
                  <a:lnTo>
                    <a:pt x="335" y="72"/>
                  </a:lnTo>
                  <a:lnTo>
                    <a:pt x="336" y="72"/>
                  </a:lnTo>
                  <a:lnTo>
                    <a:pt x="337" y="72"/>
                  </a:lnTo>
                  <a:lnTo>
                    <a:pt x="338" y="72"/>
                  </a:lnTo>
                  <a:lnTo>
                    <a:pt x="338" y="71"/>
                  </a:lnTo>
                  <a:lnTo>
                    <a:pt x="339" y="71"/>
                  </a:lnTo>
                  <a:lnTo>
                    <a:pt x="339" y="71"/>
                  </a:lnTo>
                  <a:lnTo>
                    <a:pt x="340" y="71"/>
                  </a:lnTo>
                  <a:lnTo>
                    <a:pt x="340" y="72"/>
                  </a:lnTo>
                  <a:lnTo>
                    <a:pt x="341" y="72"/>
                  </a:lnTo>
                  <a:lnTo>
                    <a:pt x="341" y="73"/>
                  </a:lnTo>
                  <a:lnTo>
                    <a:pt x="342" y="73"/>
                  </a:lnTo>
                  <a:lnTo>
                    <a:pt x="343" y="73"/>
                  </a:lnTo>
                  <a:lnTo>
                    <a:pt x="343" y="73"/>
                  </a:lnTo>
                  <a:lnTo>
                    <a:pt x="344" y="73"/>
                  </a:lnTo>
                  <a:lnTo>
                    <a:pt x="345" y="73"/>
                  </a:lnTo>
                  <a:lnTo>
                    <a:pt x="345" y="74"/>
                  </a:lnTo>
                  <a:lnTo>
                    <a:pt x="345" y="74"/>
                  </a:lnTo>
                  <a:lnTo>
                    <a:pt x="345" y="73"/>
                  </a:lnTo>
                  <a:lnTo>
                    <a:pt x="345" y="74"/>
                  </a:lnTo>
                  <a:lnTo>
                    <a:pt x="345" y="75"/>
                  </a:lnTo>
                  <a:lnTo>
                    <a:pt x="346" y="75"/>
                  </a:lnTo>
                  <a:lnTo>
                    <a:pt x="346" y="74"/>
                  </a:lnTo>
                  <a:lnTo>
                    <a:pt x="347" y="74"/>
                  </a:lnTo>
                  <a:lnTo>
                    <a:pt x="348" y="74"/>
                  </a:lnTo>
                  <a:lnTo>
                    <a:pt x="349" y="75"/>
                  </a:lnTo>
                  <a:lnTo>
                    <a:pt x="350" y="75"/>
                  </a:lnTo>
                  <a:lnTo>
                    <a:pt x="351" y="75"/>
                  </a:lnTo>
                  <a:lnTo>
                    <a:pt x="352" y="75"/>
                  </a:lnTo>
                  <a:lnTo>
                    <a:pt x="352" y="74"/>
                  </a:lnTo>
                  <a:lnTo>
                    <a:pt x="352" y="74"/>
                  </a:lnTo>
                  <a:lnTo>
                    <a:pt x="352" y="75"/>
                  </a:lnTo>
                  <a:lnTo>
                    <a:pt x="353" y="75"/>
                  </a:lnTo>
                  <a:lnTo>
                    <a:pt x="353" y="74"/>
                  </a:lnTo>
                  <a:lnTo>
                    <a:pt x="353" y="73"/>
                  </a:lnTo>
                  <a:lnTo>
                    <a:pt x="354" y="73"/>
                  </a:lnTo>
                  <a:lnTo>
                    <a:pt x="355" y="73"/>
                  </a:lnTo>
                  <a:lnTo>
                    <a:pt x="355" y="74"/>
                  </a:lnTo>
                  <a:lnTo>
                    <a:pt x="355" y="75"/>
                  </a:lnTo>
                  <a:lnTo>
                    <a:pt x="356" y="75"/>
                  </a:lnTo>
                  <a:lnTo>
                    <a:pt x="357" y="75"/>
                  </a:lnTo>
                  <a:lnTo>
                    <a:pt x="358" y="75"/>
                  </a:lnTo>
                  <a:lnTo>
                    <a:pt x="358" y="75"/>
                  </a:lnTo>
                  <a:lnTo>
                    <a:pt x="359" y="75"/>
                  </a:lnTo>
                  <a:lnTo>
                    <a:pt x="359" y="76"/>
                  </a:lnTo>
                  <a:lnTo>
                    <a:pt x="360" y="76"/>
                  </a:lnTo>
                  <a:lnTo>
                    <a:pt x="360" y="75"/>
                  </a:lnTo>
                  <a:lnTo>
                    <a:pt x="360" y="76"/>
                  </a:lnTo>
                  <a:lnTo>
                    <a:pt x="361" y="76"/>
                  </a:lnTo>
                  <a:lnTo>
                    <a:pt x="361" y="75"/>
                  </a:lnTo>
                  <a:lnTo>
                    <a:pt x="361" y="76"/>
                  </a:lnTo>
                  <a:lnTo>
                    <a:pt x="362" y="76"/>
                  </a:lnTo>
                  <a:lnTo>
                    <a:pt x="363" y="76"/>
                  </a:lnTo>
                  <a:lnTo>
                    <a:pt x="364" y="76"/>
                  </a:lnTo>
                  <a:lnTo>
                    <a:pt x="364" y="76"/>
                  </a:lnTo>
                  <a:lnTo>
                    <a:pt x="365" y="76"/>
                  </a:lnTo>
                  <a:lnTo>
                    <a:pt x="365" y="75"/>
                  </a:lnTo>
                  <a:lnTo>
                    <a:pt x="366" y="75"/>
                  </a:lnTo>
                  <a:lnTo>
                    <a:pt x="366" y="76"/>
                  </a:lnTo>
                  <a:lnTo>
                    <a:pt x="366" y="77"/>
                  </a:lnTo>
                  <a:lnTo>
                    <a:pt x="366" y="78"/>
                  </a:lnTo>
                  <a:lnTo>
                    <a:pt x="366" y="79"/>
                  </a:lnTo>
                  <a:lnTo>
                    <a:pt x="366" y="80"/>
                  </a:lnTo>
                  <a:lnTo>
                    <a:pt x="367" y="80"/>
                  </a:lnTo>
                  <a:lnTo>
                    <a:pt x="368" y="80"/>
                  </a:lnTo>
                  <a:lnTo>
                    <a:pt x="369" y="80"/>
                  </a:lnTo>
                  <a:lnTo>
                    <a:pt x="370" y="80"/>
                  </a:lnTo>
                  <a:lnTo>
                    <a:pt x="370" y="79"/>
                  </a:lnTo>
                  <a:lnTo>
                    <a:pt x="370" y="78"/>
                  </a:lnTo>
                  <a:lnTo>
                    <a:pt x="371" y="78"/>
                  </a:lnTo>
                  <a:lnTo>
                    <a:pt x="371" y="77"/>
                  </a:lnTo>
                  <a:lnTo>
                    <a:pt x="371" y="76"/>
                  </a:lnTo>
                  <a:lnTo>
                    <a:pt x="371" y="75"/>
                  </a:lnTo>
                  <a:lnTo>
                    <a:pt x="371" y="75"/>
                  </a:lnTo>
                  <a:lnTo>
                    <a:pt x="371" y="74"/>
                  </a:lnTo>
                  <a:lnTo>
                    <a:pt x="372" y="73"/>
                  </a:lnTo>
                  <a:lnTo>
                    <a:pt x="373" y="73"/>
                  </a:lnTo>
                  <a:lnTo>
                    <a:pt x="373" y="73"/>
                  </a:lnTo>
                  <a:lnTo>
                    <a:pt x="374" y="73"/>
                  </a:lnTo>
                  <a:lnTo>
                    <a:pt x="374" y="72"/>
                  </a:lnTo>
                  <a:lnTo>
                    <a:pt x="375" y="72"/>
                  </a:lnTo>
                  <a:lnTo>
                    <a:pt x="375" y="71"/>
                  </a:lnTo>
                  <a:lnTo>
                    <a:pt x="376" y="71"/>
                  </a:lnTo>
                  <a:lnTo>
                    <a:pt x="376" y="70"/>
                  </a:lnTo>
                  <a:lnTo>
                    <a:pt x="377" y="69"/>
                  </a:lnTo>
                  <a:lnTo>
                    <a:pt x="377" y="69"/>
                  </a:lnTo>
                  <a:lnTo>
                    <a:pt x="377" y="68"/>
                  </a:lnTo>
                  <a:lnTo>
                    <a:pt x="378" y="68"/>
                  </a:lnTo>
                  <a:lnTo>
                    <a:pt x="378" y="67"/>
                  </a:lnTo>
                  <a:lnTo>
                    <a:pt x="379" y="67"/>
                  </a:lnTo>
                  <a:lnTo>
                    <a:pt x="379" y="67"/>
                  </a:lnTo>
                  <a:lnTo>
                    <a:pt x="380" y="67"/>
                  </a:lnTo>
                  <a:lnTo>
                    <a:pt x="380" y="66"/>
                  </a:lnTo>
                  <a:lnTo>
                    <a:pt x="381" y="66"/>
                  </a:lnTo>
                  <a:lnTo>
                    <a:pt x="381" y="65"/>
                  </a:lnTo>
                  <a:lnTo>
                    <a:pt x="382" y="65"/>
                  </a:lnTo>
                  <a:lnTo>
                    <a:pt x="382" y="64"/>
                  </a:lnTo>
                  <a:lnTo>
                    <a:pt x="383" y="64"/>
                  </a:lnTo>
                  <a:lnTo>
                    <a:pt x="383" y="63"/>
                  </a:lnTo>
                  <a:lnTo>
                    <a:pt x="384" y="63"/>
                  </a:lnTo>
                  <a:lnTo>
                    <a:pt x="384" y="62"/>
                  </a:lnTo>
                  <a:lnTo>
                    <a:pt x="384" y="61"/>
                  </a:lnTo>
                  <a:lnTo>
                    <a:pt x="385" y="60"/>
                  </a:lnTo>
                  <a:lnTo>
                    <a:pt x="385" y="59"/>
                  </a:lnTo>
                  <a:lnTo>
                    <a:pt x="385" y="58"/>
                  </a:lnTo>
                  <a:lnTo>
                    <a:pt x="386" y="58"/>
                  </a:lnTo>
                  <a:lnTo>
                    <a:pt x="386" y="57"/>
                  </a:lnTo>
                  <a:lnTo>
                    <a:pt x="386" y="56"/>
                  </a:lnTo>
                  <a:lnTo>
                    <a:pt x="387" y="56"/>
                  </a:lnTo>
                  <a:lnTo>
                    <a:pt x="387" y="55"/>
                  </a:lnTo>
                  <a:lnTo>
                    <a:pt x="387" y="54"/>
                  </a:lnTo>
                  <a:lnTo>
                    <a:pt x="388" y="54"/>
                  </a:lnTo>
                  <a:lnTo>
                    <a:pt x="388" y="54"/>
                  </a:lnTo>
                  <a:lnTo>
                    <a:pt x="388" y="53"/>
                  </a:lnTo>
                  <a:lnTo>
                    <a:pt x="389" y="53"/>
                  </a:lnTo>
                  <a:lnTo>
                    <a:pt x="389" y="52"/>
                  </a:lnTo>
                  <a:lnTo>
                    <a:pt x="389" y="51"/>
                  </a:lnTo>
                  <a:lnTo>
                    <a:pt x="390" y="51"/>
                  </a:lnTo>
                  <a:lnTo>
                    <a:pt x="390" y="50"/>
                  </a:lnTo>
                  <a:lnTo>
                    <a:pt x="390" y="49"/>
                  </a:lnTo>
                  <a:lnTo>
                    <a:pt x="390" y="49"/>
                  </a:lnTo>
                  <a:lnTo>
                    <a:pt x="390" y="48"/>
                  </a:lnTo>
                  <a:lnTo>
                    <a:pt x="391" y="48"/>
                  </a:lnTo>
                  <a:lnTo>
                    <a:pt x="392" y="48"/>
                  </a:lnTo>
                  <a:lnTo>
                    <a:pt x="392" y="47"/>
                  </a:lnTo>
                  <a:lnTo>
                    <a:pt x="393" y="47"/>
                  </a:lnTo>
                  <a:lnTo>
                    <a:pt x="394" y="47"/>
                  </a:lnTo>
                  <a:lnTo>
                    <a:pt x="394" y="47"/>
                  </a:lnTo>
                  <a:lnTo>
                    <a:pt x="395" y="47"/>
                  </a:lnTo>
                  <a:lnTo>
                    <a:pt x="396" y="47"/>
                  </a:lnTo>
                  <a:lnTo>
                    <a:pt x="396" y="46"/>
                  </a:lnTo>
                  <a:lnTo>
                    <a:pt x="396" y="46"/>
                  </a:lnTo>
                  <a:lnTo>
                    <a:pt x="397" y="46"/>
                  </a:lnTo>
                  <a:lnTo>
                    <a:pt x="397" y="45"/>
                  </a:lnTo>
                  <a:lnTo>
                    <a:pt x="398" y="45"/>
                  </a:lnTo>
                  <a:lnTo>
                    <a:pt x="399" y="45"/>
                  </a:lnTo>
                  <a:lnTo>
                    <a:pt x="399" y="44"/>
                  </a:lnTo>
                  <a:lnTo>
                    <a:pt x="400" y="44"/>
                  </a:lnTo>
                  <a:lnTo>
                    <a:pt x="401" y="44"/>
                  </a:lnTo>
                  <a:lnTo>
                    <a:pt x="401" y="43"/>
                  </a:lnTo>
                  <a:lnTo>
                    <a:pt x="402" y="43"/>
                  </a:lnTo>
                  <a:lnTo>
                    <a:pt x="403" y="43"/>
                  </a:lnTo>
                  <a:lnTo>
                    <a:pt x="403" y="42"/>
                  </a:lnTo>
                  <a:lnTo>
                    <a:pt x="403" y="42"/>
                  </a:lnTo>
                  <a:lnTo>
                    <a:pt x="404" y="42"/>
                  </a:lnTo>
                  <a:lnTo>
                    <a:pt x="404" y="41"/>
                  </a:lnTo>
                  <a:lnTo>
                    <a:pt x="405" y="41"/>
                  </a:lnTo>
                  <a:lnTo>
                    <a:pt x="406" y="41"/>
                  </a:lnTo>
                  <a:lnTo>
                    <a:pt x="406" y="41"/>
                  </a:lnTo>
                  <a:lnTo>
                    <a:pt x="407" y="41"/>
                  </a:lnTo>
                  <a:lnTo>
                    <a:pt x="408" y="41"/>
                  </a:lnTo>
                  <a:lnTo>
                    <a:pt x="408" y="40"/>
                  </a:lnTo>
                  <a:lnTo>
                    <a:pt x="409" y="40"/>
                  </a:lnTo>
                  <a:lnTo>
                    <a:pt x="409" y="40"/>
                  </a:lnTo>
                  <a:lnTo>
                    <a:pt x="409" y="39"/>
                  </a:lnTo>
                  <a:lnTo>
                    <a:pt x="410" y="39"/>
                  </a:lnTo>
                  <a:lnTo>
                    <a:pt x="410" y="38"/>
                  </a:lnTo>
                  <a:lnTo>
                    <a:pt x="411" y="38"/>
                  </a:lnTo>
                  <a:lnTo>
                    <a:pt x="411" y="37"/>
                  </a:lnTo>
                  <a:lnTo>
                    <a:pt x="412" y="38"/>
                  </a:lnTo>
                  <a:lnTo>
                    <a:pt x="413" y="38"/>
                  </a:lnTo>
                  <a:lnTo>
                    <a:pt x="413" y="37"/>
                  </a:lnTo>
                  <a:lnTo>
                    <a:pt x="414" y="37"/>
                  </a:lnTo>
                  <a:lnTo>
                    <a:pt x="415" y="37"/>
                  </a:lnTo>
                  <a:lnTo>
                    <a:pt x="415" y="36"/>
                  </a:lnTo>
                  <a:lnTo>
                    <a:pt x="416" y="36"/>
                  </a:lnTo>
                  <a:lnTo>
                    <a:pt x="416" y="36"/>
                  </a:lnTo>
                  <a:lnTo>
                    <a:pt x="417" y="36"/>
                  </a:lnTo>
                  <a:lnTo>
                    <a:pt x="419" y="35"/>
                  </a:lnTo>
                  <a:lnTo>
                    <a:pt x="419" y="35"/>
                  </a:lnTo>
                  <a:lnTo>
                    <a:pt x="420" y="35"/>
                  </a:lnTo>
                  <a:lnTo>
                    <a:pt x="421" y="35"/>
                  </a:lnTo>
                  <a:lnTo>
                    <a:pt x="422" y="35"/>
                  </a:lnTo>
                  <a:lnTo>
                    <a:pt x="422" y="34"/>
                  </a:lnTo>
                  <a:lnTo>
                    <a:pt x="422" y="34"/>
                  </a:lnTo>
                  <a:lnTo>
                    <a:pt x="423" y="34"/>
                  </a:lnTo>
                  <a:lnTo>
                    <a:pt x="423" y="33"/>
                  </a:lnTo>
                  <a:lnTo>
                    <a:pt x="424" y="33"/>
                  </a:lnTo>
                  <a:lnTo>
                    <a:pt x="424" y="34"/>
                  </a:lnTo>
                  <a:lnTo>
                    <a:pt x="424" y="33"/>
                  </a:lnTo>
                  <a:lnTo>
                    <a:pt x="425" y="33"/>
                  </a:lnTo>
                  <a:lnTo>
                    <a:pt x="426" y="32"/>
                  </a:lnTo>
                  <a:lnTo>
                    <a:pt x="427" y="32"/>
                  </a:lnTo>
                  <a:lnTo>
                    <a:pt x="428" y="32"/>
                  </a:lnTo>
                  <a:lnTo>
                    <a:pt x="428" y="31"/>
                  </a:lnTo>
                  <a:lnTo>
                    <a:pt x="428" y="31"/>
                  </a:lnTo>
                  <a:lnTo>
                    <a:pt x="429" y="31"/>
                  </a:lnTo>
                  <a:lnTo>
                    <a:pt x="430" y="30"/>
                  </a:lnTo>
                  <a:lnTo>
                    <a:pt x="431" y="30"/>
                  </a:lnTo>
                  <a:lnTo>
                    <a:pt x="432" y="30"/>
                  </a:lnTo>
                  <a:lnTo>
                    <a:pt x="432" y="29"/>
                  </a:lnTo>
                  <a:lnTo>
                    <a:pt x="433" y="29"/>
                  </a:lnTo>
                  <a:lnTo>
                    <a:pt x="434" y="29"/>
                  </a:lnTo>
                  <a:lnTo>
                    <a:pt x="435" y="28"/>
                  </a:lnTo>
                  <a:lnTo>
                    <a:pt x="435" y="28"/>
                  </a:lnTo>
                  <a:lnTo>
                    <a:pt x="436" y="28"/>
                  </a:lnTo>
                  <a:lnTo>
                    <a:pt x="436" y="28"/>
                  </a:lnTo>
                  <a:lnTo>
                    <a:pt x="437" y="28"/>
                  </a:lnTo>
                  <a:lnTo>
                    <a:pt x="438" y="28"/>
                  </a:lnTo>
                  <a:lnTo>
                    <a:pt x="439" y="27"/>
                  </a:lnTo>
                  <a:lnTo>
                    <a:pt x="440" y="27"/>
                  </a:lnTo>
                  <a:lnTo>
                    <a:pt x="441" y="27"/>
                  </a:lnTo>
                  <a:lnTo>
                    <a:pt x="441" y="26"/>
                  </a:lnTo>
                  <a:lnTo>
                    <a:pt x="441" y="26"/>
                  </a:lnTo>
                  <a:lnTo>
                    <a:pt x="442" y="26"/>
                  </a:lnTo>
                  <a:lnTo>
                    <a:pt x="442" y="25"/>
                  </a:lnTo>
                  <a:lnTo>
                    <a:pt x="443" y="25"/>
                  </a:lnTo>
                  <a:lnTo>
                    <a:pt x="444" y="25"/>
                  </a:lnTo>
                  <a:lnTo>
                    <a:pt x="444" y="24"/>
                  </a:lnTo>
                  <a:lnTo>
                    <a:pt x="445" y="24"/>
                  </a:lnTo>
                  <a:lnTo>
                    <a:pt x="446" y="24"/>
                  </a:lnTo>
                  <a:lnTo>
                    <a:pt x="447" y="24"/>
                  </a:lnTo>
                  <a:lnTo>
                    <a:pt x="447" y="23"/>
                  </a:lnTo>
                  <a:lnTo>
                    <a:pt x="448" y="23"/>
                  </a:lnTo>
                  <a:lnTo>
                    <a:pt x="448" y="22"/>
                  </a:lnTo>
                  <a:lnTo>
                    <a:pt x="448" y="22"/>
                  </a:lnTo>
                  <a:lnTo>
                    <a:pt x="449" y="22"/>
                  </a:lnTo>
                  <a:lnTo>
                    <a:pt x="450" y="22"/>
                  </a:lnTo>
                  <a:lnTo>
                    <a:pt x="450" y="23"/>
                  </a:lnTo>
                  <a:lnTo>
                    <a:pt x="451" y="23"/>
                  </a:lnTo>
                  <a:lnTo>
                    <a:pt x="451" y="24"/>
                  </a:lnTo>
                  <a:lnTo>
                    <a:pt x="452" y="24"/>
                  </a:lnTo>
                  <a:lnTo>
                    <a:pt x="453" y="24"/>
                  </a:lnTo>
                  <a:lnTo>
                    <a:pt x="453" y="25"/>
                  </a:lnTo>
                  <a:lnTo>
                    <a:pt x="454" y="25"/>
                  </a:lnTo>
                  <a:lnTo>
                    <a:pt x="454" y="24"/>
                  </a:lnTo>
                  <a:lnTo>
                    <a:pt x="453" y="24"/>
                  </a:lnTo>
                  <a:lnTo>
                    <a:pt x="454" y="24"/>
                  </a:lnTo>
                  <a:lnTo>
                    <a:pt x="454" y="25"/>
                  </a:lnTo>
                  <a:lnTo>
                    <a:pt x="454" y="25"/>
                  </a:lnTo>
                  <a:lnTo>
                    <a:pt x="454" y="26"/>
                  </a:lnTo>
                  <a:lnTo>
                    <a:pt x="455" y="26"/>
                  </a:lnTo>
                  <a:lnTo>
                    <a:pt x="456" y="26"/>
                  </a:lnTo>
                  <a:lnTo>
                    <a:pt x="456" y="27"/>
                  </a:lnTo>
                  <a:lnTo>
                    <a:pt x="456" y="28"/>
                  </a:lnTo>
                  <a:lnTo>
                    <a:pt x="456" y="28"/>
                  </a:lnTo>
                  <a:lnTo>
                    <a:pt x="457" y="28"/>
                  </a:lnTo>
                  <a:lnTo>
                    <a:pt x="457" y="29"/>
                  </a:lnTo>
                  <a:lnTo>
                    <a:pt x="458" y="29"/>
                  </a:lnTo>
                  <a:lnTo>
                    <a:pt x="458" y="30"/>
                  </a:lnTo>
                  <a:lnTo>
                    <a:pt x="459" y="30"/>
                  </a:lnTo>
                  <a:lnTo>
                    <a:pt x="459" y="31"/>
                  </a:lnTo>
                  <a:lnTo>
                    <a:pt x="460" y="31"/>
                  </a:lnTo>
                  <a:lnTo>
                    <a:pt x="460" y="31"/>
                  </a:lnTo>
                  <a:lnTo>
                    <a:pt x="461" y="31"/>
                  </a:lnTo>
                  <a:lnTo>
                    <a:pt x="461" y="32"/>
                  </a:lnTo>
                  <a:lnTo>
                    <a:pt x="462" y="32"/>
                  </a:lnTo>
                  <a:lnTo>
                    <a:pt x="462" y="33"/>
                  </a:lnTo>
                  <a:lnTo>
                    <a:pt x="463" y="33"/>
                  </a:lnTo>
                  <a:lnTo>
                    <a:pt x="463" y="34"/>
                  </a:lnTo>
                  <a:lnTo>
                    <a:pt x="464" y="34"/>
                  </a:lnTo>
                  <a:lnTo>
                    <a:pt x="464" y="35"/>
                  </a:lnTo>
                  <a:lnTo>
                    <a:pt x="465" y="35"/>
                  </a:lnTo>
                  <a:close/>
                  <a:moveTo>
                    <a:pt x="475" y="440"/>
                  </a:moveTo>
                  <a:lnTo>
                    <a:pt x="474" y="440"/>
                  </a:lnTo>
                  <a:lnTo>
                    <a:pt x="474" y="441"/>
                  </a:lnTo>
                  <a:lnTo>
                    <a:pt x="473" y="441"/>
                  </a:lnTo>
                  <a:lnTo>
                    <a:pt x="473" y="442"/>
                  </a:lnTo>
                  <a:lnTo>
                    <a:pt x="473" y="442"/>
                  </a:lnTo>
                  <a:lnTo>
                    <a:pt x="472" y="442"/>
                  </a:lnTo>
                  <a:lnTo>
                    <a:pt x="471" y="442"/>
                  </a:lnTo>
                  <a:lnTo>
                    <a:pt x="471" y="443"/>
                  </a:lnTo>
                  <a:lnTo>
                    <a:pt x="470" y="443"/>
                  </a:lnTo>
                  <a:lnTo>
                    <a:pt x="470" y="442"/>
                  </a:lnTo>
                  <a:lnTo>
                    <a:pt x="469" y="442"/>
                  </a:lnTo>
                  <a:lnTo>
                    <a:pt x="468" y="442"/>
                  </a:lnTo>
                  <a:lnTo>
                    <a:pt x="468" y="443"/>
                  </a:lnTo>
                  <a:lnTo>
                    <a:pt x="467" y="443"/>
                  </a:lnTo>
                  <a:lnTo>
                    <a:pt x="468" y="443"/>
                  </a:lnTo>
                  <a:lnTo>
                    <a:pt x="468" y="444"/>
                  </a:lnTo>
                  <a:lnTo>
                    <a:pt x="467" y="444"/>
                  </a:lnTo>
                  <a:lnTo>
                    <a:pt x="467" y="444"/>
                  </a:lnTo>
                  <a:lnTo>
                    <a:pt x="467" y="443"/>
                  </a:lnTo>
                  <a:lnTo>
                    <a:pt x="466" y="443"/>
                  </a:lnTo>
                  <a:lnTo>
                    <a:pt x="465" y="443"/>
                  </a:lnTo>
                  <a:lnTo>
                    <a:pt x="465" y="444"/>
                  </a:lnTo>
                  <a:lnTo>
                    <a:pt x="464" y="444"/>
                  </a:lnTo>
                  <a:lnTo>
                    <a:pt x="463" y="444"/>
                  </a:lnTo>
                  <a:lnTo>
                    <a:pt x="464" y="444"/>
                  </a:lnTo>
                  <a:lnTo>
                    <a:pt x="464" y="445"/>
                  </a:lnTo>
                  <a:lnTo>
                    <a:pt x="464" y="446"/>
                  </a:lnTo>
                  <a:lnTo>
                    <a:pt x="465" y="446"/>
                  </a:lnTo>
                  <a:lnTo>
                    <a:pt x="465" y="446"/>
                  </a:lnTo>
                  <a:lnTo>
                    <a:pt x="465" y="447"/>
                  </a:lnTo>
                  <a:lnTo>
                    <a:pt x="464" y="447"/>
                  </a:lnTo>
                  <a:lnTo>
                    <a:pt x="464" y="446"/>
                  </a:lnTo>
                  <a:lnTo>
                    <a:pt x="463" y="446"/>
                  </a:lnTo>
                  <a:lnTo>
                    <a:pt x="463" y="446"/>
                  </a:lnTo>
                  <a:lnTo>
                    <a:pt x="463" y="445"/>
                  </a:lnTo>
                  <a:lnTo>
                    <a:pt x="462" y="445"/>
                  </a:lnTo>
                  <a:lnTo>
                    <a:pt x="462" y="446"/>
                  </a:lnTo>
                  <a:lnTo>
                    <a:pt x="463" y="446"/>
                  </a:lnTo>
                  <a:lnTo>
                    <a:pt x="462" y="446"/>
                  </a:lnTo>
                  <a:lnTo>
                    <a:pt x="462" y="445"/>
                  </a:lnTo>
                  <a:lnTo>
                    <a:pt x="461" y="445"/>
                  </a:lnTo>
                  <a:lnTo>
                    <a:pt x="461" y="444"/>
                  </a:lnTo>
                  <a:lnTo>
                    <a:pt x="461" y="443"/>
                  </a:lnTo>
                  <a:lnTo>
                    <a:pt x="461" y="442"/>
                  </a:lnTo>
                  <a:lnTo>
                    <a:pt x="462" y="442"/>
                  </a:lnTo>
                  <a:lnTo>
                    <a:pt x="462" y="441"/>
                  </a:lnTo>
                  <a:lnTo>
                    <a:pt x="462" y="440"/>
                  </a:lnTo>
                  <a:lnTo>
                    <a:pt x="463" y="440"/>
                  </a:lnTo>
                  <a:lnTo>
                    <a:pt x="463" y="439"/>
                  </a:lnTo>
                  <a:lnTo>
                    <a:pt x="464" y="439"/>
                  </a:lnTo>
                  <a:lnTo>
                    <a:pt x="465" y="439"/>
                  </a:lnTo>
                  <a:lnTo>
                    <a:pt x="466" y="439"/>
                  </a:lnTo>
                  <a:lnTo>
                    <a:pt x="466" y="439"/>
                  </a:lnTo>
                  <a:lnTo>
                    <a:pt x="467" y="439"/>
                  </a:lnTo>
                  <a:lnTo>
                    <a:pt x="467" y="439"/>
                  </a:lnTo>
                  <a:lnTo>
                    <a:pt x="467" y="438"/>
                  </a:lnTo>
                  <a:lnTo>
                    <a:pt x="468" y="438"/>
                  </a:lnTo>
                  <a:lnTo>
                    <a:pt x="468" y="437"/>
                  </a:lnTo>
                  <a:lnTo>
                    <a:pt x="469" y="437"/>
                  </a:lnTo>
                  <a:lnTo>
                    <a:pt x="469" y="436"/>
                  </a:lnTo>
                  <a:lnTo>
                    <a:pt x="470" y="436"/>
                  </a:lnTo>
                  <a:lnTo>
                    <a:pt x="471" y="436"/>
                  </a:lnTo>
                  <a:lnTo>
                    <a:pt x="472" y="436"/>
                  </a:lnTo>
                  <a:lnTo>
                    <a:pt x="472" y="437"/>
                  </a:lnTo>
                  <a:lnTo>
                    <a:pt x="473" y="437"/>
                  </a:lnTo>
                  <a:lnTo>
                    <a:pt x="473" y="438"/>
                  </a:lnTo>
                  <a:lnTo>
                    <a:pt x="473" y="438"/>
                  </a:lnTo>
                  <a:lnTo>
                    <a:pt x="474" y="438"/>
                  </a:lnTo>
                  <a:lnTo>
                    <a:pt x="474" y="439"/>
                  </a:lnTo>
                  <a:lnTo>
                    <a:pt x="475" y="439"/>
                  </a:lnTo>
                  <a:lnTo>
                    <a:pt x="475" y="439"/>
                  </a:lnTo>
                  <a:lnTo>
                    <a:pt x="475" y="440"/>
                  </a:lnTo>
                  <a:close/>
                  <a:moveTo>
                    <a:pt x="458" y="451"/>
                  </a:moveTo>
                  <a:lnTo>
                    <a:pt x="458" y="450"/>
                  </a:lnTo>
                  <a:lnTo>
                    <a:pt x="458" y="449"/>
                  </a:lnTo>
                  <a:lnTo>
                    <a:pt x="458" y="448"/>
                  </a:lnTo>
                  <a:lnTo>
                    <a:pt x="459" y="448"/>
                  </a:lnTo>
                  <a:lnTo>
                    <a:pt x="460" y="448"/>
                  </a:lnTo>
                  <a:lnTo>
                    <a:pt x="460" y="448"/>
                  </a:lnTo>
                  <a:lnTo>
                    <a:pt x="461" y="448"/>
                  </a:lnTo>
                  <a:lnTo>
                    <a:pt x="462" y="448"/>
                  </a:lnTo>
                  <a:lnTo>
                    <a:pt x="462" y="449"/>
                  </a:lnTo>
                  <a:lnTo>
                    <a:pt x="463" y="449"/>
                  </a:lnTo>
                  <a:lnTo>
                    <a:pt x="463" y="450"/>
                  </a:lnTo>
                  <a:lnTo>
                    <a:pt x="463" y="451"/>
                  </a:lnTo>
                  <a:lnTo>
                    <a:pt x="462" y="451"/>
                  </a:lnTo>
                  <a:lnTo>
                    <a:pt x="462" y="452"/>
                  </a:lnTo>
                  <a:lnTo>
                    <a:pt x="462" y="452"/>
                  </a:lnTo>
                  <a:lnTo>
                    <a:pt x="461" y="452"/>
                  </a:lnTo>
                  <a:lnTo>
                    <a:pt x="461" y="453"/>
                  </a:lnTo>
                  <a:lnTo>
                    <a:pt x="461" y="454"/>
                  </a:lnTo>
                  <a:lnTo>
                    <a:pt x="460" y="454"/>
                  </a:lnTo>
                  <a:lnTo>
                    <a:pt x="460" y="454"/>
                  </a:lnTo>
                  <a:lnTo>
                    <a:pt x="459" y="454"/>
                  </a:lnTo>
                  <a:lnTo>
                    <a:pt x="459" y="453"/>
                  </a:lnTo>
                  <a:lnTo>
                    <a:pt x="459" y="452"/>
                  </a:lnTo>
                  <a:lnTo>
                    <a:pt x="459" y="452"/>
                  </a:lnTo>
                  <a:lnTo>
                    <a:pt x="459" y="451"/>
                  </a:lnTo>
                  <a:lnTo>
                    <a:pt x="458" y="451"/>
                  </a:lnTo>
                  <a:close/>
                  <a:moveTo>
                    <a:pt x="458" y="452"/>
                  </a:moveTo>
                  <a:lnTo>
                    <a:pt x="459" y="452"/>
                  </a:lnTo>
                  <a:lnTo>
                    <a:pt x="459" y="453"/>
                  </a:lnTo>
                  <a:lnTo>
                    <a:pt x="458" y="453"/>
                  </a:lnTo>
                  <a:lnTo>
                    <a:pt x="458" y="452"/>
                  </a:lnTo>
                  <a:lnTo>
                    <a:pt x="457" y="452"/>
                  </a:lnTo>
                  <a:lnTo>
                    <a:pt x="456" y="452"/>
                  </a:lnTo>
                  <a:lnTo>
                    <a:pt x="456" y="453"/>
                  </a:lnTo>
                  <a:lnTo>
                    <a:pt x="455" y="453"/>
                  </a:lnTo>
                  <a:lnTo>
                    <a:pt x="454" y="453"/>
                  </a:lnTo>
                  <a:lnTo>
                    <a:pt x="454" y="454"/>
                  </a:lnTo>
                  <a:lnTo>
                    <a:pt x="454" y="455"/>
                  </a:lnTo>
                  <a:lnTo>
                    <a:pt x="453" y="455"/>
                  </a:lnTo>
                  <a:lnTo>
                    <a:pt x="452" y="455"/>
                  </a:lnTo>
                  <a:lnTo>
                    <a:pt x="452" y="454"/>
                  </a:lnTo>
                  <a:lnTo>
                    <a:pt x="452" y="453"/>
                  </a:lnTo>
                  <a:lnTo>
                    <a:pt x="452" y="452"/>
                  </a:lnTo>
                  <a:lnTo>
                    <a:pt x="452" y="452"/>
                  </a:lnTo>
                  <a:lnTo>
                    <a:pt x="453" y="452"/>
                  </a:lnTo>
                  <a:lnTo>
                    <a:pt x="453" y="451"/>
                  </a:lnTo>
                  <a:lnTo>
                    <a:pt x="454" y="451"/>
                  </a:lnTo>
                  <a:lnTo>
                    <a:pt x="454" y="450"/>
                  </a:lnTo>
                  <a:lnTo>
                    <a:pt x="454" y="450"/>
                  </a:lnTo>
                  <a:lnTo>
                    <a:pt x="455" y="450"/>
                  </a:lnTo>
                  <a:lnTo>
                    <a:pt x="455" y="449"/>
                  </a:lnTo>
                  <a:lnTo>
                    <a:pt x="456" y="449"/>
                  </a:lnTo>
                  <a:lnTo>
                    <a:pt x="456" y="450"/>
                  </a:lnTo>
                  <a:lnTo>
                    <a:pt x="457" y="450"/>
                  </a:lnTo>
                  <a:lnTo>
                    <a:pt x="458" y="450"/>
                  </a:lnTo>
                  <a:lnTo>
                    <a:pt x="458" y="451"/>
                  </a:lnTo>
                  <a:lnTo>
                    <a:pt x="457" y="451"/>
                  </a:lnTo>
                  <a:lnTo>
                    <a:pt x="458" y="451"/>
                  </a:lnTo>
                  <a:lnTo>
                    <a:pt x="458" y="452"/>
                  </a:lnTo>
                  <a:close/>
                  <a:moveTo>
                    <a:pt x="473" y="434"/>
                  </a:moveTo>
                  <a:lnTo>
                    <a:pt x="474" y="434"/>
                  </a:lnTo>
                  <a:lnTo>
                    <a:pt x="475" y="434"/>
                  </a:lnTo>
                  <a:lnTo>
                    <a:pt x="475" y="433"/>
                  </a:lnTo>
                  <a:lnTo>
                    <a:pt x="476" y="433"/>
                  </a:lnTo>
                  <a:lnTo>
                    <a:pt x="477" y="433"/>
                  </a:lnTo>
                  <a:lnTo>
                    <a:pt x="477" y="434"/>
                  </a:lnTo>
                  <a:lnTo>
                    <a:pt x="476" y="434"/>
                  </a:lnTo>
                  <a:lnTo>
                    <a:pt x="476" y="435"/>
                  </a:lnTo>
                  <a:lnTo>
                    <a:pt x="475" y="435"/>
                  </a:lnTo>
                  <a:lnTo>
                    <a:pt x="474" y="435"/>
                  </a:lnTo>
                  <a:lnTo>
                    <a:pt x="473" y="435"/>
                  </a:lnTo>
                  <a:lnTo>
                    <a:pt x="473" y="434"/>
                  </a:lnTo>
                  <a:close/>
                  <a:moveTo>
                    <a:pt x="477" y="433"/>
                  </a:moveTo>
                  <a:lnTo>
                    <a:pt x="478" y="433"/>
                  </a:lnTo>
                  <a:lnTo>
                    <a:pt x="478" y="434"/>
                  </a:lnTo>
                  <a:lnTo>
                    <a:pt x="478" y="435"/>
                  </a:lnTo>
                  <a:lnTo>
                    <a:pt x="477" y="435"/>
                  </a:lnTo>
                  <a:lnTo>
                    <a:pt x="477" y="434"/>
                  </a:lnTo>
                  <a:lnTo>
                    <a:pt x="477" y="433"/>
                  </a:lnTo>
                  <a:close/>
                  <a:moveTo>
                    <a:pt x="473" y="436"/>
                  </a:moveTo>
                  <a:lnTo>
                    <a:pt x="473" y="437"/>
                  </a:lnTo>
                  <a:lnTo>
                    <a:pt x="473" y="436"/>
                  </a:lnTo>
                  <a:lnTo>
                    <a:pt x="473" y="436"/>
                  </a:lnTo>
                  <a:lnTo>
                    <a:pt x="473" y="436"/>
                  </a:lnTo>
                  <a:close/>
                </a:path>
              </a:pathLst>
            </a:custGeom>
            <a:blipFill>
              <a:blip r:embed="rId7"/>
              <a:stretch>
                <a:fillRect/>
              </a:stretch>
            </a:blipFill>
            <a:ln w="3175">
              <a:solidFill>
                <a:schemeClr val="tx1"/>
              </a:solidFill>
            </a:ln>
          </p:spPr>
          <p:txBody>
            <a:bodyPr lIns="62168" tIns="31084" rIns="62168" bIns="31084"/>
            <a:lstStyle/>
            <a:p>
              <a:pPr>
                <a:defRPr/>
              </a:pPr>
              <a:endParaRPr lang="en-GB" sz="1224">
                <a:solidFill>
                  <a:srgbClr val="002060"/>
                </a:solidFill>
                <a:latin typeface="Arial" panose="020B0604020202020204" pitchFamily="34" charset="0"/>
                <a:cs typeface="Arial" panose="020B0604020202020204" pitchFamily="34" charset="0"/>
              </a:endParaRPr>
            </a:p>
          </p:txBody>
        </p:sp>
        <p:sp>
          <p:nvSpPr>
            <p:cNvPr id="25" name="Freeform 693">
              <a:extLst>
                <a:ext uri="{FF2B5EF4-FFF2-40B4-BE49-F238E27FC236}">
                  <a16:creationId xmlns:a16="http://schemas.microsoft.com/office/drawing/2014/main" id="{2B3F3812-5538-6C22-17ED-5538EE4B3A66}"/>
                </a:ext>
              </a:extLst>
            </p:cNvPr>
            <p:cNvSpPr>
              <a:spLocks/>
            </p:cNvSpPr>
            <p:nvPr/>
          </p:nvSpPr>
          <p:spPr bwMode="auto">
            <a:xfrm>
              <a:off x="3704731" y="2951479"/>
              <a:ext cx="534023" cy="652867"/>
            </a:xfrm>
            <a:custGeom>
              <a:avLst/>
              <a:gdLst>
                <a:gd name="T0" fmla="*/ 6 w 357"/>
                <a:gd name="T1" fmla="*/ 304 h 374"/>
                <a:gd name="T2" fmla="*/ 9 w 357"/>
                <a:gd name="T3" fmla="*/ 275 h 374"/>
                <a:gd name="T4" fmla="*/ 17 w 357"/>
                <a:gd name="T5" fmla="*/ 264 h 374"/>
                <a:gd name="T6" fmla="*/ 26 w 357"/>
                <a:gd name="T7" fmla="*/ 237 h 374"/>
                <a:gd name="T8" fmla="*/ 27 w 357"/>
                <a:gd name="T9" fmla="*/ 222 h 374"/>
                <a:gd name="T10" fmla="*/ 38 w 357"/>
                <a:gd name="T11" fmla="*/ 218 h 374"/>
                <a:gd name="T12" fmla="*/ 42 w 357"/>
                <a:gd name="T13" fmla="*/ 212 h 374"/>
                <a:gd name="T14" fmla="*/ 47 w 357"/>
                <a:gd name="T15" fmla="*/ 200 h 374"/>
                <a:gd name="T16" fmla="*/ 57 w 357"/>
                <a:gd name="T17" fmla="*/ 198 h 374"/>
                <a:gd name="T18" fmla="*/ 87 w 357"/>
                <a:gd name="T19" fmla="*/ 169 h 374"/>
                <a:gd name="T20" fmla="*/ 113 w 357"/>
                <a:gd name="T21" fmla="*/ 135 h 374"/>
                <a:gd name="T22" fmla="*/ 103 w 357"/>
                <a:gd name="T23" fmla="*/ 127 h 374"/>
                <a:gd name="T24" fmla="*/ 95 w 357"/>
                <a:gd name="T25" fmla="*/ 121 h 374"/>
                <a:gd name="T26" fmla="*/ 85 w 357"/>
                <a:gd name="T27" fmla="*/ 122 h 374"/>
                <a:gd name="T28" fmla="*/ 78 w 357"/>
                <a:gd name="T29" fmla="*/ 110 h 374"/>
                <a:gd name="T30" fmla="*/ 84 w 357"/>
                <a:gd name="T31" fmla="*/ 95 h 374"/>
                <a:gd name="T32" fmla="*/ 82 w 357"/>
                <a:gd name="T33" fmla="*/ 80 h 374"/>
                <a:gd name="T34" fmla="*/ 83 w 357"/>
                <a:gd name="T35" fmla="*/ 62 h 374"/>
                <a:gd name="T36" fmla="*/ 89 w 357"/>
                <a:gd name="T37" fmla="*/ 47 h 374"/>
                <a:gd name="T38" fmla="*/ 91 w 357"/>
                <a:gd name="T39" fmla="*/ 34 h 374"/>
                <a:gd name="T40" fmla="*/ 110 w 357"/>
                <a:gd name="T41" fmla="*/ 28 h 374"/>
                <a:gd name="T42" fmla="*/ 139 w 357"/>
                <a:gd name="T43" fmla="*/ 34 h 374"/>
                <a:gd name="T44" fmla="*/ 150 w 357"/>
                <a:gd name="T45" fmla="*/ 29 h 374"/>
                <a:gd name="T46" fmla="*/ 161 w 357"/>
                <a:gd name="T47" fmla="*/ 41 h 374"/>
                <a:gd name="T48" fmla="*/ 169 w 357"/>
                <a:gd name="T49" fmla="*/ 47 h 374"/>
                <a:gd name="T50" fmla="*/ 205 w 357"/>
                <a:gd name="T51" fmla="*/ 31 h 374"/>
                <a:gd name="T52" fmla="*/ 239 w 357"/>
                <a:gd name="T53" fmla="*/ 30 h 374"/>
                <a:gd name="T54" fmla="*/ 264 w 357"/>
                <a:gd name="T55" fmla="*/ 26 h 374"/>
                <a:gd name="T56" fmla="*/ 279 w 357"/>
                <a:gd name="T57" fmla="*/ 10 h 374"/>
                <a:gd name="T58" fmla="*/ 297 w 357"/>
                <a:gd name="T59" fmla="*/ 17 h 374"/>
                <a:gd name="T60" fmla="*/ 304 w 357"/>
                <a:gd name="T61" fmla="*/ 26 h 374"/>
                <a:gd name="T62" fmla="*/ 308 w 357"/>
                <a:gd name="T63" fmla="*/ 33 h 374"/>
                <a:gd name="T64" fmla="*/ 320 w 357"/>
                <a:gd name="T65" fmla="*/ 40 h 374"/>
                <a:gd name="T66" fmla="*/ 315 w 357"/>
                <a:gd name="T67" fmla="*/ 55 h 374"/>
                <a:gd name="T68" fmla="*/ 326 w 357"/>
                <a:gd name="T69" fmla="*/ 72 h 374"/>
                <a:gd name="T70" fmla="*/ 336 w 357"/>
                <a:gd name="T71" fmla="*/ 89 h 374"/>
                <a:gd name="T72" fmla="*/ 344 w 357"/>
                <a:gd name="T73" fmla="*/ 106 h 374"/>
                <a:gd name="T74" fmla="*/ 349 w 357"/>
                <a:gd name="T75" fmla="*/ 118 h 374"/>
                <a:gd name="T76" fmla="*/ 353 w 357"/>
                <a:gd name="T77" fmla="*/ 137 h 374"/>
                <a:gd name="T78" fmla="*/ 354 w 357"/>
                <a:gd name="T79" fmla="*/ 168 h 374"/>
                <a:gd name="T80" fmla="*/ 342 w 357"/>
                <a:gd name="T81" fmla="*/ 182 h 374"/>
                <a:gd name="T82" fmla="*/ 341 w 357"/>
                <a:gd name="T83" fmla="*/ 197 h 374"/>
                <a:gd name="T84" fmla="*/ 328 w 357"/>
                <a:gd name="T85" fmla="*/ 204 h 374"/>
                <a:gd name="T86" fmla="*/ 319 w 357"/>
                <a:gd name="T87" fmla="*/ 219 h 374"/>
                <a:gd name="T88" fmla="*/ 309 w 357"/>
                <a:gd name="T89" fmla="*/ 228 h 374"/>
                <a:gd name="T90" fmla="*/ 303 w 357"/>
                <a:gd name="T91" fmla="*/ 236 h 374"/>
                <a:gd name="T92" fmla="*/ 298 w 357"/>
                <a:gd name="T93" fmla="*/ 241 h 374"/>
                <a:gd name="T94" fmla="*/ 293 w 357"/>
                <a:gd name="T95" fmla="*/ 257 h 374"/>
                <a:gd name="T96" fmla="*/ 286 w 357"/>
                <a:gd name="T97" fmla="*/ 266 h 374"/>
                <a:gd name="T98" fmla="*/ 287 w 357"/>
                <a:gd name="T99" fmla="*/ 296 h 374"/>
                <a:gd name="T100" fmla="*/ 208 w 357"/>
                <a:gd name="T101" fmla="*/ 342 h 374"/>
                <a:gd name="T102" fmla="*/ 81 w 357"/>
                <a:gd name="T103" fmla="*/ 342 h 374"/>
                <a:gd name="T104" fmla="*/ 66 w 357"/>
                <a:gd name="T105" fmla="*/ 346 h 374"/>
                <a:gd name="T106" fmla="*/ 51 w 357"/>
                <a:gd name="T107" fmla="*/ 348 h 374"/>
                <a:gd name="T108" fmla="*/ 41 w 357"/>
                <a:gd name="T109" fmla="*/ 360 h 374"/>
                <a:gd name="T110" fmla="*/ 32 w 357"/>
                <a:gd name="T111" fmla="*/ 368 h 374"/>
                <a:gd name="T112" fmla="*/ 21 w 357"/>
                <a:gd name="T113" fmla="*/ 368 h 374"/>
                <a:gd name="T114" fmla="*/ 8 w 357"/>
                <a:gd name="T115" fmla="*/ 366 h 374"/>
                <a:gd name="T116" fmla="*/ 1 w 357"/>
                <a:gd name="T117" fmla="*/ 355 h 374"/>
                <a:gd name="T118" fmla="*/ 1 w 357"/>
                <a:gd name="T119" fmla="*/ 339 h 374"/>
                <a:gd name="T120" fmla="*/ 3 w 357"/>
                <a:gd name="T121" fmla="*/ 328 h 374"/>
                <a:gd name="T122" fmla="*/ 6 w 357"/>
                <a:gd name="T123" fmla="*/ 318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7" h="374">
                  <a:moveTo>
                    <a:pt x="5" y="316"/>
                  </a:moveTo>
                  <a:lnTo>
                    <a:pt x="6" y="316"/>
                  </a:lnTo>
                  <a:lnTo>
                    <a:pt x="6" y="315"/>
                  </a:lnTo>
                  <a:lnTo>
                    <a:pt x="6" y="316"/>
                  </a:lnTo>
                  <a:lnTo>
                    <a:pt x="6" y="315"/>
                  </a:lnTo>
                  <a:lnTo>
                    <a:pt x="7" y="315"/>
                  </a:lnTo>
                  <a:lnTo>
                    <a:pt x="7" y="314"/>
                  </a:lnTo>
                  <a:lnTo>
                    <a:pt x="8" y="314"/>
                  </a:lnTo>
                  <a:lnTo>
                    <a:pt x="7" y="314"/>
                  </a:lnTo>
                  <a:lnTo>
                    <a:pt x="8" y="314"/>
                  </a:lnTo>
                  <a:lnTo>
                    <a:pt x="8" y="313"/>
                  </a:lnTo>
                  <a:lnTo>
                    <a:pt x="8" y="314"/>
                  </a:lnTo>
                  <a:lnTo>
                    <a:pt x="8" y="313"/>
                  </a:lnTo>
                  <a:lnTo>
                    <a:pt x="7" y="313"/>
                  </a:lnTo>
                  <a:lnTo>
                    <a:pt x="7" y="312"/>
                  </a:lnTo>
                  <a:lnTo>
                    <a:pt x="7" y="311"/>
                  </a:lnTo>
                  <a:lnTo>
                    <a:pt x="7" y="311"/>
                  </a:lnTo>
                  <a:lnTo>
                    <a:pt x="7" y="310"/>
                  </a:lnTo>
                  <a:lnTo>
                    <a:pt x="7" y="309"/>
                  </a:lnTo>
                  <a:lnTo>
                    <a:pt x="7" y="308"/>
                  </a:lnTo>
                  <a:lnTo>
                    <a:pt x="7" y="307"/>
                  </a:lnTo>
                  <a:lnTo>
                    <a:pt x="6" y="307"/>
                  </a:lnTo>
                  <a:lnTo>
                    <a:pt x="5" y="307"/>
                  </a:lnTo>
                  <a:lnTo>
                    <a:pt x="5" y="306"/>
                  </a:lnTo>
                  <a:lnTo>
                    <a:pt x="6" y="306"/>
                  </a:lnTo>
                  <a:lnTo>
                    <a:pt x="6" y="305"/>
                  </a:lnTo>
                  <a:lnTo>
                    <a:pt x="6" y="304"/>
                  </a:lnTo>
                  <a:lnTo>
                    <a:pt x="6" y="304"/>
                  </a:lnTo>
                  <a:lnTo>
                    <a:pt x="7" y="302"/>
                  </a:lnTo>
                  <a:lnTo>
                    <a:pt x="7" y="301"/>
                  </a:lnTo>
                  <a:lnTo>
                    <a:pt x="7" y="298"/>
                  </a:lnTo>
                  <a:lnTo>
                    <a:pt x="8" y="292"/>
                  </a:lnTo>
                  <a:lnTo>
                    <a:pt x="8" y="291"/>
                  </a:lnTo>
                  <a:lnTo>
                    <a:pt x="9" y="285"/>
                  </a:lnTo>
                  <a:lnTo>
                    <a:pt x="10" y="284"/>
                  </a:lnTo>
                  <a:lnTo>
                    <a:pt x="10" y="283"/>
                  </a:lnTo>
                  <a:lnTo>
                    <a:pt x="10" y="282"/>
                  </a:lnTo>
                  <a:lnTo>
                    <a:pt x="10" y="281"/>
                  </a:lnTo>
                  <a:lnTo>
                    <a:pt x="10" y="280"/>
                  </a:lnTo>
                  <a:lnTo>
                    <a:pt x="10" y="279"/>
                  </a:lnTo>
                  <a:lnTo>
                    <a:pt x="10" y="278"/>
                  </a:lnTo>
                  <a:lnTo>
                    <a:pt x="11" y="278"/>
                  </a:lnTo>
                  <a:lnTo>
                    <a:pt x="11" y="279"/>
                  </a:lnTo>
                  <a:lnTo>
                    <a:pt x="11" y="278"/>
                  </a:lnTo>
                  <a:lnTo>
                    <a:pt x="11" y="279"/>
                  </a:lnTo>
                  <a:lnTo>
                    <a:pt x="11" y="278"/>
                  </a:lnTo>
                  <a:lnTo>
                    <a:pt x="11" y="278"/>
                  </a:lnTo>
                  <a:lnTo>
                    <a:pt x="10" y="278"/>
                  </a:lnTo>
                  <a:lnTo>
                    <a:pt x="11" y="278"/>
                  </a:lnTo>
                  <a:lnTo>
                    <a:pt x="10" y="278"/>
                  </a:lnTo>
                  <a:lnTo>
                    <a:pt x="10" y="277"/>
                  </a:lnTo>
                  <a:lnTo>
                    <a:pt x="10" y="278"/>
                  </a:lnTo>
                  <a:lnTo>
                    <a:pt x="10" y="277"/>
                  </a:lnTo>
                  <a:lnTo>
                    <a:pt x="10" y="276"/>
                  </a:lnTo>
                  <a:lnTo>
                    <a:pt x="10" y="275"/>
                  </a:lnTo>
                  <a:lnTo>
                    <a:pt x="9" y="275"/>
                  </a:lnTo>
                  <a:lnTo>
                    <a:pt x="10" y="275"/>
                  </a:lnTo>
                  <a:lnTo>
                    <a:pt x="10" y="274"/>
                  </a:lnTo>
                  <a:lnTo>
                    <a:pt x="9" y="274"/>
                  </a:lnTo>
                  <a:lnTo>
                    <a:pt x="9" y="273"/>
                  </a:lnTo>
                  <a:lnTo>
                    <a:pt x="9" y="272"/>
                  </a:lnTo>
                  <a:lnTo>
                    <a:pt x="10" y="272"/>
                  </a:lnTo>
                  <a:lnTo>
                    <a:pt x="9" y="272"/>
                  </a:lnTo>
                  <a:lnTo>
                    <a:pt x="10" y="272"/>
                  </a:lnTo>
                  <a:lnTo>
                    <a:pt x="9" y="272"/>
                  </a:lnTo>
                  <a:lnTo>
                    <a:pt x="9" y="272"/>
                  </a:lnTo>
                  <a:lnTo>
                    <a:pt x="10" y="272"/>
                  </a:lnTo>
                  <a:lnTo>
                    <a:pt x="10" y="271"/>
                  </a:lnTo>
                  <a:lnTo>
                    <a:pt x="11" y="271"/>
                  </a:lnTo>
                  <a:lnTo>
                    <a:pt x="11" y="270"/>
                  </a:lnTo>
                  <a:lnTo>
                    <a:pt x="11" y="269"/>
                  </a:lnTo>
                  <a:lnTo>
                    <a:pt x="11" y="268"/>
                  </a:lnTo>
                  <a:lnTo>
                    <a:pt x="12" y="268"/>
                  </a:lnTo>
                  <a:lnTo>
                    <a:pt x="12" y="267"/>
                  </a:lnTo>
                  <a:lnTo>
                    <a:pt x="13" y="267"/>
                  </a:lnTo>
                  <a:lnTo>
                    <a:pt x="13" y="266"/>
                  </a:lnTo>
                  <a:lnTo>
                    <a:pt x="13" y="266"/>
                  </a:lnTo>
                  <a:lnTo>
                    <a:pt x="14" y="266"/>
                  </a:lnTo>
                  <a:lnTo>
                    <a:pt x="14" y="266"/>
                  </a:lnTo>
                  <a:lnTo>
                    <a:pt x="15" y="266"/>
                  </a:lnTo>
                  <a:lnTo>
                    <a:pt x="16" y="266"/>
                  </a:lnTo>
                  <a:lnTo>
                    <a:pt x="16" y="265"/>
                  </a:lnTo>
                  <a:lnTo>
                    <a:pt x="17" y="265"/>
                  </a:lnTo>
                  <a:lnTo>
                    <a:pt x="17" y="264"/>
                  </a:lnTo>
                  <a:lnTo>
                    <a:pt x="17" y="263"/>
                  </a:lnTo>
                  <a:lnTo>
                    <a:pt x="17" y="262"/>
                  </a:lnTo>
                  <a:lnTo>
                    <a:pt x="17" y="261"/>
                  </a:lnTo>
                  <a:lnTo>
                    <a:pt x="18" y="260"/>
                  </a:lnTo>
                  <a:lnTo>
                    <a:pt x="18" y="259"/>
                  </a:lnTo>
                  <a:lnTo>
                    <a:pt x="19" y="255"/>
                  </a:lnTo>
                  <a:lnTo>
                    <a:pt x="19" y="253"/>
                  </a:lnTo>
                  <a:lnTo>
                    <a:pt x="20" y="251"/>
                  </a:lnTo>
                  <a:lnTo>
                    <a:pt x="21" y="249"/>
                  </a:lnTo>
                  <a:lnTo>
                    <a:pt x="22" y="248"/>
                  </a:lnTo>
                  <a:lnTo>
                    <a:pt x="22" y="247"/>
                  </a:lnTo>
                  <a:lnTo>
                    <a:pt x="26" y="244"/>
                  </a:lnTo>
                  <a:lnTo>
                    <a:pt x="26" y="243"/>
                  </a:lnTo>
                  <a:lnTo>
                    <a:pt x="27" y="243"/>
                  </a:lnTo>
                  <a:lnTo>
                    <a:pt x="27" y="242"/>
                  </a:lnTo>
                  <a:lnTo>
                    <a:pt x="27" y="241"/>
                  </a:lnTo>
                  <a:lnTo>
                    <a:pt x="27" y="240"/>
                  </a:lnTo>
                  <a:lnTo>
                    <a:pt x="27" y="240"/>
                  </a:lnTo>
                  <a:lnTo>
                    <a:pt x="26" y="240"/>
                  </a:lnTo>
                  <a:lnTo>
                    <a:pt x="27" y="240"/>
                  </a:lnTo>
                  <a:lnTo>
                    <a:pt x="26" y="240"/>
                  </a:lnTo>
                  <a:lnTo>
                    <a:pt x="26" y="239"/>
                  </a:lnTo>
                  <a:lnTo>
                    <a:pt x="27" y="239"/>
                  </a:lnTo>
                  <a:lnTo>
                    <a:pt x="27" y="238"/>
                  </a:lnTo>
                  <a:lnTo>
                    <a:pt x="26" y="238"/>
                  </a:lnTo>
                  <a:lnTo>
                    <a:pt x="27" y="238"/>
                  </a:lnTo>
                  <a:lnTo>
                    <a:pt x="27" y="237"/>
                  </a:lnTo>
                  <a:lnTo>
                    <a:pt x="26" y="237"/>
                  </a:lnTo>
                  <a:lnTo>
                    <a:pt x="26" y="236"/>
                  </a:lnTo>
                  <a:lnTo>
                    <a:pt x="26" y="235"/>
                  </a:lnTo>
                  <a:lnTo>
                    <a:pt x="25" y="235"/>
                  </a:lnTo>
                  <a:lnTo>
                    <a:pt x="25" y="234"/>
                  </a:lnTo>
                  <a:lnTo>
                    <a:pt x="25" y="233"/>
                  </a:lnTo>
                  <a:lnTo>
                    <a:pt x="26" y="233"/>
                  </a:lnTo>
                  <a:lnTo>
                    <a:pt x="26" y="233"/>
                  </a:lnTo>
                  <a:lnTo>
                    <a:pt x="26" y="232"/>
                  </a:lnTo>
                  <a:lnTo>
                    <a:pt x="26" y="231"/>
                  </a:lnTo>
                  <a:lnTo>
                    <a:pt x="27" y="231"/>
                  </a:lnTo>
                  <a:lnTo>
                    <a:pt x="26" y="231"/>
                  </a:lnTo>
                  <a:lnTo>
                    <a:pt x="27" y="231"/>
                  </a:lnTo>
                  <a:lnTo>
                    <a:pt x="26" y="231"/>
                  </a:lnTo>
                  <a:lnTo>
                    <a:pt x="26" y="230"/>
                  </a:lnTo>
                  <a:lnTo>
                    <a:pt x="27" y="230"/>
                  </a:lnTo>
                  <a:lnTo>
                    <a:pt x="26" y="230"/>
                  </a:lnTo>
                  <a:lnTo>
                    <a:pt x="26" y="229"/>
                  </a:lnTo>
                  <a:lnTo>
                    <a:pt x="27" y="229"/>
                  </a:lnTo>
                  <a:lnTo>
                    <a:pt x="27" y="228"/>
                  </a:lnTo>
                  <a:lnTo>
                    <a:pt x="27" y="227"/>
                  </a:lnTo>
                  <a:lnTo>
                    <a:pt x="27" y="227"/>
                  </a:lnTo>
                  <a:lnTo>
                    <a:pt x="26" y="227"/>
                  </a:lnTo>
                  <a:lnTo>
                    <a:pt x="26" y="226"/>
                  </a:lnTo>
                  <a:lnTo>
                    <a:pt x="26" y="225"/>
                  </a:lnTo>
                  <a:lnTo>
                    <a:pt x="26" y="224"/>
                  </a:lnTo>
                  <a:lnTo>
                    <a:pt x="27" y="224"/>
                  </a:lnTo>
                  <a:lnTo>
                    <a:pt x="27" y="223"/>
                  </a:lnTo>
                  <a:lnTo>
                    <a:pt x="27" y="222"/>
                  </a:lnTo>
                  <a:lnTo>
                    <a:pt x="27" y="222"/>
                  </a:lnTo>
                  <a:lnTo>
                    <a:pt x="27" y="221"/>
                  </a:lnTo>
                  <a:lnTo>
                    <a:pt x="28" y="221"/>
                  </a:lnTo>
                  <a:lnTo>
                    <a:pt x="28" y="221"/>
                  </a:lnTo>
                  <a:lnTo>
                    <a:pt x="29" y="221"/>
                  </a:lnTo>
                  <a:lnTo>
                    <a:pt x="30" y="221"/>
                  </a:lnTo>
                  <a:lnTo>
                    <a:pt x="30" y="220"/>
                  </a:lnTo>
                  <a:lnTo>
                    <a:pt x="31" y="220"/>
                  </a:lnTo>
                  <a:lnTo>
                    <a:pt x="32" y="220"/>
                  </a:lnTo>
                  <a:lnTo>
                    <a:pt x="33" y="220"/>
                  </a:lnTo>
                  <a:lnTo>
                    <a:pt x="33" y="219"/>
                  </a:lnTo>
                  <a:lnTo>
                    <a:pt x="33" y="219"/>
                  </a:lnTo>
                  <a:lnTo>
                    <a:pt x="34" y="219"/>
                  </a:lnTo>
                  <a:lnTo>
                    <a:pt x="34" y="218"/>
                  </a:lnTo>
                  <a:lnTo>
                    <a:pt x="34" y="219"/>
                  </a:lnTo>
                  <a:lnTo>
                    <a:pt x="35" y="219"/>
                  </a:lnTo>
                  <a:lnTo>
                    <a:pt x="35" y="218"/>
                  </a:lnTo>
                  <a:lnTo>
                    <a:pt x="34" y="218"/>
                  </a:lnTo>
                  <a:lnTo>
                    <a:pt x="35" y="218"/>
                  </a:lnTo>
                  <a:lnTo>
                    <a:pt x="36" y="218"/>
                  </a:lnTo>
                  <a:lnTo>
                    <a:pt x="36" y="219"/>
                  </a:lnTo>
                  <a:lnTo>
                    <a:pt x="36" y="218"/>
                  </a:lnTo>
                  <a:lnTo>
                    <a:pt x="37" y="218"/>
                  </a:lnTo>
                  <a:lnTo>
                    <a:pt x="37" y="219"/>
                  </a:lnTo>
                  <a:lnTo>
                    <a:pt x="38" y="219"/>
                  </a:lnTo>
                  <a:lnTo>
                    <a:pt x="39" y="219"/>
                  </a:lnTo>
                  <a:lnTo>
                    <a:pt x="38" y="219"/>
                  </a:lnTo>
                  <a:lnTo>
                    <a:pt x="38" y="218"/>
                  </a:lnTo>
                  <a:lnTo>
                    <a:pt x="39" y="218"/>
                  </a:lnTo>
                  <a:lnTo>
                    <a:pt x="38" y="218"/>
                  </a:lnTo>
                  <a:lnTo>
                    <a:pt x="39" y="218"/>
                  </a:lnTo>
                  <a:lnTo>
                    <a:pt x="39" y="217"/>
                  </a:lnTo>
                  <a:lnTo>
                    <a:pt x="39" y="218"/>
                  </a:lnTo>
                  <a:lnTo>
                    <a:pt x="39" y="217"/>
                  </a:lnTo>
                  <a:lnTo>
                    <a:pt x="40" y="217"/>
                  </a:lnTo>
                  <a:lnTo>
                    <a:pt x="40" y="216"/>
                  </a:lnTo>
                  <a:lnTo>
                    <a:pt x="39" y="216"/>
                  </a:lnTo>
                  <a:lnTo>
                    <a:pt x="40" y="216"/>
                  </a:lnTo>
                  <a:lnTo>
                    <a:pt x="40" y="215"/>
                  </a:lnTo>
                  <a:lnTo>
                    <a:pt x="40" y="214"/>
                  </a:lnTo>
                  <a:lnTo>
                    <a:pt x="40" y="214"/>
                  </a:lnTo>
                  <a:lnTo>
                    <a:pt x="40" y="214"/>
                  </a:lnTo>
                  <a:lnTo>
                    <a:pt x="40" y="214"/>
                  </a:lnTo>
                  <a:lnTo>
                    <a:pt x="40" y="214"/>
                  </a:lnTo>
                  <a:lnTo>
                    <a:pt x="40" y="214"/>
                  </a:lnTo>
                  <a:lnTo>
                    <a:pt x="40" y="214"/>
                  </a:lnTo>
                  <a:lnTo>
                    <a:pt x="40" y="213"/>
                  </a:lnTo>
                  <a:lnTo>
                    <a:pt x="41" y="213"/>
                  </a:lnTo>
                  <a:lnTo>
                    <a:pt x="41" y="214"/>
                  </a:lnTo>
                  <a:lnTo>
                    <a:pt x="41" y="213"/>
                  </a:lnTo>
                  <a:lnTo>
                    <a:pt x="42" y="213"/>
                  </a:lnTo>
                  <a:lnTo>
                    <a:pt x="41" y="213"/>
                  </a:lnTo>
                  <a:lnTo>
                    <a:pt x="41" y="212"/>
                  </a:lnTo>
                  <a:lnTo>
                    <a:pt x="42" y="212"/>
                  </a:lnTo>
                  <a:lnTo>
                    <a:pt x="43" y="212"/>
                  </a:lnTo>
                  <a:lnTo>
                    <a:pt x="42" y="212"/>
                  </a:lnTo>
                  <a:lnTo>
                    <a:pt x="43" y="212"/>
                  </a:lnTo>
                  <a:lnTo>
                    <a:pt x="43" y="211"/>
                  </a:lnTo>
                  <a:lnTo>
                    <a:pt x="42" y="211"/>
                  </a:lnTo>
                  <a:lnTo>
                    <a:pt x="43" y="211"/>
                  </a:lnTo>
                  <a:lnTo>
                    <a:pt x="43" y="210"/>
                  </a:lnTo>
                  <a:lnTo>
                    <a:pt x="43" y="209"/>
                  </a:lnTo>
                  <a:lnTo>
                    <a:pt x="43" y="208"/>
                  </a:lnTo>
                  <a:lnTo>
                    <a:pt x="42" y="208"/>
                  </a:lnTo>
                  <a:lnTo>
                    <a:pt x="42" y="208"/>
                  </a:lnTo>
                  <a:lnTo>
                    <a:pt x="43" y="208"/>
                  </a:lnTo>
                  <a:lnTo>
                    <a:pt x="42" y="208"/>
                  </a:lnTo>
                  <a:lnTo>
                    <a:pt x="43" y="208"/>
                  </a:lnTo>
                  <a:lnTo>
                    <a:pt x="43" y="207"/>
                  </a:lnTo>
                  <a:lnTo>
                    <a:pt x="43" y="206"/>
                  </a:lnTo>
                  <a:lnTo>
                    <a:pt x="43" y="205"/>
                  </a:lnTo>
                  <a:lnTo>
                    <a:pt x="44" y="205"/>
                  </a:lnTo>
                  <a:lnTo>
                    <a:pt x="44" y="204"/>
                  </a:lnTo>
                  <a:lnTo>
                    <a:pt x="44" y="203"/>
                  </a:lnTo>
                  <a:lnTo>
                    <a:pt x="43" y="203"/>
                  </a:lnTo>
                  <a:lnTo>
                    <a:pt x="43" y="202"/>
                  </a:lnTo>
                  <a:lnTo>
                    <a:pt x="44" y="202"/>
                  </a:lnTo>
                  <a:lnTo>
                    <a:pt x="44" y="201"/>
                  </a:lnTo>
                  <a:lnTo>
                    <a:pt x="45" y="201"/>
                  </a:lnTo>
                  <a:lnTo>
                    <a:pt x="46" y="201"/>
                  </a:lnTo>
                  <a:lnTo>
                    <a:pt x="46" y="201"/>
                  </a:lnTo>
                  <a:lnTo>
                    <a:pt x="46" y="201"/>
                  </a:lnTo>
                  <a:lnTo>
                    <a:pt x="46" y="200"/>
                  </a:lnTo>
                  <a:lnTo>
                    <a:pt x="47" y="200"/>
                  </a:lnTo>
                  <a:lnTo>
                    <a:pt x="47" y="201"/>
                  </a:lnTo>
                  <a:lnTo>
                    <a:pt x="48" y="201"/>
                  </a:lnTo>
                  <a:lnTo>
                    <a:pt x="48" y="200"/>
                  </a:lnTo>
                  <a:lnTo>
                    <a:pt x="48" y="201"/>
                  </a:lnTo>
                  <a:lnTo>
                    <a:pt x="48" y="201"/>
                  </a:lnTo>
                  <a:lnTo>
                    <a:pt x="49" y="201"/>
                  </a:lnTo>
                  <a:lnTo>
                    <a:pt x="49" y="201"/>
                  </a:lnTo>
                  <a:lnTo>
                    <a:pt x="49" y="201"/>
                  </a:lnTo>
                  <a:lnTo>
                    <a:pt x="50" y="201"/>
                  </a:lnTo>
                  <a:lnTo>
                    <a:pt x="50" y="201"/>
                  </a:lnTo>
                  <a:lnTo>
                    <a:pt x="51" y="201"/>
                  </a:lnTo>
                  <a:lnTo>
                    <a:pt x="50" y="201"/>
                  </a:lnTo>
                  <a:lnTo>
                    <a:pt x="50" y="200"/>
                  </a:lnTo>
                  <a:lnTo>
                    <a:pt x="51" y="200"/>
                  </a:lnTo>
                  <a:lnTo>
                    <a:pt x="51" y="199"/>
                  </a:lnTo>
                  <a:lnTo>
                    <a:pt x="52" y="199"/>
                  </a:lnTo>
                  <a:lnTo>
                    <a:pt x="52" y="198"/>
                  </a:lnTo>
                  <a:lnTo>
                    <a:pt x="53" y="198"/>
                  </a:lnTo>
                  <a:lnTo>
                    <a:pt x="53" y="199"/>
                  </a:lnTo>
                  <a:lnTo>
                    <a:pt x="53" y="198"/>
                  </a:lnTo>
                  <a:lnTo>
                    <a:pt x="53" y="199"/>
                  </a:lnTo>
                  <a:lnTo>
                    <a:pt x="54" y="199"/>
                  </a:lnTo>
                  <a:lnTo>
                    <a:pt x="54" y="198"/>
                  </a:lnTo>
                  <a:lnTo>
                    <a:pt x="55" y="198"/>
                  </a:lnTo>
                  <a:lnTo>
                    <a:pt x="55" y="199"/>
                  </a:lnTo>
                  <a:lnTo>
                    <a:pt x="56" y="199"/>
                  </a:lnTo>
                  <a:lnTo>
                    <a:pt x="56" y="198"/>
                  </a:lnTo>
                  <a:lnTo>
                    <a:pt x="57" y="198"/>
                  </a:lnTo>
                  <a:lnTo>
                    <a:pt x="58" y="198"/>
                  </a:lnTo>
                  <a:lnTo>
                    <a:pt x="59" y="198"/>
                  </a:lnTo>
                  <a:lnTo>
                    <a:pt x="59" y="197"/>
                  </a:lnTo>
                  <a:lnTo>
                    <a:pt x="59" y="197"/>
                  </a:lnTo>
                  <a:lnTo>
                    <a:pt x="59" y="196"/>
                  </a:lnTo>
                  <a:lnTo>
                    <a:pt x="60" y="196"/>
                  </a:lnTo>
                  <a:lnTo>
                    <a:pt x="60" y="195"/>
                  </a:lnTo>
                  <a:lnTo>
                    <a:pt x="61" y="195"/>
                  </a:lnTo>
                  <a:lnTo>
                    <a:pt x="61" y="195"/>
                  </a:lnTo>
                  <a:lnTo>
                    <a:pt x="62" y="194"/>
                  </a:lnTo>
                  <a:lnTo>
                    <a:pt x="62" y="193"/>
                  </a:lnTo>
                  <a:lnTo>
                    <a:pt x="64" y="191"/>
                  </a:lnTo>
                  <a:lnTo>
                    <a:pt x="64" y="190"/>
                  </a:lnTo>
                  <a:lnTo>
                    <a:pt x="66" y="188"/>
                  </a:lnTo>
                  <a:lnTo>
                    <a:pt x="67" y="187"/>
                  </a:lnTo>
                  <a:lnTo>
                    <a:pt x="68" y="186"/>
                  </a:lnTo>
                  <a:lnTo>
                    <a:pt x="69" y="185"/>
                  </a:lnTo>
                  <a:lnTo>
                    <a:pt x="71" y="182"/>
                  </a:lnTo>
                  <a:lnTo>
                    <a:pt x="74" y="179"/>
                  </a:lnTo>
                  <a:lnTo>
                    <a:pt x="77" y="176"/>
                  </a:lnTo>
                  <a:lnTo>
                    <a:pt x="78" y="176"/>
                  </a:lnTo>
                  <a:lnTo>
                    <a:pt x="78" y="175"/>
                  </a:lnTo>
                  <a:lnTo>
                    <a:pt x="79" y="175"/>
                  </a:lnTo>
                  <a:lnTo>
                    <a:pt x="80" y="174"/>
                  </a:lnTo>
                  <a:lnTo>
                    <a:pt x="81" y="173"/>
                  </a:lnTo>
                  <a:lnTo>
                    <a:pt x="82" y="173"/>
                  </a:lnTo>
                  <a:lnTo>
                    <a:pt x="84" y="171"/>
                  </a:lnTo>
                  <a:lnTo>
                    <a:pt x="87" y="169"/>
                  </a:lnTo>
                  <a:lnTo>
                    <a:pt x="91" y="166"/>
                  </a:lnTo>
                  <a:lnTo>
                    <a:pt x="91" y="165"/>
                  </a:lnTo>
                  <a:lnTo>
                    <a:pt x="93" y="163"/>
                  </a:lnTo>
                  <a:lnTo>
                    <a:pt x="95" y="163"/>
                  </a:lnTo>
                  <a:lnTo>
                    <a:pt x="96" y="162"/>
                  </a:lnTo>
                  <a:lnTo>
                    <a:pt x="97" y="160"/>
                  </a:lnTo>
                  <a:lnTo>
                    <a:pt x="98" y="157"/>
                  </a:lnTo>
                  <a:lnTo>
                    <a:pt x="100" y="156"/>
                  </a:lnTo>
                  <a:lnTo>
                    <a:pt x="104" y="151"/>
                  </a:lnTo>
                  <a:lnTo>
                    <a:pt x="108" y="146"/>
                  </a:lnTo>
                  <a:lnTo>
                    <a:pt x="108" y="145"/>
                  </a:lnTo>
                  <a:lnTo>
                    <a:pt x="109" y="145"/>
                  </a:lnTo>
                  <a:lnTo>
                    <a:pt x="109" y="144"/>
                  </a:lnTo>
                  <a:lnTo>
                    <a:pt x="110" y="144"/>
                  </a:lnTo>
                  <a:lnTo>
                    <a:pt x="110" y="143"/>
                  </a:lnTo>
                  <a:lnTo>
                    <a:pt x="110" y="143"/>
                  </a:lnTo>
                  <a:lnTo>
                    <a:pt x="110" y="143"/>
                  </a:lnTo>
                  <a:lnTo>
                    <a:pt x="110" y="142"/>
                  </a:lnTo>
                  <a:lnTo>
                    <a:pt x="111" y="142"/>
                  </a:lnTo>
                  <a:lnTo>
                    <a:pt x="111" y="141"/>
                  </a:lnTo>
                  <a:lnTo>
                    <a:pt x="112" y="140"/>
                  </a:lnTo>
                  <a:lnTo>
                    <a:pt x="112" y="139"/>
                  </a:lnTo>
                  <a:lnTo>
                    <a:pt x="113" y="139"/>
                  </a:lnTo>
                  <a:lnTo>
                    <a:pt x="113" y="138"/>
                  </a:lnTo>
                  <a:lnTo>
                    <a:pt x="113" y="137"/>
                  </a:lnTo>
                  <a:lnTo>
                    <a:pt x="113" y="137"/>
                  </a:lnTo>
                  <a:lnTo>
                    <a:pt x="113" y="136"/>
                  </a:lnTo>
                  <a:lnTo>
                    <a:pt x="113" y="135"/>
                  </a:lnTo>
                  <a:lnTo>
                    <a:pt x="112" y="135"/>
                  </a:lnTo>
                  <a:lnTo>
                    <a:pt x="112" y="134"/>
                  </a:lnTo>
                  <a:lnTo>
                    <a:pt x="111" y="134"/>
                  </a:lnTo>
                  <a:lnTo>
                    <a:pt x="110" y="133"/>
                  </a:lnTo>
                  <a:lnTo>
                    <a:pt x="110" y="133"/>
                  </a:lnTo>
                  <a:lnTo>
                    <a:pt x="110" y="132"/>
                  </a:lnTo>
                  <a:lnTo>
                    <a:pt x="109" y="132"/>
                  </a:lnTo>
                  <a:lnTo>
                    <a:pt x="108" y="132"/>
                  </a:lnTo>
                  <a:lnTo>
                    <a:pt x="108" y="131"/>
                  </a:lnTo>
                  <a:lnTo>
                    <a:pt x="107" y="131"/>
                  </a:lnTo>
                  <a:lnTo>
                    <a:pt x="107" y="131"/>
                  </a:lnTo>
                  <a:lnTo>
                    <a:pt x="107" y="130"/>
                  </a:lnTo>
                  <a:lnTo>
                    <a:pt x="107" y="129"/>
                  </a:lnTo>
                  <a:lnTo>
                    <a:pt x="107" y="128"/>
                  </a:lnTo>
                  <a:lnTo>
                    <a:pt x="107" y="127"/>
                  </a:lnTo>
                  <a:lnTo>
                    <a:pt x="107" y="126"/>
                  </a:lnTo>
                  <a:lnTo>
                    <a:pt x="107" y="127"/>
                  </a:lnTo>
                  <a:lnTo>
                    <a:pt x="106" y="127"/>
                  </a:lnTo>
                  <a:lnTo>
                    <a:pt x="105" y="127"/>
                  </a:lnTo>
                  <a:lnTo>
                    <a:pt x="104" y="127"/>
                  </a:lnTo>
                  <a:lnTo>
                    <a:pt x="104" y="128"/>
                  </a:lnTo>
                  <a:lnTo>
                    <a:pt x="104" y="128"/>
                  </a:lnTo>
                  <a:lnTo>
                    <a:pt x="104" y="127"/>
                  </a:lnTo>
                  <a:lnTo>
                    <a:pt x="104" y="128"/>
                  </a:lnTo>
                  <a:lnTo>
                    <a:pt x="104" y="127"/>
                  </a:lnTo>
                  <a:lnTo>
                    <a:pt x="104" y="128"/>
                  </a:lnTo>
                  <a:lnTo>
                    <a:pt x="104" y="127"/>
                  </a:lnTo>
                  <a:lnTo>
                    <a:pt x="103" y="127"/>
                  </a:lnTo>
                  <a:lnTo>
                    <a:pt x="103" y="128"/>
                  </a:lnTo>
                  <a:lnTo>
                    <a:pt x="102" y="128"/>
                  </a:lnTo>
                  <a:lnTo>
                    <a:pt x="103" y="128"/>
                  </a:lnTo>
                  <a:lnTo>
                    <a:pt x="102" y="128"/>
                  </a:lnTo>
                  <a:lnTo>
                    <a:pt x="102" y="129"/>
                  </a:lnTo>
                  <a:lnTo>
                    <a:pt x="102" y="128"/>
                  </a:lnTo>
                  <a:lnTo>
                    <a:pt x="101" y="128"/>
                  </a:lnTo>
                  <a:lnTo>
                    <a:pt x="100" y="128"/>
                  </a:lnTo>
                  <a:lnTo>
                    <a:pt x="100" y="127"/>
                  </a:lnTo>
                  <a:lnTo>
                    <a:pt x="100" y="128"/>
                  </a:lnTo>
                  <a:lnTo>
                    <a:pt x="100" y="127"/>
                  </a:lnTo>
                  <a:lnTo>
                    <a:pt x="99" y="127"/>
                  </a:lnTo>
                  <a:lnTo>
                    <a:pt x="99" y="126"/>
                  </a:lnTo>
                  <a:lnTo>
                    <a:pt x="98" y="126"/>
                  </a:lnTo>
                  <a:lnTo>
                    <a:pt x="98" y="125"/>
                  </a:lnTo>
                  <a:lnTo>
                    <a:pt x="99" y="125"/>
                  </a:lnTo>
                  <a:lnTo>
                    <a:pt x="98" y="125"/>
                  </a:lnTo>
                  <a:lnTo>
                    <a:pt x="98" y="124"/>
                  </a:lnTo>
                  <a:lnTo>
                    <a:pt x="98" y="124"/>
                  </a:lnTo>
                  <a:lnTo>
                    <a:pt x="97" y="124"/>
                  </a:lnTo>
                  <a:lnTo>
                    <a:pt x="98" y="124"/>
                  </a:lnTo>
                  <a:lnTo>
                    <a:pt x="98" y="123"/>
                  </a:lnTo>
                  <a:lnTo>
                    <a:pt x="97" y="123"/>
                  </a:lnTo>
                  <a:lnTo>
                    <a:pt x="97" y="123"/>
                  </a:lnTo>
                  <a:lnTo>
                    <a:pt x="97" y="122"/>
                  </a:lnTo>
                  <a:lnTo>
                    <a:pt x="96" y="122"/>
                  </a:lnTo>
                  <a:lnTo>
                    <a:pt x="96" y="121"/>
                  </a:lnTo>
                  <a:lnTo>
                    <a:pt x="95" y="121"/>
                  </a:lnTo>
                  <a:lnTo>
                    <a:pt x="95" y="120"/>
                  </a:lnTo>
                  <a:lnTo>
                    <a:pt x="95" y="121"/>
                  </a:lnTo>
                  <a:lnTo>
                    <a:pt x="95" y="120"/>
                  </a:lnTo>
                  <a:lnTo>
                    <a:pt x="94" y="120"/>
                  </a:lnTo>
                  <a:lnTo>
                    <a:pt x="94" y="119"/>
                  </a:lnTo>
                  <a:lnTo>
                    <a:pt x="94" y="120"/>
                  </a:lnTo>
                  <a:lnTo>
                    <a:pt x="93" y="120"/>
                  </a:lnTo>
                  <a:lnTo>
                    <a:pt x="93" y="119"/>
                  </a:lnTo>
                  <a:lnTo>
                    <a:pt x="92" y="119"/>
                  </a:lnTo>
                  <a:lnTo>
                    <a:pt x="91" y="119"/>
                  </a:lnTo>
                  <a:lnTo>
                    <a:pt x="91" y="119"/>
                  </a:lnTo>
                  <a:lnTo>
                    <a:pt x="91" y="120"/>
                  </a:lnTo>
                  <a:lnTo>
                    <a:pt x="91" y="119"/>
                  </a:lnTo>
                  <a:lnTo>
                    <a:pt x="91" y="120"/>
                  </a:lnTo>
                  <a:lnTo>
                    <a:pt x="90" y="120"/>
                  </a:lnTo>
                  <a:lnTo>
                    <a:pt x="90" y="121"/>
                  </a:lnTo>
                  <a:lnTo>
                    <a:pt x="90" y="122"/>
                  </a:lnTo>
                  <a:lnTo>
                    <a:pt x="90" y="123"/>
                  </a:lnTo>
                  <a:lnTo>
                    <a:pt x="90" y="124"/>
                  </a:lnTo>
                  <a:lnTo>
                    <a:pt x="89" y="124"/>
                  </a:lnTo>
                  <a:lnTo>
                    <a:pt x="88" y="124"/>
                  </a:lnTo>
                  <a:lnTo>
                    <a:pt x="88" y="124"/>
                  </a:lnTo>
                  <a:lnTo>
                    <a:pt x="87" y="124"/>
                  </a:lnTo>
                  <a:lnTo>
                    <a:pt x="87" y="124"/>
                  </a:lnTo>
                  <a:lnTo>
                    <a:pt x="86" y="124"/>
                  </a:lnTo>
                  <a:lnTo>
                    <a:pt x="85" y="124"/>
                  </a:lnTo>
                  <a:lnTo>
                    <a:pt x="85" y="123"/>
                  </a:lnTo>
                  <a:lnTo>
                    <a:pt x="85" y="122"/>
                  </a:lnTo>
                  <a:lnTo>
                    <a:pt x="85" y="122"/>
                  </a:lnTo>
                  <a:lnTo>
                    <a:pt x="85" y="121"/>
                  </a:lnTo>
                  <a:lnTo>
                    <a:pt x="84" y="121"/>
                  </a:lnTo>
                  <a:lnTo>
                    <a:pt x="84" y="120"/>
                  </a:lnTo>
                  <a:lnTo>
                    <a:pt x="83" y="119"/>
                  </a:lnTo>
                  <a:lnTo>
                    <a:pt x="83" y="118"/>
                  </a:lnTo>
                  <a:lnTo>
                    <a:pt x="83" y="118"/>
                  </a:lnTo>
                  <a:lnTo>
                    <a:pt x="83" y="118"/>
                  </a:lnTo>
                  <a:lnTo>
                    <a:pt x="82" y="118"/>
                  </a:lnTo>
                  <a:lnTo>
                    <a:pt x="81" y="118"/>
                  </a:lnTo>
                  <a:lnTo>
                    <a:pt x="80" y="118"/>
                  </a:lnTo>
                  <a:lnTo>
                    <a:pt x="80" y="118"/>
                  </a:lnTo>
                  <a:lnTo>
                    <a:pt x="79" y="118"/>
                  </a:lnTo>
                  <a:lnTo>
                    <a:pt x="78" y="118"/>
                  </a:lnTo>
                  <a:lnTo>
                    <a:pt x="78" y="118"/>
                  </a:lnTo>
                  <a:lnTo>
                    <a:pt x="78" y="118"/>
                  </a:lnTo>
                  <a:lnTo>
                    <a:pt x="77" y="118"/>
                  </a:lnTo>
                  <a:lnTo>
                    <a:pt x="77" y="118"/>
                  </a:lnTo>
                  <a:lnTo>
                    <a:pt x="77" y="117"/>
                  </a:lnTo>
                  <a:lnTo>
                    <a:pt x="77" y="116"/>
                  </a:lnTo>
                  <a:lnTo>
                    <a:pt x="77" y="115"/>
                  </a:lnTo>
                  <a:lnTo>
                    <a:pt x="77" y="114"/>
                  </a:lnTo>
                  <a:lnTo>
                    <a:pt x="77" y="113"/>
                  </a:lnTo>
                  <a:lnTo>
                    <a:pt x="78" y="113"/>
                  </a:lnTo>
                  <a:lnTo>
                    <a:pt x="78" y="112"/>
                  </a:lnTo>
                  <a:lnTo>
                    <a:pt x="78" y="111"/>
                  </a:lnTo>
                  <a:lnTo>
                    <a:pt x="78" y="111"/>
                  </a:lnTo>
                  <a:lnTo>
                    <a:pt x="78" y="110"/>
                  </a:lnTo>
                  <a:lnTo>
                    <a:pt x="78" y="109"/>
                  </a:lnTo>
                  <a:lnTo>
                    <a:pt x="78" y="108"/>
                  </a:lnTo>
                  <a:lnTo>
                    <a:pt x="77" y="108"/>
                  </a:lnTo>
                  <a:lnTo>
                    <a:pt x="77" y="107"/>
                  </a:lnTo>
                  <a:lnTo>
                    <a:pt x="78" y="107"/>
                  </a:lnTo>
                  <a:lnTo>
                    <a:pt x="78" y="106"/>
                  </a:lnTo>
                  <a:lnTo>
                    <a:pt x="78" y="107"/>
                  </a:lnTo>
                  <a:lnTo>
                    <a:pt x="78" y="106"/>
                  </a:lnTo>
                  <a:lnTo>
                    <a:pt x="79" y="106"/>
                  </a:lnTo>
                  <a:lnTo>
                    <a:pt x="79" y="105"/>
                  </a:lnTo>
                  <a:lnTo>
                    <a:pt x="79" y="105"/>
                  </a:lnTo>
                  <a:lnTo>
                    <a:pt x="79" y="104"/>
                  </a:lnTo>
                  <a:lnTo>
                    <a:pt x="80" y="104"/>
                  </a:lnTo>
                  <a:lnTo>
                    <a:pt x="80" y="103"/>
                  </a:lnTo>
                  <a:lnTo>
                    <a:pt x="80" y="102"/>
                  </a:lnTo>
                  <a:lnTo>
                    <a:pt x="81" y="101"/>
                  </a:lnTo>
                  <a:lnTo>
                    <a:pt x="80" y="101"/>
                  </a:lnTo>
                  <a:lnTo>
                    <a:pt x="81" y="101"/>
                  </a:lnTo>
                  <a:lnTo>
                    <a:pt x="81" y="100"/>
                  </a:lnTo>
                  <a:lnTo>
                    <a:pt x="81" y="99"/>
                  </a:lnTo>
                  <a:lnTo>
                    <a:pt x="82" y="99"/>
                  </a:lnTo>
                  <a:lnTo>
                    <a:pt x="82" y="99"/>
                  </a:lnTo>
                  <a:lnTo>
                    <a:pt x="82" y="98"/>
                  </a:lnTo>
                  <a:lnTo>
                    <a:pt x="82" y="97"/>
                  </a:lnTo>
                  <a:lnTo>
                    <a:pt x="83" y="97"/>
                  </a:lnTo>
                  <a:lnTo>
                    <a:pt x="83" y="96"/>
                  </a:lnTo>
                  <a:lnTo>
                    <a:pt x="84" y="96"/>
                  </a:lnTo>
                  <a:lnTo>
                    <a:pt x="84" y="95"/>
                  </a:lnTo>
                  <a:lnTo>
                    <a:pt x="84" y="96"/>
                  </a:lnTo>
                  <a:lnTo>
                    <a:pt x="84" y="95"/>
                  </a:lnTo>
                  <a:lnTo>
                    <a:pt x="85" y="95"/>
                  </a:lnTo>
                  <a:lnTo>
                    <a:pt x="85" y="94"/>
                  </a:lnTo>
                  <a:lnTo>
                    <a:pt x="85" y="93"/>
                  </a:lnTo>
                  <a:lnTo>
                    <a:pt x="85" y="92"/>
                  </a:lnTo>
                  <a:lnTo>
                    <a:pt x="86" y="92"/>
                  </a:lnTo>
                  <a:lnTo>
                    <a:pt x="86" y="92"/>
                  </a:lnTo>
                  <a:lnTo>
                    <a:pt x="86" y="91"/>
                  </a:lnTo>
                  <a:lnTo>
                    <a:pt x="86" y="90"/>
                  </a:lnTo>
                  <a:lnTo>
                    <a:pt x="86" y="89"/>
                  </a:lnTo>
                  <a:lnTo>
                    <a:pt x="86" y="88"/>
                  </a:lnTo>
                  <a:lnTo>
                    <a:pt x="85" y="88"/>
                  </a:lnTo>
                  <a:lnTo>
                    <a:pt x="85" y="87"/>
                  </a:lnTo>
                  <a:lnTo>
                    <a:pt x="85" y="87"/>
                  </a:lnTo>
                  <a:lnTo>
                    <a:pt x="85" y="86"/>
                  </a:lnTo>
                  <a:lnTo>
                    <a:pt x="85" y="86"/>
                  </a:lnTo>
                  <a:lnTo>
                    <a:pt x="84" y="86"/>
                  </a:lnTo>
                  <a:lnTo>
                    <a:pt x="84" y="85"/>
                  </a:lnTo>
                  <a:lnTo>
                    <a:pt x="85" y="85"/>
                  </a:lnTo>
                  <a:lnTo>
                    <a:pt x="84" y="85"/>
                  </a:lnTo>
                  <a:lnTo>
                    <a:pt x="84" y="84"/>
                  </a:lnTo>
                  <a:lnTo>
                    <a:pt x="84" y="83"/>
                  </a:lnTo>
                  <a:lnTo>
                    <a:pt x="84" y="82"/>
                  </a:lnTo>
                  <a:lnTo>
                    <a:pt x="83" y="82"/>
                  </a:lnTo>
                  <a:lnTo>
                    <a:pt x="83" y="81"/>
                  </a:lnTo>
                  <a:lnTo>
                    <a:pt x="82" y="81"/>
                  </a:lnTo>
                  <a:lnTo>
                    <a:pt x="82" y="80"/>
                  </a:lnTo>
                  <a:lnTo>
                    <a:pt x="81" y="80"/>
                  </a:lnTo>
                  <a:lnTo>
                    <a:pt x="80" y="80"/>
                  </a:lnTo>
                  <a:lnTo>
                    <a:pt x="80" y="79"/>
                  </a:lnTo>
                  <a:lnTo>
                    <a:pt x="79" y="79"/>
                  </a:lnTo>
                  <a:lnTo>
                    <a:pt x="79" y="79"/>
                  </a:lnTo>
                  <a:lnTo>
                    <a:pt x="78" y="79"/>
                  </a:lnTo>
                  <a:lnTo>
                    <a:pt x="78" y="78"/>
                  </a:lnTo>
                  <a:lnTo>
                    <a:pt x="78" y="77"/>
                  </a:lnTo>
                  <a:lnTo>
                    <a:pt x="78" y="76"/>
                  </a:lnTo>
                  <a:lnTo>
                    <a:pt x="79" y="76"/>
                  </a:lnTo>
                  <a:lnTo>
                    <a:pt x="79" y="75"/>
                  </a:lnTo>
                  <a:lnTo>
                    <a:pt x="79" y="74"/>
                  </a:lnTo>
                  <a:lnTo>
                    <a:pt x="80" y="73"/>
                  </a:lnTo>
                  <a:lnTo>
                    <a:pt x="80" y="73"/>
                  </a:lnTo>
                  <a:lnTo>
                    <a:pt x="80" y="72"/>
                  </a:lnTo>
                  <a:lnTo>
                    <a:pt x="80" y="71"/>
                  </a:lnTo>
                  <a:lnTo>
                    <a:pt x="81" y="71"/>
                  </a:lnTo>
                  <a:lnTo>
                    <a:pt x="81" y="70"/>
                  </a:lnTo>
                  <a:lnTo>
                    <a:pt x="81" y="69"/>
                  </a:lnTo>
                  <a:lnTo>
                    <a:pt x="81" y="68"/>
                  </a:lnTo>
                  <a:lnTo>
                    <a:pt x="82" y="67"/>
                  </a:lnTo>
                  <a:lnTo>
                    <a:pt x="82" y="66"/>
                  </a:lnTo>
                  <a:lnTo>
                    <a:pt x="82" y="66"/>
                  </a:lnTo>
                  <a:lnTo>
                    <a:pt x="82" y="65"/>
                  </a:lnTo>
                  <a:lnTo>
                    <a:pt x="83" y="65"/>
                  </a:lnTo>
                  <a:lnTo>
                    <a:pt x="83" y="64"/>
                  </a:lnTo>
                  <a:lnTo>
                    <a:pt x="83" y="63"/>
                  </a:lnTo>
                  <a:lnTo>
                    <a:pt x="83" y="62"/>
                  </a:lnTo>
                  <a:lnTo>
                    <a:pt x="84" y="62"/>
                  </a:lnTo>
                  <a:lnTo>
                    <a:pt x="85" y="62"/>
                  </a:lnTo>
                  <a:lnTo>
                    <a:pt x="85" y="61"/>
                  </a:lnTo>
                  <a:lnTo>
                    <a:pt x="85" y="61"/>
                  </a:lnTo>
                  <a:lnTo>
                    <a:pt x="85" y="60"/>
                  </a:lnTo>
                  <a:lnTo>
                    <a:pt x="85" y="60"/>
                  </a:lnTo>
                  <a:lnTo>
                    <a:pt x="86" y="60"/>
                  </a:lnTo>
                  <a:lnTo>
                    <a:pt x="86" y="59"/>
                  </a:lnTo>
                  <a:lnTo>
                    <a:pt x="86" y="58"/>
                  </a:lnTo>
                  <a:lnTo>
                    <a:pt x="86" y="57"/>
                  </a:lnTo>
                  <a:lnTo>
                    <a:pt x="87" y="57"/>
                  </a:lnTo>
                  <a:lnTo>
                    <a:pt x="87" y="56"/>
                  </a:lnTo>
                  <a:lnTo>
                    <a:pt x="88" y="56"/>
                  </a:lnTo>
                  <a:lnTo>
                    <a:pt x="88" y="55"/>
                  </a:lnTo>
                  <a:lnTo>
                    <a:pt x="88" y="54"/>
                  </a:lnTo>
                  <a:lnTo>
                    <a:pt x="89" y="54"/>
                  </a:lnTo>
                  <a:lnTo>
                    <a:pt x="89" y="54"/>
                  </a:lnTo>
                  <a:lnTo>
                    <a:pt x="90" y="54"/>
                  </a:lnTo>
                  <a:lnTo>
                    <a:pt x="90" y="53"/>
                  </a:lnTo>
                  <a:lnTo>
                    <a:pt x="89" y="53"/>
                  </a:lnTo>
                  <a:lnTo>
                    <a:pt x="89" y="52"/>
                  </a:lnTo>
                  <a:lnTo>
                    <a:pt x="89" y="51"/>
                  </a:lnTo>
                  <a:lnTo>
                    <a:pt x="89" y="50"/>
                  </a:lnTo>
                  <a:lnTo>
                    <a:pt x="90" y="50"/>
                  </a:lnTo>
                  <a:lnTo>
                    <a:pt x="90" y="49"/>
                  </a:lnTo>
                  <a:lnTo>
                    <a:pt x="90" y="48"/>
                  </a:lnTo>
                  <a:lnTo>
                    <a:pt x="89" y="48"/>
                  </a:lnTo>
                  <a:lnTo>
                    <a:pt x="89" y="47"/>
                  </a:lnTo>
                  <a:lnTo>
                    <a:pt x="88" y="47"/>
                  </a:lnTo>
                  <a:lnTo>
                    <a:pt x="87" y="47"/>
                  </a:lnTo>
                  <a:lnTo>
                    <a:pt x="86" y="47"/>
                  </a:lnTo>
                  <a:lnTo>
                    <a:pt x="85" y="48"/>
                  </a:lnTo>
                  <a:lnTo>
                    <a:pt x="85" y="48"/>
                  </a:lnTo>
                  <a:lnTo>
                    <a:pt x="85" y="47"/>
                  </a:lnTo>
                  <a:lnTo>
                    <a:pt x="85" y="47"/>
                  </a:lnTo>
                  <a:lnTo>
                    <a:pt x="85" y="47"/>
                  </a:lnTo>
                  <a:lnTo>
                    <a:pt x="85" y="46"/>
                  </a:lnTo>
                  <a:lnTo>
                    <a:pt x="85" y="45"/>
                  </a:lnTo>
                  <a:lnTo>
                    <a:pt x="86" y="44"/>
                  </a:lnTo>
                  <a:lnTo>
                    <a:pt x="86" y="43"/>
                  </a:lnTo>
                  <a:lnTo>
                    <a:pt x="87" y="43"/>
                  </a:lnTo>
                  <a:lnTo>
                    <a:pt x="87" y="42"/>
                  </a:lnTo>
                  <a:lnTo>
                    <a:pt x="87" y="41"/>
                  </a:lnTo>
                  <a:lnTo>
                    <a:pt x="88" y="41"/>
                  </a:lnTo>
                  <a:lnTo>
                    <a:pt x="88" y="41"/>
                  </a:lnTo>
                  <a:lnTo>
                    <a:pt x="89" y="41"/>
                  </a:lnTo>
                  <a:lnTo>
                    <a:pt x="89" y="40"/>
                  </a:lnTo>
                  <a:lnTo>
                    <a:pt x="90" y="40"/>
                  </a:lnTo>
                  <a:lnTo>
                    <a:pt x="90" y="39"/>
                  </a:lnTo>
                  <a:lnTo>
                    <a:pt x="90" y="38"/>
                  </a:lnTo>
                  <a:lnTo>
                    <a:pt x="90" y="37"/>
                  </a:lnTo>
                  <a:lnTo>
                    <a:pt x="91" y="37"/>
                  </a:lnTo>
                  <a:lnTo>
                    <a:pt x="91" y="36"/>
                  </a:lnTo>
                  <a:lnTo>
                    <a:pt x="91" y="36"/>
                  </a:lnTo>
                  <a:lnTo>
                    <a:pt x="91" y="35"/>
                  </a:lnTo>
                  <a:lnTo>
                    <a:pt x="91" y="34"/>
                  </a:lnTo>
                  <a:lnTo>
                    <a:pt x="92" y="34"/>
                  </a:lnTo>
                  <a:lnTo>
                    <a:pt x="93" y="34"/>
                  </a:lnTo>
                  <a:lnTo>
                    <a:pt x="93" y="34"/>
                  </a:lnTo>
                  <a:lnTo>
                    <a:pt x="94" y="34"/>
                  </a:lnTo>
                  <a:lnTo>
                    <a:pt x="94" y="34"/>
                  </a:lnTo>
                  <a:lnTo>
                    <a:pt x="95" y="34"/>
                  </a:lnTo>
                  <a:lnTo>
                    <a:pt x="95" y="35"/>
                  </a:lnTo>
                  <a:lnTo>
                    <a:pt x="95" y="34"/>
                  </a:lnTo>
                  <a:lnTo>
                    <a:pt x="96" y="34"/>
                  </a:lnTo>
                  <a:lnTo>
                    <a:pt x="96" y="34"/>
                  </a:lnTo>
                  <a:lnTo>
                    <a:pt x="97" y="34"/>
                  </a:lnTo>
                  <a:lnTo>
                    <a:pt x="97" y="34"/>
                  </a:lnTo>
                  <a:lnTo>
                    <a:pt x="97" y="33"/>
                  </a:lnTo>
                  <a:lnTo>
                    <a:pt x="97" y="32"/>
                  </a:lnTo>
                  <a:lnTo>
                    <a:pt x="98" y="32"/>
                  </a:lnTo>
                  <a:lnTo>
                    <a:pt x="99" y="32"/>
                  </a:lnTo>
                  <a:lnTo>
                    <a:pt x="100" y="32"/>
                  </a:lnTo>
                  <a:lnTo>
                    <a:pt x="100" y="31"/>
                  </a:lnTo>
                  <a:lnTo>
                    <a:pt x="101" y="31"/>
                  </a:lnTo>
                  <a:lnTo>
                    <a:pt x="102" y="31"/>
                  </a:lnTo>
                  <a:lnTo>
                    <a:pt x="102" y="30"/>
                  </a:lnTo>
                  <a:lnTo>
                    <a:pt x="103" y="30"/>
                  </a:lnTo>
                  <a:lnTo>
                    <a:pt x="103" y="29"/>
                  </a:lnTo>
                  <a:lnTo>
                    <a:pt x="104" y="29"/>
                  </a:lnTo>
                  <a:lnTo>
                    <a:pt x="104" y="28"/>
                  </a:lnTo>
                  <a:lnTo>
                    <a:pt x="104" y="28"/>
                  </a:lnTo>
                  <a:lnTo>
                    <a:pt x="105" y="28"/>
                  </a:lnTo>
                  <a:lnTo>
                    <a:pt x="110" y="28"/>
                  </a:lnTo>
                  <a:lnTo>
                    <a:pt x="110" y="28"/>
                  </a:lnTo>
                  <a:lnTo>
                    <a:pt x="112" y="28"/>
                  </a:lnTo>
                  <a:lnTo>
                    <a:pt x="113" y="28"/>
                  </a:lnTo>
                  <a:lnTo>
                    <a:pt x="114" y="29"/>
                  </a:lnTo>
                  <a:lnTo>
                    <a:pt x="116" y="30"/>
                  </a:lnTo>
                  <a:lnTo>
                    <a:pt x="117" y="31"/>
                  </a:lnTo>
                  <a:lnTo>
                    <a:pt x="117" y="32"/>
                  </a:lnTo>
                  <a:lnTo>
                    <a:pt x="118" y="32"/>
                  </a:lnTo>
                  <a:lnTo>
                    <a:pt x="120" y="33"/>
                  </a:lnTo>
                  <a:lnTo>
                    <a:pt x="122" y="34"/>
                  </a:lnTo>
                  <a:lnTo>
                    <a:pt x="122" y="34"/>
                  </a:lnTo>
                  <a:lnTo>
                    <a:pt x="123" y="34"/>
                  </a:lnTo>
                  <a:lnTo>
                    <a:pt x="124" y="35"/>
                  </a:lnTo>
                  <a:lnTo>
                    <a:pt x="125" y="36"/>
                  </a:lnTo>
                  <a:lnTo>
                    <a:pt x="126" y="36"/>
                  </a:lnTo>
                  <a:lnTo>
                    <a:pt x="127" y="37"/>
                  </a:lnTo>
                  <a:lnTo>
                    <a:pt x="128" y="37"/>
                  </a:lnTo>
                  <a:lnTo>
                    <a:pt x="129" y="37"/>
                  </a:lnTo>
                  <a:lnTo>
                    <a:pt x="130" y="36"/>
                  </a:lnTo>
                  <a:lnTo>
                    <a:pt x="131" y="35"/>
                  </a:lnTo>
                  <a:lnTo>
                    <a:pt x="132" y="35"/>
                  </a:lnTo>
                  <a:lnTo>
                    <a:pt x="134" y="34"/>
                  </a:lnTo>
                  <a:lnTo>
                    <a:pt x="135" y="34"/>
                  </a:lnTo>
                  <a:lnTo>
                    <a:pt x="136" y="34"/>
                  </a:lnTo>
                  <a:lnTo>
                    <a:pt x="136" y="34"/>
                  </a:lnTo>
                  <a:lnTo>
                    <a:pt x="137" y="34"/>
                  </a:lnTo>
                  <a:lnTo>
                    <a:pt x="138" y="34"/>
                  </a:lnTo>
                  <a:lnTo>
                    <a:pt x="139" y="34"/>
                  </a:lnTo>
                  <a:lnTo>
                    <a:pt x="140" y="34"/>
                  </a:lnTo>
                  <a:lnTo>
                    <a:pt x="140" y="33"/>
                  </a:lnTo>
                  <a:lnTo>
                    <a:pt x="141" y="33"/>
                  </a:lnTo>
                  <a:lnTo>
                    <a:pt x="141" y="32"/>
                  </a:lnTo>
                  <a:lnTo>
                    <a:pt x="141" y="31"/>
                  </a:lnTo>
                  <a:lnTo>
                    <a:pt x="142" y="31"/>
                  </a:lnTo>
                  <a:lnTo>
                    <a:pt x="142" y="31"/>
                  </a:lnTo>
                  <a:lnTo>
                    <a:pt x="142" y="30"/>
                  </a:lnTo>
                  <a:lnTo>
                    <a:pt x="143" y="30"/>
                  </a:lnTo>
                  <a:lnTo>
                    <a:pt x="143" y="29"/>
                  </a:lnTo>
                  <a:lnTo>
                    <a:pt x="144" y="29"/>
                  </a:lnTo>
                  <a:lnTo>
                    <a:pt x="144" y="28"/>
                  </a:lnTo>
                  <a:lnTo>
                    <a:pt x="145" y="28"/>
                  </a:lnTo>
                  <a:lnTo>
                    <a:pt x="146" y="28"/>
                  </a:lnTo>
                  <a:lnTo>
                    <a:pt x="146" y="28"/>
                  </a:lnTo>
                  <a:lnTo>
                    <a:pt x="145" y="27"/>
                  </a:lnTo>
                  <a:lnTo>
                    <a:pt x="146" y="27"/>
                  </a:lnTo>
                  <a:lnTo>
                    <a:pt x="145" y="27"/>
                  </a:lnTo>
                  <a:lnTo>
                    <a:pt x="145" y="26"/>
                  </a:lnTo>
                  <a:lnTo>
                    <a:pt x="146" y="26"/>
                  </a:lnTo>
                  <a:lnTo>
                    <a:pt x="147" y="27"/>
                  </a:lnTo>
                  <a:lnTo>
                    <a:pt x="148" y="27"/>
                  </a:lnTo>
                  <a:lnTo>
                    <a:pt x="148" y="28"/>
                  </a:lnTo>
                  <a:lnTo>
                    <a:pt x="149" y="28"/>
                  </a:lnTo>
                  <a:lnTo>
                    <a:pt x="149" y="28"/>
                  </a:lnTo>
                  <a:lnTo>
                    <a:pt x="149" y="28"/>
                  </a:lnTo>
                  <a:lnTo>
                    <a:pt x="150" y="28"/>
                  </a:lnTo>
                  <a:lnTo>
                    <a:pt x="150" y="29"/>
                  </a:lnTo>
                  <a:lnTo>
                    <a:pt x="150" y="30"/>
                  </a:lnTo>
                  <a:lnTo>
                    <a:pt x="151" y="30"/>
                  </a:lnTo>
                  <a:lnTo>
                    <a:pt x="151" y="31"/>
                  </a:lnTo>
                  <a:lnTo>
                    <a:pt x="152" y="31"/>
                  </a:lnTo>
                  <a:lnTo>
                    <a:pt x="152" y="32"/>
                  </a:lnTo>
                  <a:lnTo>
                    <a:pt x="153" y="32"/>
                  </a:lnTo>
                  <a:lnTo>
                    <a:pt x="153" y="33"/>
                  </a:lnTo>
                  <a:lnTo>
                    <a:pt x="153" y="34"/>
                  </a:lnTo>
                  <a:lnTo>
                    <a:pt x="154" y="34"/>
                  </a:lnTo>
                  <a:lnTo>
                    <a:pt x="154" y="34"/>
                  </a:lnTo>
                  <a:lnTo>
                    <a:pt x="155" y="35"/>
                  </a:lnTo>
                  <a:lnTo>
                    <a:pt x="155" y="36"/>
                  </a:lnTo>
                  <a:lnTo>
                    <a:pt x="155" y="36"/>
                  </a:lnTo>
                  <a:lnTo>
                    <a:pt x="155" y="37"/>
                  </a:lnTo>
                  <a:lnTo>
                    <a:pt x="155" y="38"/>
                  </a:lnTo>
                  <a:lnTo>
                    <a:pt x="155" y="39"/>
                  </a:lnTo>
                  <a:lnTo>
                    <a:pt x="155" y="40"/>
                  </a:lnTo>
                  <a:lnTo>
                    <a:pt x="155" y="41"/>
                  </a:lnTo>
                  <a:lnTo>
                    <a:pt x="155" y="41"/>
                  </a:lnTo>
                  <a:lnTo>
                    <a:pt x="155" y="42"/>
                  </a:lnTo>
                  <a:lnTo>
                    <a:pt x="156" y="42"/>
                  </a:lnTo>
                  <a:lnTo>
                    <a:pt x="157" y="42"/>
                  </a:lnTo>
                  <a:lnTo>
                    <a:pt x="158" y="42"/>
                  </a:lnTo>
                  <a:lnTo>
                    <a:pt x="159" y="42"/>
                  </a:lnTo>
                  <a:lnTo>
                    <a:pt x="160" y="42"/>
                  </a:lnTo>
                  <a:lnTo>
                    <a:pt x="161" y="42"/>
                  </a:lnTo>
                  <a:lnTo>
                    <a:pt x="161" y="42"/>
                  </a:lnTo>
                  <a:lnTo>
                    <a:pt x="161" y="41"/>
                  </a:lnTo>
                  <a:lnTo>
                    <a:pt x="161" y="42"/>
                  </a:lnTo>
                  <a:lnTo>
                    <a:pt x="161" y="41"/>
                  </a:lnTo>
                  <a:lnTo>
                    <a:pt x="162" y="41"/>
                  </a:lnTo>
                  <a:lnTo>
                    <a:pt x="162" y="42"/>
                  </a:lnTo>
                  <a:lnTo>
                    <a:pt x="162" y="41"/>
                  </a:lnTo>
                  <a:lnTo>
                    <a:pt x="162" y="42"/>
                  </a:lnTo>
                  <a:lnTo>
                    <a:pt x="163" y="42"/>
                  </a:lnTo>
                  <a:lnTo>
                    <a:pt x="163" y="43"/>
                  </a:lnTo>
                  <a:lnTo>
                    <a:pt x="163" y="42"/>
                  </a:lnTo>
                  <a:lnTo>
                    <a:pt x="163" y="43"/>
                  </a:lnTo>
                  <a:lnTo>
                    <a:pt x="164" y="43"/>
                  </a:lnTo>
                  <a:lnTo>
                    <a:pt x="164" y="44"/>
                  </a:lnTo>
                  <a:lnTo>
                    <a:pt x="164" y="43"/>
                  </a:lnTo>
                  <a:lnTo>
                    <a:pt x="164" y="44"/>
                  </a:lnTo>
                  <a:lnTo>
                    <a:pt x="164" y="45"/>
                  </a:lnTo>
                  <a:lnTo>
                    <a:pt x="165" y="45"/>
                  </a:lnTo>
                  <a:lnTo>
                    <a:pt x="164" y="45"/>
                  </a:lnTo>
                  <a:lnTo>
                    <a:pt x="165" y="45"/>
                  </a:lnTo>
                  <a:lnTo>
                    <a:pt x="165" y="46"/>
                  </a:lnTo>
                  <a:lnTo>
                    <a:pt x="164" y="46"/>
                  </a:lnTo>
                  <a:lnTo>
                    <a:pt x="164" y="45"/>
                  </a:lnTo>
                  <a:lnTo>
                    <a:pt x="164" y="46"/>
                  </a:lnTo>
                  <a:lnTo>
                    <a:pt x="165" y="46"/>
                  </a:lnTo>
                  <a:lnTo>
                    <a:pt x="166" y="46"/>
                  </a:lnTo>
                  <a:lnTo>
                    <a:pt x="167" y="46"/>
                  </a:lnTo>
                  <a:lnTo>
                    <a:pt x="168" y="46"/>
                  </a:lnTo>
                  <a:lnTo>
                    <a:pt x="168" y="47"/>
                  </a:lnTo>
                  <a:lnTo>
                    <a:pt x="169" y="47"/>
                  </a:lnTo>
                  <a:lnTo>
                    <a:pt x="170" y="47"/>
                  </a:lnTo>
                  <a:lnTo>
                    <a:pt x="171" y="47"/>
                  </a:lnTo>
                  <a:lnTo>
                    <a:pt x="171" y="47"/>
                  </a:lnTo>
                  <a:lnTo>
                    <a:pt x="172" y="47"/>
                  </a:lnTo>
                  <a:lnTo>
                    <a:pt x="172" y="47"/>
                  </a:lnTo>
                  <a:lnTo>
                    <a:pt x="172" y="46"/>
                  </a:lnTo>
                  <a:lnTo>
                    <a:pt x="173" y="45"/>
                  </a:lnTo>
                  <a:lnTo>
                    <a:pt x="173" y="44"/>
                  </a:lnTo>
                  <a:lnTo>
                    <a:pt x="173" y="43"/>
                  </a:lnTo>
                  <a:lnTo>
                    <a:pt x="173" y="42"/>
                  </a:lnTo>
                  <a:lnTo>
                    <a:pt x="173" y="41"/>
                  </a:lnTo>
                  <a:lnTo>
                    <a:pt x="172" y="41"/>
                  </a:lnTo>
                  <a:lnTo>
                    <a:pt x="172" y="41"/>
                  </a:lnTo>
                  <a:lnTo>
                    <a:pt x="173" y="41"/>
                  </a:lnTo>
                  <a:lnTo>
                    <a:pt x="174" y="40"/>
                  </a:lnTo>
                  <a:lnTo>
                    <a:pt x="175" y="39"/>
                  </a:lnTo>
                  <a:lnTo>
                    <a:pt x="179" y="36"/>
                  </a:lnTo>
                  <a:lnTo>
                    <a:pt x="186" y="32"/>
                  </a:lnTo>
                  <a:lnTo>
                    <a:pt x="187" y="32"/>
                  </a:lnTo>
                  <a:lnTo>
                    <a:pt x="188" y="32"/>
                  </a:lnTo>
                  <a:lnTo>
                    <a:pt x="192" y="31"/>
                  </a:lnTo>
                  <a:lnTo>
                    <a:pt x="194" y="31"/>
                  </a:lnTo>
                  <a:lnTo>
                    <a:pt x="195" y="31"/>
                  </a:lnTo>
                  <a:lnTo>
                    <a:pt x="198" y="31"/>
                  </a:lnTo>
                  <a:lnTo>
                    <a:pt x="200" y="31"/>
                  </a:lnTo>
                  <a:lnTo>
                    <a:pt x="201" y="31"/>
                  </a:lnTo>
                  <a:lnTo>
                    <a:pt x="203" y="31"/>
                  </a:lnTo>
                  <a:lnTo>
                    <a:pt x="205" y="31"/>
                  </a:lnTo>
                  <a:lnTo>
                    <a:pt x="206" y="30"/>
                  </a:lnTo>
                  <a:lnTo>
                    <a:pt x="206" y="30"/>
                  </a:lnTo>
                  <a:lnTo>
                    <a:pt x="207" y="30"/>
                  </a:lnTo>
                  <a:lnTo>
                    <a:pt x="208" y="30"/>
                  </a:lnTo>
                  <a:lnTo>
                    <a:pt x="210" y="29"/>
                  </a:lnTo>
                  <a:lnTo>
                    <a:pt x="212" y="28"/>
                  </a:lnTo>
                  <a:lnTo>
                    <a:pt x="218" y="27"/>
                  </a:lnTo>
                  <a:lnTo>
                    <a:pt x="219" y="27"/>
                  </a:lnTo>
                  <a:lnTo>
                    <a:pt x="219" y="26"/>
                  </a:lnTo>
                  <a:lnTo>
                    <a:pt x="224" y="23"/>
                  </a:lnTo>
                  <a:lnTo>
                    <a:pt x="225" y="22"/>
                  </a:lnTo>
                  <a:lnTo>
                    <a:pt x="225" y="22"/>
                  </a:lnTo>
                  <a:lnTo>
                    <a:pt x="226" y="22"/>
                  </a:lnTo>
                  <a:lnTo>
                    <a:pt x="227" y="23"/>
                  </a:lnTo>
                  <a:lnTo>
                    <a:pt x="228" y="23"/>
                  </a:lnTo>
                  <a:lnTo>
                    <a:pt x="229" y="24"/>
                  </a:lnTo>
                  <a:lnTo>
                    <a:pt x="230" y="25"/>
                  </a:lnTo>
                  <a:lnTo>
                    <a:pt x="231" y="26"/>
                  </a:lnTo>
                  <a:lnTo>
                    <a:pt x="232" y="27"/>
                  </a:lnTo>
                  <a:lnTo>
                    <a:pt x="232" y="27"/>
                  </a:lnTo>
                  <a:lnTo>
                    <a:pt x="233" y="28"/>
                  </a:lnTo>
                  <a:lnTo>
                    <a:pt x="234" y="28"/>
                  </a:lnTo>
                  <a:lnTo>
                    <a:pt x="235" y="29"/>
                  </a:lnTo>
                  <a:lnTo>
                    <a:pt x="236" y="29"/>
                  </a:lnTo>
                  <a:lnTo>
                    <a:pt x="237" y="29"/>
                  </a:lnTo>
                  <a:lnTo>
                    <a:pt x="238" y="29"/>
                  </a:lnTo>
                  <a:lnTo>
                    <a:pt x="238" y="29"/>
                  </a:lnTo>
                  <a:lnTo>
                    <a:pt x="239" y="30"/>
                  </a:lnTo>
                  <a:lnTo>
                    <a:pt x="240" y="30"/>
                  </a:lnTo>
                  <a:lnTo>
                    <a:pt x="241" y="30"/>
                  </a:lnTo>
                  <a:lnTo>
                    <a:pt x="244" y="30"/>
                  </a:lnTo>
                  <a:lnTo>
                    <a:pt x="245" y="30"/>
                  </a:lnTo>
                  <a:lnTo>
                    <a:pt x="246" y="30"/>
                  </a:lnTo>
                  <a:lnTo>
                    <a:pt x="247" y="30"/>
                  </a:lnTo>
                  <a:lnTo>
                    <a:pt x="249" y="30"/>
                  </a:lnTo>
                  <a:lnTo>
                    <a:pt x="250" y="31"/>
                  </a:lnTo>
                  <a:lnTo>
                    <a:pt x="251" y="31"/>
                  </a:lnTo>
                  <a:lnTo>
                    <a:pt x="252" y="31"/>
                  </a:lnTo>
                  <a:lnTo>
                    <a:pt x="253" y="31"/>
                  </a:lnTo>
                  <a:lnTo>
                    <a:pt x="254" y="31"/>
                  </a:lnTo>
                  <a:lnTo>
                    <a:pt x="255" y="31"/>
                  </a:lnTo>
                  <a:lnTo>
                    <a:pt x="257" y="31"/>
                  </a:lnTo>
                  <a:lnTo>
                    <a:pt x="257" y="31"/>
                  </a:lnTo>
                  <a:lnTo>
                    <a:pt x="258" y="31"/>
                  </a:lnTo>
                  <a:lnTo>
                    <a:pt x="258" y="30"/>
                  </a:lnTo>
                  <a:lnTo>
                    <a:pt x="259" y="30"/>
                  </a:lnTo>
                  <a:lnTo>
                    <a:pt x="259" y="29"/>
                  </a:lnTo>
                  <a:lnTo>
                    <a:pt x="260" y="29"/>
                  </a:lnTo>
                  <a:lnTo>
                    <a:pt x="260" y="28"/>
                  </a:lnTo>
                  <a:lnTo>
                    <a:pt x="261" y="28"/>
                  </a:lnTo>
                  <a:lnTo>
                    <a:pt x="261" y="28"/>
                  </a:lnTo>
                  <a:lnTo>
                    <a:pt x="262" y="28"/>
                  </a:lnTo>
                  <a:lnTo>
                    <a:pt x="262" y="27"/>
                  </a:lnTo>
                  <a:lnTo>
                    <a:pt x="263" y="27"/>
                  </a:lnTo>
                  <a:lnTo>
                    <a:pt x="263" y="26"/>
                  </a:lnTo>
                  <a:lnTo>
                    <a:pt x="264" y="26"/>
                  </a:lnTo>
                  <a:lnTo>
                    <a:pt x="264" y="25"/>
                  </a:lnTo>
                  <a:lnTo>
                    <a:pt x="264" y="25"/>
                  </a:lnTo>
                  <a:lnTo>
                    <a:pt x="264" y="24"/>
                  </a:lnTo>
                  <a:lnTo>
                    <a:pt x="265" y="24"/>
                  </a:lnTo>
                  <a:lnTo>
                    <a:pt x="265" y="23"/>
                  </a:lnTo>
                  <a:lnTo>
                    <a:pt x="266" y="23"/>
                  </a:lnTo>
                  <a:lnTo>
                    <a:pt x="266" y="22"/>
                  </a:lnTo>
                  <a:lnTo>
                    <a:pt x="267" y="22"/>
                  </a:lnTo>
                  <a:lnTo>
                    <a:pt x="267" y="21"/>
                  </a:lnTo>
                  <a:lnTo>
                    <a:pt x="268" y="21"/>
                  </a:lnTo>
                  <a:lnTo>
                    <a:pt x="268" y="21"/>
                  </a:lnTo>
                  <a:lnTo>
                    <a:pt x="269" y="21"/>
                  </a:lnTo>
                  <a:lnTo>
                    <a:pt x="269" y="20"/>
                  </a:lnTo>
                  <a:lnTo>
                    <a:pt x="270" y="19"/>
                  </a:lnTo>
                  <a:lnTo>
                    <a:pt x="270" y="18"/>
                  </a:lnTo>
                  <a:lnTo>
                    <a:pt x="271" y="17"/>
                  </a:lnTo>
                  <a:lnTo>
                    <a:pt x="272" y="16"/>
                  </a:lnTo>
                  <a:lnTo>
                    <a:pt x="273" y="15"/>
                  </a:lnTo>
                  <a:lnTo>
                    <a:pt x="274" y="15"/>
                  </a:lnTo>
                  <a:lnTo>
                    <a:pt x="274" y="15"/>
                  </a:lnTo>
                  <a:lnTo>
                    <a:pt x="275" y="15"/>
                  </a:lnTo>
                  <a:lnTo>
                    <a:pt x="275" y="14"/>
                  </a:lnTo>
                  <a:lnTo>
                    <a:pt x="276" y="13"/>
                  </a:lnTo>
                  <a:lnTo>
                    <a:pt x="276" y="12"/>
                  </a:lnTo>
                  <a:lnTo>
                    <a:pt x="277" y="11"/>
                  </a:lnTo>
                  <a:lnTo>
                    <a:pt x="278" y="11"/>
                  </a:lnTo>
                  <a:lnTo>
                    <a:pt x="278" y="10"/>
                  </a:lnTo>
                  <a:lnTo>
                    <a:pt x="279" y="10"/>
                  </a:lnTo>
                  <a:lnTo>
                    <a:pt x="279" y="9"/>
                  </a:lnTo>
                  <a:lnTo>
                    <a:pt x="280" y="9"/>
                  </a:lnTo>
                  <a:lnTo>
                    <a:pt x="281" y="8"/>
                  </a:lnTo>
                  <a:lnTo>
                    <a:pt x="289" y="0"/>
                  </a:lnTo>
                  <a:lnTo>
                    <a:pt x="289" y="0"/>
                  </a:lnTo>
                  <a:lnTo>
                    <a:pt x="289" y="1"/>
                  </a:lnTo>
                  <a:lnTo>
                    <a:pt x="290" y="2"/>
                  </a:lnTo>
                  <a:lnTo>
                    <a:pt x="291" y="2"/>
                  </a:lnTo>
                  <a:lnTo>
                    <a:pt x="292" y="2"/>
                  </a:lnTo>
                  <a:lnTo>
                    <a:pt x="292" y="3"/>
                  </a:lnTo>
                  <a:lnTo>
                    <a:pt x="294" y="5"/>
                  </a:lnTo>
                  <a:lnTo>
                    <a:pt x="293" y="7"/>
                  </a:lnTo>
                  <a:lnTo>
                    <a:pt x="293" y="8"/>
                  </a:lnTo>
                  <a:lnTo>
                    <a:pt x="293" y="9"/>
                  </a:lnTo>
                  <a:lnTo>
                    <a:pt x="294" y="9"/>
                  </a:lnTo>
                  <a:lnTo>
                    <a:pt x="295" y="9"/>
                  </a:lnTo>
                  <a:lnTo>
                    <a:pt x="296" y="10"/>
                  </a:lnTo>
                  <a:lnTo>
                    <a:pt x="296" y="11"/>
                  </a:lnTo>
                  <a:lnTo>
                    <a:pt x="296" y="12"/>
                  </a:lnTo>
                  <a:lnTo>
                    <a:pt x="296" y="13"/>
                  </a:lnTo>
                  <a:lnTo>
                    <a:pt x="294" y="13"/>
                  </a:lnTo>
                  <a:lnTo>
                    <a:pt x="293" y="14"/>
                  </a:lnTo>
                  <a:lnTo>
                    <a:pt x="293" y="15"/>
                  </a:lnTo>
                  <a:lnTo>
                    <a:pt x="295" y="15"/>
                  </a:lnTo>
                  <a:lnTo>
                    <a:pt x="295" y="15"/>
                  </a:lnTo>
                  <a:lnTo>
                    <a:pt x="296" y="15"/>
                  </a:lnTo>
                  <a:lnTo>
                    <a:pt x="296" y="16"/>
                  </a:lnTo>
                  <a:lnTo>
                    <a:pt x="297" y="17"/>
                  </a:lnTo>
                  <a:lnTo>
                    <a:pt x="298" y="17"/>
                  </a:lnTo>
                  <a:lnTo>
                    <a:pt x="298" y="18"/>
                  </a:lnTo>
                  <a:lnTo>
                    <a:pt x="298" y="19"/>
                  </a:lnTo>
                  <a:lnTo>
                    <a:pt x="298" y="20"/>
                  </a:lnTo>
                  <a:lnTo>
                    <a:pt x="297" y="20"/>
                  </a:lnTo>
                  <a:lnTo>
                    <a:pt x="297" y="21"/>
                  </a:lnTo>
                  <a:lnTo>
                    <a:pt x="297" y="21"/>
                  </a:lnTo>
                  <a:lnTo>
                    <a:pt x="296" y="21"/>
                  </a:lnTo>
                  <a:lnTo>
                    <a:pt x="296" y="22"/>
                  </a:lnTo>
                  <a:lnTo>
                    <a:pt x="296" y="22"/>
                  </a:lnTo>
                  <a:lnTo>
                    <a:pt x="296" y="23"/>
                  </a:lnTo>
                  <a:lnTo>
                    <a:pt x="296" y="24"/>
                  </a:lnTo>
                  <a:lnTo>
                    <a:pt x="296" y="24"/>
                  </a:lnTo>
                  <a:lnTo>
                    <a:pt x="296" y="23"/>
                  </a:lnTo>
                  <a:lnTo>
                    <a:pt x="297" y="23"/>
                  </a:lnTo>
                  <a:lnTo>
                    <a:pt x="298" y="23"/>
                  </a:lnTo>
                  <a:lnTo>
                    <a:pt x="299" y="23"/>
                  </a:lnTo>
                  <a:lnTo>
                    <a:pt x="300" y="23"/>
                  </a:lnTo>
                  <a:lnTo>
                    <a:pt x="301" y="23"/>
                  </a:lnTo>
                  <a:lnTo>
                    <a:pt x="302" y="23"/>
                  </a:lnTo>
                  <a:lnTo>
                    <a:pt x="302" y="22"/>
                  </a:lnTo>
                  <a:lnTo>
                    <a:pt x="302" y="22"/>
                  </a:lnTo>
                  <a:lnTo>
                    <a:pt x="303" y="22"/>
                  </a:lnTo>
                  <a:lnTo>
                    <a:pt x="303" y="23"/>
                  </a:lnTo>
                  <a:lnTo>
                    <a:pt x="304" y="23"/>
                  </a:lnTo>
                  <a:lnTo>
                    <a:pt x="304" y="24"/>
                  </a:lnTo>
                  <a:lnTo>
                    <a:pt x="304" y="25"/>
                  </a:lnTo>
                  <a:lnTo>
                    <a:pt x="304" y="26"/>
                  </a:lnTo>
                  <a:lnTo>
                    <a:pt x="303" y="26"/>
                  </a:lnTo>
                  <a:lnTo>
                    <a:pt x="302" y="26"/>
                  </a:lnTo>
                  <a:lnTo>
                    <a:pt x="302" y="26"/>
                  </a:lnTo>
                  <a:lnTo>
                    <a:pt x="301" y="26"/>
                  </a:lnTo>
                  <a:lnTo>
                    <a:pt x="301" y="27"/>
                  </a:lnTo>
                  <a:lnTo>
                    <a:pt x="301" y="28"/>
                  </a:lnTo>
                  <a:lnTo>
                    <a:pt x="300" y="28"/>
                  </a:lnTo>
                  <a:lnTo>
                    <a:pt x="300" y="28"/>
                  </a:lnTo>
                  <a:lnTo>
                    <a:pt x="301" y="28"/>
                  </a:lnTo>
                  <a:lnTo>
                    <a:pt x="302" y="28"/>
                  </a:lnTo>
                  <a:lnTo>
                    <a:pt x="302" y="29"/>
                  </a:lnTo>
                  <a:lnTo>
                    <a:pt x="301" y="29"/>
                  </a:lnTo>
                  <a:lnTo>
                    <a:pt x="301" y="30"/>
                  </a:lnTo>
                  <a:lnTo>
                    <a:pt x="302" y="30"/>
                  </a:lnTo>
                  <a:lnTo>
                    <a:pt x="302" y="30"/>
                  </a:lnTo>
                  <a:lnTo>
                    <a:pt x="302" y="29"/>
                  </a:lnTo>
                  <a:lnTo>
                    <a:pt x="303" y="29"/>
                  </a:lnTo>
                  <a:lnTo>
                    <a:pt x="304" y="29"/>
                  </a:lnTo>
                  <a:lnTo>
                    <a:pt x="304" y="30"/>
                  </a:lnTo>
                  <a:lnTo>
                    <a:pt x="304" y="29"/>
                  </a:lnTo>
                  <a:lnTo>
                    <a:pt x="305" y="29"/>
                  </a:lnTo>
                  <a:lnTo>
                    <a:pt x="306" y="29"/>
                  </a:lnTo>
                  <a:lnTo>
                    <a:pt x="306" y="30"/>
                  </a:lnTo>
                  <a:lnTo>
                    <a:pt x="307" y="30"/>
                  </a:lnTo>
                  <a:lnTo>
                    <a:pt x="307" y="31"/>
                  </a:lnTo>
                  <a:lnTo>
                    <a:pt x="307" y="32"/>
                  </a:lnTo>
                  <a:lnTo>
                    <a:pt x="308" y="32"/>
                  </a:lnTo>
                  <a:lnTo>
                    <a:pt x="308" y="33"/>
                  </a:lnTo>
                  <a:lnTo>
                    <a:pt x="308" y="33"/>
                  </a:lnTo>
                  <a:lnTo>
                    <a:pt x="308" y="34"/>
                  </a:lnTo>
                  <a:lnTo>
                    <a:pt x="309" y="34"/>
                  </a:lnTo>
                  <a:lnTo>
                    <a:pt x="309" y="34"/>
                  </a:lnTo>
                  <a:lnTo>
                    <a:pt x="309" y="35"/>
                  </a:lnTo>
                  <a:lnTo>
                    <a:pt x="309" y="34"/>
                  </a:lnTo>
                  <a:lnTo>
                    <a:pt x="310" y="34"/>
                  </a:lnTo>
                  <a:lnTo>
                    <a:pt x="310" y="34"/>
                  </a:lnTo>
                  <a:lnTo>
                    <a:pt x="310" y="33"/>
                  </a:lnTo>
                  <a:lnTo>
                    <a:pt x="311" y="33"/>
                  </a:lnTo>
                  <a:lnTo>
                    <a:pt x="312" y="33"/>
                  </a:lnTo>
                  <a:lnTo>
                    <a:pt x="313" y="33"/>
                  </a:lnTo>
                  <a:lnTo>
                    <a:pt x="314" y="33"/>
                  </a:lnTo>
                  <a:lnTo>
                    <a:pt x="315" y="33"/>
                  </a:lnTo>
                  <a:lnTo>
                    <a:pt x="315" y="34"/>
                  </a:lnTo>
                  <a:lnTo>
                    <a:pt x="315" y="34"/>
                  </a:lnTo>
                  <a:lnTo>
                    <a:pt x="315" y="34"/>
                  </a:lnTo>
                  <a:lnTo>
                    <a:pt x="315" y="35"/>
                  </a:lnTo>
                  <a:lnTo>
                    <a:pt x="316" y="35"/>
                  </a:lnTo>
                  <a:lnTo>
                    <a:pt x="317" y="35"/>
                  </a:lnTo>
                  <a:lnTo>
                    <a:pt x="318" y="35"/>
                  </a:lnTo>
                  <a:lnTo>
                    <a:pt x="318" y="36"/>
                  </a:lnTo>
                  <a:lnTo>
                    <a:pt x="319" y="36"/>
                  </a:lnTo>
                  <a:lnTo>
                    <a:pt x="320" y="36"/>
                  </a:lnTo>
                  <a:lnTo>
                    <a:pt x="320" y="37"/>
                  </a:lnTo>
                  <a:lnTo>
                    <a:pt x="320" y="38"/>
                  </a:lnTo>
                  <a:lnTo>
                    <a:pt x="320" y="39"/>
                  </a:lnTo>
                  <a:lnTo>
                    <a:pt x="320" y="40"/>
                  </a:lnTo>
                  <a:lnTo>
                    <a:pt x="319" y="40"/>
                  </a:lnTo>
                  <a:lnTo>
                    <a:pt x="319" y="41"/>
                  </a:lnTo>
                  <a:lnTo>
                    <a:pt x="319" y="41"/>
                  </a:lnTo>
                  <a:lnTo>
                    <a:pt x="319" y="42"/>
                  </a:lnTo>
                  <a:lnTo>
                    <a:pt x="320" y="42"/>
                  </a:lnTo>
                  <a:lnTo>
                    <a:pt x="319" y="43"/>
                  </a:lnTo>
                  <a:lnTo>
                    <a:pt x="319" y="44"/>
                  </a:lnTo>
                  <a:lnTo>
                    <a:pt x="319" y="45"/>
                  </a:lnTo>
                  <a:lnTo>
                    <a:pt x="319" y="46"/>
                  </a:lnTo>
                  <a:lnTo>
                    <a:pt x="319" y="47"/>
                  </a:lnTo>
                  <a:lnTo>
                    <a:pt x="319" y="47"/>
                  </a:lnTo>
                  <a:lnTo>
                    <a:pt x="318" y="47"/>
                  </a:lnTo>
                  <a:lnTo>
                    <a:pt x="318" y="48"/>
                  </a:lnTo>
                  <a:lnTo>
                    <a:pt x="317" y="48"/>
                  </a:lnTo>
                  <a:lnTo>
                    <a:pt x="316" y="48"/>
                  </a:lnTo>
                  <a:lnTo>
                    <a:pt x="315" y="48"/>
                  </a:lnTo>
                  <a:lnTo>
                    <a:pt x="315" y="48"/>
                  </a:lnTo>
                  <a:lnTo>
                    <a:pt x="315" y="48"/>
                  </a:lnTo>
                  <a:lnTo>
                    <a:pt x="315" y="49"/>
                  </a:lnTo>
                  <a:lnTo>
                    <a:pt x="316" y="50"/>
                  </a:lnTo>
                  <a:lnTo>
                    <a:pt x="316" y="51"/>
                  </a:lnTo>
                  <a:lnTo>
                    <a:pt x="317" y="51"/>
                  </a:lnTo>
                  <a:lnTo>
                    <a:pt x="317" y="52"/>
                  </a:lnTo>
                  <a:lnTo>
                    <a:pt x="316" y="53"/>
                  </a:lnTo>
                  <a:lnTo>
                    <a:pt x="316" y="54"/>
                  </a:lnTo>
                  <a:lnTo>
                    <a:pt x="315" y="54"/>
                  </a:lnTo>
                  <a:lnTo>
                    <a:pt x="315" y="54"/>
                  </a:lnTo>
                  <a:lnTo>
                    <a:pt x="315" y="55"/>
                  </a:lnTo>
                  <a:lnTo>
                    <a:pt x="315" y="56"/>
                  </a:lnTo>
                  <a:lnTo>
                    <a:pt x="316" y="56"/>
                  </a:lnTo>
                  <a:lnTo>
                    <a:pt x="316" y="57"/>
                  </a:lnTo>
                  <a:lnTo>
                    <a:pt x="317" y="57"/>
                  </a:lnTo>
                  <a:lnTo>
                    <a:pt x="317" y="58"/>
                  </a:lnTo>
                  <a:lnTo>
                    <a:pt x="318" y="58"/>
                  </a:lnTo>
                  <a:lnTo>
                    <a:pt x="318" y="59"/>
                  </a:lnTo>
                  <a:lnTo>
                    <a:pt x="318" y="60"/>
                  </a:lnTo>
                  <a:lnTo>
                    <a:pt x="318" y="60"/>
                  </a:lnTo>
                  <a:lnTo>
                    <a:pt x="319" y="61"/>
                  </a:lnTo>
                  <a:lnTo>
                    <a:pt x="319" y="62"/>
                  </a:lnTo>
                  <a:lnTo>
                    <a:pt x="319" y="63"/>
                  </a:lnTo>
                  <a:lnTo>
                    <a:pt x="319" y="64"/>
                  </a:lnTo>
                  <a:lnTo>
                    <a:pt x="319" y="65"/>
                  </a:lnTo>
                  <a:lnTo>
                    <a:pt x="319" y="66"/>
                  </a:lnTo>
                  <a:lnTo>
                    <a:pt x="319" y="66"/>
                  </a:lnTo>
                  <a:lnTo>
                    <a:pt x="319" y="67"/>
                  </a:lnTo>
                  <a:lnTo>
                    <a:pt x="319" y="68"/>
                  </a:lnTo>
                  <a:lnTo>
                    <a:pt x="320" y="69"/>
                  </a:lnTo>
                  <a:lnTo>
                    <a:pt x="321" y="69"/>
                  </a:lnTo>
                  <a:lnTo>
                    <a:pt x="321" y="70"/>
                  </a:lnTo>
                  <a:lnTo>
                    <a:pt x="321" y="70"/>
                  </a:lnTo>
                  <a:lnTo>
                    <a:pt x="321" y="71"/>
                  </a:lnTo>
                  <a:lnTo>
                    <a:pt x="322" y="71"/>
                  </a:lnTo>
                  <a:lnTo>
                    <a:pt x="323" y="71"/>
                  </a:lnTo>
                  <a:lnTo>
                    <a:pt x="325" y="71"/>
                  </a:lnTo>
                  <a:lnTo>
                    <a:pt x="325" y="72"/>
                  </a:lnTo>
                  <a:lnTo>
                    <a:pt x="326" y="72"/>
                  </a:lnTo>
                  <a:lnTo>
                    <a:pt x="326" y="73"/>
                  </a:lnTo>
                  <a:lnTo>
                    <a:pt x="326" y="73"/>
                  </a:lnTo>
                  <a:lnTo>
                    <a:pt x="327" y="74"/>
                  </a:lnTo>
                  <a:lnTo>
                    <a:pt x="327" y="76"/>
                  </a:lnTo>
                  <a:lnTo>
                    <a:pt x="327" y="78"/>
                  </a:lnTo>
                  <a:lnTo>
                    <a:pt x="327" y="79"/>
                  </a:lnTo>
                  <a:lnTo>
                    <a:pt x="328" y="80"/>
                  </a:lnTo>
                  <a:lnTo>
                    <a:pt x="328" y="81"/>
                  </a:lnTo>
                  <a:lnTo>
                    <a:pt x="328" y="81"/>
                  </a:lnTo>
                  <a:lnTo>
                    <a:pt x="328" y="82"/>
                  </a:lnTo>
                  <a:lnTo>
                    <a:pt x="328" y="83"/>
                  </a:lnTo>
                  <a:lnTo>
                    <a:pt x="328" y="84"/>
                  </a:lnTo>
                  <a:lnTo>
                    <a:pt x="328" y="85"/>
                  </a:lnTo>
                  <a:lnTo>
                    <a:pt x="328" y="86"/>
                  </a:lnTo>
                  <a:lnTo>
                    <a:pt x="329" y="86"/>
                  </a:lnTo>
                  <a:lnTo>
                    <a:pt x="330" y="86"/>
                  </a:lnTo>
                  <a:lnTo>
                    <a:pt x="330" y="86"/>
                  </a:lnTo>
                  <a:lnTo>
                    <a:pt x="331" y="86"/>
                  </a:lnTo>
                  <a:lnTo>
                    <a:pt x="332" y="87"/>
                  </a:lnTo>
                  <a:lnTo>
                    <a:pt x="332" y="88"/>
                  </a:lnTo>
                  <a:lnTo>
                    <a:pt x="332" y="89"/>
                  </a:lnTo>
                  <a:lnTo>
                    <a:pt x="333" y="89"/>
                  </a:lnTo>
                  <a:lnTo>
                    <a:pt x="334" y="89"/>
                  </a:lnTo>
                  <a:lnTo>
                    <a:pt x="334" y="89"/>
                  </a:lnTo>
                  <a:lnTo>
                    <a:pt x="335" y="89"/>
                  </a:lnTo>
                  <a:lnTo>
                    <a:pt x="335" y="88"/>
                  </a:lnTo>
                  <a:lnTo>
                    <a:pt x="335" y="89"/>
                  </a:lnTo>
                  <a:lnTo>
                    <a:pt x="336" y="89"/>
                  </a:lnTo>
                  <a:lnTo>
                    <a:pt x="336" y="90"/>
                  </a:lnTo>
                  <a:lnTo>
                    <a:pt x="337" y="90"/>
                  </a:lnTo>
                  <a:lnTo>
                    <a:pt x="338" y="90"/>
                  </a:lnTo>
                  <a:lnTo>
                    <a:pt x="338" y="91"/>
                  </a:lnTo>
                  <a:lnTo>
                    <a:pt x="338" y="92"/>
                  </a:lnTo>
                  <a:lnTo>
                    <a:pt x="339" y="92"/>
                  </a:lnTo>
                  <a:lnTo>
                    <a:pt x="340" y="92"/>
                  </a:lnTo>
                  <a:lnTo>
                    <a:pt x="340" y="92"/>
                  </a:lnTo>
                  <a:lnTo>
                    <a:pt x="340" y="93"/>
                  </a:lnTo>
                  <a:lnTo>
                    <a:pt x="340" y="93"/>
                  </a:lnTo>
                  <a:lnTo>
                    <a:pt x="340" y="94"/>
                  </a:lnTo>
                  <a:lnTo>
                    <a:pt x="340" y="95"/>
                  </a:lnTo>
                  <a:lnTo>
                    <a:pt x="340" y="96"/>
                  </a:lnTo>
                  <a:lnTo>
                    <a:pt x="340" y="97"/>
                  </a:lnTo>
                  <a:lnTo>
                    <a:pt x="340" y="98"/>
                  </a:lnTo>
                  <a:lnTo>
                    <a:pt x="340" y="99"/>
                  </a:lnTo>
                  <a:lnTo>
                    <a:pt x="340" y="99"/>
                  </a:lnTo>
                  <a:lnTo>
                    <a:pt x="340" y="100"/>
                  </a:lnTo>
                  <a:lnTo>
                    <a:pt x="340" y="101"/>
                  </a:lnTo>
                  <a:lnTo>
                    <a:pt x="341" y="101"/>
                  </a:lnTo>
                  <a:lnTo>
                    <a:pt x="341" y="102"/>
                  </a:lnTo>
                  <a:lnTo>
                    <a:pt x="341" y="103"/>
                  </a:lnTo>
                  <a:lnTo>
                    <a:pt x="342" y="103"/>
                  </a:lnTo>
                  <a:lnTo>
                    <a:pt x="342" y="104"/>
                  </a:lnTo>
                  <a:lnTo>
                    <a:pt x="343" y="104"/>
                  </a:lnTo>
                  <a:lnTo>
                    <a:pt x="343" y="105"/>
                  </a:lnTo>
                  <a:lnTo>
                    <a:pt x="344" y="105"/>
                  </a:lnTo>
                  <a:lnTo>
                    <a:pt x="344" y="106"/>
                  </a:lnTo>
                  <a:lnTo>
                    <a:pt x="345" y="106"/>
                  </a:lnTo>
                  <a:lnTo>
                    <a:pt x="345" y="107"/>
                  </a:lnTo>
                  <a:lnTo>
                    <a:pt x="345" y="108"/>
                  </a:lnTo>
                  <a:lnTo>
                    <a:pt x="346" y="108"/>
                  </a:lnTo>
                  <a:lnTo>
                    <a:pt x="347" y="109"/>
                  </a:lnTo>
                  <a:lnTo>
                    <a:pt x="347" y="108"/>
                  </a:lnTo>
                  <a:lnTo>
                    <a:pt x="347" y="108"/>
                  </a:lnTo>
                  <a:lnTo>
                    <a:pt x="347" y="107"/>
                  </a:lnTo>
                  <a:lnTo>
                    <a:pt x="348" y="107"/>
                  </a:lnTo>
                  <a:lnTo>
                    <a:pt x="348" y="108"/>
                  </a:lnTo>
                  <a:lnTo>
                    <a:pt x="348" y="109"/>
                  </a:lnTo>
                  <a:lnTo>
                    <a:pt x="348" y="110"/>
                  </a:lnTo>
                  <a:lnTo>
                    <a:pt x="349" y="111"/>
                  </a:lnTo>
                  <a:lnTo>
                    <a:pt x="349" y="111"/>
                  </a:lnTo>
                  <a:lnTo>
                    <a:pt x="349" y="112"/>
                  </a:lnTo>
                  <a:lnTo>
                    <a:pt x="350" y="112"/>
                  </a:lnTo>
                  <a:lnTo>
                    <a:pt x="351" y="112"/>
                  </a:lnTo>
                  <a:lnTo>
                    <a:pt x="351" y="113"/>
                  </a:lnTo>
                  <a:lnTo>
                    <a:pt x="351" y="114"/>
                  </a:lnTo>
                  <a:lnTo>
                    <a:pt x="352" y="114"/>
                  </a:lnTo>
                  <a:lnTo>
                    <a:pt x="352" y="115"/>
                  </a:lnTo>
                  <a:lnTo>
                    <a:pt x="352" y="116"/>
                  </a:lnTo>
                  <a:lnTo>
                    <a:pt x="351" y="116"/>
                  </a:lnTo>
                  <a:lnTo>
                    <a:pt x="351" y="117"/>
                  </a:lnTo>
                  <a:lnTo>
                    <a:pt x="351" y="118"/>
                  </a:lnTo>
                  <a:lnTo>
                    <a:pt x="350" y="118"/>
                  </a:lnTo>
                  <a:lnTo>
                    <a:pt x="350" y="118"/>
                  </a:lnTo>
                  <a:lnTo>
                    <a:pt x="349" y="118"/>
                  </a:lnTo>
                  <a:lnTo>
                    <a:pt x="350" y="118"/>
                  </a:lnTo>
                  <a:lnTo>
                    <a:pt x="349" y="118"/>
                  </a:lnTo>
                  <a:lnTo>
                    <a:pt x="350" y="118"/>
                  </a:lnTo>
                  <a:lnTo>
                    <a:pt x="349" y="118"/>
                  </a:lnTo>
                  <a:lnTo>
                    <a:pt x="350" y="118"/>
                  </a:lnTo>
                  <a:lnTo>
                    <a:pt x="349" y="119"/>
                  </a:lnTo>
                  <a:lnTo>
                    <a:pt x="350" y="119"/>
                  </a:lnTo>
                  <a:lnTo>
                    <a:pt x="349" y="119"/>
                  </a:lnTo>
                  <a:lnTo>
                    <a:pt x="349" y="120"/>
                  </a:lnTo>
                  <a:lnTo>
                    <a:pt x="350" y="120"/>
                  </a:lnTo>
                  <a:lnTo>
                    <a:pt x="350" y="121"/>
                  </a:lnTo>
                  <a:lnTo>
                    <a:pt x="350" y="122"/>
                  </a:lnTo>
                  <a:lnTo>
                    <a:pt x="350" y="123"/>
                  </a:lnTo>
                  <a:lnTo>
                    <a:pt x="350" y="124"/>
                  </a:lnTo>
                  <a:lnTo>
                    <a:pt x="350" y="124"/>
                  </a:lnTo>
                  <a:lnTo>
                    <a:pt x="351" y="126"/>
                  </a:lnTo>
                  <a:lnTo>
                    <a:pt x="351" y="127"/>
                  </a:lnTo>
                  <a:lnTo>
                    <a:pt x="351" y="128"/>
                  </a:lnTo>
                  <a:lnTo>
                    <a:pt x="351" y="129"/>
                  </a:lnTo>
                  <a:lnTo>
                    <a:pt x="351" y="130"/>
                  </a:lnTo>
                  <a:lnTo>
                    <a:pt x="351" y="131"/>
                  </a:lnTo>
                  <a:lnTo>
                    <a:pt x="351" y="131"/>
                  </a:lnTo>
                  <a:lnTo>
                    <a:pt x="352" y="132"/>
                  </a:lnTo>
                  <a:lnTo>
                    <a:pt x="352" y="133"/>
                  </a:lnTo>
                  <a:lnTo>
                    <a:pt x="352" y="135"/>
                  </a:lnTo>
                  <a:lnTo>
                    <a:pt x="352" y="136"/>
                  </a:lnTo>
                  <a:lnTo>
                    <a:pt x="353" y="137"/>
                  </a:lnTo>
                  <a:lnTo>
                    <a:pt x="353" y="137"/>
                  </a:lnTo>
                  <a:lnTo>
                    <a:pt x="353" y="138"/>
                  </a:lnTo>
                  <a:lnTo>
                    <a:pt x="353" y="139"/>
                  </a:lnTo>
                  <a:lnTo>
                    <a:pt x="353" y="140"/>
                  </a:lnTo>
                  <a:lnTo>
                    <a:pt x="353" y="141"/>
                  </a:lnTo>
                  <a:lnTo>
                    <a:pt x="353" y="142"/>
                  </a:lnTo>
                  <a:lnTo>
                    <a:pt x="353" y="143"/>
                  </a:lnTo>
                  <a:lnTo>
                    <a:pt x="353" y="143"/>
                  </a:lnTo>
                  <a:lnTo>
                    <a:pt x="353" y="144"/>
                  </a:lnTo>
                  <a:lnTo>
                    <a:pt x="353" y="145"/>
                  </a:lnTo>
                  <a:lnTo>
                    <a:pt x="353" y="146"/>
                  </a:lnTo>
                  <a:lnTo>
                    <a:pt x="353" y="147"/>
                  </a:lnTo>
                  <a:lnTo>
                    <a:pt x="354" y="148"/>
                  </a:lnTo>
                  <a:lnTo>
                    <a:pt x="355" y="149"/>
                  </a:lnTo>
                  <a:lnTo>
                    <a:pt x="357" y="150"/>
                  </a:lnTo>
                  <a:lnTo>
                    <a:pt x="357" y="151"/>
                  </a:lnTo>
                  <a:lnTo>
                    <a:pt x="357" y="152"/>
                  </a:lnTo>
                  <a:lnTo>
                    <a:pt x="357" y="155"/>
                  </a:lnTo>
                  <a:lnTo>
                    <a:pt x="356" y="156"/>
                  </a:lnTo>
                  <a:lnTo>
                    <a:pt x="355" y="161"/>
                  </a:lnTo>
                  <a:lnTo>
                    <a:pt x="355" y="162"/>
                  </a:lnTo>
                  <a:lnTo>
                    <a:pt x="355" y="163"/>
                  </a:lnTo>
                  <a:lnTo>
                    <a:pt x="354" y="163"/>
                  </a:lnTo>
                  <a:lnTo>
                    <a:pt x="354" y="163"/>
                  </a:lnTo>
                  <a:lnTo>
                    <a:pt x="354" y="164"/>
                  </a:lnTo>
                  <a:lnTo>
                    <a:pt x="354" y="165"/>
                  </a:lnTo>
                  <a:lnTo>
                    <a:pt x="354" y="166"/>
                  </a:lnTo>
                  <a:lnTo>
                    <a:pt x="354" y="167"/>
                  </a:lnTo>
                  <a:lnTo>
                    <a:pt x="354" y="168"/>
                  </a:lnTo>
                  <a:lnTo>
                    <a:pt x="354" y="169"/>
                  </a:lnTo>
                  <a:lnTo>
                    <a:pt x="353" y="169"/>
                  </a:lnTo>
                  <a:lnTo>
                    <a:pt x="353" y="170"/>
                  </a:lnTo>
                  <a:lnTo>
                    <a:pt x="353" y="170"/>
                  </a:lnTo>
                  <a:lnTo>
                    <a:pt x="353" y="171"/>
                  </a:lnTo>
                  <a:lnTo>
                    <a:pt x="353" y="172"/>
                  </a:lnTo>
                  <a:lnTo>
                    <a:pt x="352" y="172"/>
                  </a:lnTo>
                  <a:lnTo>
                    <a:pt x="352" y="173"/>
                  </a:lnTo>
                  <a:lnTo>
                    <a:pt x="352" y="174"/>
                  </a:lnTo>
                  <a:lnTo>
                    <a:pt x="351" y="174"/>
                  </a:lnTo>
                  <a:lnTo>
                    <a:pt x="350" y="175"/>
                  </a:lnTo>
                  <a:lnTo>
                    <a:pt x="349" y="175"/>
                  </a:lnTo>
                  <a:lnTo>
                    <a:pt x="349" y="176"/>
                  </a:lnTo>
                  <a:lnTo>
                    <a:pt x="348" y="175"/>
                  </a:lnTo>
                  <a:lnTo>
                    <a:pt x="347" y="175"/>
                  </a:lnTo>
                  <a:lnTo>
                    <a:pt x="347" y="176"/>
                  </a:lnTo>
                  <a:lnTo>
                    <a:pt x="347" y="176"/>
                  </a:lnTo>
                  <a:lnTo>
                    <a:pt x="346" y="176"/>
                  </a:lnTo>
                  <a:lnTo>
                    <a:pt x="346" y="177"/>
                  </a:lnTo>
                  <a:lnTo>
                    <a:pt x="346" y="178"/>
                  </a:lnTo>
                  <a:lnTo>
                    <a:pt x="346" y="179"/>
                  </a:lnTo>
                  <a:lnTo>
                    <a:pt x="345" y="179"/>
                  </a:lnTo>
                  <a:lnTo>
                    <a:pt x="345" y="181"/>
                  </a:lnTo>
                  <a:lnTo>
                    <a:pt x="345" y="182"/>
                  </a:lnTo>
                  <a:lnTo>
                    <a:pt x="345" y="182"/>
                  </a:lnTo>
                  <a:lnTo>
                    <a:pt x="344" y="182"/>
                  </a:lnTo>
                  <a:lnTo>
                    <a:pt x="343" y="182"/>
                  </a:lnTo>
                  <a:lnTo>
                    <a:pt x="342" y="182"/>
                  </a:lnTo>
                  <a:lnTo>
                    <a:pt x="341" y="182"/>
                  </a:lnTo>
                  <a:lnTo>
                    <a:pt x="340" y="183"/>
                  </a:lnTo>
                  <a:lnTo>
                    <a:pt x="340" y="183"/>
                  </a:lnTo>
                  <a:lnTo>
                    <a:pt x="340" y="184"/>
                  </a:lnTo>
                  <a:lnTo>
                    <a:pt x="340" y="185"/>
                  </a:lnTo>
                  <a:lnTo>
                    <a:pt x="340" y="186"/>
                  </a:lnTo>
                  <a:lnTo>
                    <a:pt x="340" y="187"/>
                  </a:lnTo>
                  <a:lnTo>
                    <a:pt x="340" y="188"/>
                  </a:lnTo>
                  <a:lnTo>
                    <a:pt x="341" y="188"/>
                  </a:lnTo>
                  <a:lnTo>
                    <a:pt x="341" y="188"/>
                  </a:lnTo>
                  <a:lnTo>
                    <a:pt x="342" y="188"/>
                  </a:lnTo>
                  <a:lnTo>
                    <a:pt x="342" y="189"/>
                  </a:lnTo>
                  <a:lnTo>
                    <a:pt x="343" y="189"/>
                  </a:lnTo>
                  <a:lnTo>
                    <a:pt x="343" y="190"/>
                  </a:lnTo>
                  <a:lnTo>
                    <a:pt x="343" y="191"/>
                  </a:lnTo>
                  <a:lnTo>
                    <a:pt x="344" y="191"/>
                  </a:lnTo>
                  <a:lnTo>
                    <a:pt x="344" y="192"/>
                  </a:lnTo>
                  <a:lnTo>
                    <a:pt x="344" y="193"/>
                  </a:lnTo>
                  <a:lnTo>
                    <a:pt x="344" y="194"/>
                  </a:lnTo>
                  <a:lnTo>
                    <a:pt x="343" y="194"/>
                  </a:lnTo>
                  <a:lnTo>
                    <a:pt x="343" y="195"/>
                  </a:lnTo>
                  <a:lnTo>
                    <a:pt x="343" y="195"/>
                  </a:lnTo>
                  <a:lnTo>
                    <a:pt x="342" y="195"/>
                  </a:lnTo>
                  <a:lnTo>
                    <a:pt x="342" y="196"/>
                  </a:lnTo>
                  <a:lnTo>
                    <a:pt x="341" y="196"/>
                  </a:lnTo>
                  <a:lnTo>
                    <a:pt x="341" y="197"/>
                  </a:lnTo>
                  <a:lnTo>
                    <a:pt x="341" y="196"/>
                  </a:lnTo>
                  <a:lnTo>
                    <a:pt x="341" y="197"/>
                  </a:lnTo>
                  <a:lnTo>
                    <a:pt x="340" y="197"/>
                  </a:lnTo>
                  <a:lnTo>
                    <a:pt x="340" y="196"/>
                  </a:lnTo>
                  <a:lnTo>
                    <a:pt x="340" y="197"/>
                  </a:lnTo>
                  <a:lnTo>
                    <a:pt x="340" y="196"/>
                  </a:lnTo>
                  <a:lnTo>
                    <a:pt x="340" y="196"/>
                  </a:lnTo>
                  <a:lnTo>
                    <a:pt x="340" y="197"/>
                  </a:lnTo>
                  <a:lnTo>
                    <a:pt x="339" y="197"/>
                  </a:lnTo>
                  <a:lnTo>
                    <a:pt x="338" y="197"/>
                  </a:lnTo>
                  <a:lnTo>
                    <a:pt x="337" y="197"/>
                  </a:lnTo>
                  <a:lnTo>
                    <a:pt x="336" y="197"/>
                  </a:lnTo>
                  <a:lnTo>
                    <a:pt x="335" y="197"/>
                  </a:lnTo>
                  <a:lnTo>
                    <a:pt x="334" y="197"/>
                  </a:lnTo>
                  <a:lnTo>
                    <a:pt x="334" y="197"/>
                  </a:lnTo>
                  <a:lnTo>
                    <a:pt x="334" y="198"/>
                  </a:lnTo>
                  <a:lnTo>
                    <a:pt x="333" y="198"/>
                  </a:lnTo>
                  <a:lnTo>
                    <a:pt x="333" y="199"/>
                  </a:lnTo>
                  <a:lnTo>
                    <a:pt x="332" y="199"/>
                  </a:lnTo>
                  <a:lnTo>
                    <a:pt x="332" y="200"/>
                  </a:lnTo>
                  <a:lnTo>
                    <a:pt x="331" y="200"/>
                  </a:lnTo>
                  <a:lnTo>
                    <a:pt x="331" y="201"/>
                  </a:lnTo>
                  <a:lnTo>
                    <a:pt x="330" y="201"/>
                  </a:lnTo>
                  <a:lnTo>
                    <a:pt x="329" y="201"/>
                  </a:lnTo>
                  <a:lnTo>
                    <a:pt x="328" y="201"/>
                  </a:lnTo>
                  <a:lnTo>
                    <a:pt x="328" y="201"/>
                  </a:lnTo>
                  <a:lnTo>
                    <a:pt x="328" y="201"/>
                  </a:lnTo>
                  <a:lnTo>
                    <a:pt x="328" y="202"/>
                  </a:lnTo>
                  <a:lnTo>
                    <a:pt x="328" y="203"/>
                  </a:lnTo>
                  <a:lnTo>
                    <a:pt x="328" y="204"/>
                  </a:lnTo>
                  <a:lnTo>
                    <a:pt x="327" y="204"/>
                  </a:lnTo>
                  <a:lnTo>
                    <a:pt x="327" y="205"/>
                  </a:lnTo>
                  <a:lnTo>
                    <a:pt x="326" y="204"/>
                  </a:lnTo>
                  <a:lnTo>
                    <a:pt x="325" y="204"/>
                  </a:lnTo>
                  <a:lnTo>
                    <a:pt x="324" y="204"/>
                  </a:lnTo>
                  <a:lnTo>
                    <a:pt x="324" y="205"/>
                  </a:lnTo>
                  <a:lnTo>
                    <a:pt x="323" y="205"/>
                  </a:lnTo>
                  <a:lnTo>
                    <a:pt x="323" y="206"/>
                  </a:lnTo>
                  <a:lnTo>
                    <a:pt x="322" y="206"/>
                  </a:lnTo>
                  <a:lnTo>
                    <a:pt x="322" y="207"/>
                  </a:lnTo>
                  <a:lnTo>
                    <a:pt x="322" y="208"/>
                  </a:lnTo>
                  <a:lnTo>
                    <a:pt x="322" y="208"/>
                  </a:lnTo>
                  <a:lnTo>
                    <a:pt x="321" y="208"/>
                  </a:lnTo>
                  <a:lnTo>
                    <a:pt x="321" y="209"/>
                  </a:lnTo>
                  <a:lnTo>
                    <a:pt x="321" y="210"/>
                  </a:lnTo>
                  <a:lnTo>
                    <a:pt x="321" y="211"/>
                  </a:lnTo>
                  <a:lnTo>
                    <a:pt x="321" y="212"/>
                  </a:lnTo>
                  <a:lnTo>
                    <a:pt x="321" y="213"/>
                  </a:lnTo>
                  <a:lnTo>
                    <a:pt x="321" y="214"/>
                  </a:lnTo>
                  <a:lnTo>
                    <a:pt x="321" y="214"/>
                  </a:lnTo>
                  <a:lnTo>
                    <a:pt x="321" y="214"/>
                  </a:lnTo>
                  <a:lnTo>
                    <a:pt x="321" y="215"/>
                  </a:lnTo>
                  <a:lnTo>
                    <a:pt x="321" y="216"/>
                  </a:lnTo>
                  <a:lnTo>
                    <a:pt x="320" y="216"/>
                  </a:lnTo>
                  <a:lnTo>
                    <a:pt x="320" y="217"/>
                  </a:lnTo>
                  <a:lnTo>
                    <a:pt x="320" y="218"/>
                  </a:lnTo>
                  <a:lnTo>
                    <a:pt x="319" y="218"/>
                  </a:lnTo>
                  <a:lnTo>
                    <a:pt x="319" y="219"/>
                  </a:lnTo>
                  <a:lnTo>
                    <a:pt x="319" y="220"/>
                  </a:lnTo>
                  <a:lnTo>
                    <a:pt x="319" y="221"/>
                  </a:lnTo>
                  <a:lnTo>
                    <a:pt x="318" y="221"/>
                  </a:lnTo>
                  <a:lnTo>
                    <a:pt x="317" y="221"/>
                  </a:lnTo>
                  <a:lnTo>
                    <a:pt x="317" y="221"/>
                  </a:lnTo>
                  <a:lnTo>
                    <a:pt x="316" y="221"/>
                  </a:lnTo>
                  <a:lnTo>
                    <a:pt x="316" y="222"/>
                  </a:lnTo>
                  <a:lnTo>
                    <a:pt x="316" y="223"/>
                  </a:lnTo>
                  <a:lnTo>
                    <a:pt x="316" y="224"/>
                  </a:lnTo>
                  <a:lnTo>
                    <a:pt x="315" y="224"/>
                  </a:lnTo>
                  <a:lnTo>
                    <a:pt x="315" y="224"/>
                  </a:lnTo>
                  <a:lnTo>
                    <a:pt x="315" y="225"/>
                  </a:lnTo>
                  <a:lnTo>
                    <a:pt x="314" y="225"/>
                  </a:lnTo>
                  <a:lnTo>
                    <a:pt x="314" y="226"/>
                  </a:lnTo>
                  <a:lnTo>
                    <a:pt x="313" y="226"/>
                  </a:lnTo>
                  <a:lnTo>
                    <a:pt x="312" y="226"/>
                  </a:lnTo>
                  <a:lnTo>
                    <a:pt x="312" y="227"/>
                  </a:lnTo>
                  <a:lnTo>
                    <a:pt x="311" y="227"/>
                  </a:lnTo>
                  <a:lnTo>
                    <a:pt x="312" y="227"/>
                  </a:lnTo>
                  <a:lnTo>
                    <a:pt x="311" y="227"/>
                  </a:lnTo>
                  <a:lnTo>
                    <a:pt x="310" y="227"/>
                  </a:lnTo>
                  <a:lnTo>
                    <a:pt x="310" y="227"/>
                  </a:lnTo>
                  <a:lnTo>
                    <a:pt x="309" y="227"/>
                  </a:lnTo>
                  <a:lnTo>
                    <a:pt x="310" y="227"/>
                  </a:lnTo>
                  <a:lnTo>
                    <a:pt x="309" y="227"/>
                  </a:lnTo>
                  <a:lnTo>
                    <a:pt x="310" y="227"/>
                  </a:lnTo>
                  <a:lnTo>
                    <a:pt x="309" y="227"/>
                  </a:lnTo>
                  <a:lnTo>
                    <a:pt x="309" y="228"/>
                  </a:lnTo>
                  <a:lnTo>
                    <a:pt x="309" y="229"/>
                  </a:lnTo>
                  <a:lnTo>
                    <a:pt x="309" y="230"/>
                  </a:lnTo>
                  <a:lnTo>
                    <a:pt x="310" y="230"/>
                  </a:lnTo>
                  <a:lnTo>
                    <a:pt x="310" y="231"/>
                  </a:lnTo>
                  <a:lnTo>
                    <a:pt x="309" y="231"/>
                  </a:lnTo>
                  <a:lnTo>
                    <a:pt x="309" y="232"/>
                  </a:lnTo>
                  <a:lnTo>
                    <a:pt x="309" y="231"/>
                  </a:lnTo>
                  <a:lnTo>
                    <a:pt x="309" y="232"/>
                  </a:lnTo>
                  <a:lnTo>
                    <a:pt x="308" y="232"/>
                  </a:lnTo>
                  <a:lnTo>
                    <a:pt x="308" y="232"/>
                  </a:lnTo>
                  <a:lnTo>
                    <a:pt x="308" y="233"/>
                  </a:lnTo>
                  <a:lnTo>
                    <a:pt x="308" y="233"/>
                  </a:lnTo>
                  <a:lnTo>
                    <a:pt x="308" y="233"/>
                  </a:lnTo>
                  <a:lnTo>
                    <a:pt x="308" y="233"/>
                  </a:lnTo>
                  <a:lnTo>
                    <a:pt x="308" y="234"/>
                  </a:lnTo>
                  <a:lnTo>
                    <a:pt x="307" y="234"/>
                  </a:lnTo>
                  <a:lnTo>
                    <a:pt x="308" y="234"/>
                  </a:lnTo>
                  <a:lnTo>
                    <a:pt x="307" y="234"/>
                  </a:lnTo>
                  <a:lnTo>
                    <a:pt x="307" y="235"/>
                  </a:lnTo>
                  <a:lnTo>
                    <a:pt x="307" y="234"/>
                  </a:lnTo>
                  <a:lnTo>
                    <a:pt x="307" y="235"/>
                  </a:lnTo>
                  <a:lnTo>
                    <a:pt x="306" y="235"/>
                  </a:lnTo>
                  <a:lnTo>
                    <a:pt x="305" y="235"/>
                  </a:lnTo>
                  <a:lnTo>
                    <a:pt x="304" y="235"/>
                  </a:lnTo>
                  <a:lnTo>
                    <a:pt x="303" y="235"/>
                  </a:lnTo>
                  <a:lnTo>
                    <a:pt x="303" y="236"/>
                  </a:lnTo>
                  <a:lnTo>
                    <a:pt x="303" y="235"/>
                  </a:lnTo>
                  <a:lnTo>
                    <a:pt x="303" y="236"/>
                  </a:lnTo>
                  <a:lnTo>
                    <a:pt x="303" y="235"/>
                  </a:lnTo>
                  <a:lnTo>
                    <a:pt x="303" y="236"/>
                  </a:lnTo>
                  <a:lnTo>
                    <a:pt x="302" y="236"/>
                  </a:lnTo>
                  <a:lnTo>
                    <a:pt x="302" y="235"/>
                  </a:lnTo>
                  <a:lnTo>
                    <a:pt x="302" y="236"/>
                  </a:lnTo>
                  <a:lnTo>
                    <a:pt x="302" y="235"/>
                  </a:lnTo>
                  <a:lnTo>
                    <a:pt x="302" y="236"/>
                  </a:lnTo>
                  <a:lnTo>
                    <a:pt x="302" y="235"/>
                  </a:lnTo>
                  <a:lnTo>
                    <a:pt x="302" y="236"/>
                  </a:lnTo>
                  <a:lnTo>
                    <a:pt x="302" y="236"/>
                  </a:lnTo>
                  <a:lnTo>
                    <a:pt x="302" y="236"/>
                  </a:lnTo>
                  <a:lnTo>
                    <a:pt x="302" y="236"/>
                  </a:lnTo>
                  <a:lnTo>
                    <a:pt x="302" y="236"/>
                  </a:lnTo>
                  <a:lnTo>
                    <a:pt x="302" y="236"/>
                  </a:lnTo>
                  <a:lnTo>
                    <a:pt x="302" y="237"/>
                  </a:lnTo>
                  <a:lnTo>
                    <a:pt x="302" y="236"/>
                  </a:lnTo>
                  <a:lnTo>
                    <a:pt x="302" y="237"/>
                  </a:lnTo>
                  <a:lnTo>
                    <a:pt x="301" y="237"/>
                  </a:lnTo>
                  <a:lnTo>
                    <a:pt x="301" y="238"/>
                  </a:lnTo>
                  <a:lnTo>
                    <a:pt x="300" y="238"/>
                  </a:lnTo>
                  <a:lnTo>
                    <a:pt x="300" y="237"/>
                  </a:lnTo>
                  <a:lnTo>
                    <a:pt x="300" y="238"/>
                  </a:lnTo>
                  <a:lnTo>
                    <a:pt x="299" y="238"/>
                  </a:lnTo>
                  <a:lnTo>
                    <a:pt x="299" y="239"/>
                  </a:lnTo>
                  <a:lnTo>
                    <a:pt x="298" y="239"/>
                  </a:lnTo>
                  <a:lnTo>
                    <a:pt x="298" y="240"/>
                  </a:lnTo>
                  <a:lnTo>
                    <a:pt x="298" y="240"/>
                  </a:lnTo>
                  <a:lnTo>
                    <a:pt x="298" y="241"/>
                  </a:lnTo>
                  <a:lnTo>
                    <a:pt x="297" y="241"/>
                  </a:lnTo>
                  <a:lnTo>
                    <a:pt x="297" y="242"/>
                  </a:lnTo>
                  <a:lnTo>
                    <a:pt x="297" y="243"/>
                  </a:lnTo>
                  <a:lnTo>
                    <a:pt x="297" y="244"/>
                  </a:lnTo>
                  <a:lnTo>
                    <a:pt x="297" y="245"/>
                  </a:lnTo>
                  <a:lnTo>
                    <a:pt x="297" y="246"/>
                  </a:lnTo>
                  <a:lnTo>
                    <a:pt x="296" y="246"/>
                  </a:lnTo>
                  <a:lnTo>
                    <a:pt x="296" y="246"/>
                  </a:lnTo>
                  <a:lnTo>
                    <a:pt x="296" y="247"/>
                  </a:lnTo>
                  <a:lnTo>
                    <a:pt x="296" y="248"/>
                  </a:lnTo>
                  <a:lnTo>
                    <a:pt x="296" y="249"/>
                  </a:lnTo>
                  <a:lnTo>
                    <a:pt x="296" y="250"/>
                  </a:lnTo>
                  <a:lnTo>
                    <a:pt x="296" y="251"/>
                  </a:lnTo>
                  <a:lnTo>
                    <a:pt x="296" y="252"/>
                  </a:lnTo>
                  <a:lnTo>
                    <a:pt x="296" y="253"/>
                  </a:lnTo>
                  <a:lnTo>
                    <a:pt x="296" y="253"/>
                  </a:lnTo>
                  <a:lnTo>
                    <a:pt x="296" y="253"/>
                  </a:lnTo>
                  <a:lnTo>
                    <a:pt x="296" y="254"/>
                  </a:lnTo>
                  <a:lnTo>
                    <a:pt x="295" y="254"/>
                  </a:lnTo>
                  <a:lnTo>
                    <a:pt x="295" y="255"/>
                  </a:lnTo>
                  <a:lnTo>
                    <a:pt x="295" y="254"/>
                  </a:lnTo>
                  <a:lnTo>
                    <a:pt x="295" y="255"/>
                  </a:lnTo>
                  <a:lnTo>
                    <a:pt x="294" y="255"/>
                  </a:lnTo>
                  <a:lnTo>
                    <a:pt x="293" y="255"/>
                  </a:lnTo>
                  <a:lnTo>
                    <a:pt x="293" y="256"/>
                  </a:lnTo>
                  <a:lnTo>
                    <a:pt x="294" y="256"/>
                  </a:lnTo>
                  <a:lnTo>
                    <a:pt x="293" y="256"/>
                  </a:lnTo>
                  <a:lnTo>
                    <a:pt x="293" y="257"/>
                  </a:lnTo>
                  <a:lnTo>
                    <a:pt x="293" y="256"/>
                  </a:lnTo>
                  <a:lnTo>
                    <a:pt x="293" y="257"/>
                  </a:lnTo>
                  <a:lnTo>
                    <a:pt x="293" y="258"/>
                  </a:lnTo>
                  <a:lnTo>
                    <a:pt x="292" y="258"/>
                  </a:lnTo>
                  <a:lnTo>
                    <a:pt x="292" y="259"/>
                  </a:lnTo>
                  <a:lnTo>
                    <a:pt x="292" y="258"/>
                  </a:lnTo>
                  <a:lnTo>
                    <a:pt x="292" y="259"/>
                  </a:lnTo>
                  <a:lnTo>
                    <a:pt x="291" y="259"/>
                  </a:lnTo>
                  <a:lnTo>
                    <a:pt x="291" y="259"/>
                  </a:lnTo>
                  <a:lnTo>
                    <a:pt x="291" y="259"/>
                  </a:lnTo>
                  <a:lnTo>
                    <a:pt x="291" y="259"/>
                  </a:lnTo>
                  <a:lnTo>
                    <a:pt x="291" y="259"/>
                  </a:lnTo>
                  <a:lnTo>
                    <a:pt x="291" y="259"/>
                  </a:lnTo>
                  <a:lnTo>
                    <a:pt x="291" y="259"/>
                  </a:lnTo>
                  <a:lnTo>
                    <a:pt x="291" y="259"/>
                  </a:lnTo>
                  <a:lnTo>
                    <a:pt x="291" y="260"/>
                  </a:lnTo>
                  <a:lnTo>
                    <a:pt x="290" y="260"/>
                  </a:lnTo>
                  <a:lnTo>
                    <a:pt x="290" y="261"/>
                  </a:lnTo>
                  <a:lnTo>
                    <a:pt x="289" y="261"/>
                  </a:lnTo>
                  <a:lnTo>
                    <a:pt x="289" y="262"/>
                  </a:lnTo>
                  <a:lnTo>
                    <a:pt x="289" y="262"/>
                  </a:lnTo>
                  <a:lnTo>
                    <a:pt x="289" y="263"/>
                  </a:lnTo>
                  <a:lnTo>
                    <a:pt x="288" y="264"/>
                  </a:lnTo>
                  <a:lnTo>
                    <a:pt x="288" y="265"/>
                  </a:lnTo>
                  <a:lnTo>
                    <a:pt x="287" y="265"/>
                  </a:lnTo>
                  <a:lnTo>
                    <a:pt x="287" y="266"/>
                  </a:lnTo>
                  <a:lnTo>
                    <a:pt x="286" y="266"/>
                  </a:lnTo>
                  <a:lnTo>
                    <a:pt x="286" y="266"/>
                  </a:lnTo>
                  <a:lnTo>
                    <a:pt x="286" y="267"/>
                  </a:lnTo>
                  <a:lnTo>
                    <a:pt x="285" y="267"/>
                  </a:lnTo>
                  <a:lnTo>
                    <a:pt x="285" y="268"/>
                  </a:lnTo>
                  <a:lnTo>
                    <a:pt x="284" y="268"/>
                  </a:lnTo>
                  <a:lnTo>
                    <a:pt x="284" y="269"/>
                  </a:lnTo>
                  <a:lnTo>
                    <a:pt x="283" y="269"/>
                  </a:lnTo>
                  <a:lnTo>
                    <a:pt x="283" y="270"/>
                  </a:lnTo>
                  <a:lnTo>
                    <a:pt x="284" y="271"/>
                  </a:lnTo>
                  <a:lnTo>
                    <a:pt x="284" y="272"/>
                  </a:lnTo>
                  <a:lnTo>
                    <a:pt x="284" y="272"/>
                  </a:lnTo>
                  <a:lnTo>
                    <a:pt x="284" y="273"/>
                  </a:lnTo>
                  <a:lnTo>
                    <a:pt x="285" y="273"/>
                  </a:lnTo>
                  <a:lnTo>
                    <a:pt x="285" y="274"/>
                  </a:lnTo>
                  <a:lnTo>
                    <a:pt x="285" y="275"/>
                  </a:lnTo>
                  <a:lnTo>
                    <a:pt x="285" y="276"/>
                  </a:lnTo>
                  <a:lnTo>
                    <a:pt x="286" y="277"/>
                  </a:lnTo>
                  <a:lnTo>
                    <a:pt x="286" y="278"/>
                  </a:lnTo>
                  <a:lnTo>
                    <a:pt x="287" y="282"/>
                  </a:lnTo>
                  <a:lnTo>
                    <a:pt x="287" y="283"/>
                  </a:lnTo>
                  <a:lnTo>
                    <a:pt x="288" y="285"/>
                  </a:lnTo>
                  <a:lnTo>
                    <a:pt x="288" y="285"/>
                  </a:lnTo>
                  <a:lnTo>
                    <a:pt x="288" y="286"/>
                  </a:lnTo>
                  <a:lnTo>
                    <a:pt x="287" y="289"/>
                  </a:lnTo>
                  <a:lnTo>
                    <a:pt x="287" y="290"/>
                  </a:lnTo>
                  <a:lnTo>
                    <a:pt x="287" y="292"/>
                  </a:lnTo>
                  <a:lnTo>
                    <a:pt x="287" y="293"/>
                  </a:lnTo>
                  <a:lnTo>
                    <a:pt x="286" y="295"/>
                  </a:lnTo>
                  <a:lnTo>
                    <a:pt x="287" y="296"/>
                  </a:lnTo>
                  <a:lnTo>
                    <a:pt x="286" y="296"/>
                  </a:lnTo>
                  <a:lnTo>
                    <a:pt x="286" y="298"/>
                  </a:lnTo>
                  <a:lnTo>
                    <a:pt x="285" y="302"/>
                  </a:lnTo>
                  <a:lnTo>
                    <a:pt x="285" y="303"/>
                  </a:lnTo>
                  <a:lnTo>
                    <a:pt x="285" y="304"/>
                  </a:lnTo>
                  <a:lnTo>
                    <a:pt x="284" y="305"/>
                  </a:lnTo>
                  <a:lnTo>
                    <a:pt x="284" y="306"/>
                  </a:lnTo>
                  <a:lnTo>
                    <a:pt x="284" y="307"/>
                  </a:lnTo>
                  <a:lnTo>
                    <a:pt x="284" y="311"/>
                  </a:lnTo>
                  <a:lnTo>
                    <a:pt x="284" y="312"/>
                  </a:lnTo>
                  <a:lnTo>
                    <a:pt x="284" y="314"/>
                  </a:lnTo>
                  <a:lnTo>
                    <a:pt x="284" y="316"/>
                  </a:lnTo>
                  <a:lnTo>
                    <a:pt x="284" y="320"/>
                  </a:lnTo>
                  <a:lnTo>
                    <a:pt x="284" y="323"/>
                  </a:lnTo>
                  <a:lnTo>
                    <a:pt x="284" y="329"/>
                  </a:lnTo>
                  <a:lnTo>
                    <a:pt x="284" y="332"/>
                  </a:lnTo>
                  <a:lnTo>
                    <a:pt x="284" y="336"/>
                  </a:lnTo>
                  <a:lnTo>
                    <a:pt x="284" y="342"/>
                  </a:lnTo>
                  <a:lnTo>
                    <a:pt x="273" y="342"/>
                  </a:lnTo>
                  <a:lnTo>
                    <a:pt x="266" y="342"/>
                  </a:lnTo>
                  <a:lnTo>
                    <a:pt x="258" y="342"/>
                  </a:lnTo>
                  <a:lnTo>
                    <a:pt x="257" y="342"/>
                  </a:lnTo>
                  <a:lnTo>
                    <a:pt x="255" y="342"/>
                  </a:lnTo>
                  <a:lnTo>
                    <a:pt x="252" y="342"/>
                  </a:lnTo>
                  <a:lnTo>
                    <a:pt x="240" y="342"/>
                  </a:lnTo>
                  <a:lnTo>
                    <a:pt x="224" y="342"/>
                  </a:lnTo>
                  <a:lnTo>
                    <a:pt x="216" y="342"/>
                  </a:lnTo>
                  <a:lnTo>
                    <a:pt x="208" y="342"/>
                  </a:lnTo>
                  <a:lnTo>
                    <a:pt x="206" y="342"/>
                  </a:lnTo>
                  <a:lnTo>
                    <a:pt x="192" y="342"/>
                  </a:lnTo>
                  <a:lnTo>
                    <a:pt x="175" y="342"/>
                  </a:lnTo>
                  <a:lnTo>
                    <a:pt x="160" y="342"/>
                  </a:lnTo>
                  <a:lnTo>
                    <a:pt x="159" y="342"/>
                  </a:lnTo>
                  <a:lnTo>
                    <a:pt x="157" y="342"/>
                  </a:lnTo>
                  <a:lnTo>
                    <a:pt x="155" y="342"/>
                  </a:lnTo>
                  <a:lnTo>
                    <a:pt x="145" y="342"/>
                  </a:lnTo>
                  <a:lnTo>
                    <a:pt x="142" y="342"/>
                  </a:lnTo>
                  <a:lnTo>
                    <a:pt x="141" y="342"/>
                  </a:lnTo>
                  <a:lnTo>
                    <a:pt x="140" y="342"/>
                  </a:lnTo>
                  <a:lnTo>
                    <a:pt x="138" y="342"/>
                  </a:lnTo>
                  <a:lnTo>
                    <a:pt x="137" y="342"/>
                  </a:lnTo>
                  <a:lnTo>
                    <a:pt x="136" y="342"/>
                  </a:lnTo>
                  <a:lnTo>
                    <a:pt x="126" y="342"/>
                  </a:lnTo>
                  <a:lnTo>
                    <a:pt x="124" y="342"/>
                  </a:lnTo>
                  <a:lnTo>
                    <a:pt x="123" y="342"/>
                  </a:lnTo>
                  <a:lnTo>
                    <a:pt x="123" y="342"/>
                  </a:lnTo>
                  <a:lnTo>
                    <a:pt x="121" y="342"/>
                  </a:lnTo>
                  <a:lnTo>
                    <a:pt x="111" y="342"/>
                  </a:lnTo>
                  <a:lnTo>
                    <a:pt x="110" y="342"/>
                  </a:lnTo>
                  <a:lnTo>
                    <a:pt x="97" y="342"/>
                  </a:lnTo>
                  <a:lnTo>
                    <a:pt x="97" y="342"/>
                  </a:lnTo>
                  <a:lnTo>
                    <a:pt x="96" y="342"/>
                  </a:lnTo>
                  <a:lnTo>
                    <a:pt x="93" y="342"/>
                  </a:lnTo>
                  <a:lnTo>
                    <a:pt x="85" y="342"/>
                  </a:lnTo>
                  <a:lnTo>
                    <a:pt x="84" y="342"/>
                  </a:lnTo>
                  <a:lnTo>
                    <a:pt x="81" y="342"/>
                  </a:lnTo>
                  <a:lnTo>
                    <a:pt x="80" y="342"/>
                  </a:lnTo>
                  <a:lnTo>
                    <a:pt x="79" y="342"/>
                  </a:lnTo>
                  <a:lnTo>
                    <a:pt x="79" y="341"/>
                  </a:lnTo>
                  <a:lnTo>
                    <a:pt x="78" y="341"/>
                  </a:lnTo>
                  <a:lnTo>
                    <a:pt x="78" y="341"/>
                  </a:lnTo>
                  <a:lnTo>
                    <a:pt x="78" y="342"/>
                  </a:lnTo>
                  <a:lnTo>
                    <a:pt x="77" y="342"/>
                  </a:lnTo>
                  <a:lnTo>
                    <a:pt x="77" y="343"/>
                  </a:lnTo>
                  <a:lnTo>
                    <a:pt x="76" y="343"/>
                  </a:lnTo>
                  <a:lnTo>
                    <a:pt x="75" y="343"/>
                  </a:lnTo>
                  <a:lnTo>
                    <a:pt x="74" y="343"/>
                  </a:lnTo>
                  <a:lnTo>
                    <a:pt x="73" y="343"/>
                  </a:lnTo>
                  <a:lnTo>
                    <a:pt x="73" y="343"/>
                  </a:lnTo>
                  <a:lnTo>
                    <a:pt x="72" y="343"/>
                  </a:lnTo>
                  <a:lnTo>
                    <a:pt x="72" y="344"/>
                  </a:lnTo>
                  <a:lnTo>
                    <a:pt x="72" y="344"/>
                  </a:lnTo>
                  <a:lnTo>
                    <a:pt x="72" y="345"/>
                  </a:lnTo>
                  <a:lnTo>
                    <a:pt x="72" y="346"/>
                  </a:lnTo>
                  <a:lnTo>
                    <a:pt x="71" y="346"/>
                  </a:lnTo>
                  <a:lnTo>
                    <a:pt x="70" y="346"/>
                  </a:lnTo>
                  <a:lnTo>
                    <a:pt x="69" y="346"/>
                  </a:lnTo>
                  <a:lnTo>
                    <a:pt x="70" y="346"/>
                  </a:lnTo>
                  <a:lnTo>
                    <a:pt x="70" y="347"/>
                  </a:lnTo>
                  <a:lnTo>
                    <a:pt x="69" y="347"/>
                  </a:lnTo>
                  <a:lnTo>
                    <a:pt x="69" y="346"/>
                  </a:lnTo>
                  <a:lnTo>
                    <a:pt x="68" y="346"/>
                  </a:lnTo>
                  <a:lnTo>
                    <a:pt x="67" y="346"/>
                  </a:lnTo>
                  <a:lnTo>
                    <a:pt x="66" y="346"/>
                  </a:lnTo>
                  <a:lnTo>
                    <a:pt x="65" y="346"/>
                  </a:lnTo>
                  <a:lnTo>
                    <a:pt x="65" y="346"/>
                  </a:lnTo>
                  <a:lnTo>
                    <a:pt x="64" y="346"/>
                  </a:lnTo>
                  <a:lnTo>
                    <a:pt x="64" y="347"/>
                  </a:lnTo>
                  <a:lnTo>
                    <a:pt x="63" y="347"/>
                  </a:lnTo>
                  <a:lnTo>
                    <a:pt x="62" y="347"/>
                  </a:lnTo>
                  <a:lnTo>
                    <a:pt x="61" y="347"/>
                  </a:lnTo>
                  <a:lnTo>
                    <a:pt x="61" y="346"/>
                  </a:lnTo>
                  <a:lnTo>
                    <a:pt x="60" y="346"/>
                  </a:lnTo>
                  <a:lnTo>
                    <a:pt x="59" y="346"/>
                  </a:lnTo>
                  <a:lnTo>
                    <a:pt x="59" y="346"/>
                  </a:lnTo>
                  <a:lnTo>
                    <a:pt x="59" y="345"/>
                  </a:lnTo>
                  <a:lnTo>
                    <a:pt x="58" y="345"/>
                  </a:lnTo>
                  <a:lnTo>
                    <a:pt x="57" y="345"/>
                  </a:lnTo>
                  <a:lnTo>
                    <a:pt x="56" y="345"/>
                  </a:lnTo>
                  <a:lnTo>
                    <a:pt x="56" y="346"/>
                  </a:lnTo>
                  <a:lnTo>
                    <a:pt x="57" y="346"/>
                  </a:lnTo>
                  <a:lnTo>
                    <a:pt x="56" y="346"/>
                  </a:lnTo>
                  <a:lnTo>
                    <a:pt x="55" y="346"/>
                  </a:lnTo>
                  <a:lnTo>
                    <a:pt x="54" y="346"/>
                  </a:lnTo>
                  <a:lnTo>
                    <a:pt x="53" y="346"/>
                  </a:lnTo>
                  <a:lnTo>
                    <a:pt x="53" y="346"/>
                  </a:lnTo>
                  <a:lnTo>
                    <a:pt x="53" y="347"/>
                  </a:lnTo>
                  <a:lnTo>
                    <a:pt x="53" y="346"/>
                  </a:lnTo>
                  <a:lnTo>
                    <a:pt x="52" y="346"/>
                  </a:lnTo>
                  <a:lnTo>
                    <a:pt x="51" y="346"/>
                  </a:lnTo>
                  <a:lnTo>
                    <a:pt x="51" y="347"/>
                  </a:lnTo>
                  <a:lnTo>
                    <a:pt x="51" y="348"/>
                  </a:lnTo>
                  <a:lnTo>
                    <a:pt x="50" y="348"/>
                  </a:lnTo>
                  <a:lnTo>
                    <a:pt x="50" y="349"/>
                  </a:lnTo>
                  <a:lnTo>
                    <a:pt x="50" y="349"/>
                  </a:lnTo>
                  <a:lnTo>
                    <a:pt x="51" y="349"/>
                  </a:lnTo>
                  <a:lnTo>
                    <a:pt x="50" y="349"/>
                  </a:lnTo>
                  <a:lnTo>
                    <a:pt x="51" y="349"/>
                  </a:lnTo>
                  <a:lnTo>
                    <a:pt x="51" y="350"/>
                  </a:lnTo>
                  <a:lnTo>
                    <a:pt x="50" y="350"/>
                  </a:lnTo>
                  <a:lnTo>
                    <a:pt x="50" y="351"/>
                  </a:lnTo>
                  <a:lnTo>
                    <a:pt x="49" y="351"/>
                  </a:lnTo>
                  <a:lnTo>
                    <a:pt x="48" y="351"/>
                  </a:lnTo>
                  <a:lnTo>
                    <a:pt x="48" y="352"/>
                  </a:lnTo>
                  <a:lnTo>
                    <a:pt x="47" y="352"/>
                  </a:lnTo>
                  <a:lnTo>
                    <a:pt x="47" y="353"/>
                  </a:lnTo>
                  <a:lnTo>
                    <a:pt x="47" y="354"/>
                  </a:lnTo>
                  <a:lnTo>
                    <a:pt x="47" y="355"/>
                  </a:lnTo>
                  <a:lnTo>
                    <a:pt x="46" y="355"/>
                  </a:lnTo>
                  <a:lnTo>
                    <a:pt x="46" y="355"/>
                  </a:lnTo>
                  <a:lnTo>
                    <a:pt x="46" y="355"/>
                  </a:lnTo>
                  <a:lnTo>
                    <a:pt x="45" y="355"/>
                  </a:lnTo>
                  <a:lnTo>
                    <a:pt x="45" y="356"/>
                  </a:lnTo>
                  <a:lnTo>
                    <a:pt x="44" y="357"/>
                  </a:lnTo>
                  <a:lnTo>
                    <a:pt x="44" y="358"/>
                  </a:lnTo>
                  <a:lnTo>
                    <a:pt x="43" y="358"/>
                  </a:lnTo>
                  <a:lnTo>
                    <a:pt x="43" y="359"/>
                  </a:lnTo>
                  <a:lnTo>
                    <a:pt x="42" y="359"/>
                  </a:lnTo>
                  <a:lnTo>
                    <a:pt x="42" y="360"/>
                  </a:lnTo>
                  <a:lnTo>
                    <a:pt x="41" y="360"/>
                  </a:lnTo>
                  <a:lnTo>
                    <a:pt x="41" y="361"/>
                  </a:lnTo>
                  <a:lnTo>
                    <a:pt x="40" y="361"/>
                  </a:lnTo>
                  <a:lnTo>
                    <a:pt x="40" y="360"/>
                  </a:lnTo>
                  <a:lnTo>
                    <a:pt x="40" y="360"/>
                  </a:lnTo>
                  <a:lnTo>
                    <a:pt x="39" y="360"/>
                  </a:lnTo>
                  <a:lnTo>
                    <a:pt x="40" y="360"/>
                  </a:lnTo>
                  <a:lnTo>
                    <a:pt x="40" y="361"/>
                  </a:lnTo>
                  <a:lnTo>
                    <a:pt x="40" y="362"/>
                  </a:lnTo>
                  <a:lnTo>
                    <a:pt x="39" y="362"/>
                  </a:lnTo>
                  <a:lnTo>
                    <a:pt x="39" y="362"/>
                  </a:lnTo>
                  <a:lnTo>
                    <a:pt x="39" y="363"/>
                  </a:lnTo>
                  <a:lnTo>
                    <a:pt x="39" y="364"/>
                  </a:lnTo>
                  <a:lnTo>
                    <a:pt x="39" y="365"/>
                  </a:lnTo>
                  <a:lnTo>
                    <a:pt x="38" y="365"/>
                  </a:lnTo>
                  <a:lnTo>
                    <a:pt x="37" y="365"/>
                  </a:lnTo>
                  <a:lnTo>
                    <a:pt x="37" y="366"/>
                  </a:lnTo>
                  <a:lnTo>
                    <a:pt x="36" y="366"/>
                  </a:lnTo>
                  <a:lnTo>
                    <a:pt x="36" y="367"/>
                  </a:lnTo>
                  <a:lnTo>
                    <a:pt x="35" y="367"/>
                  </a:lnTo>
                  <a:lnTo>
                    <a:pt x="35" y="366"/>
                  </a:lnTo>
                  <a:lnTo>
                    <a:pt x="34" y="366"/>
                  </a:lnTo>
                  <a:lnTo>
                    <a:pt x="34" y="367"/>
                  </a:lnTo>
                  <a:lnTo>
                    <a:pt x="33" y="367"/>
                  </a:lnTo>
                  <a:lnTo>
                    <a:pt x="33" y="366"/>
                  </a:lnTo>
                  <a:lnTo>
                    <a:pt x="33" y="367"/>
                  </a:lnTo>
                  <a:lnTo>
                    <a:pt x="33" y="367"/>
                  </a:lnTo>
                  <a:lnTo>
                    <a:pt x="33" y="368"/>
                  </a:lnTo>
                  <a:lnTo>
                    <a:pt x="32" y="368"/>
                  </a:lnTo>
                  <a:lnTo>
                    <a:pt x="32" y="368"/>
                  </a:lnTo>
                  <a:lnTo>
                    <a:pt x="32" y="369"/>
                  </a:lnTo>
                  <a:lnTo>
                    <a:pt x="32" y="370"/>
                  </a:lnTo>
                  <a:lnTo>
                    <a:pt x="31" y="370"/>
                  </a:lnTo>
                  <a:lnTo>
                    <a:pt x="31" y="369"/>
                  </a:lnTo>
                  <a:lnTo>
                    <a:pt x="30" y="369"/>
                  </a:lnTo>
                  <a:lnTo>
                    <a:pt x="29" y="369"/>
                  </a:lnTo>
                  <a:lnTo>
                    <a:pt x="29" y="368"/>
                  </a:lnTo>
                  <a:lnTo>
                    <a:pt x="29" y="369"/>
                  </a:lnTo>
                  <a:lnTo>
                    <a:pt x="28" y="369"/>
                  </a:lnTo>
                  <a:lnTo>
                    <a:pt x="28" y="370"/>
                  </a:lnTo>
                  <a:lnTo>
                    <a:pt x="27" y="371"/>
                  </a:lnTo>
                  <a:lnTo>
                    <a:pt x="27" y="371"/>
                  </a:lnTo>
                  <a:lnTo>
                    <a:pt x="27" y="372"/>
                  </a:lnTo>
                  <a:lnTo>
                    <a:pt x="26" y="372"/>
                  </a:lnTo>
                  <a:lnTo>
                    <a:pt x="25" y="372"/>
                  </a:lnTo>
                  <a:lnTo>
                    <a:pt x="24" y="373"/>
                  </a:lnTo>
                  <a:lnTo>
                    <a:pt x="23" y="373"/>
                  </a:lnTo>
                  <a:lnTo>
                    <a:pt x="23" y="374"/>
                  </a:lnTo>
                  <a:lnTo>
                    <a:pt x="22" y="374"/>
                  </a:lnTo>
                  <a:lnTo>
                    <a:pt x="22" y="373"/>
                  </a:lnTo>
                  <a:lnTo>
                    <a:pt x="21" y="372"/>
                  </a:lnTo>
                  <a:lnTo>
                    <a:pt x="21" y="371"/>
                  </a:lnTo>
                  <a:lnTo>
                    <a:pt x="21" y="371"/>
                  </a:lnTo>
                  <a:lnTo>
                    <a:pt x="21" y="370"/>
                  </a:lnTo>
                  <a:lnTo>
                    <a:pt x="21" y="369"/>
                  </a:lnTo>
                  <a:lnTo>
                    <a:pt x="21" y="368"/>
                  </a:lnTo>
                  <a:lnTo>
                    <a:pt x="21" y="368"/>
                  </a:lnTo>
                  <a:lnTo>
                    <a:pt x="21" y="367"/>
                  </a:lnTo>
                  <a:lnTo>
                    <a:pt x="21" y="366"/>
                  </a:lnTo>
                  <a:lnTo>
                    <a:pt x="21" y="365"/>
                  </a:lnTo>
                  <a:lnTo>
                    <a:pt x="20" y="365"/>
                  </a:lnTo>
                  <a:lnTo>
                    <a:pt x="19" y="365"/>
                  </a:lnTo>
                  <a:lnTo>
                    <a:pt x="19" y="366"/>
                  </a:lnTo>
                  <a:lnTo>
                    <a:pt x="19" y="365"/>
                  </a:lnTo>
                  <a:lnTo>
                    <a:pt x="19" y="364"/>
                  </a:lnTo>
                  <a:lnTo>
                    <a:pt x="18" y="364"/>
                  </a:lnTo>
                  <a:lnTo>
                    <a:pt x="18" y="363"/>
                  </a:lnTo>
                  <a:lnTo>
                    <a:pt x="18" y="362"/>
                  </a:lnTo>
                  <a:lnTo>
                    <a:pt x="17" y="362"/>
                  </a:lnTo>
                  <a:lnTo>
                    <a:pt x="16" y="362"/>
                  </a:lnTo>
                  <a:lnTo>
                    <a:pt x="16" y="363"/>
                  </a:lnTo>
                  <a:lnTo>
                    <a:pt x="15" y="363"/>
                  </a:lnTo>
                  <a:lnTo>
                    <a:pt x="15" y="364"/>
                  </a:lnTo>
                  <a:lnTo>
                    <a:pt x="14" y="365"/>
                  </a:lnTo>
                  <a:lnTo>
                    <a:pt x="14" y="366"/>
                  </a:lnTo>
                  <a:lnTo>
                    <a:pt x="14" y="366"/>
                  </a:lnTo>
                  <a:lnTo>
                    <a:pt x="13" y="365"/>
                  </a:lnTo>
                  <a:lnTo>
                    <a:pt x="13" y="364"/>
                  </a:lnTo>
                  <a:lnTo>
                    <a:pt x="12" y="364"/>
                  </a:lnTo>
                  <a:lnTo>
                    <a:pt x="11" y="364"/>
                  </a:lnTo>
                  <a:lnTo>
                    <a:pt x="10" y="364"/>
                  </a:lnTo>
                  <a:lnTo>
                    <a:pt x="9" y="364"/>
                  </a:lnTo>
                  <a:lnTo>
                    <a:pt x="9" y="365"/>
                  </a:lnTo>
                  <a:lnTo>
                    <a:pt x="8" y="365"/>
                  </a:lnTo>
                  <a:lnTo>
                    <a:pt x="8" y="366"/>
                  </a:lnTo>
                  <a:lnTo>
                    <a:pt x="8" y="366"/>
                  </a:lnTo>
                  <a:lnTo>
                    <a:pt x="8" y="367"/>
                  </a:lnTo>
                  <a:lnTo>
                    <a:pt x="7" y="367"/>
                  </a:lnTo>
                  <a:lnTo>
                    <a:pt x="6" y="367"/>
                  </a:lnTo>
                  <a:lnTo>
                    <a:pt x="5" y="367"/>
                  </a:lnTo>
                  <a:lnTo>
                    <a:pt x="5" y="368"/>
                  </a:lnTo>
                  <a:lnTo>
                    <a:pt x="4" y="368"/>
                  </a:lnTo>
                  <a:lnTo>
                    <a:pt x="3" y="368"/>
                  </a:lnTo>
                  <a:lnTo>
                    <a:pt x="2" y="368"/>
                  </a:lnTo>
                  <a:lnTo>
                    <a:pt x="1" y="368"/>
                  </a:lnTo>
                  <a:lnTo>
                    <a:pt x="1" y="367"/>
                  </a:lnTo>
                  <a:lnTo>
                    <a:pt x="1" y="366"/>
                  </a:lnTo>
                  <a:lnTo>
                    <a:pt x="1" y="365"/>
                  </a:lnTo>
                  <a:lnTo>
                    <a:pt x="2" y="364"/>
                  </a:lnTo>
                  <a:lnTo>
                    <a:pt x="2" y="363"/>
                  </a:lnTo>
                  <a:lnTo>
                    <a:pt x="2" y="362"/>
                  </a:lnTo>
                  <a:lnTo>
                    <a:pt x="2" y="362"/>
                  </a:lnTo>
                  <a:lnTo>
                    <a:pt x="1" y="362"/>
                  </a:lnTo>
                  <a:lnTo>
                    <a:pt x="1" y="361"/>
                  </a:lnTo>
                  <a:lnTo>
                    <a:pt x="1" y="360"/>
                  </a:lnTo>
                  <a:lnTo>
                    <a:pt x="1" y="359"/>
                  </a:lnTo>
                  <a:lnTo>
                    <a:pt x="1" y="358"/>
                  </a:lnTo>
                  <a:lnTo>
                    <a:pt x="2" y="358"/>
                  </a:lnTo>
                  <a:lnTo>
                    <a:pt x="2" y="357"/>
                  </a:lnTo>
                  <a:lnTo>
                    <a:pt x="2" y="356"/>
                  </a:lnTo>
                  <a:lnTo>
                    <a:pt x="1" y="356"/>
                  </a:lnTo>
                  <a:lnTo>
                    <a:pt x="1" y="355"/>
                  </a:lnTo>
                  <a:lnTo>
                    <a:pt x="1" y="355"/>
                  </a:lnTo>
                  <a:lnTo>
                    <a:pt x="1" y="355"/>
                  </a:lnTo>
                  <a:lnTo>
                    <a:pt x="0" y="355"/>
                  </a:lnTo>
                  <a:lnTo>
                    <a:pt x="0" y="354"/>
                  </a:lnTo>
                  <a:lnTo>
                    <a:pt x="1" y="354"/>
                  </a:lnTo>
                  <a:lnTo>
                    <a:pt x="1" y="353"/>
                  </a:lnTo>
                  <a:lnTo>
                    <a:pt x="1" y="352"/>
                  </a:lnTo>
                  <a:lnTo>
                    <a:pt x="1" y="351"/>
                  </a:lnTo>
                  <a:lnTo>
                    <a:pt x="1" y="350"/>
                  </a:lnTo>
                  <a:lnTo>
                    <a:pt x="1" y="349"/>
                  </a:lnTo>
                  <a:lnTo>
                    <a:pt x="1" y="349"/>
                  </a:lnTo>
                  <a:lnTo>
                    <a:pt x="1" y="348"/>
                  </a:lnTo>
                  <a:lnTo>
                    <a:pt x="1" y="347"/>
                  </a:lnTo>
                  <a:lnTo>
                    <a:pt x="1" y="347"/>
                  </a:lnTo>
                  <a:lnTo>
                    <a:pt x="1" y="346"/>
                  </a:lnTo>
                  <a:lnTo>
                    <a:pt x="1" y="345"/>
                  </a:lnTo>
                  <a:lnTo>
                    <a:pt x="1" y="345"/>
                  </a:lnTo>
                  <a:lnTo>
                    <a:pt x="1" y="344"/>
                  </a:lnTo>
                  <a:lnTo>
                    <a:pt x="1" y="343"/>
                  </a:lnTo>
                  <a:lnTo>
                    <a:pt x="1" y="343"/>
                  </a:lnTo>
                  <a:lnTo>
                    <a:pt x="1" y="342"/>
                  </a:lnTo>
                  <a:lnTo>
                    <a:pt x="1" y="342"/>
                  </a:lnTo>
                  <a:lnTo>
                    <a:pt x="1" y="341"/>
                  </a:lnTo>
                  <a:lnTo>
                    <a:pt x="1" y="341"/>
                  </a:lnTo>
                  <a:lnTo>
                    <a:pt x="1" y="341"/>
                  </a:lnTo>
                  <a:lnTo>
                    <a:pt x="2" y="341"/>
                  </a:lnTo>
                  <a:lnTo>
                    <a:pt x="1" y="341"/>
                  </a:lnTo>
                  <a:lnTo>
                    <a:pt x="1" y="340"/>
                  </a:lnTo>
                  <a:lnTo>
                    <a:pt x="1" y="339"/>
                  </a:lnTo>
                  <a:lnTo>
                    <a:pt x="1" y="338"/>
                  </a:lnTo>
                  <a:lnTo>
                    <a:pt x="1" y="338"/>
                  </a:lnTo>
                  <a:lnTo>
                    <a:pt x="1" y="338"/>
                  </a:lnTo>
                  <a:lnTo>
                    <a:pt x="1" y="337"/>
                  </a:lnTo>
                  <a:lnTo>
                    <a:pt x="1" y="336"/>
                  </a:lnTo>
                  <a:lnTo>
                    <a:pt x="1" y="336"/>
                  </a:lnTo>
                  <a:lnTo>
                    <a:pt x="1" y="336"/>
                  </a:lnTo>
                  <a:lnTo>
                    <a:pt x="1" y="336"/>
                  </a:lnTo>
                  <a:lnTo>
                    <a:pt x="2" y="336"/>
                  </a:lnTo>
                  <a:lnTo>
                    <a:pt x="3" y="336"/>
                  </a:lnTo>
                  <a:lnTo>
                    <a:pt x="4" y="336"/>
                  </a:lnTo>
                  <a:lnTo>
                    <a:pt x="4" y="335"/>
                  </a:lnTo>
                  <a:lnTo>
                    <a:pt x="4" y="334"/>
                  </a:lnTo>
                  <a:lnTo>
                    <a:pt x="3" y="334"/>
                  </a:lnTo>
                  <a:lnTo>
                    <a:pt x="4" y="334"/>
                  </a:lnTo>
                  <a:lnTo>
                    <a:pt x="4" y="333"/>
                  </a:lnTo>
                  <a:lnTo>
                    <a:pt x="3" y="333"/>
                  </a:lnTo>
                  <a:lnTo>
                    <a:pt x="4" y="333"/>
                  </a:lnTo>
                  <a:lnTo>
                    <a:pt x="3" y="333"/>
                  </a:lnTo>
                  <a:lnTo>
                    <a:pt x="4" y="332"/>
                  </a:lnTo>
                  <a:lnTo>
                    <a:pt x="4" y="331"/>
                  </a:lnTo>
                  <a:lnTo>
                    <a:pt x="4" y="330"/>
                  </a:lnTo>
                  <a:lnTo>
                    <a:pt x="4" y="330"/>
                  </a:lnTo>
                  <a:lnTo>
                    <a:pt x="4" y="329"/>
                  </a:lnTo>
                  <a:lnTo>
                    <a:pt x="3" y="329"/>
                  </a:lnTo>
                  <a:lnTo>
                    <a:pt x="4" y="329"/>
                  </a:lnTo>
                  <a:lnTo>
                    <a:pt x="3" y="329"/>
                  </a:lnTo>
                  <a:lnTo>
                    <a:pt x="3" y="328"/>
                  </a:lnTo>
                  <a:lnTo>
                    <a:pt x="4" y="328"/>
                  </a:lnTo>
                  <a:lnTo>
                    <a:pt x="3" y="328"/>
                  </a:lnTo>
                  <a:lnTo>
                    <a:pt x="3" y="327"/>
                  </a:lnTo>
                  <a:lnTo>
                    <a:pt x="4" y="327"/>
                  </a:lnTo>
                  <a:lnTo>
                    <a:pt x="4" y="326"/>
                  </a:lnTo>
                  <a:lnTo>
                    <a:pt x="4" y="325"/>
                  </a:lnTo>
                  <a:lnTo>
                    <a:pt x="4" y="324"/>
                  </a:lnTo>
                  <a:lnTo>
                    <a:pt x="3" y="324"/>
                  </a:lnTo>
                  <a:lnTo>
                    <a:pt x="4" y="324"/>
                  </a:lnTo>
                  <a:lnTo>
                    <a:pt x="3" y="324"/>
                  </a:lnTo>
                  <a:lnTo>
                    <a:pt x="3" y="323"/>
                  </a:lnTo>
                  <a:lnTo>
                    <a:pt x="4" y="323"/>
                  </a:lnTo>
                  <a:lnTo>
                    <a:pt x="3" y="323"/>
                  </a:lnTo>
                  <a:lnTo>
                    <a:pt x="4" y="323"/>
                  </a:lnTo>
                  <a:lnTo>
                    <a:pt x="3" y="323"/>
                  </a:lnTo>
                  <a:lnTo>
                    <a:pt x="3" y="323"/>
                  </a:lnTo>
                  <a:lnTo>
                    <a:pt x="3" y="323"/>
                  </a:lnTo>
                  <a:lnTo>
                    <a:pt x="3" y="323"/>
                  </a:lnTo>
                  <a:lnTo>
                    <a:pt x="4" y="323"/>
                  </a:lnTo>
                  <a:lnTo>
                    <a:pt x="3" y="323"/>
                  </a:lnTo>
                  <a:lnTo>
                    <a:pt x="4" y="323"/>
                  </a:lnTo>
                  <a:lnTo>
                    <a:pt x="4" y="322"/>
                  </a:lnTo>
                  <a:lnTo>
                    <a:pt x="4" y="321"/>
                  </a:lnTo>
                  <a:lnTo>
                    <a:pt x="5" y="321"/>
                  </a:lnTo>
                  <a:lnTo>
                    <a:pt x="5" y="320"/>
                  </a:lnTo>
                  <a:lnTo>
                    <a:pt x="5" y="319"/>
                  </a:lnTo>
                  <a:lnTo>
                    <a:pt x="5" y="318"/>
                  </a:lnTo>
                  <a:lnTo>
                    <a:pt x="6" y="318"/>
                  </a:lnTo>
                  <a:lnTo>
                    <a:pt x="6" y="317"/>
                  </a:lnTo>
                  <a:lnTo>
                    <a:pt x="6" y="317"/>
                  </a:lnTo>
                  <a:lnTo>
                    <a:pt x="6" y="316"/>
                  </a:lnTo>
                  <a:lnTo>
                    <a:pt x="5" y="317"/>
                  </a:lnTo>
                  <a:lnTo>
                    <a:pt x="5" y="316"/>
                  </a:lnTo>
                  <a:close/>
                </a:path>
              </a:pathLst>
            </a:custGeom>
            <a:blipFill>
              <a:blip r:embed="rId8"/>
              <a:stretch>
                <a:fillRect/>
              </a:stretch>
            </a:blipFill>
            <a:ln w="3175">
              <a:solidFill>
                <a:schemeClr val="tx1"/>
              </a:solidFill>
            </a:ln>
          </p:spPr>
          <p:txBody>
            <a:bodyPr lIns="62168" tIns="31084" rIns="62168" bIns="31084"/>
            <a:lstStyle/>
            <a:p>
              <a:pPr>
                <a:defRPr/>
              </a:pPr>
              <a:endParaRPr lang="en-GB" sz="1224">
                <a:solidFill>
                  <a:srgbClr val="002060"/>
                </a:solidFill>
                <a:latin typeface="Arial" panose="020B0604020202020204" pitchFamily="34" charset="0"/>
                <a:cs typeface="Arial" panose="020B0604020202020204" pitchFamily="34" charset="0"/>
              </a:endParaRPr>
            </a:p>
          </p:txBody>
        </p:sp>
        <p:sp>
          <p:nvSpPr>
            <p:cNvPr id="26" name="Freeform 538">
              <a:extLst>
                <a:ext uri="{FF2B5EF4-FFF2-40B4-BE49-F238E27FC236}">
                  <a16:creationId xmlns:a16="http://schemas.microsoft.com/office/drawing/2014/main" id="{8F6162A9-8C99-223C-7A68-069A6B5FB77F}"/>
                </a:ext>
              </a:extLst>
            </p:cNvPr>
            <p:cNvSpPr>
              <a:spLocks/>
            </p:cNvSpPr>
            <p:nvPr/>
          </p:nvSpPr>
          <p:spPr bwMode="auto">
            <a:xfrm>
              <a:off x="2772079" y="3061395"/>
              <a:ext cx="454453" cy="464729"/>
            </a:xfrm>
            <a:custGeom>
              <a:avLst/>
              <a:gdLst>
                <a:gd name="T0" fmla="*/ 59 w 133"/>
                <a:gd name="T1" fmla="*/ 114 h 117"/>
                <a:gd name="T2" fmla="*/ 52 w 133"/>
                <a:gd name="T3" fmla="*/ 113 h 117"/>
                <a:gd name="T4" fmla="*/ 44 w 133"/>
                <a:gd name="T5" fmla="*/ 116 h 117"/>
                <a:gd name="T6" fmla="*/ 38 w 133"/>
                <a:gd name="T7" fmla="*/ 114 h 117"/>
                <a:gd name="T8" fmla="*/ 32 w 133"/>
                <a:gd name="T9" fmla="*/ 116 h 117"/>
                <a:gd name="T10" fmla="*/ 31 w 133"/>
                <a:gd name="T11" fmla="*/ 110 h 117"/>
                <a:gd name="T12" fmla="*/ 28 w 133"/>
                <a:gd name="T13" fmla="*/ 104 h 117"/>
                <a:gd name="T14" fmla="*/ 22 w 133"/>
                <a:gd name="T15" fmla="*/ 103 h 117"/>
                <a:gd name="T16" fmla="*/ 16 w 133"/>
                <a:gd name="T17" fmla="*/ 101 h 117"/>
                <a:gd name="T18" fmla="*/ 12 w 133"/>
                <a:gd name="T19" fmla="*/ 105 h 117"/>
                <a:gd name="T20" fmla="*/ 10 w 133"/>
                <a:gd name="T21" fmla="*/ 109 h 117"/>
                <a:gd name="T22" fmla="*/ 4 w 133"/>
                <a:gd name="T23" fmla="*/ 107 h 117"/>
                <a:gd name="T24" fmla="*/ 3 w 133"/>
                <a:gd name="T25" fmla="*/ 102 h 117"/>
                <a:gd name="T26" fmla="*/ 2 w 133"/>
                <a:gd name="T27" fmla="*/ 95 h 117"/>
                <a:gd name="T28" fmla="*/ 2 w 133"/>
                <a:gd name="T29" fmla="*/ 88 h 117"/>
                <a:gd name="T30" fmla="*/ 9 w 133"/>
                <a:gd name="T31" fmla="*/ 82 h 117"/>
                <a:gd name="T32" fmla="*/ 17 w 133"/>
                <a:gd name="T33" fmla="*/ 76 h 117"/>
                <a:gd name="T34" fmla="*/ 20 w 133"/>
                <a:gd name="T35" fmla="*/ 66 h 117"/>
                <a:gd name="T36" fmla="*/ 17 w 133"/>
                <a:gd name="T37" fmla="*/ 55 h 117"/>
                <a:gd name="T38" fmla="*/ 21 w 133"/>
                <a:gd name="T39" fmla="*/ 48 h 117"/>
                <a:gd name="T40" fmla="*/ 24 w 133"/>
                <a:gd name="T41" fmla="*/ 41 h 117"/>
                <a:gd name="T42" fmla="*/ 30 w 133"/>
                <a:gd name="T43" fmla="*/ 35 h 117"/>
                <a:gd name="T44" fmla="*/ 37 w 133"/>
                <a:gd name="T45" fmla="*/ 30 h 117"/>
                <a:gd name="T46" fmla="*/ 43 w 133"/>
                <a:gd name="T47" fmla="*/ 23 h 117"/>
                <a:gd name="T48" fmla="*/ 51 w 133"/>
                <a:gd name="T49" fmla="*/ 23 h 117"/>
                <a:gd name="T50" fmla="*/ 59 w 133"/>
                <a:gd name="T51" fmla="*/ 19 h 117"/>
                <a:gd name="T52" fmla="*/ 65 w 133"/>
                <a:gd name="T53" fmla="*/ 19 h 117"/>
                <a:gd name="T54" fmla="*/ 67 w 133"/>
                <a:gd name="T55" fmla="*/ 26 h 117"/>
                <a:gd name="T56" fmla="*/ 74 w 133"/>
                <a:gd name="T57" fmla="*/ 24 h 117"/>
                <a:gd name="T58" fmla="*/ 79 w 133"/>
                <a:gd name="T59" fmla="*/ 22 h 117"/>
                <a:gd name="T60" fmla="*/ 85 w 133"/>
                <a:gd name="T61" fmla="*/ 19 h 117"/>
                <a:gd name="T62" fmla="*/ 88 w 133"/>
                <a:gd name="T63" fmla="*/ 15 h 117"/>
                <a:gd name="T64" fmla="*/ 93 w 133"/>
                <a:gd name="T65" fmla="*/ 8 h 117"/>
                <a:gd name="T66" fmla="*/ 96 w 133"/>
                <a:gd name="T67" fmla="*/ 3 h 117"/>
                <a:gd name="T68" fmla="*/ 102 w 133"/>
                <a:gd name="T69" fmla="*/ 1 h 117"/>
                <a:gd name="T70" fmla="*/ 105 w 133"/>
                <a:gd name="T71" fmla="*/ 5 h 117"/>
                <a:gd name="T72" fmla="*/ 109 w 133"/>
                <a:gd name="T73" fmla="*/ 11 h 117"/>
                <a:gd name="T74" fmla="*/ 112 w 133"/>
                <a:gd name="T75" fmla="*/ 19 h 117"/>
                <a:gd name="T76" fmla="*/ 118 w 133"/>
                <a:gd name="T77" fmla="*/ 22 h 117"/>
                <a:gd name="T78" fmla="*/ 123 w 133"/>
                <a:gd name="T79" fmla="*/ 23 h 117"/>
                <a:gd name="T80" fmla="*/ 122 w 133"/>
                <a:gd name="T81" fmla="*/ 29 h 117"/>
                <a:gd name="T82" fmla="*/ 125 w 133"/>
                <a:gd name="T83" fmla="*/ 35 h 117"/>
                <a:gd name="T84" fmla="*/ 129 w 133"/>
                <a:gd name="T85" fmla="*/ 39 h 117"/>
                <a:gd name="T86" fmla="*/ 128 w 133"/>
                <a:gd name="T87" fmla="*/ 48 h 117"/>
                <a:gd name="T88" fmla="*/ 128 w 133"/>
                <a:gd name="T89" fmla="*/ 54 h 117"/>
                <a:gd name="T90" fmla="*/ 126 w 133"/>
                <a:gd name="T91" fmla="*/ 58 h 117"/>
                <a:gd name="T92" fmla="*/ 128 w 133"/>
                <a:gd name="T93" fmla="*/ 64 h 117"/>
                <a:gd name="T94" fmla="*/ 133 w 133"/>
                <a:gd name="T95" fmla="*/ 67 h 117"/>
                <a:gd name="T96" fmla="*/ 130 w 133"/>
                <a:gd name="T97" fmla="*/ 75 h 117"/>
                <a:gd name="T98" fmla="*/ 130 w 133"/>
                <a:gd name="T99" fmla="*/ 82 h 117"/>
                <a:gd name="T100" fmla="*/ 126 w 133"/>
                <a:gd name="T101" fmla="*/ 87 h 117"/>
                <a:gd name="T102" fmla="*/ 119 w 133"/>
                <a:gd name="T103" fmla="*/ 88 h 117"/>
                <a:gd name="T104" fmla="*/ 111 w 133"/>
                <a:gd name="T105" fmla="*/ 89 h 117"/>
                <a:gd name="T106" fmla="*/ 105 w 133"/>
                <a:gd name="T107" fmla="*/ 86 h 117"/>
                <a:gd name="T108" fmla="*/ 102 w 133"/>
                <a:gd name="T109" fmla="*/ 83 h 117"/>
                <a:gd name="T110" fmla="*/ 99 w 133"/>
                <a:gd name="T111" fmla="*/ 86 h 117"/>
                <a:gd name="T112" fmla="*/ 89 w 133"/>
                <a:gd name="T113" fmla="*/ 85 h 117"/>
                <a:gd name="T114" fmla="*/ 84 w 133"/>
                <a:gd name="T115" fmla="*/ 91 h 117"/>
                <a:gd name="T116" fmla="*/ 76 w 133"/>
                <a:gd name="T117" fmla="*/ 85 h 117"/>
                <a:gd name="T118" fmla="*/ 71 w 133"/>
                <a:gd name="T119" fmla="*/ 88 h 117"/>
                <a:gd name="T120" fmla="*/ 70 w 133"/>
                <a:gd name="T121" fmla="*/ 96 h 117"/>
                <a:gd name="T122" fmla="*/ 69 w 133"/>
                <a:gd name="T123" fmla="*/ 106 h 117"/>
                <a:gd name="T124" fmla="*/ 67 w 133"/>
                <a:gd name="T125" fmla="*/ 11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3" h="117">
                  <a:moveTo>
                    <a:pt x="63" y="113"/>
                  </a:moveTo>
                  <a:lnTo>
                    <a:pt x="62" y="113"/>
                  </a:lnTo>
                  <a:lnTo>
                    <a:pt x="62" y="113"/>
                  </a:lnTo>
                  <a:lnTo>
                    <a:pt x="61" y="113"/>
                  </a:lnTo>
                  <a:lnTo>
                    <a:pt x="61" y="112"/>
                  </a:lnTo>
                  <a:lnTo>
                    <a:pt x="60" y="112"/>
                  </a:lnTo>
                  <a:lnTo>
                    <a:pt x="60" y="113"/>
                  </a:lnTo>
                  <a:lnTo>
                    <a:pt x="60" y="113"/>
                  </a:lnTo>
                  <a:lnTo>
                    <a:pt x="59" y="113"/>
                  </a:lnTo>
                  <a:lnTo>
                    <a:pt x="59" y="113"/>
                  </a:lnTo>
                  <a:lnTo>
                    <a:pt x="59" y="114"/>
                  </a:lnTo>
                  <a:lnTo>
                    <a:pt x="58" y="114"/>
                  </a:lnTo>
                  <a:lnTo>
                    <a:pt x="59" y="114"/>
                  </a:lnTo>
                  <a:lnTo>
                    <a:pt x="58" y="114"/>
                  </a:lnTo>
                  <a:lnTo>
                    <a:pt x="58" y="115"/>
                  </a:lnTo>
                  <a:lnTo>
                    <a:pt x="57" y="115"/>
                  </a:lnTo>
                  <a:lnTo>
                    <a:pt x="56" y="115"/>
                  </a:lnTo>
                  <a:lnTo>
                    <a:pt x="56" y="116"/>
                  </a:lnTo>
                  <a:lnTo>
                    <a:pt x="55" y="116"/>
                  </a:lnTo>
                  <a:lnTo>
                    <a:pt x="54" y="116"/>
                  </a:lnTo>
                  <a:lnTo>
                    <a:pt x="54" y="115"/>
                  </a:lnTo>
                  <a:lnTo>
                    <a:pt x="54" y="115"/>
                  </a:lnTo>
                  <a:lnTo>
                    <a:pt x="54" y="114"/>
                  </a:lnTo>
                  <a:lnTo>
                    <a:pt x="53" y="114"/>
                  </a:lnTo>
                  <a:lnTo>
                    <a:pt x="52" y="114"/>
                  </a:lnTo>
                  <a:lnTo>
                    <a:pt x="52" y="113"/>
                  </a:lnTo>
                  <a:lnTo>
                    <a:pt x="51" y="113"/>
                  </a:lnTo>
                  <a:lnTo>
                    <a:pt x="50" y="114"/>
                  </a:lnTo>
                  <a:lnTo>
                    <a:pt x="50" y="115"/>
                  </a:lnTo>
                  <a:lnTo>
                    <a:pt x="49" y="115"/>
                  </a:lnTo>
                  <a:lnTo>
                    <a:pt x="48" y="115"/>
                  </a:lnTo>
                  <a:lnTo>
                    <a:pt x="47" y="115"/>
                  </a:lnTo>
                  <a:lnTo>
                    <a:pt x="47" y="115"/>
                  </a:lnTo>
                  <a:lnTo>
                    <a:pt x="46" y="115"/>
                  </a:lnTo>
                  <a:lnTo>
                    <a:pt x="45" y="115"/>
                  </a:lnTo>
                  <a:lnTo>
                    <a:pt x="45" y="116"/>
                  </a:lnTo>
                  <a:lnTo>
                    <a:pt x="44" y="116"/>
                  </a:lnTo>
                  <a:lnTo>
                    <a:pt x="44" y="117"/>
                  </a:lnTo>
                  <a:lnTo>
                    <a:pt x="44" y="116"/>
                  </a:lnTo>
                  <a:lnTo>
                    <a:pt x="43" y="116"/>
                  </a:lnTo>
                  <a:lnTo>
                    <a:pt x="43" y="117"/>
                  </a:lnTo>
                  <a:lnTo>
                    <a:pt x="42" y="117"/>
                  </a:lnTo>
                  <a:lnTo>
                    <a:pt x="42" y="116"/>
                  </a:lnTo>
                  <a:lnTo>
                    <a:pt x="41" y="116"/>
                  </a:lnTo>
                  <a:lnTo>
                    <a:pt x="41" y="115"/>
                  </a:lnTo>
                  <a:lnTo>
                    <a:pt x="41" y="115"/>
                  </a:lnTo>
                  <a:lnTo>
                    <a:pt x="41" y="114"/>
                  </a:lnTo>
                  <a:lnTo>
                    <a:pt x="41" y="115"/>
                  </a:lnTo>
                  <a:lnTo>
                    <a:pt x="40" y="115"/>
                  </a:lnTo>
                  <a:lnTo>
                    <a:pt x="39" y="115"/>
                  </a:lnTo>
                  <a:lnTo>
                    <a:pt x="39" y="114"/>
                  </a:lnTo>
                  <a:lnTo>
                    <a:pt x="38" y="114"/>
                  </a:lnTo>
                  <a:lnTo>
                    <a:pt x="37" y="114"/>
                  </a:lnTo>
                  <a:lnTo>
                    <a:pt x="37" y="115"/>
                  </a:lnTo>
                  <a:lnTo>
                    <a:pt x="36" y="115"/>
                  </a:lnTo>
                  <a:lnTo>
                    <a:pt x="35" y="115"/>
                  </a:lnTo>
                  <a:lnTo>
                    <a:pt x="35" y="116"/>
                  </a:lnTo>
                  <a:lnTo>
                    <a:pt x="35" y="116"/>
                  </a:lnTo>
                  <a:lnTo>
                    <a:pt x="34" y="116"/>
                  </a:lnTo>
                  <a:lnTo>
                    <a:pt x="34" y="117"/>
                  </a:lnTo>
                  <a:lnTo>
                    <a:pt x="33" y="117"/>
                  </a:lnTo>
                  <a:lnTo>
                    <a:pt x="32" y="117"/>
                  </a:lnTo>
                  <a:lnTo>
                    <a:pt x="33" y="117"/>
                  </a:lnTo>
                  <a:lnTo>
                    <a:pt x="33" y="116"/>
                  </a:lnTo>
                  <a:lnTo>
                    <a:pt x="32" y="116"/>
                  </a:lnTo>
                  <a:lnTo>
                    <a:pt x="32" y="115"/>
                  </a:lnTo>
                  <a:lnTo>
                    <a:pt x="32" y="114"/>
                  </a:lnTo>
                  <a:lnTo>
                    <a:pt x="32" y="113"/>
                  </a:lnTo>
                  <a:lnTo>
                    <a:pt x="31" y="113"/>
                  </a:lnTo>
                  <a:lnTo>
                    <a:pt x="31" y="113"/>
                  </a:lnTo>
                  <a:lnTo>
                    <a:pt x="32" y="113"/>
                  </a:lnTo>
                  <a:lnTo>
                    <a:pt x="31" y="113"/>
                  </a:lnTo>
                  <a:lnTo>
                    <a:pt x="31" y="112"/>
                  </a:lnTo>
                  <a:lnTo>
                    <a:pt x="30" y="112"/>
                  </a:lnTo>
                  <a:lnTo>
                    <a:pt x="30" y="111"/>
                  </a:lnTo>
                  <a:lnTo>
                    <a:pt x="31" y="111"/>
                  </a:lnTo>
                  <a:lnTo>
                    <a:pt x="32" y="110"/>
                  </a:lnTo>
                  <a:lnTo>
                    <a:pt x="31" y="110"/>
                  </a:lnTo>
                  <a:lnTo>
                    <a:pt x="31" y="109"/>
                  </a:lnTo>
                  <a:lnTo>
                    <a:pt x="32" y="109"/>
                  </a:lnTo>
                  <a:lnTo>
                    <a:pt x="31" y="109"/>
                  </a:lnTo>
                  <a:lnTo>
                    <a:pt x="31" y="108"/>
                  </a:lnTo>
                  <a:lnTo>
                    <a:pt x="31" y="107"/>
                  </a:lnTo>
                  <a:lnTo>
                    <a:pt x="30" y="107"/>
                  </a:lnTo>
                  <a:lnTo>
                    <a:pt x="30" y="107"/>
                  </a:lnTo>
                  <a:lnTo>
                    <a:pt x="30" y="106"/>
                  </a:lnTo>
                  <a:lnTo>
                    <a:pt x="30" y="105"/>
                  </a:lnTo>
                  <a:lnTo>
                    <a:pt x="29" y="105"/>
                  </a:lnTo>
                  <a:lnTo>
                    <a:pt x="28" y="105"/>
                  </a:lnTo>
                  <a:lnTo>
                    <a:pt x="28" y="104"/>
                  </a:lnTo>
                  <a:lnTo>
                    <a:pt x="28" y="104"/>
                  </a:lnTo>
                  <a:lnTo>
                    <a:pt x="27" y="104"/>
                  </a:lnTo>
                  <a:lnTo>
                    <a:pt x="27" y="103"/>
                  </a:lnTo>
                  <a:lnTo>
                    <a:pt x="26" y="103"/>
                  </a:lnTo>
                  <a:lnTo>
                    <a:pt x="25" y="103"/>
                  </a:lnTo>
                  <a:lnTo>
                    <a:pt x="24" y="103"/>
                  </a:lnTo>
                  <a:lnTo>
                    <a:pt x="23" y="103"/>
                  </a:lnTo>
                  <a:lnTo>
                    <a:pt x="23" y="104"/>
                  </a:lnTo>
                  <a:lnTo>
                    <a:pt x="23" y="103"/>
                  </a:lnTo>
                  <a:lnTo>
                    <a:pt x="22" y="103"/>
                  </a:lnTo>
                  <a:lnTo>
                    <a:pt x="22" y="102"/>
                  </a:lnTo>
                  <a:lnTo>
                    <a:pt x="22" y="103"/>
                  </a:lnTo>
                  <a:lnTo>
                    <a:pt x="22" y="102"/>
                  </a:lnTo>
                  <a:lnTo>
                    <a:pt x="22" y="103"/>
                  </a:lnTo>
                  <a:lnTo>
                    <a:pt x="22" y="102"/>
                  </a:lnTo>
                  <a:lnTo>
                    <a:pt x="22" y="103"/>
                  </a:lnTo>
                  <a:lnTo>
                    <a:pt x="21" y="102"/>
                  </a:lnTo>
                  <a:lnTo>
                    <a:pt x="20" y="102"/>
                  </a:lnTo>
                  <a:lnTo>
                    <a:pt x="20" y="101"/>
                  </a:lnTo>
                  <a:lnTo>
                    <a:pt x="19" y="101"/>
                  </a:lnTo>
                  <a:lnTo>
                    <a:pt x="18" y="101"/>
                  </a:lnTo>
                  <a:lnTo>
                    <a:pt x="18" y="102"/>
                  </a:lnTo>
                  <a:lnTo>
                    <a:pt x="17" y="102"/>
                  </a:lnTo>
                  <a:lnTo>
                    <a:pt x="16" y="102"/>
                  </a:lnTo>
                  <a:lnTo>
                    <a:pt x="16" y="101"/>
                  </a:lnTo>
                  <a:lnTo>
                    <a:pt x="16" y="102"/>
                  </a:lnTo>
                  <a:lnTo>
                    <a:pt x="16" y="101"/>
                  </a:lnTo>
                  <a:lnTo>
                    <a:pt x="15" y="101"/>
                  </a:lnTo>
                  <a:lnTo>
                    <a:pt x="15" y="101"/>
                  </a:lnTo>
                  <a:lnTo>
                    <a:pt x="14" y="101"/>
                  </a:lnTo>
                  <a:lnTo>
                    <a:pt x="13" y="101"/>
                  </a:lnTo>
                  <a:lnTo>
                    <a:pt x="13" y="102"/>
                  </a:lnTo>
                  <a:lnTo>
                    <a:pt x="12" y="102"/>
                  </a:lnTo>
                  <a:lnTo>
                    <a:pt x="13" y="102"/>
                  </a:lnTo>
                  <a:lnTo>
                    <a:pt x="12" y="102"/>
                  </a:lnTo>
                  <a:lnTo>
                    <a:pt x="12" y="103"/>
                  </a:lnTo>
                  <a:lnTo>
                    <a:pt x="12" y="104"/>
                  </a:lnTo>
                  <a:lnTo>
                    <a:pt x="12" y="105"/>
                  </a:lnTo>
                  <a:lnTo>
                    <a:pt x="13" y="105"/>
                  </a:lnTo>
                  <a:lnTo>
                    <a:pt x="12" y="105"/>
                  </a:lnTo>
                  <a:lnTo>
                    <a:pt x="12" y="106"/>
                  </a:lnTo>
                  <a:lnTo>
                    <a:pt x="12" y="105"/>
                  </a:lnTo>
                  <a:lnTo>
                    <a:pt x="12" y="106"/>
                  </a:lnTo>
                  <a:lnTo>
                    <a:pt x="12" y="107"/>
                  </a:lnTo>
                  <a:lnTo>
                    <a:pt x="12" y="107"/>
                  </a:lnTo>
                  <a:lnTo>
                    <a:pt x="12" y="108"/>
                  </a:lnTo>
                  <a:lnTo>
                    <a:pt x="12" y="109"/>
                  </a:lnTo>
                  <a:lnTo>
                    <a:pt x="12" y="110"/>
                  </a:lnTo>
                  <a:lnTo>
                    <a:pt x="11" y="110"/>
                  </a:lnTo>
                  <a:lnTo>
                    <a:pt x="11" y="111"/>
                  </a:lnTo>
                  <a:lnTo>
                    <a:pt x="11" y="110"/>
                  </a:lnTo>
                  <a:lnTo>
                    <a:pt x="10" y="110"/>
                  </a:lnTo>
                  <a:lnTo>
                    <a:pt x="10" y="109"/>
                  </a:lnTo>
                  <a:lnTo>
                    <a:pt x="9" y="109"/>
                  </a:lnTo>
                  <a:lnTo>
                    <a:pt x="9" y="108"/>
                  </a:lnTo>
                  <a:lnTo>
                    <a:pt x="9" y="108"/>
                  </a:lnTo>
                  <a:lnTo>
                    <a:pt x="8" y="108"/>
                  </a:lnTo>
                  <a:lnTo>
                    <a:pt x="8" y="107"/>
                  </a:lnTo>
                  <a:lnTo>
                    <a:pt x="7" y="107"/>
                  </a:lnTo>
                  <a:lnTo>
                    <a:pt x="7" y="108"/>
                  </a:lnTo>
                  <a:lnTo>
                    <a:pt x="6" y="108"/>
                  </a:lnTo>
                  <a:lnTo>
                    <a:pt x="6" y="107"/>
                  </a:lnTo>
                  <a:lnTo>
                    <a:pt x="5" y="107"/>
                  </a:lnTo>
                  <a:lnTo>
                    <a:pt x="4" y="107"/>
                  </a:lnTo>
                  <a:lnTo>
                    <a:pt x="5" y="107"/>
                  </a:lnTo>
                  <a:lnTo>
                    <a:pt x="4" y="107"/>
                  </a:lnTo>
                  <a:lnTo>
                    <a:pt x="4" y="107"/>
                  </a:lnTo>
                  <a:lnTo>
                    <a:pt x="4" y="107"/>
                  </a:lnTo>
                  <a:lnTo>
                    <a:pt x="3" y="107"/>
                  </a:lnTo>
                  <a:lnTo>
                    <a:pt x="3" y="107"/>
                  </a:lnTo>
                  <a:lnTo>
                    <a:pt x="3" y="106"/>
                  </a:lnTo>
                  <a:lnTo>
                    <a:pt x="2" y="106"/>
                  </a:lnTo>
                  <a:lnTo>
                    <a:pt x="2" y="105"/>
                  </a:lnTo>
                  <a:lnTo>
                    <a:pt x="3" y="105"/>
                  </a:lnTo>
                  <a:lnTo>
                    <a:pt x="3" y="104"/>
                  </a:lnTo>
                  <a:lnTo>
                    <a:pt x="3" y="103"/>
                  </a:lnTo>
                  <a:lnTo>
                    <a:pt x="2" y="103"/>
                  </a:lnTo>
                  <a:lnTo>
                    <a:pt x="3" y="103"/>
                  </a:lnTo>
                  <a:lnTo>
                    <a:pt x="3" y="102"/>
                  </a:lnTo>
                  <a:lnTo>
                    <a:pt x="3" y="101"/>
                  </a:lnTo>
                  <a:lnTo>
                    <a:pt x="2" y="101"/>
                  </a:lnTo>
                  <a:lnTo>
                    <a:pt x="2" y="100"/>
                  </a:lnTo>
                  <a:lnTo>
                    <a:pt x="2" y="100"/>
                  </a:lnTo>
                  <a:lnTo>
                    <a:pt x="2" y="99"/>
                  </a:lnTo>
                  <a:lnTo>
                    <a:pt x="1" y="99"/>
                  </a:lnTo>
                  <a:lnTo>
                    <a:pt x="1" y="98"/>
                  </a:lnTo>
                  <a:lnTo>
                    <a:pt x="0" y="98"/>
                  </a:lnTo>
                  <a:lnTo>
                    <a:pt x="0" y="97"/>
                  </a:lnTo>
                  <a:lnTo>
                    <a:pt x="0" y="96"/>
                  </a:lnTo>
                  <a:lnTo>
                    <a:pt x="0" y="95"/>
                  </a:lnTo>
                  <a:lnTo>
                    <a:pt x="1" y="95"/>
                  </a:lnTo>
                  <a:lnTo>
                    <a:pt x="2" y="95"/>
                  </a:lnTo>
                  <a:lnTo>
                    <a:pt x="2" y="94"/>
                  </a:lnTo>
                  <a:lnTo>
                    <a:pt x="2" y="94"/>
                  </a:lnTo>
                  <a:lnTo>
                    <a:pt x="2" y="93"/>
                  </a:lnTo>
                  <a:lnTo>
                    <a:pt x="1" y="93"/>
                  </a:lnTo>
                  <a:lnTo>
                    <a:pt x="1" y="92"/>
                  </a:lnTo>
                  <a:lnTo>
                    <a:pt x="0" y="92"/>
                  </a:lnTo>
                  <a:lnTo>
                    <a:pt x="0" y="91"/>
                  </a:lnTo>
                  <a:lnTo>
                    <a:pt x="0" y="90"/>
                  </a:lnTo>
                  <a:lnTo>
                    <a:pt x="0" y="89"/>
                  </a:lnTo>
                  <a:lnTo>
                    <a:pt x="1" y="89"/>
                  </a:lnTo>
                  <a:lnTo>
                    <a:pt x="1" y="88"/>
                  </a:lnTo>
                  <a:lnTo>
                    <a:pt x="1" y="88"/>
                  </a:lnTo>
                  <a:lnTo>
                    <a:pt x="2" y="88"/>
                  </a:lnTo>
                  <a:lnTo>
                    <a:pt x="2" y="87"/>
                  </a:lnTo>
                  <a:lnTo>
                    <a:pt x="3" y="87"/>
                  </a:lnTo>
                  <a:lnTo>
                    <a:pt x="3" y="87"/>
                  </a:lnTo>
                  <a:lnTo>
                    <a:pt x="4" y="87"/>
                  </a:lnTo>
                  <a:lnTo>
                    <a:pt x="5" y="87"/>
                  </a:lnTo>
                  <a:lnTo>
                    <a:pt x="6" y="87"/>
                  </a:lnTo>
                  <a:lnTo>
                    <a:pt x="6" y="86"/>
                  </a:lnTo>
                  <a:lnTo>
                    <a:pt x="6" y="85"/>
                  </a:lnTo>
                  <a:lnTo>
                    <a:pt x="7" y="85"/>
                  </a:lnTo>
                  <a:lnTo>
                    <a:pt x="8" y="85"/>
                  </a:lnTo>
                  <a:lnTo>
                    <a:pt x="8" y="84"/>
                  </a:lnTo>
                  <a:lnTo>
                    <a:pt x="8" y="83"/>
                  </a:lnTo>
                  <a:lnTo>
                    <a:pt x="9" y="82"/>
                  </a:lnTo>
                  <a:lnTo>
                    <a:pt x="9" y="81"/>
                  </a:lnTo>
                  <a:lnTo>
                    <a:pt x="9" y="81"/>
                  </a:lnTo>
                  <a:lnTo>
                    <a:pt x="10" y="81"/>
                  </a:lnTo>
                  <a:lnTo>
                    <a:pt x="11" y="81"/>
                  </a:lnTo>
                  <a:lnTo>
                    <a:pt x="12" y="81"/>
                  </a:lnTo>
                  <a:lnTo>
                    <a:pt x="13" y="81"/>
                  </a:lnTo>
                  <a:lnTo>
                    <a:pt x="15" y="81"/>
                  </a:lnTo>
                  <a:lnTo>
                    <a:pt x="15" y="80"/>
                  </a:lnTo>
                  <a:lnTo>
                    <a:pt x="16" y="79"/>
                  </a:lnTo>
                  <a:lnTo>
                    <a:pt x="16" y="78"/>
                  </a:lnTo>
                  <a:lnTo>
                    <a:pt x="17" y="78"/>
                  </a:lnTo>
                  <a:lnTo>
                    <a:pt x="17" y="77"/>
                  </a:lnTo>
                  <a:lnTo>
                    <a:pt x="17" y="76"/>
                  </a:lnTo>
                  <a:lnTo>
                    <a:pt x="18" y="76"/>
                  </a:lnTo>
                  <a:lnTo>
                    <a:pt x="18" y="75"/>
                  </a:lnTo>
                  <a:lnTo>
                    <a:pt x="18" y="75"/>
                  </a:lnTo>
                  <a:lnTo>
                    <a:pt x="19" y="74"/>
                  </a:lnTo>
                  <a:lnTo>
                    <a:pt x="19" y="73"/>
                  </a:lnTo>
                  <a:lnTo>
                    <a:pt x="20" y="72"/>
                  </a:lnTo>
                  <a:lnTo>
                    <a:pt x="20" y="71"/>
                  </a:lnTo>
                  <a:lnTo>
                    <a:pt x="20" y="70"/>
                  </a:lnTo>
                  <a:lnTo>
                    <a:pt x="20" y="69"/>
                  </a:lnTo>
                  <a:lnTo>
                    <a:pt x="20" y="68"/>
                  </a:lnTo>
                  <a:lnTo>
                    <a:pt x="20" y="68"/>
                  </a:lnTo>
                  <a:lnTo>
                    <a:pt x="20" y="67"/>
                  </a:lnTo>
                  <a:lnTo>
                    <a:pt x="20" y="66"/>
                  </a:lnTo>
                  <a:lnTo>
                    <a:pt x="19" y="65"/>
                  </a:lnTo>
                  <a:lnTo>
                    <a:pt x="19" y="64"/>
                  </a:lnTo>
                  <a:lnTo>
                    <a:pt x="19" y="63"/>
                  </a:lnTo>
                  <a:lnTo>
                    <a:pt x="19" y="62"/>
                  </a:lnTo>
                  <a:lnTo>
                    <a:pt x="18" y="62"/>
                  </a:lnTo>
                  <a:lnTo>
                    <a:pt x="18" y="61"/>
                  </a:lnTo>
                  <a:lnTo>
                    <a:pt x="18" y="60"/>
                  </a:lnTo>
                  <a:lnTo>
                    <a:pt x="17" y="60"/>
                  </a:lnTo>
                  <a:lnTo>
                    <a:pt x="17" y="59"/>
                  </a:lnTo>
                  <a:lnTo>
                    <a:pt x="17" y="58"/>
                  </a:lnTo>
                  <a:lnTo>
                    <a:pt x="17" y="57"/>
                  </a:lnTo>
                  <a:lnTo>
                    <a:pt x="17" y="56"/>
                  </a:lnTo>
                  <a:lnTo>
                    <a:pt x="17" y="55"/>
                  </a:lnTo>
                  <a:lnTo>
                    <a:pt x="17" y="55"/>
                  </a:lnTo>
                  <a:lnTo>
                    <a:pt x="17" y="54"/>
                  </a:lnTo>
                  <a:lnTo>
                    <a:pt x="17" y="53"/>
                  </a:lnTo>
                  <a:lnTo>
                    <a:pt x="18" y="53"/>
                  </a:lnTo>
                  <a:lnTo>
                    <a:pt x="18" y="52"/>
                  </a:lnTo>
                  <a:lnTo>
                    <a:pt x="18" y="51"/>
                  </a:lnTo>
                  <a:lnTo>
                    <a:pt x="19" y="51"/>
                  </a:lnTo>
                  <a:lnTo>
                    <a:pt x="19" y="50"/>
                  </a:lnTo>
                  <a:lnTo>
                    <a:pt x="19" y="49"/>
                  </a:lnTo>
                  <a:lnTo>
                    <a:pt x="20" y="49"/>
                  </a:lnTo>
                  <a:lnTo>
                    <a:pt x="20" y="49"/>
                  </a:lnTo>
                  <a:lnTo>
                    <a:pt x="21" y="49"/>
                  </a:lnTo>
                  <a:lnTo>
                    <a:pt x="21" y="48"/>
                  </a:lnTo>
                  <a:lnTo>
                    <a:pt x="22" y="48"/>
                  </a:lnTo>
                  <a:lnTo>
                    <a:pt x="22" y="47"/>
                  </a:lnTo>
                  <a:lnTo>
                    <a:pt x="22" y="46"/>
                  </a:lnTo>
                  <a:lnTo>
                    <a:pt x="22" y="46"/>
                  </a:lnTo>
                  <a:lnTo>
                    <a:pt x="22" y="45"/>
                  </a:lnTo>
                  <a:lnTo>
                    <a:pt x="23" y="45"/>
                  </a:lnTo>
                  <a:lnTo>
                    <a:pt x="23" y="44"/>
                  </a:lnTo>
                  <a:lnTo>
                    <a:pt x="24" y="43"/>
                  </a:lnTo>
                  <a:lnTo>
                    <a:pt x="24" y="43"/>
                  </a:lnTo>
                  <a:lnTo>
                    <a:pt x="25" y="43"/>
                  </a:lnTo>
                  <a:lnTo>
                    <a:pt x="25" y="42"/>
                  </a:lnTo>
                  <a:lnTo>
                    <a:pt x="25" y="41"/>
                  </a:lnTo>
                  <a:lnTo>
                    <a:pt x="24" y="41"/>
                  </a:lnTo>
                  <a:lnTo>
                    <a:pt x="25" y="40"/>
                  </a:lnTo>
                  <a:lnTo>
                    <a:pt x="26" y="40"/>
                  </a:lnTo>
                  <a:lnTo>
                    <a:pt x="26" y="39"/>
                  </a:lnTo>
                  <a:lnTo>
                    <a:pt x="26" y="38"/>
                  </a:lnTo>
                  <a:lnTo>
                    <a:pt x="27" y="38"/>
                  </a:lnTo>
                  <a:lnTo>
                    <a:pt x="27" y="37"/>
                  </a:lnTo>
                  <a:lnTo>
                    <a:pt x="28" y="37"/>
                  </a:lnTo>
                  <a:lnTo>
                    <a:pt x="28" y="36"/>
                  </a:lnTo>
                  <a:lnTo>
                    <a:pt x="28" y="36"/>
                  </a:lnTo>
                  <a:lnTo>
                    <a:pt x="29" y="36"/>
                  </a:lnTo>
                  <a:lnTo>
                    <a:pt x="29" y="36"/>
                  </a:lnTo>
                  <a:lnTo>
                    <a:pt x="29" y="35"/>
                  </a:lnTo>
                  <a:lnTo>
                    <a:pt x="30" y="35"/>
                  </a:lnTo>
                  <a:lnTo>
                    <a:pt x="30" y="34"/>
                  </a:lnTo>
                  <a:lnTo>
                    <a:pt x="30" y="33"/>
                  </a:lnTo>
                  <a:lnTo>
                    <a:pt x="31" y="33"/>
                  </a:lnTo>
                  <a:lnTo>
                    <a:pt x="31" y="32"/>
                  </a:lnTo>
                  <a:lnTo>
                    <a:pt x="32" y="32"/>
                  </a:lnTo>
                  <a:lnTo>
                    <a:pt x="32" y="31"/>
                  </a:lnTo>
                  <a:lnTo>
                    <a:pt x="32" y="30"/>
                  </a:lnTo>
                  <a:lnTo>
                    <a:pt x="33" y="30"/>
                  </a:lnTo>
                  <a:lnTo>
                    <a:pt x="34" y="30"/>
                  </a:lnTo>
                  <a:lnTo>
                    <a:pt x="35" y="30"/>
                  </a:lnTo>
                  <a:lnTo>
                    <a:pt x="35" y="30"/>
                  </a:lnTo>
                  <a:lnTo>
                    <a:pt x="36" y="30"/>
                  </a:lnTo>
                  <a:lnTo>
                    <a:pt x="37" y="30"/>
                  </a:lnTo>
                  <a:lnTo>
                    <a:pt x="38" y="30"/>
                  </a:lnTo>
                  <a:lnTo>
                    <a:pt x="38" y="30"/>
                  </a:lnTo>
                  <a:lnTo>
                    <a:pt x="39" y="29"/>
                  </a:lnTo>
                  <a:lnTo>
                    <a:pt x="40" y="28"/>
                  </a:lnTo>
                  <a:lnTo>
                    <a:pt x="40" y="27"/>
                  </a:lnTo>
                  <a:lnTo>
                    <a:pt x="41" y="27"/>
                  </a:lnTo>
                  <a:lnTo>
                    <a:pt x="41" y="26"/>
                  </a:lnTo>
                  <a:lnTo>
                    <a:pt x="41" y="26"/>
                  </a:lnTo>
                  <a:lnTo>
                    <a:pt x="41" y="25"/>
                  </a:lnTo>
                  <a:lnTo>
                    <a:pt x="42" y="25"/>
                  </a:lnTo>
                  <a:lnTo>
                    <a:pt x="42" y="24"/>
                  </a:lnTo>
                  <a:lnTo>
                    <a:pt x="43" y="24"/>
                  </a:lnTo>
                  <a:lnTo>
                    <a:pt x="43" y="23"/>
                  </a:lnTo>
                  <a:lnTo>
                    <a:pt x="44" y="23"/>
                  </a:lnTo>
                  <a:lnTo>
                    <a:pt x="44" y="23"/>
                  </a:lnTo>
                  <a:lnTo>
                    <a:pt x="45" y="23"/>
                  </a:lnTo>
                  <a:lnTo>
                    <a:pt x="46" y="23"/>
                  </a:lnTo>
                  <a:lnTo>
                    <a:pt x="46" y="22"/>
                  </a:lnTo>
                  <a:lnTo>
                    <a:pt x="46" y="23"/>
                  </a:lnTo>
                  <a:lnTo>
                    <a:pt x="46" y="22"/>
                  </a:lnTo>
                  <a:lnTo>
                    <a:pt x="47" y="23"/>
                  </a:lnTo>
                  <a:lnTo>
                    <a:pt x="47" y="23"/>
                  </a:lnTo>
                  <a:lnTo>
                    <a:pt x="48" y="23"/>
                  </a:lnTo>
                  <a:lnTo>
                    <a:pt x="49" y="23"/>
                  </a:lnTo>
                  <a:lnTo>
                    <a:pt x="50" y="23"/>
                  </a:lnTo>
                  <a:lnTo>
                    <a:pt x="51" y="23"/>
                  </a:lnTo>
                  <a:lnTo>
                    <a:pt x="51" y="22"/>
                  </a:lnTo>
                  <a:lnTo>
                    <a:pt x="52" y="22"/>
                  </a:lnTo>
                  <a:lnTo>
                    <a:pt x="53" y="22"/>
                  </a:lnTo>
                  <a:lnTo>
                    <a:pt x="54" y="22"/>
                  </a:lnTo>
                  <a:lnTo>
                    <a:pt x="54" y="21"/>
                  </a:lnTo>
                  <a:lnTo>
                    <a:pt x="54" y="21"/>
                  </a:lnTo>
                  <a:lnTo>
                    <a:pt x="54" y="20"/>
                  </a:lnTo>
                  <a:lnTo>
                    <a:pt x="55" y="20"/>
                  </a:lnTo>
                  <a:lnTo>
                    <a:pt x="55" y="19"/>
                  </a:lnTo>
                  <a:lnTo>
                    <a:pt x="56" y="19"/>
                  </a:lnTo>
                  <a:lnTo>
                    <a:pt x="57" y="19"/>
                  </a:lnTo>
                  <a:lnTo>
                    <a:pt x="58" y="19"/>
                  </a:lnTo>
                  <a:lnTo>
                    <a:pt x="59" y="19"/>
                  </a:lnTo>
                  <a:lnTo>
                    <a:pt x="59" y="20"/>
                  </a:lnTo>
                  <a:lnTo>
                    <a:pt x="60" y="21"/>
                  </a:lnTo>
                  <a:lnTo>
                    <a:pt x="60" y="21"/>
                  </a:lnTo>
                  <a:lnTo>
                    <a:pt x="60" y="20"/>
                  </a:lnTo>
                  <a:lnTo>
                    <a:pt x="61" y="19"/>
                  </a:lnTo>
                  <a:lnTo>
                    <a:pt x="61" y="18"/>
                  </a:lnTo>
                  <a:lnTo>
                    <a:pt x="62" y="18"/>
                  </a:lnTo>
                  <a:lnTo>
                    <a:pt x="62" y="17"/>
                  </a:lnTo>
                  <a:lnTo>
                    <a:pt x="63" y="17"/>
                  </a:lnTo>
                  <a:lnTo>
                    <a:pt x="64" y="17"/>
                  </a:lnTo>
                  <a:lnTo>
                    <a:pt x="64" y="18"/>
                  </a:lnTo>
                  <a:lnTo>
                    <a:pt x="64" y="19"/>
                  </a:lnTo>
                  <a:lnTo>
                    <a:pt x="65" y="19"/>
                  </a:lnTo>
                  <a:lnTo>
                    <a:pt x="65" y="20"/>
                  </a:lnTo>
                  <a:lnTo>
                    <a:pt x="65" y="21"/>
                  </a:lnTo>
                  <a:lnTo>
                    <a:pt x="65" y="20"/>
                  </a:lnTo>
                  <a:lnTo>
                    <a:pt x="66" y="20"/>
                  </a:lnTo>
                  <a:lnTo>
                    <a:pt x="67" y="20"/>
                  </a:lnTo>
                  <a:lnTo>
                    <a:pt x="67" y="21"/>
                  </a:lnTo>
                  <a:lnTo>
                    <a:pt x="67" y="22"/>
                  </a:lnTo>
                  <a:lnTo>
                    <a:pt x="67" y="23"/>
                  </a:lnTo>
                  <a:lnTo>
                    <a:pt x="67" y="23"/>
                  </a:lnTo>
                  <a:lnTo>
                    <a:pt x="67" y="24"/>
                  </a:lnTo>
                  <a:lnTo>
                    <a:pt x="67" y="25"/>
                  </a:lnTo>
                  <a:lnTo>
                    <a:pt x="67" y="26"/>
                  </a:lnTo>
                  <a:lnTo>
                    <a:pt x="67" y="26"/>
                  </a:lnTo>
                  <a:lnTo>
                    <a:pt x="67" y="27"/>
                  </a:lnTo>
                  <a:lnTo>
                    <a:pt x="68" y="28"/>
                  </a:lnTo>
                  <a:lnTo>
                    <a:pt x="68" y="29"/>
                  </a:lnTo>
                  <a:lnTo>
                    <a:pt x="69" y="29"/>
                  </a:lnTo>
                  <a:lnTo>
                    <a:pt x="69" y="28"/>
                  </a:lnTo>
                  <a:lnTo>
                    <a:pt x="70" y="28"/>
                  </a:lnTo>
                  <a:lnTo>
                    <a:pt x="71" y="27"/>
                  </a:lnTo>
                  <a:lnTo>
                    <a:pt x="72" y="27"/>
                  </a:lnTo>
                  <a:lnTo>
                    <a:pt x="73" y="27"/>
                  </a:lnTo>
                  <a:lnTo>
                    <a:pt x="73" y="26"/>
                  </a:lnTo>
                  <a:lnTo>
                    <a:pt x="73" y="26"/>
                  </a:lnTo>
                  <a:lnTo>
                    <a:pt x="74" y="25"/>
                  </a:lnTo>
                  <a:lnTo>
                    <a:pt x="74" y="24"/>
                  </a:lnTo>
                  <a:lnTo>
                    <a:pt x="75" y="24"/>
                  </a:lnTo>
                  <a:lnTo>
                    <a:pt x="75" y="23"/>
                  </a:lnTo>
                  <a:lnTo>
                    <a:pt x="75" y="24"/>
                  </a:lnTo>
                  <a:lnTo>
                    <a:pt x="76" y="24"/>
                  </a:lnTo>
                  <a:lnTo>
                    <a:pt x="77" y="24"/>
                  </a:lnTo>
                  <a:lnTo>
                    <a:pt x="77" y="25"/>
                  </a:lnTo>
                  <a:lnTo>
                    <a:pt x="78" y="25"/>
                  </a:lnTo>
                  <a:lnTo>
                    <a:pt x="78" y="24"/>
                  </a:lnTo>
                  <a:lnTo>
                    <a:pt x="78" y="23"/>
                  </a:lnTo>
                  <a:lnTo>
                    <a:pt x="78" y="23"/>
                  </a:lnTo>
                  <a:lnTo>
                    <a:pt x="79" y="23"/>
                  </a:lnTo>
                  <a:lnTo>
                    <a:pt x="79" y="22"/>
                  </a:lnTo>
                  <a:lnTo>
                    <a:pt x="79" y="22"/>
                  </a:lnTo>
                  <a:lnTo>
                    <a:pt x="79" y="21"/>
                  </a:lnTo>
                  <a:lnTo>
                    <a:pt x="79" y="22"/>
                  </a:lnTo>
                  <a:lnTo>
                    <a:pt x="80" y="22"/>
                  </a:lnTo>
                  <a:lnTo>
                    <a:pt x="80" y="21"/>
                  </a:lnTo>
                  <a:lnTo>
                    <a:pt x="81" y="21"/>
                  </a:lnTo>
                  <a:lnTo>
                    <a:pt x="81" y="22"/>
                  </a:lnTo>
                  <a:lnTo>
                    <a:pt x="82" y="22"/>
                  </a:lnTo>
                  <a:lnTo>
                    <a:pt x="82" y="21"/>
                  </a:lnTo>
                  <a:lnTo>
                    <a:pt x="83" y="21"/>
                  </a:lnTo>
                  <a:lnTo>
                    <a:pt x="83" y="20"/>
                  </a:lnTo>
                  <a:lnTo>
                    <a:pt x="84" y="20"/>
                  </a:lnTo>
                  <a:lnTo>
                    <a:pt x="85" y="20"/>
                  </a:lnTo>
                  <a:lnTo>
                    <a:pt x="85" y="19"/>
                  </a:lnTo>
                  <a:lnTo>
                    <a:pt x="85" y="18"/>
                  </a:lnTo>
                  <a:lnTo>
                    <a:pt x="85" y="17"/>
                  </a:lnTo>
                  <a:lnTo>
                    <a:pt x="85" y="17"/>
                  </a:lnTo>
                  <a:lnTo>
                    <a:pt x="86" y="17"/>
                  </a:lnTo>
                  <a:lnTo>
                    <a:pt x="86" y="16"/>
                  </a:lnTo>
                  <a:lnTo>
                    <a:pt x="86" y="15"/>
                  </a:lnTo>
                  <a:lnTo>
                    <a:pt x="85" y="15"/>
                  </a:lnTo>
                  <a:lnTo>
                    <a:pt x="86" y="15"/>
                  </a:lnTo>
                  <a:lnTo>
                    <a:pt x="86" y="15"/>
                  </a:lnTo>
                  <a:lnTo>
                    <a:pt x="86" y="16"/>
                  </a:lnTo>
                  <a:lnTo>
                    <a:pt x="87" y="16"/>
                  </a:lnTo>
                  <a:lnTo>
                    <a:pt x="87" y="15"/>
                  </a:lnTo>
                  <a:lnTo>
                    <a:pt x="88" y="15"/>
                  </a:lnTo>
                  <a:lnTo>
                    <a:pt x="88" y="14"/>
                  </a:lnTo>
                  <a:lnTo>
                    <a:pt x="89" y="14"/>
                  </a:lnTo>
                  <a:lnTo>
                    <a:pt x="89" y="13"/>
                  </a:lnTo>
                  <a:lnTo>
                    <a:pt x="90" y="13"/>
                  </a:lnTo>
                  <a:lnTo>
                    <a:pt x="90" y="12"/>
                  </a:lnTo>
                  <a:lnTo>
                    <a:pt x="91" y="11"/>
                  </a:lnTo>
                  <a:lnTo>
                    <a:pt x="91" y="10"/>
                  </a:lnTo>
                  <a:lnTo>
                    <a:pt x="92" y="10"/>
                  </a:lnTo>
                  <a:lnTo>
                    <a:pt x="92" y="10"/>
                  </a:lnTo>
                  <a:lnTo>
                    <a:pt x="92" y="10"/>
                  </a:lnTo>
                  <a:lnTo>
                    <a:pt x="93" y="10"/>
                  </a:lnTo>
                  <a:lnTo>
                    <a:pt x="93" y="9"/>
                  </a:lnTo>
                  <a:lnTo>
                    <a:pt x="93" y="8"/>
                  </a:lnTo>
                  <a:lnTo>
                    <a:pt x="93" y="7"/>
                  </a:lnTo>
                  <a:lnTo>
                    <a:pt x="94" y="7"/>
                  </a:lnTo>
                  <a:lnTo>
                    <a:pt x="94" y="6"/>
                  </a:lnTo>
                  <a:lnTo>
                    <a:pt x="95" y="6"/>
                  </a:lnTo>
                  <a:lnTo>
                    <a:pt x="96" y="6"/>
                  </a:lnTo>
                  <a:lnTo>
                    <a:pt x="96" y="5"/>
                  </a:lnTo>
                  <a:lnTo>
                    <a:pt x="97" y="5"/>
                  </a:lnTo>
                  <a:lnTo>
                    <a:pt x="97" y="4"/>
                  </a:lnTo>
                  <a:lnTo>
                    <a:pt x="96" y="4"/>
                  </a:lnTo>
                  <a:lnTo>
                    <a:pt x="97" y="4"/>
                  </a:lnTo>
                  <a:lnTo>
                    <a:pt x="96" y="4"/>
                  </a:lnTo>
                  <a:lnTo>
                    <a:pt x="96" y="4"/>
                  </a:lnTo>
                  <a:lnTo>
                    <a:pt x="96" y="3"/>
                  </a:lnTo>
                  <a:lnTo>
                    <a:pt x="97" y="3"/>
                  </a:lnTo>
                  <a:lnTo>
                    <a:pt x="97" y="2"/>
                  </a:lnTo>
                  <a:lnTo>
                    <a:pt x="97" y="1"/>
                  </a:lnTo>
                  <a:lnTo>
                    <a:pt x="98" y="1"/>
                  </a:lnTo>
                  <a:lnTo>
                    <a:pt x="99" y="1"/>
                  </a:lnTo>
                  <a:lnTo>
                    <a:pt x="99" y="2"/>
                  </a:lnTo>
                  <a:lnTo>
                    <a:pt x="99" y="1"/>
                  </a:lnTo>
                  <a:lnTo>
                    <a:pt x="99" y="1"/>
                  </a:lnTo>
                  <a:lnTo>
                    <a:pt x="100" y="1"/>
                  </a:lnTo>
                  <a:lnTo>
                    <a:pt x="101" y="1"/>
                  </a:lnTo>
                  <a:lnTo>
                    <a:pt x="102" y="1"/>
                  </a:lnTo>
                  <a:lnTo>
                    <a:pt x="103" y="1"/>
                  </a:lnTo>
                  <a:lnTo>
                    <a:pt x="102" y="1"/>
                  </a:lnTo>
                  <a:lnTo>
                    <a:pt x="102" y="0"/>
                  </a:lnTo>
                  <a:lnTo>
                    <a:pt x="103" y="0"/>
                  </a:lnTo>
                  <a:lnTo>
                    <a:pt x="104" y="0"/>
                  </a:lnTo>
                  <a:lnTo>
                    <a:pt x="105" y="0"/>
                  </a:lnTo>
                  <a:lnTo>
                    <a:pt x="105" y="1"/>
                  </a:lnTo>
                  <a:lnTo>
                    <a:pt x="105" y="2"/>
                  </a:lnTo>
                  <a:lnTo>
                    <a:pt x="104" y="2"/>
                  </a:lnTo>
                  <a:lnTo>
                    <a:pt x="104" y="3"/>
                  </a:lnTo>
                  <a:lnTo>
                    <a:pt x="104" y="4"/>
                  </a:lnTo>
                  <a:lnTo>
                    <a:pt x="104" y="4"/>
                  </a:lnTo>
                  <a:lnTo>
                    <a:pt x="105" y="4"/>
                  </a:lnTo>
                  <a:lnTo>
                    <a:pt x="105" y="4"/>
                  </a:lnTo>
                  <a:lnTo>
                    <a:pt x="105" y="5"/>
                  </a:lnTo>
                  <a:lnTo>
                    <a:pt x="105" y="5"/>
                  </a:lnTo>
                  <a:lnTo>
                    <a:pt x="105" y="6"/>
                  </a:lnTo>
                  <a:lnTo>
                    <a:pt x="105" y="7"/>
                  </a:lnTo>
                  <a:lnTo>
                    <a:pt x="105" y="7"/>
                  </a:lnTo>
                  <a:lnTo>
                    <a:pt x="106" y="7"/>
                  </a:lnTo>
                  <a:lnTo>
                    <a:pt x="106" y="8"/>
                  </a:lnTo>
                  <a:lnTo>
                    <a:pt x="107" y="8"/>
                  </a:lnTo>
                  <a:lnTo>
                    <a:pt x="107" y="9"/>
                  </a:lnTo>
                  <a:lnTo>
                    <a:pt x="107" y="10"/>
                  </a:lnTo>
                  <a:lnTo>
                    <a:pt x="108" y="10"/>
                  </a:lnTo>
                  <a:lnTo>
                    <a:pt x="108" y="10"/>
                  </a:lnTo>
                  <a:lnTo>
                    <a:pt x="108" y="11"/>
                  </a:lnTo>
                  <a:lnTo>
                    <a:pt x="109" y="11"/>
                  </a:lnTo>
                  <a:lnTo>
                    <a:pt x="109" y="12"/>
                  </a:lnTo>
                  <a:lnTo>
                    <a:pt x="110" y="12"/>
                  </a:lnTo>
                  <a:lnTo>
                    <a:pt x="110" y="13"/>
                  </a:lnTo>
                  <a:lnTo>
                    <a:pt x="110" y="14"/>
                  </a:lnTo>
                  <a:lnTo>
                    <a:pt x="110" y="15"/>
                  </a:lnTo>
                  <a:lnTo>
                    <a:pt x="111" y="15"/>
                  </a:lnTo>
                  <a:lnTo>
                    <a:pt x="111" y="16"/>
                  </a:lnTo>
                  <a:lnTo>
                    <a:pt x="111" y="17"/>
                  </a:lnTo>
                  <a:lnTo>
                    <a:pt x="111" y="17"/>
                  </a:lnTo>
                  <a:lnTo>
                    <a:pt x="111" y="18"/>
                  </a:lnTo>
                  <a:lnTo>
                    <a:pt x="111" y="18"/>
                  </a:lnTo>
                  <a:lnTo>
                    <a:pt x="111" y="19"/>
                  </a:lnTo>
                  <a:lnTo>
                    <a:pt x="112" y="19"/>
                  </a:lnTo>
                  <a:lnTo>
                    <a:pt x="112" y="20"/>
                  </a:lnTo>
                  <a:lnTo>
                    <a:pt x="113" y="20"/>
                  </a:lnTo>
                  <a:lnTo>
                    <a:pt x="113" y="19"/>
                  </a:lnTo>
                  <a:lnTo>
                    <a:pt x="114" y="19"/>
                  </a:lnTo>
                  <a:lnTo>
                    <a:pt x="114" y="20"/>
                  </a:lnTo>
                  <a:lnTo>
                    <a:pt x="114" y="21"/>
                  </a:lnTo>
                  <a:lnTo>
                    <a:pt x="115" y="21"/>
                  </a:lnTo>
                  <a:lnTo>
                    <a:pt x="114" y="21"/>
                  </a:lnTo>
                  <a:lnTo>
                    <a:pt x="114" y="22"/>
                  </a:lnTo>
                  <a:lnTo>
                    <a:pt x="115" y="22"/>
                  </a:lnTo>
                  <a:lnTo>
                    <a:pt x="116" y="22"/>
                  </a:lnTo>
                  <a:lnTo>
                    <a:pt x="117" y="22"/>
                  </a:lnTo>
                  <a:lnTo>
                    <a:pt x="118" y="22"/>
                  </a:lnTo>
                  <a:lnTo>
                    <a:pt x="118" y="23"/>
                  </a:lnTo>
                  <a:lnTo>
                    <a:pt x="118" y="23"/>
                  </a:lnTo>
                  <a:lnTo>
                    <a:pt x="118" y="23"/>
                  </a:lnTo>
                  <a:lnTo>
                    <a:pt x="119" y="23"/>
                  </a:lnTo>
                  <a:lnTo>
                    <a:pt x="119" y="23"/>
                  </a:lnTo>
                  <a:lnTo>
                    <a:pt x="119" y="23"/>
                  </a:lnTo>
                  <a:lnTo>
                    <a:pt x="120" y="23"/>
                  </a:lnTo>
                  <a:lnTo>
                    <a:pt x="121" y="23"/>
                  </a:lnTo>
                  <a:lnTo>
                    <a:pt x="121" y="23"/>
                  </a:lnTo>
                  <a:lnTo>
                    <a:pt x="121" y="23"/>
                  </a:lnTo>
                  <a:lnTo>
                    <a:pt x="122" y="23"/>
                  </a:lnTo>
                  <a:lnTo>
                    <a:pt x="123" y="23"/>
                  </a:lnTo>
                  <a:lnTo>
                    <a:pt x="123" y="23"/>
                  </a:lnTo>
                  <a:lnTo>
                    <a:pt x="123" y="23"/>
                  </a:lnTo>
                  <a:lnTo>
                    <a:pt x="123" y="24"/>
                  </a:lnTo>
                  <a:lnTo>
                    <a:pt x="122" y="24"/>
                  </a:lnTo>
                  <a:lnTo>
                    <a:pt x="123" y="24"/>
                  </a:lnTo>
                  <a:lnTo>
                    <a:pt x="123" y="25"/>
                  </a:lnTo>
                  <a:lnTo>
                    <a:pt x="123" y="26"/>
                  </a:lnTo>
                  <a:lnTo>
                    <a:pt x="122" y="26"/>
                  </a:lnTo>
                  <a:lnTo>
                    <a:pt x="123" y="26"/>
                  </a:lnTo>
                  <a:lnTo>
                    <a:pt x="123" y="27"/>
                  </a:lnTo>
                  <a:lnTo>
                    <a:pt x="123" y="28"/>
                  </a:lnTo>
                  <a:lnTo>
                    <a:pt x="122" y="28"/>
                  </a:lnTo>
                  <a:lnTo>
                    <a:pt x="123" y="28"/>
                  </a:lnTo>
                  <a:lnTo>
                    <a:pt x="122" y="29"/>
                  </a:lnTo>
                  <a:lnTo>
                    <a:pt x="122" y="30"/>
                  </a:lnTo>
                  <a:lnTo>
                    <a:pt x="121" y="30"/>
                  </a:lnTo>
                  <a:lnTo>
                    <a:pt x="122" y="30"/>
                  </a:lnTo>
                  <a:lnTo>
                    <a:pt x="122" y="30"/>
                  </a:lnTo>
                  <a:lnTo>
                    <a:pt x="123" y="30"/>
                  </a:lnTo>
                  <a:lnTo>
                    <a:pt x="124" y="30"/>
                  </a:lnTo>
                  <a:lnTo>
                    <a:pt x="124" y="31"/>
                  </a:lnTo>
                  <a:lnTo>
                    <a:pt x="124" y="31"/>
                  </a:lnTo>
                  <a:lnTo>
                    <a:pt x="124" y="32"/>
                  </a:lnTo>
                  <a:lnTo>
                    <a:pt x="124" y="33"/>
                  </a:lnTo>
                  <a:lnTo>
                    <a:pt x="124" y="34"/>
                  </a:lnTo>
                  <a:lnTo>
                    <a:pt x="125" y="34"/>
                  </a:lnTo>
                  <a:lnTo>
                    <a:pt x="125" y="35"/>
                  </a:lnTo>
                  <a:lnTo>
                    <a:pt x="124" y="35"/>
                  </a:lnTo>
                  <a:lnTo>
                    <a:pt x="124" y="36"/>
                  </a:lnTo>
                  <a:lnTo>
                    <a:pt x="125" y="36"/>
                  </a:lnTo>
                  <a:lnTo>
                    <a:pt x="126" y="36"/>
                  </a:lnTo>
                  <a:lnTo>
                    <a:pt x="126" y="36"/>
                  </a:lnTo>
                  <a:lnTo>
                    <a:pt x="127" y="36"/>
                  </a:lnTo>
                  <a:lnTo>
                    <a:pt x="127" y="37"/>
                  </a:lnTo>
                  <a:lnTo>
                    <a:pt x="128" y="37"/>
                  </a:lnTo>
                  <a:lnTo>
                    <a:pt x="129" y="37"/>
                  </a:lnTo>
                  <a:lnTo>
                    <a:pt x="129" y="38"/>
                  </a:lnTo>
                  <a:lnTo>
                    <a:pt x="130" y="38"/>
                  </a:lnTo>
                  <a:lnTo>
                    <a:pt x="130" y="39"/>
                  </a:lnTo>
                  <a:lnTo>
                    <a:pt x="129" y="39"/>
                  </a:lnTo>
                  <a:lnTo>
                    <a:pt x="129" y="40"/>
                  </a:lnTo>
                  <a:lnTo>
                    <a:pt x="129" y="41"/>
                  </a:lnTo>
                  <a:lnTo>
                    <a:pt x="128" y="41"/>
                  </a:lnTo>
                  <a:lnTo>
                    <a:pt x="128" y="42"/>
                  </a:lnTo>
                  <a:lnTo>
                    <a:pt x="128" y="43"/>
                  </a:lnTo>
                  <a:lnTo>
                    <a:pt x="128" y="43"/>
                  </a:lnTo>
                  <a:lnTo>
                    <a:pt x="128" y="44"/>
                  </a:lnTo>
                  <a:lnTo>
                    <a:pt x="127" y="44"/>
                  </a:lnTo>
                  <a:lnTo>
                    <a:pt x="127" y="45"/>
                  </a:lnTo>
                  <a:lnTo>
                    <a:pt x="128" y="45"/>
                  </a:lnTo>
                  <a:lnTo>
                    <a:pt x="128" y="46"/>
                  </a:lnTo>
                  <a:lnTo>
                    <a:pt x="128" y="47"/>
                  </a:lnTo>
                  <a:lnTo>
                    <a:pt x="128" y="48"/>
                  </a:lnTo>
                  <a:lnTo>
                    <a:pt x="128" y="49"/>
                  </a:lnTo>
                  <a:lnTo>
                    <a:pt x="128" y="49"/>
                  </a:lnTo>
                  <a:lnTo>
                    <a:pt x="128" y="50"/>
                  </a:lnTo>
                  <a:lnTo>
                    <a:pt x="128" y="51"/>
                  </a:lnTo>
                  <a:lnTo>
                    <a:pt x="127" y="51"/>
                  </a:lnTo>
                  <a:lnTo>
                    <a:pt x="127" y="52"/>
                  </a:lnTo>
                  <a:lnTo>
                    <a:pt x="128" y="52"/>
                  </a:lnTo>
                  <a:lnTo>
                    <a:pt x="129" y="52"/>
                  </a:lnTo>
                  <a:lnTo>
                    <a:pt x="128" y="52"/>
                  </a:lnTo>
                  <a:lnTo>
                    <a:pt x="128" y="53"/>
                  </a:lnTo>
                  <a:lnTo>
                    <a:pt x="129" y="53"/>
                  </a:lnTo>
                  <a:lnTo>
                    <a:pt x="128" y="53"/>
                  </a:lnTo>
                  <a:lnTo>
                    <a:pt x="128" y="54"/>
                  </a:lnTo>
                  <a:lnTo>
                    <a:pt x="128" y="55"/>
                  </a:lnTo>
                  <a:lnTo>
                    <a:pt x="127" y="55"/>
                  </a:lnTo>
                  <a:lnTo>
                    <a:pt x="127" y="55"/>
                  </a:lnTo>
                  <a:lnTo>
                    <a:pt x="128" y="55"/>
                  </a:lnTo>
                  <a:lnTo>
                    <a:pt x="127" y="55"/>
                  </a:lnTo>
                  <a:lnTo>
                    <a:pt x="127" y="56"/>
                  </a:lnTo>
                  <a:lnTo>
                    <a:pt x="127" y="57"/>
                  </a:lnTo>
                  <a:lnTo>
                    <a:pt x="126" y="57"/>
                  </a:lnTo>
                  <a:lnTo>
                    <a:pt x="126" y="58"/>
                  </a:lnTo>
                  <a:lnTo>
                    <a:pt x="125" y="58"/>
                  </a:lnTo>
                  <a:lnTo>
                    <a:pt x="125" y="59"/>
                  </a:lnTo>
                  <a:lnTo>
                    <a:pt x="126" y="59"/>
                  </a:lnTo>
                  <a:lnTo>
                    <a:pt x="126" y="58"/>
                  </a:lnTo>
                  <a:lnTo>
                    <a:pt x="127" y="58"/>
                  </a:lnTo>
                  <a:lnTo>
                    <a:pt x="127" y="59"/>
                  </a:lnTo>
                  <a:lnTo>
                    <a:pt x="128" y="59"/>
                  </a:lnTo>
                  <a:lnTo>
                    <a:pt x="127" y="59"/>
                  </a:lnTo>
                  <a:lnTo>
                    <a:pt x="128" y="59"/>
                  </a:lnTo>
                  <a:lnTo>
                    <a:pt x="128" y="60"/>
                  </a:lnTo>
                  <a:lnTo>
                    <a:pt x="128" y="61"/>
                  </a:lnTo>
                  <a:lnTo>
                    <a:pt x="127" y="61"/>
                  </a:lnTo>
                  <a:lnTo>
                    <a:pt x="127" y="62"/>
                  </a:lnTo>
                  <a:lnTo>
                    <a:pt x="127" y="62"/>
                  </a:lnTo>
                  <a:lnTo>
                    <a:pt x="127" y="63"/>
                  </a:lnTo>
                  <a:lnTo>
                    <a:pt x="127" y="64"/>
                  </a:lnTo>
                  <a:lnTo>
                    <a:pt x="128" y="64"/>
                  </a:lnTo>
                  <a:lnTo>
                    <a:pt x="128" y="63"/>
                  </a:lnTo>
                  <a:lnTo>
                    <a:pt x="129" y="63"/>
                  </a:lnTo>
                  <a:lnTo>
                    <a:pt x="129" y="62"/>
                  </a:lnTo>
                  <a:lnTo>
                    <a:pt x="129" y="63"/>
                  </a:lnTo>
                  <a:lnTo>
                    <a:pt x="130" y="63"/>
                  </a:lnTo>
                  <a:lnTo>
                    <a:pt x="130" y="64"/>
                  </a:lnTo>
                  <a:lnTo>
                    <a:pt x="131" y="64"/>
                  </a:lnTo>
                  <a:lnTo>
                    <a:pt x="131" y="65"/>
                  </a:lnTo>
                  <a:lnTo>
                    <a:pt x="131" y="65"/>
                  </a:lnTo>
                  <a:lnTo>
                    <a:pt x="131" y="66"/>
                  </a:lnTo>
                  <a:lnTo>
                    <a:pt x="132" y="66"/>
                  </a:lnTo>
                  <a:lnTo>
                    <a:pt x="132" y="67"/>
                  </a:lnTo>
                  <a:lnTo>
                    <a:pt x="133" y="67"/>
                  </a:lnTo>
                  <a:lnTo>
                    <a:pt x="133" y="68"/>
                  </a:lnTo>
                  <a:lnTo>
                    <a:pt x="132" y="68"/>
                  </a:lnTo>
                  <a:lnTo>
                    <a:pt x="132" y="68"/>
                  </a:lnTo>
                  <a:lnTo>
                    <a:pt x="132" y="69"/>
                  </a:lnTo>
                  <a:lnTo>
                    <a:pt x="131" y="69"/>
                  </a:lnTo>
                  <a:lnTo>
                    <a:pt x="131" y="70"/>
                  </a:lnTo>
                  <a:lnTo>
                    <a:pt x="131" y="71"/>
                  </a:lnTo>
                  <a:lnTo>
                    <a:pt x="131" y="71"/>
                  </a:lnTo>
                  <a:lnTo>
                    <a:pt x="131" y="72"/>
                  </a:lnTo>
                  <a:lnTo>
                    <a:pt x="131" y="73"/>
                  </a:lnTo>
                  <a:lnTo>
                    <a:pt x="131" y="74"/>
                  </a:lnTo>
                  <a:lnTo>
                    <a:pt x="130" y="75"/>
                  </a:lnTo>
                  <a:lnTo>
                    <a:pt x="130" y="75"/>
                  </a:lnTo>
                  <a:lnTo>
                    <a:pt x="129" y="75"/>
                  </a:lnTo>
                  <a:lnTo>
                    <a:pt x="129" y="76"/>
                  </a:lnTo>
                  <a:lnTo>
                    <a:pt x="130" y="76"/>
                  </a:lnTo>
                  <a:lnTo>
                    <a:pt x="129" y="76"/>
                  </a:lnTo>
                  <a:lnTo>
                    <a:pt x="130" y="76"/>
                  </a:lnTo>
                  <a:lnTo>
                    <a:pt x="130" y="77"/>
                  </a:lnTo>
                  <a:lnTo>
                    <a:pt x="129" y="77"/>
                  </a:lnTo>
                  <a:lnTo>
                    <a:pt x="129" y="78"/>
                  </a:lnTo>
                  <a:lnTo>
                    <a:pt x="130" y="79"/>
                  </a:lnTo>
                  <a:lnTo>
                    <a:pt x="130" y="80"/>
                  </a:lnTo>
                  <a:lnTo>
                    <a:pt x="130" y="81"/>
                  </a:lnTo>
                  <a:lnTo>
                    <a:pt x="130" y="81"/>
                  </a:lnTo>
                  <a:lnTo>
                    <a:pt x="130" y="82"/>
                  </a:lnTo>
                  <a:lnTo>
                    <a:pt x="130" y="83"/>
                  </a:lnTo>
                  <a:lnTo>
                    <a:pt x="130" y="82"/>
                  </a:lnTo>
                  <a:lnTo>
                    <a:pt x="130" y="83"/>
                  </a:lnTo>
                  <a:lnTo>
                    <a:pt x="129" y="83"/>
                  </a:lnTo>
                  <a:lnTo>
                    <a:pt x="129" y="84"/>
                  </a:lnTo>
                  <a:lnTo>
                    <a:pt x="129" y="85"/>
                  </a:lnTo>
                  <a:lnTo>
                    <a:pt x="128" y="85"/>
                  </a:lnTo>
                  <a:lnTo>
                    <a:pt x="128" y="86"/>
                  </a:lnTo>
                  <a:lnTo>
                    <a:pt x="127" y="86"/>
                  </a:lnTo>
                  <a:lnTo>
                    <a:pt x="127" y="87"/>
                  </a:lnTo>
                  <a:lnTo>
                    <a:pt x="127" y="86"/>
                  </a:lnTo>
                  <a:lnTo>
                    <a:pt x="126" y="86"/>
                  </a:lnTo>
                  <a:lnTo>
                    <a:pt x="126" y="87"/>
                  </a:lnTo>
                  <a:lnTo>
                    <a:pt x="125" y="87"/>
                  </a:lnTo>
                  <a:lnTo>
                    <a:pt x="125" y="88"/>
                  </a:lnTo>
                  <a:lnTo>
                    <a:pt x="124" y="88"/>
                  </a:lnTo>
                  <a:lnTo>
                    <a:pt x="124" y="88"/>
                  </a:lnTo>
                  <a:lnTo>
                    <a:pt x="123" y="88"/>
                  </a:lnTo>
                  <a:lnTo>
                    <a:pt x="123" y="87"/>
                  </a:lnTo>
                  <a:lnTo>
                    <a:pt x="122" y="87"/>
                  </a:lnTo>
                  <a:lnTo>
                    <a:pt x="122" y="86"/>
                  </a:lnTo>
                  <a:lnTo>
                    <a:pt x="121" y="86"/>
                  </a:lnTo>
                  <a:lnTo>
                    <a:pt x="120" y="86"/>
                  </a:lnTo>
                  <a:lnTo>
                    <a:pt x="119" y="86"/>
                  </a:lnTo>
                  <a:lnTo>
                    <a:pt x="119" y="87"/>
                  </a:lnTo>
                  <a:lnTo>
                    <a:pt x="119" y="88"/>
                  </a:lnTo>
                  <a:lnTo>
                    <a:pt x="118" y="88"/>
                  </a:lnTo>
                  <a:lnTo>
                    <a:pt x="118" y="88"/>
                  </a:lnTo>
                  <a:lnTo>
                    <a:pt x="118" y="88"/>
                  </a:lnTo>
                  <a:lnTo>
                    <a:pt x="118" y="89"/>
                  </a:lnTo>
                  <a:lnTo>
                    <a:pt x="117" y="89"/>
                  </a:lnTo>
                  <a:lnTo>
                    <a:pt x="116" y="89"/>
                  </a:lnTo>
                  <a:lnTo>
                    <a:pt x="116" y="88"/>
                  </a:lnTo>
                  <a:lnTo>
                    <a:pt x="115" y="88"/>
                  </a:lnTo>
                  <a:lnTo>
                    <a:pt x="114" y="88"/>
                  </a:lnTo>
                  <a:lnTo>
                    <a:pt x="113" y="88"/>
                  </a:lnTo>
                  <a:lnTo>
                    <a:pt x="112" y="88"/>
                  </a:lnTo>
                  <a:lnTo>
                    <a:pt x="112" y="89"/>
                  </a:lnTo>
                  <a:lnTo>
                    <a:pt x="111" y="89"/>
                  </a:lnTo>
                  <a:lnTo>
                    <a:pt x="111" y="90"/>
                  </a:lnTo>
                  <a:lnTo>
                    <a:pt x="111" y="89"/>
                  </a:lnTo>
                  <a:lnTo>
                    <a:pt x="111" y="89"/>
                  </a:lnTo>
                  <a:lnTo>
                    <a:pt x="110" y="89"/>
                  </a:lnTo>
                  <a:lnTo>
                    <a:pt x="109" y="89"/>
                  </a:lnTo>
                  <a:lnTo>
                    <a:pt x="109" y="88"/>
                  </a:lnTo>
                  <a:lnTo>
                    <a:pt x="108" y="88"/>
                  </a:lnTo>
                  <a:lnTo>
                    <a:pt x="107" y="88"/>
                  </a:lnTo>
                  <a:lnTo>
                    <a:pt x="107" y="88"/>
                  </a:lnTo>
                  <a:lnTo>
                    <a:pt x="106" y="88"/>
                  </a:lnTo>
                  <a:lnTo>
                    <a:pt x="106" y="87"/>
                  </a:lnTo>
                  <a:lnTo>
                    <a:pt x="105" y="87"/>
                  </a:lnTo>
                  <a:lnTo>
                    <a:pt x="105" y="86"/>
                  </a:lnTo>
                  <a:lnTo>
                    <a:pt x="105" y="87"/>
                  </a:lnTo>
                  <a:lnTo>
                    <a:pt x="105" y="87"/>
                  </a:lnTo>
                  <a:lnTo>
                    <a:pt x="105" y="86"/>
                  </a:lnTo>
                  <a:lnTo>
                    <a:pt x="105" y="85"/>
                  </a:lnTo>
                  <a:lnTo>
                    <a:pt x="104" y="85"/>
                  </a:lnTo>
                  <a:lnTo>
                    <a:pt x="104" y="84"/>
                  </a:lnTo>
                  <a:lnTo>
                    <a:pt x="105" y="84"/>
                  </a:lnTo>
                  <a:lnTo>
                    <a:pt x="105" y="83"/>
                  </a:lnTo>
                  <a:lnTo>
                    <a:pt x="104" y="83"/>
                  </a:lnTo>
                  <a:lnTo>
                    <a:pt x="103" y="83"/>
                  </a:lnTo>
                  <a:lnTo>
                    <a:pt x="103" y="84"/>
                  </a:lnTo>
                  <a:lnTo>
                    <a:pt x="102" y="84"/>
                  </a:lnTo>
                  <a:lnTo>
                    <a:pt x="102" y="83"/>
                  </a:lnTo>
                  <a:lnTo>
                    <a:pt x="102" y="84"/>
                  </a:lnTo>
                  <a:lnTo>
                    <a:pt x="102" y="83"/>
                  </a:lnTo>
                  <a:lnTo>
                    <a:pt x="101" y="83"/>
                  </a:lnTo>
                  <a:lnTo>
                    <a:pt x="101" y="82"/>
                  </a:lnTo>
                  <a:lnTo>
                    <a:pt x="100" y="82"/>
                  </a:lnTo>
                  <a:lnTo>
                    <a:pt x="100" y="83"/>
                  </a:lnTo>
                  <a:lnTo>
                    <a:pt x="100" y="82"/>
                  </a:lnTo>
                  <a:lnTo>
                    <a:pt x="99" y="82"/>
                  </a:lnTo>
                  <a:lnTo>
                    <a:pt x="99" y="83"/>
                  </a:lnTo>
                  <a:lnTo>
                    <a:pt x="99" y="83"/>
                  </a:lnTo>
                  <a:lnTo>
                    <a:pt x="99" y="84"/>
                  </a:lnTo>
                  <a:lnTo>
                    <a:pt x="99" y="85"/>
                  </a:lnTo>
                  <a:lnTo>
                    <a:pt x="99" y="86"/>
                  </a:lnTo>
                  <a:lnTo>
                    <a:pt x="98" y="86"/>
                  </a:lnTo>
                  <a:lnTo>
                    <a:pt x="97" y="86"/>
                  </a:lnTo>
                  <a:lnTo>
                    <a:pt x="96" y="86"/>
                  </a:lnTo>
                  <a:lnTo>
                    <a:pt x="95" y="87"/>
                  </a:lnTo>
                  <a:lnTo>
                    <a:pt x="94" y="87"/>
                  </a:lnTo>
                  <a:lnTo>
                    <a:pt x="93" y="87"/>
                  </a:lnTo>
                  <a:lnTo>
                    <a:pt x="92" y="87"/>
                  </a:lnTo>
                  <a:lnTo>
                    <a:pt x="92" y="87"/>
                  </a:lnTo>
                  <a:lnTo>
                    <a:pt x="91" y="87"/>
                  </a:lnTo>
                  <a:lnTo>
                    <a:pt x="90" y="87"/>
                  </a:lnTo>
                  <a:lnTo>
                    <a:pt x="90" y="86"/>
                  </a:lnTo>
                  <a:lnTo>
                    <a:pt x="89" y="86"/>
                  </a:lnTo>
                  <a:lnTo>
                    <a:pt x="89" y="85"/>
                  </a:lnTo>
                  <a:lnTo>
                    <a:pt x="88" y="85"/>
                  </a:lnTo>
                  <a:lnTo>
                    <a:pt x="88" y="86"/>
                  </a:lnTo>
                  <a:lnTo>
                    <a:pt x="88" y="87"/>
                  </a:lnTo>
                  <a:lnTo>
                    <a:pt x="88" y="88"/>
                  </a:lnTo>
                  <a:lnTo>
                    <a:pt x="87" y="88"/>
                  </a:lnTo>
                  <a:lnTo>
                    <a:pt x="87" y="88"/>
                  </a:lnTo>
                  <a:lnTo>
                    <a:pt x="87" y="89"/>
                  </a:lnTo>
                  <a:lnTo>
                    <a:pt x="86" y="89"/>
                  </a:lnTo>
                  <a:lnTo>
                    <a:pt x="86" y="90"/>
                  </a:lnTo>
                  <a:lnTo>
                    <a:pt x="86" y="90"/>
                  </a:lnTo>
                  <a:lnTo>
                    <a:pt x="85" y="90"/>
                  </a:lnTo>
                  <a:lnTo>
                    <a:pt x="84" y="90"/>
                  </a:lnTo>
                  <a:lnTo>
                    <a:pt x="84" y="91"/>
                  </a:lnTo>
                  <a:lnTo>
                    <a:pt x="83" y="91"/>
                  </a:lnTo>
                  <a:lnTo>
                    <a:pt x="82" y="91"/>
                  </a:lnTo>
                  <a:lnTo>
                    <a:pt x="81" y="90"/>
                  </a:lnTo>
                  <a:lnTo>
                    <a:pt x="80" y="90"/>
                  </a:lnTo>
                  <a:lnTo>
                    <a:pt x="80" y="89"/>
                  </a:lnTo>
                  <a:lnTo>
                    <a:pt x="79" y="89"/>
                  </a:lnTo>
                  <a:lnTo>
                    <a:pt x="79" y="88"/>
                  </a:lnTo>
                  <a:lnTo>
                    <a:pt x="79" y="88"/>
                  </a:lnTo>
                  <a:lnTo>
                    <a:pt x="78" y="88"/>
                  </a:lnTo>
                  <a:lnTo>
                    <a:pt x="78" y="88"/>
                  </a:lnTo>
                  <a:lnTo>
                    <a:pt x="78" y="87"/>
                  </a:lnTo>
                  <a:lnTo>
                    <a:pt x="77" y="86"/>
                  </a:lnTo>
                  <a:lnTo>
                    <a:pt x="76" y="85"/>
                  </a:lnTo>
                  <a:lnTo>
                    <a:pt x="75" y="85"/>
                  </a:lnTo>
                  <a:lnTo>
                    <a:pt x="74" y="85"/>
                  </a:lnTo>
                  <a:lnTo>
                    <a:pt x="73" y="85"/>
                  </a:lnTo>
                  <a:lnTo>
                    <a:pt x="73" y="84"/>
                  </a:lnTo>
                  <a:lnTo>
                    <a:pt x="73" y="84"/>
                  </a:lnTo>
                  <a:lnTo>
                    <a:pt x="72" y="84"/>
                  </a:lnTo>
                  <a:lnTo>
                    <a:pt x="71" y="84"/>
                  </a:lnTo>
                  <a:lnTo>
                    <a:pt x="71" y="85"/>
                  </a:lnTo>
                  <a:lnTo>
                    <a:pt x="71" y="86"/>
                  </a:lnTo>
                  <a:lnTo>
                    <a:pt x="70" y="86"/>
                  </a:lnTo>
                  <a:lnTo>
                    <a:pt x="70" y="87"/>
                  </a:lnTo>
                  <a:lnTo>
                    <a:pt x="71" y="87"/>
                  </a:lnTo>
                  <a:lnTo>
                    <a:pt x="71" y="88"/>
                  </a:lnTo>
                  <a:lnTo>
                    <a:pt x="71" y="88"/>
                  </a:lnTo>
                  <a:lnTo>
                    <a:pt x="72" y="88"/>
                  </a:lnTo>
                  <a:lnTo>
                    <a:pt x="72" y="89"/>
                  </a:lnTo>
                  <a:lnTo>
                    <a:pt x="72" y="90"/>
                  </a:lnTo>
                  <a:lnTo>
                    <a:pt x="72" y="91"/>
                  </a:lnTo>
                  <a:lnTo>
                    <a:pt x="72" y="92"/>
                  </a:lnTo>
                  <a:lnTo>
                    <a:pt x="72" y="93"/>
                  </a:lnTo>
                  <a:lnTo>
                    <a:pt x="72" y="94"/>
                  </a:lnTo>
                  <a:lnTo>
                    <a:pt x="72" y="94"/>
                  </a:lnTo>
                  <a:lnTo>
                    <a:pt x="71" y="94"/>
                  </a:lnTo>
                  <a:lnTo>
                    <a:pt x="70" y="94"/>
                  </a:lnTo>
                  <a:lnTo>
                    <a:pt x="70" y="95"/>
                  </a:lnTo>
                  <a:lnTo>
                    <a:pt x="70" y="96"/>
                  </a:lnTo>
                  <a:lnTo>
                    <a:pt x="70" y="97"/>
                  </a:lnTo>
                  <a:lnTo>
                    <a:pt x="69" y="98"/>
                  </a:lnTo>
                  <a:lnTo>
                    <a:pt x="69" y="99"/>
                  </a:lnTo>
                  <a:lnTo>
                    <a:pt x="69" y="100"/>
                  </a:lnTo>
                  <a:lnTo>
                    <a:pt x="69" y="100"/>
                  </a:lnTo>
                  <a:lnTo>
                    <a:pt x="69" y="101"/>
                  </a:lnTo>
                  <a:lnTo>
                    <a:pt x="69" y="102"/>
                  </a:lnTo>
                  <a:lnTo>
                    <a:pt x="69" y="103"/>
                  </a:lnTo>
                  <a:lnTo>
                    <a:pt x="69" y="104"/>
                  </a:lnTo>
                  <a:lnTo>
                    <a:pt x="70" y="104"/>
                  </a:lnTo>
                  <a:lnTo>
                    <a:pt x="70" y="105"/>
                  </a:lnTo>
                  <a:lnTo>
                    <a:pt x="69" y="105"/>
                  </a:lnTo>
                  <a:lnTo>
                    <a:pt x="69" y="106"/>
                  </a:lnTo>
                  <a:lnTo>
                    <a:pt x="69" y="107"/>
                  </a:lnTo>
                  <a:lnTo>
                    <a:pt x="69" y="107"/>
                  </a:lnTo>
                  <a:lnTo>
                    <a:pt x="69" y="108"/>
                  </a:lnTo>
                  <a:lnTo>
                    <a:pt x="68" y="108"/>
                  </a:lnTo>
                  <a:lnTo>
                    <a:pt x="68" y="109"/>
                  </a:lnTo>
                  <a:lnTo>
                    <a:pt x="67" y="109"/>
                  </a:lnTo>
                  <a:lnTo>
                    <a:pt x="67" y="110"/>
                  </a:lnTo>
                  <a:lnTo>
                    <a:pt x="67" y="110"/>
                  </a:lnTo>
                  <a:lnTo>
                    <a:pt x="67" y="111"/>
                  </a:lnTo>
                  <a:lnTo>
                    <a:pt x="67" y="111"/>
                  </a:lnTo>
                  <a:lnTo>
                    <a:pt x="67" y="111"/>
                  </a:lnTo>
                  <a:lnTo>
                    <a:pt x="67" y="111"/>
                  </a:lnTo>
                  <a:lnTo>
                    <a:pt x="67" y="111"/>
                  </a:lnTo>
                  <a:lnTo>
                    <a:pt x="67" y="112"/>
                  </a:lnTo>
                  <a:lnTo>
                    <a:pt x="66" y="112"/>
                  </a:lnTo>
                  <a:lnTo>
                    <a:pt x="67" y="112"/>
                  </a:lnTo>
                  <a:lnTo>
                    <a:pt x="66" y="112"/>
                  </a:lnTo>
                  <a:lnTo>
                    <a:pt x="65" y="112"/>
                  </a:lnTo>
                  <a:lnTo>
                    <a:pt x="65" y="113"/>
                  </a:lnTo>
                  <a:lnTo>
                    <a:pt x="64" y="113"/>
                  </a:lnTo>
                  <a:lnTo>
                    <a:pt x="63" y="113"/>
                  </a:lnTo>
                  <a:lnTo>
                    <a:pt x="63" y="113"/>
                  </a:lnTo>
                  <a:close/>
                </a:path>
              </a:pathLst>
            </a:custGeom>
            <a:blipFill>
              <a:blip r:embed="rId9"/>
              <a:stretch>
                <a:fillRect/>
              </a:stretch>
            </a:blipFill>
            <a:ln w="3175">
              <a:solidFill>
                <a:schemeClr val="tx1"/>
              </a:solidFill>
            </a:ln>
          </p:spPr>
          <p:txBody>
            <a:bodyPr lIns="62168" tIns="31084" rIns="62168" bIns="31084"/>
            <a:lstStyle/>
            <a:p>
              <a:pPr>
                <a:defRPr/>
              </a:pPr>
              <a:endParaRPr lang="en-GB" sz="1224">
                <a:solidFill>
                  <a:srgbClr val="002060"/>
                </a:solidFill>
                <a:latin typeface="Arial" panose="020B0604020202020204" pitchFamily="34" charset="0"/>
                <a:cs typeface="Arial" panose="020B0604020202020204" pitchFamily="34" charset="0"/>
              </a:endParaRPr>
            </a:p>
          </p:txBody>
        </p:sp>
        <p:sp>
          <p:nvSpPr>
            <p:cNvPr id="27" name="Freeform 343">
              <a:extLst>
                <a:ext uri="{FF2B5EF4-FFF2-40B4-BE49-F238E27FC236}">
                  <a16:creationId xmlns:a16="http://schemas.microsoft.com/office/drawing/2014/main" id="{A553D1FF-21E8-B541-06F1-42166C192B9F}"/>
                </a:ext>
              </a:extLst>
            </p:cNvPr>
            <p:cNvSpPr>
              <a:spLocks/>
            </p:cNvSpPr>
            <p:nvPr/>
          </p:nvSpPr>
          <p:spPr bwMode="auto">
            <a:xfrm>
              <a:off x="2784632" y="3988873"/>
              <a:ext cx="573367" cy="572090"/>
            </a:xfrm>
            <a:custGeom>
              <a:avLst/>
              <a:gdLst>
                <a:gd name="T0" fmla="*/ 58 w 121"/>
                <a:gd name="T1" fmla="*/ 134 h 142"/>
                <a:gd name="T2" fmla="*/ 53 w 121"/>
                <a:gd name="T3" fmla="*/ 135 h 142"/>
                <a:gd name="T4" fmla="*/ 48 w 121"/>
                <a:gd name="T5" fmla="*/ 141 h 142"/>
                <a:gd name="T6" fmla="*/ 38 w 121"/>
                <a:gd name="T7" fmla="*/ 140 h 142"/>
                <a:gd name="T8" fmla="*/ 25 w 121"/>
                <a:gd name="T9" fmla="*/ 130 h 142"/>
                <a:gd name="T10" fmla="*/ 18 w 121"/>
                <a:gd name="T11" fmla="*/ 109 h 142"/>
                <a:gd name="T12" fmla="*/ 15 w 121"/>
                <a:gd name="T13" fmla="*/ 89 h 142"/>
                <a:gd name="T14" fmla="*/ 14 w 121"/>
                <a:gd name="T15" fmla="*/ 72 h 142"/>
                <a:gd name="T16" fmla="*/ 14 w 121"/>
                <a:gd name="T17" fmla="*/ 65 h 142"/>
                <a:gd name="T18" fmla="*/ 15 w 121"/>
                <a:gd name="T19" fmla="*/ 57 h 142"/>
                <a:gd name="T20" fmla="*/ 16 w 121"/>
                <a:gd name="T21" fmla="*/ 52 h 142"/>
                <a:gd name="T22" fmla="*/ 13 w 121"/>
                <a:gd name="T23" fmla="*/ 47 h 142"/>
                <a:gd name="T24" fmla="*/ 8 w 121"/>
                <a:gd name="T25" fmla="*/ 41 h 142"/>
                <a:gd name="T26" fmla="*/ 2 w 121"/>
                <a:gd name="T27" fmla="*/ 34 h 142"/>
                <a:gd name="T28" fmla="*/ 3 w 121"/>
                <a:gd name="T29" fmla="*/ 26 h 142"/>
                <a:gd name="T30" fmla="*/ 4 w 121"/>
                <a:gd name="T31" fmla="*/ 19 h 142"/>
                <a:gd name="T32" fmla="*/ 13 w 121"/>
                <a:gd name="T33" fmla="*/ 21 h 142"/>
                <a:gd name="T34" fmla="*/ 19 w 121"/>
                <a:gd name="T35" fmla="*/ 22 h 142"/>
                <a:gd name="T36" fmla="*/ 22 w 121"/>
                <a:gd name="T37" fmla="*/ 29 h 142"/>
                <a:gd name="T38" fmla="*/ 24 w 121"/>
                <a:gd name="T39" fmla="*/ 35 h 142"/>
                <a:gd name="T40" fmla="*/ 32 w 121"/>
                <a:gd name="T41" fmla="*/ 33 h 142"/>
                <a:gd name="T42" fmla="*/ 39 w 121"/>
                <a:gd name="T43" fmla="*/ 33 h 142"/>
                <a:gd name="T44" fmla="*/ 48 w 121"/>
                <a:gd name="T45" fmla="*/ 33 h 142"/>
                <a:gd name="T46" fmla="*/ 54 w 121"/>
                <a:gd name="T47" fmla="*/ 31 h 142"/>
                <a:gd name="T48" fmla="*/ 58 w 121"/>
                <a:gd name="T49" fmla="*/ 28 h 142"/>
                <a:gd name="T50" fmla="*/ 60 w 121"/>
                <a:gd name="T51" fmla="*/ 18 h 142"/>
                <a:gd name="T52" fmla="*/ 63 w 121"/>
                <a:gd name="T53" fmla="*/ 7 h 142"/>
                <a:gd name="T54" fmla="*/ 66 w 121"/>
                <a:gd name="T55" fmla="*/ 3 h 142"/>
                <a:gd name="T56" fmla="*/ 75 w 121"/>
                <a:gd name="T57" fmla="*/ 8 h 142"/>
                <a:gd name="T58" fmla="*/ 81 w 121"/>
                <a:gd name="T59" fmla="*/ 5 h 142"/>
                <a:gd name="T60" fmla="*/ 90 w 121"/>
                <a:gd name="T61" fmla="*/ 0 h 142"/>
                <a:gd name="T62" fmla="*/ 95 w 121"/>
                <a:gd name="T63" fmla="*/ 2 h 142"/>
                <a:gd name="T64" fmla="*/ 101 w 121"/>
                <a:gd name="T65" fmla="*/ 7 h 142"/>
                <a:gd name="T66" fmla="*/ 96 w 121"/>
                <a:gd name="T67" fmla="*/ 18 h 142"/>
                <a:gd name="T68" fmla="*/ 95 w 121"/>
                <a:gd name="T69" fmla="*/ 25 h 142"/>
                <a:gd name="T70" fmla="*/ 100 w 121"/>
                <a:gd name="T71" fmla="*/ 25 h 142"/>
                <a:gd name="T72" fmla="*/ 94 w 121"/>
                <a:gd name="T73" fmla="*/ 30 h 142"/>
                <a:gd name="T74" fmla="*/ 93 w 121"/>
                <a:gd name="T75" fmla="*/ 35 h 142"/>
                <a:gd name="T76" fmla="*/ 94 w 121"/>
                <a:gd name="T77" fmla="*/ 40 h 142"/>
                <a:gd name="T78" fmla="*/ 100 w 121"/>
                <a:gd name="T79" fmla="*/ 41 h 142"/>
                <a:gd name="T80" fmla="*/ 106 w 121"/>
                <a:gd name="T81" fmla="*/ 42 h 142"/>
                <a:gd name="T82" fmla="*/ 111 w 121"/>
                <a:gd name="T83" fmla="*/ 44 h 142"/>
                <a:gd name="T84" fmla="*/ 120 w 121"/>
                <a:gd name="T85" fmla="*/ 45 h 142"/>
                <a:gd name="T86" fmla="*/ 120 w 121"/>
                <a:gd name="T87" fmla="*/ 53 h 142"/>
                <a:gd name="T88" fmla="*/ 120 w 121"/>
                <a:gd name="T89" fmla="*/ 58 h 142"/>
                <a:gd name="T90" fmla="*/ 117 w 121"/>
                <a:gd name="T91" fmla="*/ 63 h 142"/>
                <a:gd name="T92" fmla="*/ 109 w 121"/>
                <a:gd name="T93" fmla="*/ 67 h 142"/>
                <a:gd name="T94" fmla="*/ 109 w 121"/>
                <a:gd name="T95" fmla="*/ 72 h 142"/>
                <a:gd name="T96" fmla="*/ 102 w 121"/>
                <a:gd name="T97" fmla="*/ 77 h 142"/>
                <a:gd name="T98" fmla="*/ 96 w 121"/>
                <a:gd name="T99" fmla="*/ 82 h 142"/>
                <a:gd name="T100" fmla="*/ 92 w 121"/>
                <a:gd name="T101" fmla="*/ 88 h 142"/>
                <a:gd name="T102" fmla="*/ 92 w 121"/>
                <a:gd name="T103" fmla="*/ 96 h 142"/>
                <a:gd name="T104" fmla="*/ 86 w 121"/>
                <a:gd name="T105" fmla="*/ 97 h 142"/>
                <a:gd name="T106" fmla="*/ 83 w 121"/>
                <a:gd name="T107" fmla="*/ 102 h 142"/>
                <a:gd name="T108" fmla="*/ 80 w 121"/>
                <a:gd name="T109" fmla="*/ 108 h 142"/>
                <a:gd name="T110" fmla="*/ 78 w 121"/>
                <a:gd name="T111" fmla="*/ 114 h 142"/>
                <a:gd name="T112" fmla="*/ 74 w 121"/>
                <a:gd name="T113" fmla="*/ 119 h 142"/>
                <a:gd name="T114" fmla="*/ 70 w 121"/>
                <a:gd name="T115" fmla="*/ 122 h 142"/>
                <a:gd name="T116" fmla="*/ 68 w 121"/>
                <a:gd name="T117" fmla="*/ 12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1" h="142">
                  <a:moveTo>
                    <a:pt x="64" y="130"/>
                  </a:moveTo>
                  <a:lnTo>
                    <a:pt x="64" y="131"/>
                  </a:lnTo>
                  <a:lnTo>
                    <a:pt x="64" y="130"/>
                  </a:lnTo>
                  <a:lnTo>
                    <a:pt x="64" y="130"/>
                  </a:lnTo>
                  <a:lnTo>
                    <a:pt x="64" y="131"/>
                  </a:lnTo>
                  <a:lnTo>
                    <a:pt x="63" y="131"/>
                  </a:lnTo>
                  <a:lnTo>
                    <a:pt x="63" y="132"/>
                  </a:lnTo>
                  <a:lnTo>
                    <a:pt x="63" y="133"/>
                  </a:lnTo>
                  <a:lnTo>
                    <a:pt x="62" y="133"/>
                  </a:lnTo>
                  <a:lnTo>
                    <a:pt x="61" y="133"/>
                  </a:lnTo>
                  <a:lnTo>
                    <a:pt x="61" y="134"/>
                  </a:lnTo>
                  <a:lnTo>
                    <a:pt x="60" y="134"/>
                  </a:lnTo>
                  <a:lnTo>
                    <a:pt x="59" y="134"/>
                  </a:lnTo>
                  <a:lnTo>
                    <a:pt x="59" y="134"/>
                  </a:lnTo>
                  <a:lnTo>
                    <a:pt x="58" y="134"/>
                  </a:lnTo>
                  <a:lnTo>
                    <a:pt x="58" y="134"/>
                  </a:lnTo>
                  <a:lnTo>
                    <a:pt x="58" y="134"/>
                  </a:lnTo>
                  <a:lnTo>
                    <a:pt x="58" y="134"/>
                  </a:lnTo>
                  <a:lnTo>
                    <a:pt x="58" y="135"/>
                  </a:lnTo>
                  <a:lnTo>
                    <a:pt x="57" y="135"/>
                  </a:lnTo>
                  <a:lnTo>
                    <a:pt x="57" y="136"/>
                  </a:lnTo>
                  <a:lnTo>
                    <a:pt x="56" y="136"/>
                  </a:lnTo>
                  <a:lnTo>
                    <a:pt x="55" y="136"/>
                  </a:lnTo>
                  <a:lnTo>
                    <a:pt x="55" y="135"/>
                  </a:lnTo>
                  <a:lnTo>
                    <a:pt x="54" y="135"/>
                  </a:lnTo>
                  <a:lnTo>
                    <a:pt x="54" y="134"/>
                  </a:lnTo>
                  <a:lnTo>
                    <a:pt x="53" y="134"/>
                  </a:lnTo>
                  <a:lnTo>
                    <a:pt x="53" y="135"/>
                  </a:lnTo>
                  <a:lnTo>
                    <a:pt x="53" y="134"/>
                  </a:lnTo>
                  <a:lnTo>
                    <a:pt x="53" y="135"/>
                  </a:lnTo>
                  <a:lnTo>
                    <a:pt x="52" y="135"/>
                  </a:lnTo>
                  <a:lnTo>
                    <a:pt x="52" y="136"/>
                  </a:lnTo>
                  <a:lnTo>
                    <a:pt x="52" y="137"/>
                  </a:lnTo>
                  <a:lnTo>
                    <a:pt x="51" y="137"/>
                  </a:lnTo>
                  <a:lnTo>
                    <a:pt x="51" y="138"/>
                  </a:lnTo>
                  <a:lnTo>
                    <a:pt x="51" y="138"/>
                  </a:lnTo>
                  <a:lnTo>
                    <a:pt x="51" y="139"/>
                  </a:lnTo>
                  <a:lnTo>
                    <a:pt x="50" y="139"/>
                  </a:lnTo>
                  <a:lnTo>
                    <a:pt x="50" y="140"/>
                  </a:lnTo>
                  <a:lnTo>
                    <a:pt x="50" y="140"/>
                  </a:lnTo>
                  <a:lnTo>
                    <a:pt x="50" y="141"/>
                  </a:lnTo>
                  <a:lnTo>
                    <a:pt x="49" y="141"/>
                  </a:lnTo>
                  <a:lnTo>
                    <a:pt x="49" y="142"/>
                  </a:lnTo>
                  <a:lnTo>
                    <a:pt x="49" y="141"/>
                  </a:lnTo>
                  <a:lnTo>
                    <a:pt x="48" y="141"/>
                  </a:lnTo>
                  <a:lnTo>
                    <a:pt x="48" y="140"/>
                  </a:lnTo>
                  <a:lnTo>
                    <a:pt x="47" y="140"/>
                  </a:lnTo>
                  <a:lnTo>
                    <a:pt x="47" y="141"/>
                  </a:lnTo>
                  <a:lnTo>
                    <a:pt x="46" y="141"/>
                  </a:lnTo>
                  <a:lnTo>
                    <a:pt x="46" y="140"/>
                  </a:lnTo>
                  <a:lnTo>
                    <a:pt x="46" y="141"/>
                  </a:lnTo>
                  <a:lnTo>
                    <a:pt x="45" y="141"/>
                  </a:lnTo>
                  <a:lnTo>
                    <a:pt x="45" y="140"/>
                  </a:lnTo>
                  <a:lnTo>
                    <a:pt x="45" y="140"/>
                  </a:lnTo>
                  <a:lnTo>
                    <a:pt x="44" y="140"/>
                  </a:lnTo>
                  <a:lnTo>
                    <a:pt x="43" y="140"/>
                  </a:lnTo>
                  <a:lnTo>
                    <a:pt x="42" y="140"/>
                  </a:lnTo>
                  <a:lnTo>
                    <a:pt x="41" y="140"/>
                  </a:lnTo>
                  <a:lnTo>
                    <a:pt x="40" y="140"/>
                  </a:lnTo>
                  <a:lnTo>
                    <a:pt x="38" y="140"/>
                  </a:lnTo>
                  <a:lnTo>
                    <a:pt x="38" y="140"/>
                  </a:lnTo>
                  <a:lnTo>
                    <a:pt x="37" y="140"/>
                  </a:lnTo>
                  <a:lnTo>
                    <a:pt x="35" y="140"/>
                  </a:lnTo>
                  <a:lnTo>
                    <a:pt x="34" y="140"/>
                  </a:lnTo>
                  <a:lnTo>
                    <a:pt x="33" y="140"/>
                  </a:lnTo>
                  <a:lnTo>
                    <a:pt x="32" y="140"/>
                  </a:lnTo>
                  <a:lnTo>
                    <a:pt x="31" y="140"/>
                  </a:lnTo>
                  <a:lnTo>
                    <a:pt x="26" y="140"/>
                  </a:lnTo>
                  <a:lnTo>
                    <a:pt x="26" y="140"/>
                  </a:lnTo>
                  <a:lnTo>
                    <a:pt x="26" y="138"/>
                  </a:lnTo>
                  <a:lnTo>
                    <a:pt x="26" y="136"/>
                  </a:lnTo>
                  <a:lnTo>
                    <a:pt x="25" y="134"/>
                  </a:lnTo>
                  <a:lnTo>
                    <a:pt x="25" y="134"/>
                  </a:lnTo>
                  <a:lnTo>
                    <a:pt x="25" y="132"/>
                  </a:lnTo>
                  <a:lnTo>
                    <a:pt x="25" y="130"/>
                  </a:lnTo>
                  <a:lnTo>
                    <a:pt x="25" y="128"/>
                  </a:lnTo>
                  <a:lnTo>
                    <a:pt x="25" y="125"/>
                  </a:lnTo>
                  <a:lnTo>
                    <a:pt x="25" y="124"/>
                  </a:lnTo>
                  <a:lnTo>
                    <a:pt x="25" y="122"/>
                  </a:lnTo>
                  <a:lnTo>
                    <a:pt x="24" y="119"/>
                  </a:lnTo>
                  <a:lnTo>
                    <a:pt x="24" y="118"/>
                  </a:lnTo>
                  <a:lnTo>
                    <a:pt x="24" y="117"/>
                  </a:lnTo>
                  <a:lnTo>
                    <a:pt x="23" y="116"/>
                  </a:lnTo>
                  <a:lnTo>
                    <a:pt x="23" y="115"/>
                  </a:lnTo>
                  <a:lnTo>
                    <a:pt x="22" y="114"/>
                  </a:lnTo>
                  <a:lnTo>
                    <a:pt x="21" y="112"/>
                  </a:lnTo>
                  <a:lnTo>
                    <a:pt x="20" y="111"/>
                  </a:lnTo>
                  <a:lnTo>
                    <a:pt x="19" y="110"/>
                  </a:lnTo>
                  <a:lnTo>
                    <a:pt x="19" y="109"/>
                  </a:lnTo>
                  <a:lnTo>
                    <a:pt x="18" y="109"/>
                  </a:lnTo>
                  <a:lnTo>
                    <a:pt x="17" y="108"/>
                  </a:lnTo>
                  <a:lnTo>
                    <a:pt x="17" y="107"/>
                  </a:lnTo>
                  <a:lnTo>
                    <a:pt x="16" y="106"/>
                  </a:lnTo>
                  <a:lnTo>
                    <a:pt x="16" y="104"/>
                  </a:lnTo>
                  <a:lnTo>
                    <a:pt x="16" y="103"/>
                  </a:lnTo>
                  <a:lnTo>
                    <a:pt x="16" y="102"/>
                  </a:lnTo>
                  <a:lnTo>
                    <a:pt x="15" y="102"/>
                  </a:lnTo>
                  <a:lnTo>
                    <a:pt x="15" y="101"/>
                  </a:lnTo>
                  <a:lnTo>
                    <a:pt x="15" y="100"/>
                  </a:lnTo>
                  <a:lnTo>
                    <a:pt x="15" y="98"/>
                  </a:lnTo>
                  <a:lnTo>
                    <a:pt x="15" y="97"/>
                  </a:lnTo>
                  <a:lnTo>
                    <a:pt x="15" y="94"/>
                  </a:lnTo>
                  <a:lnTo>
                    <a:pt x="15" y="93"/>
                  </a:lnTo>
                  <a:lnTo>
                    <a:pt x="15" y="90"/>
                  </a:lnTo>
                  <a:lnTo>
                    <a:pt x="15" y="89"/>
                  </a:lnTo>
                  <a:lnTo>
                    <a:pt x="16" y="88"/>
                  </a:lnTo>
                  <a:lnTo>
                    <a:pt x="15" y="85"/>
                  </a:lnTo>
                  <a:lnTo>
                    <a:pt x="15" y="84"/>
                  </a:lnTo>
                  <a:lnTo>
                    <a:pt x="15" y="83"/>
                  </a:lnTo>
                  <a:lnTo>
                    <a:pt x="15" y="80"/>
                  </a:lnTo>
                  <a:lnTo>
                    <a:pt x="15" y="79"/>
                  </a:lnTo>
                  <a:lnTo>
                    <a:pt x="15" y="78"/>
                  </a:lnTo>
                  <a:lnTo>
                    <a:pt x="15" y="77"/>
                  </a:lnTo>
                  <a:lnTo>
                    <a:pt x="15" y="76"/>
                  </a:lnTo>
                  <a:lnTo>
                    <a:pt x="15" y="76"/>
                  </a:lnTo>
                  <a:lnTo>
                    <a:pt x="14" y="76"/>
                  </a:lnTo>
                  <a:lnTo>
                    <a:pt x="14" y="75"/>
                  </a:lnTo>
                  <a:lnTo>
                    <a:pt x="14" y="74"/>
                  </a:lnTo>
                  <a:lnTo>
                    <a:pt x="14" y="73"/>
                  </a:lnTo>
                  <a:lnTo>
                    <a:pt x="14" y="72"/>
                  </a:lnTo>
                  <a:lnTo>
                    <a:pt x="14" y="71"/>
                  </a:lnTo>
                  <a:lnTo>
                    <a:pt x="14" y="70"/>
                  </a:lnTo>
                  <a:lnTo>
                    <a:pt x="13" y="70"/>
                  </a:lnTo>
                  <a:lnTo>
                    <a:pt x="13" y="69"/>
                  </a:lnTo>
                  <a:lnTo>
                    <a:pt x="13" y="68"/>
                  </a:lnTo>
                  <a:lnTo>
                    <a:pt x="14" y="68"/>
                  </a:lnTo>
                  <a:lnTo>
                    <a:pt x="14" y="67"/>
                  </a:lnTo>
                  <a:lnTo>
                    <a:pt x="13" y="67"/>
                  </a:lnTo>
                  <a:lnTo>
                    <a:pt x="14" y="67"/>
                  </a:lnTo>
                  <a:lnTo>
                    <a:pt x="13" y="67"/>
                  </a:lnTo>
                  <a:lnTo>
                    <a:pt x="13" y="66"/>
                  </a:lnTo>
                  <a:lnTo>
                    <a:pt x="13" y="65"/>
                  </a:lnTo>
                  <a:lnTo>
                    <a:pt x="14" y="65"/>
                  </a:lnTo>
                  <a:lnTo>
                    <a:pt x="14" y="64"/>
                  </a:lnTo>
                  <a:lnTo>
                    <a:pt x="14" y="65"/>
                  </a:lnTo>
                  <a:lnTo>
                    <a:pt x="14" y="64"/>
                  </a:lnTo>
                  <a:lnTo>
                    <a:pt x="15" y="64"/>
                  </a:lnTo>
                  <a:lnTo>
                    <a:pt x="15" y="63"/>
                  </a:lnTo>
                  <a:lnTo>
                    <a:pt x="15" y="63"/>
                  </a:lnTo>
                  <a:lnTo>
                    <a:pt x="15" y="62"/>
                  </a:lnTo>
                  <a:lnTo>
                    <a:pt x="14" y="62"/>
                  </a:lnTo>
                  <a:lnTo>
                    <a:pt x="15" y="62"/>
                  </a:lnTo>
                  <a:lnTo>
                    <a:pt x="14" y="62"/>
                  </a:lnTo>
                  <a:lnTo>
                    <a:pt x="14" y="61"/>
                  </a:lnTo>
                  <a:lnTo>
                    <a:pt x="14" y="60"/>
                  </a:lnTo>
                  <a:lnTo>
                    <a:pt x="15" y="60"/>
                  </a:lnTo>
                  <a:lnTo>
                    <a:pt x="15" y="59"/>
                  </a:lnTo>
                  <a:lnTo>
                    <a:pt x="14" y="59"/>
                  </a:lnTo>
                  <a:lnTo>
                    <a:pt x="14" y="58"/>
                  </a:lnTo>
                  <a:lnTo>
                    <a:pt x="15" y="57"/>
                  </a:lnTo>
                  <a:lnTo>
                    <a:pt x="14" y="57"/>
                  </a:lnTo>
                  <a:lnTo>
                    <a:pt x="14" y="57"/>
                  </a:lnTo>
                  <a:lnTo>
                    <a:pt x="15" y="57"/>
                  </a:lnTo>
                  <a:lnTo>
                    <a:pt x="14" y="57"/>
                  </a:lnTo>
                  <a:lnTo>
                    <a:pt x="14" y="56"/>
                  </a:lnTo>
                  <a:lnTo>
                    <a:pt x="15" y="56"/>
                  </a:lnTo>
                  <a:lnTo>
                    <a:pt x="15" y="55"/>
                  </a:lnTo>
                  <a:lnTo>
                    <a:pt x="16" y="55"/>
                  </a:lnTo>
                  <a:lnTo>
                    <a:pt x="15" y="55"/>
                  </a:lnTo>
                  <a:lnTo>
                    <a:pt x="16" y="55"/>
                  </a:lnTo>
                  <a:lnTo>
                    <a:pt x="16" y="54"/>
                  </a:lnTo>
                  <a:lnTo>
                    <a:pt x="16" y="53"/>
                  </a:lnTo>
                  <a:lnTo>
                    <a:pt x="17" y="53"/>
                  </a:lnTo>
                  <a:lnTo>
                    <a:pt x="16" y="53"/>
                  </a:lnTo>
                  <a:lnTo>
                    <a:pt x="16" y="52"/>
                  </a:lnTo>
                  <a:lnTo>
                    <a:pt x="16" y="51"/>
                  </a:lnTo>
                  <a:lnTo>
                    <a:pt x="17" y="51"/>
                  </a:lnTo>
                  <a:lnTo>
                    <a:pt x="16" y="51"/>
                  </a:lnTo>
                  <a:lnTo>
                    <a:pt x="16" y="51"/>
                  </a:lnTo>
                  <a:lnTo>
                    <a:pt x="17" y="51"/>
                  </a:lnTo>
                  <a:lnTo>
                    <a:pt x="16" y="51"/>
                  </a:lnTo>
                  <a:lnTo>
                    <a:pt x="17" y="51"/>
                  </a:lnTo>
                  <a:lnTo>
                    <a:pt x="17" y="50"/>
                  </a:lnTo>
                  <a:lnTo>
                    <a:pt x="16" y="50"/>
                  </a:lnTo>
                  <a:lnTo>
                    <a:pt x="16" y="49"/>
                  </a:lnTo>
                  <a:lnTo>
                    <a:pt x="15" y="49"/>
                  </a:lnTo>
                  <a:lnTo>
                    <a:pt x="15" y="48"/>
                  </a:lnTo>
                  <a:lnTo>
                    <a:pt x="15" y="47"/>
                  </a:lnTo>
                  <a:lnTo>
                    <a:pt x="14" y="47"/>
                  </a:lnTo>
                  <a:lnTo>
                    <a:pt x="13" y="47"/>
                  </a:lnTo>
                  <a:lnTo>
                    <a:pt x="13" y="47"/>
                  </a:lnTo>
                  <a:lnTo>
                    <a:pt x="13" y="46"/>
                  </a:lnTo>
                  <a:lnTo>
                    <a:pt x="12" y="46"/>
                  </a:lnTo>
                  <a:lnTo>
                    <a:pt x="12" y="45"/>
                  </a:lnTo>
                  <a:lnTo>
                    <a:pt x="11" y="45"/>
                  </a:lnTo>
                  <a:lnTo>
                    <a:pt x="11" y="44"/>
                  </a:lnTo>
                  <a:lnTo>
                    <a:pt x="11" y="44"/>
                  </a:lnTo>
                  <a:lnTo>
                    <a:pt x="11" y="43"/>
                  </a:lnTo>
                  <a:lnTo>
                    <a:pt x="10" y="43"/>
                  </a:lnTo>
                  <a:lnTo>
                    <a:pt x="10" y="42"/>
                  </a:lnTo>
                  <a:lnTo>
                    <a:pt x="9" y="42"/>
                  </a:lnTo>
                  <a:lnTo>
                    <a:pt x="9" y="43"/>
                  </a:lnTo>
                  <a:lnTo>
                    <a:pt x="9" y="42"/>
                  </a:lnTo>
                  <a:lnTo>
                    <a:pt x="8" y="42"/>
                  </a:lnTo>
                  <a:lnTo>
                    <a:pt x="8" y="41"/>
                  </a:lnTo>
                  <a:lnTo>
                    <a:pt x="7" y="41"/>
                  </a:lnTo>
                  <a:lnTo>
                    <a:pt x="6" y="41"/>
                  </a:lnTo>
                  <a:lnTo>
                    <a:pt x="6" y="40"/>
                  </a:lnTo>
                  <a:lnTo>
                    <a:pt x="6" y="40"/>
                  </a:lnTo>
                  <a:lnTo>
                    <a:pt x="6" y="39"/>
                  </a:lnTo>
                  <a:lnTo>
                    <a:pt x="6" y="38"/>
                  </a:lnTo>
                  <a:lnTo>
                    <a:pt x="6" y="38"/>
                  </a:lnTo>
                  <a:lnTo>
                    <a:pt x="5" y="38"/>
                  </a:lnTo>
                  <a:lnTo>
                    <a:pt x="5" y="37"/>
                  </a:lnTo>
                  <a:lnTo>
                    <a:pt x="4" y="37"/>
                  </a:lnTo>
                  <a:lnTo>
                    <a:pt x="4" y="36"/>
                  </a:lnTo>
                  <a:lnTo>
                    <a:pt x="4" y="35"/>
                  </a:lnTo>
                  <a:lnTo>
                    <a:pt x="3" y="35"/>
                  </a:lnTo>
                  <a:lnTo>
                    <a:pt x="3" y="34"/>
                  </a:lnTo>
                  <a:lnTo>
                    <a:pt x="2" y="34"/>
                  </a:lnTo>
                  <a:lnTo>
                    <a:pt x="1" y="34"/>
                  </a:lnTo>
                  <a:lnTo>
                    <a:pt x="0" y="34"/>
                  </a:lnTo>
                  <a:lnTo>
                    <a:pt x="0" y="33"/>
                  </a:lnTo>
                  <a:lnTo>
                    <a:pt x="0" y="32"/>
                  </a:lnTo>
                  <a:lnTo>
                    <a:pt x="0" y="31"/>
                  </a:lnTo>
                  <a:lnTo>
                    <a:pt x="0" y="31"/>
                  </a:lnTo>
                  <a:lnTo>
                    <a:pt x="0" y="31"/>
                  </a:lnTo>
                  <a:lnTo>
                    <a:pt x="1" y="31"/>
                  </a:lnTo>
                  <a:lnTo>
                    <a:pt x="1" y="30"/>
                  </a:lnTo>
                  <a:lnTo>
                    <a:pt x="2" y="30"/>
                  </a:lnTo>
                  <a:lnTo>
                    <a:pt x="2" y="29"/>
                  </a:lnTo>
                  <a:lnTo>
                    <a:pt x="2" y="28"/>
                  </a:lnTo>
                  <a:lnTo>
                    <a:pt x="3" y="28"/>
                  </a:lnTo>
                  <a:lnTo>
                    <a:pt x="3" y="27"/>
                  </a:lnTo>
                  <a:lnTo>
                    <a:pt x="3" y="26"/>
                  </a:lnTo>
                  <a:lnTo>
                    <a:pt x="3" y="25"/>
                  </a:lnTo>
                  <a:lnTo>
                    <a:pt x="3" y="25"/>
                  </a:lnTo>
                  <a:lnTo>
                    <a:pt x="3" y="24"/>
                  </a:lnTo>
                  <a:lnTo>
                    <a:pt x="3" y="23"/>
                  </a:lnTo>
                  <a:lnTo>
                    <a:pt x="3" y="24"/>
                  </a:lnTo>
                  <a:lnTo>
                    <a:pt x="3" y="23"/>
                  </a:lnTo>
                  <a:lnTo>
                    <a:pt x="4" y="23"/>
                  </a:lnTo>
                  <a:lnTo>
                    <a:pt x="3" y="23"/>
                  </a:lnTo>
                  <a:lnTo>
                    <a:pt x="3" y="22"/>
                  </a:lnTo>
                  <a:lnTo>
                    <a:pt x="3" y="21"/>
                  </a:lnTo>
                  <a:lnTo>
                    <a:pt x="3" y="20"/>
                  </a:lnTo>
                  <a:lnTo>
                    <a:pt x="4" y="20"/>
                  </a:lnTo>
                  <a:lnTo>
                    <a:pt x="3" y="20"/>
                  </a:lnTo>
                  <a:lnTo>
                    <a:pt x="4" y="20"/>
                  </a:lnTo>
                  <a:lnTo>
                    <a:pt x="4" y="19"/>
                  </a:lnTo>
                  <a:lnTo>
                    <a:pt x="5" y="19"/>
                  </a:lnTo>
                  <a:lnTo>
                    <a:pt x="6" y="19"/>
                  </a:lnTo>
                  <a:lnTo>
                    <a:pt x="6" y="19"/>
                  </a:lnTo>
                  <a:lnTo>
                    <a:pt x="7" y="19"/>
                  </a:lnTo>
                  <a:lnTo>
                    <a:pt x="7" y="20"/>
                  </a:lnTo>
                  <a:lnTo>
                    <a:pt x="7" y="19"/>
                  </a:lnTo>
                  <a:lnTo>
                    <a:pt x="7" y="20"/>
                  </a:lnTo>
                  <a:lnTo>
                    <a:pt x="8" y="20"/>
                  </a:lnTo>
                  <a:lnTo>
                    <a:pt x="9" y="20"/>
                  </a:lnTo>
                  <a:lnTo>
                    <a:pt x="9" y="19"/>
                  </a:lnTo>
                  <a:lnTo>
                    <a:pt x="10" y="19"/>
                  </a:lnTo>
                  <a:lnTo>
                    <a:pt x="11" y="19"/>
                  </a:lnTo>
                  <a:lnTo>
                    <a:pt x="11" y="20"/>
                  </a:lnTo>
                  <a:lnTo>
                    <a:pt x="12" y="20"/>
                  </a:lnTo>
                  <a:lnTo>
                    <a:pt x="13" y="21"/>
                  </a:lnTo>
                  <a:lnTo>
                    <a:pt x="13" y="20"/>
                  </a:lnTo>
                  <a:lnTo>
                    <a:pt x="13" y="21"/>
                  </a:lnTo>
                  <a:lnTo>
                    <a:pt x="13" y="20"/>
                  </a:lnTo>
                  <a:lnTo>
                    <a:pt x="13" y="21"/>
                  </a:lnTo>
                  <a:lnTo>
                    <a:pt x="13" y="20"/>
                  </a:lnTo>
                  <a:lnTo>
                    <a:pt x="13" y="21"/>
                  </a:lnTo>
                  <a:lnTo>
                    <a:pt x="14" y="21"/>
                  </a:lnTo>
                  <a:lnTo>
                    <a:pt x="14" y="22"/>
                  </a:lnTo>
                  <a:lnTo>
                    <a:pt x="14" y="21"/>
                  </a:lnTo>
                  <a:lnTo>
                    <a:pt x="15" y="21"/>
                  </a:lnTo>
                  <a:lnTo>
                    <a:pt x="16" y="21"/>
                  </a:lnTo>
                  <a:lnTo>
                    <a:pt x="17" y="21"/>
                  </a:lnTo>
                  <a:lnTo>
                    <a:pt x="18" y="21"/>
                  </a:lnTo>
                  <a:lnTo>
                    <a:pt x="18" y="22"/>
                  </a:lnTo>
                  <a:lnTo>
                    <a:pt x="19" y="22"/>
                  </a:lnTo>
                  <a:lnTo>
                    <a:pt x="19" y="22"/>
                  </a:lnTo>
                  <a:lnTo>
                    <a:pt x="19" y="23"/>
                  </a:lnTo>
                  <a:lnTo>
                    <a:pt x="20" y="23"/>
                  </a:lnTo>
                  <a:lnTo>
                    <a:pt x="21" y="23"/>
                  </a:lnTo>
                  <a:lnTo>
                    <a:pt x="21" y="24"/>
                  </a:lnTo>
                  <a:lnTo>
                    <a:pt x="21" y="25"/>
                  </a:lnTo>
                  <a:lnTo>
                    <a:pt x="21" y="25"/>
                  </a:lnTo>
                  <a:lnTo>
                    <a:pt x="22" y="25"/>
                  </a:lnTo>
                  <a:lnTo>
                    <a:pt x="22" y="26"/>
                  </a:lnTo>
                  <a:lnTo>
                    <a:pt x="22" y="27"/>
                  </a:lnTo>
                  <a:lnTo>
                    <a:pt x="23" y="27"/>
                  </a:lnTo>
                  <a:lnTo>
                    <a:pt x="22" y="27"/>
                  </a:lnTo>
                  <a:lnTo>
                    <a:pt x="22" y="28"/>
                  </a:lnTo>
                  <a:lnTo>
                    <a:pt x="23" y="28"/>
                  </a:lnTo>
                  <a:lnTo>
                    <a:pt x="22" y="29"/>
                  </a:lnTo>
                  <a:lnTo>
                    <a:pt x="21" y="29"/>
                  </a:lnTo>
                  <a:lnTo>
                    <a:pt x="21" y="30"/>
                  </a:lnTo>
                  <a:lnTo>
                    <a:pt x="22" y="30"/>
                  </a:lnTo>
                  <a:lnTo>
                    <a:pt x="22" y="31"/>
                  </a:lnTo>
                  <a:lnTo>
                    <a:pt x="23" y="31"/>
                  </a:lnTo>
                  <a:lnTo>
                    <a:pt x="22" y="31"/>
                  </a:lnTo>
                  <a:lnTo>
                    <a:pt x="22" y="31"/>
                  </a:lnTo>
                  <a:lnTo>
                    <a:pt x="23" y="31"/>
                  </a:lnTo>
                  <a:lnTo>
                    <a:pt x="23" y="32"/>
                  </a:lnTo>
                  <a:lnTo>
                    <a:pt x="23" y="33"/>
                  </a:lnTo>
                  <a:lnTo>
                    <a:pt x="23" y="34"/>
                  </a:lnTo>
                  <a:lnTo>
                    <a:pt x="24" y="34"/>
                  </a:lnTo>
                  <a:lnTo>
                    <a:pt x="24" y="35"/>
                  </a:lnTo>
                  <a:lnTo>
                    <a:pt x="23" y="35"/>
                  </a:lnTo>
                  <a:lnTo>
                    <a:pt x="24" y="35"/>
                  </a:lnTo>
                  <a:lnTo>
                    <a:pt x="25" y="35"/>
                  </a:lnTo>
                  <a:lnTo>
                    <a:pt x="25" y="34"/>
                  </a:lnTo>
                  <a:lnTo>
                    <a:pt x="26" y="34"/>
                  </a:lnTo>
                  <a:lnTo>
                    <a:pt x="26" y="34"/>
                  </a:lnTo>
                  <a:lnTo>
                    <a:pt x="26" y="33"/>
                  </a:lnTo>
                  <a:lnTo>
                    <a:pt x="27" y="33"/>
                  </a:lnTo>
                  <a:lnTo>
                    <a:pt x="28" y="33"/>
                  </a:lnTo>
                  <a:lnTo>
                    <a:pt x="28" y="32"/>
                  </a:lnTo>
                  <a:lnTo>
                    <a:pt x="29" y="32"/>
                  </a:lnTo>
                  <a:lnTo>
                    <a:pt x="30" y="32"/>
                  </a:lnTo>
                  <a:lnTo>
                    <a:pt x="30" y="33"/>
                  </a:lnTo>
                  <a:lnTo>
                    <a:pt x="31" y="33"/>
                  </a:lnTo>
                  <a:lnTo>
                    <a:pt x="32" y="33"/>
                  </a:lnTo>
                  <a:lnTo>
                    <a:pt x="32" y="32"/>
                  </a:lnTo>
                  <a:lnTo>
                    <a:pt x="32" y="33"/>
                  </a:lnTo>
                  <a:lnTo>
                    <a:pt x="32" y="33"/>
                  </a:lnTo>
                  <a:lnTo>
                    <a:pt x="32" y="34"/>
                  </a:lnTo>
                  <a:lnTo>
                    <a:pt x="33" y="34"/>
                  </a:lnTo>
                  <a:lnTo>
                    <a:pt x="33" y="35"/>
                  </a:lnTo>
                  <a:lnTo>
                    <a:pt x="34" y="35"/>
                  </a:lnTo>
                  <a:lnTo>
                    <a:pt x="34" y="34"/>
                  </a:lnTo>
                  <a:lnTo>
                    <a:pt x="35" y="34"/>
                  </a:lnTo>
                  <a:lnTo>
                    <a:pt x="35" y="35"/>
                  </a:lnTo>
                  <a:lnTo>
                    <a:pt x="35" y="34"/>
                  </a:lnTo>
                  <a:lnTo>
                    <a:pt x="36" y="34"/>
                  </a:lnTo>
                  <a:lnTo>
                    <a:pt x="36" y="33"/>
                  </a:lnTo>
                  <a:lnTo>
                    <a:pt x="37" y="33"/>
                  </a:lnTo>
                  <a:lnTo>
                    <a:pt x="38" y="33"/>
                  </a:lnTo>
                  <a:lnTo>
                    <a:pt x="38" y="33"/>
                  </a:lnTo>
                  <a:lnTo>
                    <a:pt x="39" y="33"/>
                  </a:lnTo>
                  <a:lnTo>
                    <a:pt x="40" y="33"/>
                  </a:lnTo>
                  <a:lnTo>
                    <a:pt x="41" y="33"/>
                  </a:lnTo>
                  <a:lnTo>
                    <a:pt x="41" y="32"/>
                  </a:lnTo>
                  <a:lnTo>
                    <a:pt x="42" y="31"/>
                  </a:lnTo>
                  <a:lnTo>
                    <a:pt x="43" y="31"/>
                  </a:lnTo>
                  <a:lnTo>
                    <a:pt x="43" y="32"/>
                  </a:lnTo>
                  <a:lnTo>
                    <a:pt x="44" y="32"/>
                  </a:lnTo>
                  <a:lnTo>
                    <a:pt x="45" y="32"/>
                  </a:lnTo>
                  <a:lnTo>
                    <a:pt x="45" y="33"/>
                  </a:lnTo>
                  <a:lnTo>
                    <a:pt x="45" y="33"/>
                  </a:lnTo>
                  <a:lnTo>
                    <a:pt x="45" y="34"/>
                  </a:lnTo>
                  <a:lnTo>
                    <a:pt x="46" y="34"/>
                  </a:lnTo>
                  <a:lnTo>
                    <a:pt x="47" y="34"/>
                  </a:lnTo>
                  <a:lnTo>
                    <a:pt x="47" y="33"/>
                  </a:lnTo>
                  <a:lnTo>
                    <a:pt x="48" y="33"/>
                  </a:lnTo>
                  <a:lnTo>
                    <a:pt x="49" y="33"/>
                  </a:lnTo>
                  <a:lnTo>
                    <a:pt x="49" y="32"/>
                  </a:lnTo>
                  <a:lnTo>
                    <a:pt x="50" y="32"/>
                  </a:lnTo>
                  <a:lnTo>
                    <a:pt x="49" y="32"/>
                  </a:lnTo>
                  <a:lnTo>
                    <a:pt x="50" y="32"/>
                  </a:lnTo>
                  <a:lnTo>
                    <a:pt x="50" y="31"/>
                  </a:lnTo>
                  <a:lnTo>
                    <a:pt x="50" y="31"/>
                  </a:lnTo>
                  <a:lnTo>
                    <a:pt x="51" y="31"/>
                  </a:lnTo>
                  <a:lnTo>
                    <a:pt x="51" y="31"/>
                  </a:lnTo>
                  <a:lnTo>
                    <a:pt x="51" y="30"/>
                  </a:lnTo>
                  <a:lnTo>
                    <a:pt x="52" y="30"/>
                  </a:lnTo>
                  <a:lnTo>
                    <a:pt x="52" y="31"/>
                  </a:lnTo>
                  <a:lnTo>
                    <a:pt x="53" y="31"/>
                  </a:lnTo>
                  <a:lnTo>
                    <a:pt x="53" y="31"/>
                  </a:lnTo>
                  <a:lnTo>
                    <a:pt x="54" y="31"/>
                  </a:lnTo>
                  <a:lnTo>
                    <a:pt x="54" y="31"/>
                  </a:lnTo>
                  <a:lnTo>
                    <a:pt x="55" y="31"/>
                  </a:lnTo>
                  <a:lnTo>
                    <a:pt x="56" y="31"/>
                  </a:lnTo>
                  <a:lnTo>
                    <a:pt x="56" y="30"/>
                  </a:lnTo>
                  <a:lnTo>
                    <a:pt x="57" y="30"/>
                  </a:lnTo>
                  <a:lnTo>
                    <a:pt x="58" y="30"/>
                  </a:lnTo>
                  <a:lnTo>
                    <a:pt x="57" y="30"/>
                  </a:lnTo>
                  <a:lnTo>
                    <a:pt x="58" y="30"/>
                  </a:lnTo>
                  <a:lnTo>
                    <a:pt x="58" y="29"/>
                  </a:lnTo>
                  <a:lnTo>
                    <a:pt x="58" y="29"/>
                  </a:lnTo>
                  <a:lnTo>
                    <a:pt x="58" y="29"/>
                  </a:lnTo>
                  <a:lnTo>
                    <a:pt x="58" y="29"/>
                  </a:lnTo>
                  <a:lnTo>
                    <a:pt x="58" y="29"/>
                  </a:lnTo>
                  <a:lnTo>
                    <a:pt x="58" y="28"/>
                  </a:lnTo>
                  <a:lnTo>
                    <a:pt x="58" y="28"/>
                  </a:lnTo>
                  <a:lnTo>
                    <a:pt x="58" y="27"/>
                  </a:lnTo>
                  <a:lnTo>
                    <a:pt x="59" y="27"/>
                  </a:lnTo>
                  <a:lnTo>
                    <a:pt x="59" y="26"/>
                  </a:lnTo>
                  <a:lnTo>
                    <a:pt x="60" y="26"/>
                  </a:lnTo>
                  <a:lnTo>
                    <a:pt x="60" y="25"/>
                  </a:lnTo>
                  <a:lnTo>
                    <a:pt x="60" y="25"/>
                  </a:lnTo>
                  <a:lnTo>
                    <a:pt x="60" y="24"/>
                  </a:lnTo>
                  <a:lnTo>
                    <a:pt x="60" y="23"/>
                  </a:lnTo>
                  <a:lnTo>
                    <a:pt x="61" y="23"/>
                  </a:lnTo>
                  <a:lnTo>
                    <a:pt x="61" y="22"/>
                  </a:lnTo>
                  <a:lnTo>
                    <a:pt x="60" y="22"/>
                  </a:lnTo>
                  <a:lnTo>
                    <a:pt x="60" y="21"/>
                  </a:lnTo>
                  <a:lnTo>
                    <a:pt x="60" y="20"/>
                  </a:lnTo>
                  <a:lnTo>
                    <a:pt x="60" y="19"/>
                  </a:lnTo>
                  <a:lnTo>
                    <a:pt x="60" y="18"/>
                  </a:lnTo>
                  <a:lnTo>
                    <a:pt x="60" y="18"/>
                  </a:lnTo>
                  <a:lnTo>
                    <a:pt x="60" y="17"/>
                  </a:lnTo>
                  <a:lnTo>
                    <a:pt x="60" y="16"/>
                  </a:lnTo>
                  <a:lnTo>
                    <a:pt x="61" y="15"/>
                  </a:lnTo>
                  <a:lnTo>
                    <a:pt x="61" y="14"/>
                  </a:lnTo>
                  <a:lnTo>
                    <a:pt x="61" y="13"/>
                  </a:lnTo>
                  <a:lnTo>
                    <a:pt x="61" y="12"/>
                  </a:lnTo>
                  <a:lnTo>
                    <a:pt x="62" y="12"/>
                  </a:lnTo>
                  <a:lnTo>
                    <a:pt x="63" y="12"/>
                  </a:lnTo>
                  <a:lnTo>
                    <a:pt x="63" y="12"/>
                  </a:lnTo>
                  <a:lnTo>
                    <a:pt x="63" y="11"/>
                  </a:lnTo>
                  <a:lnTo>
                    <a:pt x="63" y="10"/>
                  </a:lnTo>
                  <a:lnTo>
                    <a:pt x="63" y="9"/>
                  </a:lnTo>
                  <a:lnTo>
                    <a:pt x="63" y="8"/>
                  </a:lnTo>
                  <a:lnTo>
                    <a:pt x="63" y="7"/>
                  </a:lnTo>
                  <a:lnTo>
                    <a:pt x="63" y="6"/>
                  </a:lnTo>
                  <a:lnTo>
                    <a:pt x="62" y="6"/>
                  </a:lnTo>
                  <a:lnTo>
                    <a:pt x="62" y="6"/>
                  </a:lnTo>
                  <a:lnTo>
                    <a:pt x="62" y="5"/>
                  </a:lnTo>
                  <a:lnTo>
                    <a:pt x="61" y="5"/>
                  </a:lnTo>
                  <a:lnTo>
                    <a:pt x="61" y="4"/>
                  </a:lnTo>
                  <a:lnTo>
                    <a:pt x="62" y="4"/>
                  </a:lnTo>
                  <a:lnTo>
                    <a:pt x="62" y="3"/>
                  </a:lnTo>
                  <a:lnTo>
                    <a:pt x="62" y="2"/>
                  </a:lnTo>
                  <a:lnTo>
                    <a:pt x="63" y="2"/>
                  </a:lnTo>
                  <a:lnTo>
                    <a:pt x="64" y="2"/>
                  </a:lnTo>
                  <a:lnTo>
                    <a:pt x="64" y="2"/>
                  </a:lnTo>
                  <a:lnTo>
                    <a:pt x="64" y="3"/>
                  </a:lnTo>
                  <a:lnTo>
                    <a:pt x="65" y="3"/>
                  </a:lnTo>
                  <a:lnTo>
                    <a:pt x="66" y="3"/>
                  </a:lnTo>
                  <a:lnTo>
                    <a:pt x="67" y="3"/>
                  </a:lnTo>
                  <a:lnTo>
                    <a:pt x="68" y="4"/>
                  </a:lnTo>
                  <a:lnTo>
                    <a:pt x="69" y="5"/>
                  </a:lnTo>
                  <a:lnTo>
                    <a:pt x="69" y="6"/>
                  </a:lnTo>
                  <a:lnTo>
                    <a:pt x="69" y="6"/>
                  </a:lnTo>
                  <a:lnTo>
                    <a:pt x="70" y="6"/>
                  </a:lnTo>
                  <a:lnTo>
                    <a:pt x="70" y="6"/>
                  </a:lnTo>
                  <a:lnTo>
                    <a:pt x="70" y="7"/>
                  </a:lnTo>
                  <a:lnTo>
                    <a:pt x="71" y="7"/>
                  </a:lnTo>
                  <a:lnTo>
                    <a:pt x="71" y="8"/>
                  </a:lnTo>
                  <a:lnTo>
                    <a:pt x="72" y="8"/>
                  </a:lnTo>
                  <a:lnTo>
                    <a:pt x="73" y="9"/>
                  </a:lnTo>
                  <a:lnTo>
                    <a:pt x="74" y="9"/>
                  </a:lnTo>
                  <a:lnTo>
                    <a:pt x="75" y="9"/>
                  </a:lnTo>
                  <a:lnTo>
                    <a:pt x="75" y="8"/>
                  </a:lnTo>
                  <a:lnTo>
                    <a:pt x="76" y="8"/>
                  </a:lnTo>
                  <a:lnTo>
                    <a:pt x="77" y="8"/>
                  </a:lnTo>
                  <a:lnTo>
                    <a:pt x="77" y="8"/>
                  </a:lnTo>
                  <a:lnTo>
                    <a:pt x="77" y="7"/>
                  </a:lnTo>
                  <a:lnTo>
                    <a:pt x="78" y="7"/>
                  </a:lnTo>
                  <a:lnTo>
                    <a:pt x="78" y="6"/>
                  </a:lnTo>
                  <a:lnTo>
                    <a:pt x="78" y="6"/>
                  </a:lnTo>
                  <a:lnTo>
                    <a:pt x="79" y="6"/>
                  </a:lnTo>
                  <a:lnTo>
                    <a:pt x="79" y="5"/>
                  </a:lnTo>
                  <a:lnTo>
                    <a:pt x="79" y="4"/>
                  </a:lnTo>
                  <a:lnTo>
                    <a:pt x="79" y="3"/>
                  </a:lnTo>
                  <a:lnTo>
                    <a:pt x="80" y="3"/>
                  </a:lnTo>
                  <a:lnTo>
                    <a:pt x="80" y="4"/>
                  </a:lnTo>
                  <a:lnTo>
                    <a:pt x="81" y="4"/>
                  </a:lnTo>
                  <a:lnTo>
                    <a:pt x="81" y="5"/>
                  </a:lnTo>
                  <a:lnTo>
                    <a:pt x="82" y="5"/>
                  </a:lnTo>
                  <a:lnTo>
                    <a:pt x="83" y="5"/>
                  </a:lnTo>
                  <a:lnTo>
                    <a:pt x="83" y="5"/>
                  </a:lnTo>
                  <a:lnTo>
                    <a:pt x="84" y="5"/>
                  </a:lnTo>
                  <a:lnTo>
                    <a:pt x="85" y="5"/>
                  </a:lnTo>
                  <a:lnTo>
                    <a:pt x="86" y="5"/>
                  </a:lnTo>
                  <a:lnTo>
                    <a:pt x="87" y="4"/>
                  </a:lnTo>
                  <a:lnTo>
                    <a:pt x="88" y="4"/>
                  </a:lnTo>
                  <a:lnTo>
                    <a:pt x="89" y="4"/>
                  </a:lnTo>
                  <a:lnTo>
                    <a:pt x="90" y="4"/>
                  </a:lnTo>
                  <a:lnTo>
                    <a:pt x="90" y="3"/>
                  </a:lnTo>
                  <a:lnTo>
                    <a:pt x="90" y="2"/>
                  </a:lnTo>
                  <a:lnTo>
                    <a:pt x="90" y="1"/>
                  </a:lnTo>
                  <a:lnTo>
                    <a:pt x="90" y="1"/>
                  </a:lnTo>
                  <a:lnTo>
                    <a:pt x="90" y="0"/>
                  </a:lnTo>
                  <a:lnTo>
                    <a:pt x="91" y="0"/>
                  </a:lnTo>
                  <a:lnTo>
                    <a:pt x="91" y="1"/>
                  </a:lnTo>
                  <a:lnTo>
                    <a:pt x="91" y="0"/>
                  </a:lnTo>
                  <a:lnTo>
                    <a:pt x="92" y="0"/>
                  </a:lnTo>
                  <a:lnTo>
                    <a:pt x="92" y="1"/>
                  </a:lnTo>
                  <a:lnTo>
                    <a:pt x="93" y="1"/>
                  </a:lnTo>
                  <a:lnTo>
                    <a:pt x="93" y="2"/>
                  </a:lnTo>
                  <a:lnTo>
                    <a:pt x="93" y="1"/>
                  </a:lnTo>
                  <a:lnTo>
                    <a:pt x="93" y="2"/>
                  </a:lnTo>
                  <a:lnTo>
                    <a:pt x="94" y="2"/>
                  </a:lnTo>
                  <a:lnTo>
                    <a:pt x="94" y="1"/>
                  </a:lnTo>
                  <a:lnTo>
                    <a:pt x="95" y="1"/>
                  </a:lnTo>
                  <a:lnTo>
                    <a:pt x="96" y="1"/>
                  </a:lnTo>
                  <a:lnTo>
                    <a:pt x="96" y="2"/>
                  </a:lnTo>
                  <a:lnTo>
                    <a:pt x="95" y="2"/>
                  </a:lnTo>
                  <a:lnTo>
                    <a:pt x="95" y="3"/>
                  </a:lnTo>
                  <a:lnTo>
                    <a:pt x="96" y="3"/>
                  </a:lnTo>
                  <a:lnTo>
                    <a:pt x="96" y="4"/>
                  </a:lnTo>
                  <a:lnTo>
                    <a:pt x="96" y="5"/>
                  </a:lnTo>
                  <a:lnTo>
                    <a:pt x="96" y="5"/>
                  </a:lnTo>
                  <a:lnTo>
                    <a:pt x="96" y="4"/>
                  </a:lnTo>
                  <a:lnTo>
                    <a:pt x="96" y="5"/>
                  </a:lnTo>
                  <a:lnTo>
                    <a:pt x="97" y="5"/>
                  </a:lnTo>
                  <a:lnTo>
                    <a:pt x="97" y="6"/>
                  </a:lnTo>
                  <a:lnTo>
                    <a:pt x="98" y="6"/>
                  </a:lnTo>
                  <a:lnTo>
                    <a:pt x="98" y="6"/>
                  </a:lnTo>
                  <a:lnTo>
                    <a:pt x="99" y="6"/>
                  </a:lnTo>
                  <a:lnTo>
                    <a:pt x="100" y="6"/>
                  </a:lnTo>
                  <a:lnTo>
                    <a:pt x="100" y="7"/>
                  </a:lnTo>
                  <a:lnTo>
                    <a:pt x="101" y="7"/>
                  </a:lnTo>
                  <a:lnTo>
                    <a:pt x="100" y="8"/>
                  </a:lnTo>
                  <a:lnTo>
                    <a:pt x="100" y="9"/>
                  </a:lnTo>
                  <a:lnTo>
                    <a:pt x="99" y="10"/>
                  </a:lnTo>
                  <a:lnTo>
                    <a:pt x="99" y="11"/>
                  </a:lnTo>
                  <a:lnTo>
                    <a:pt x="99" y="12"/>
                  </a:lnTo>
                  <a:lnTo>
                    <a:pt x="98" y="12"/>
                  </a:lnTo>
                  <a:lnTo>
                    <a:pt x="98" y="12"/>
                  </a:lnTo>
                  <a:lnTo>
                    <a:pt x="98" y="13"/>
                  </a:lnTo>
                  <a:lnTo>
                    <a:pt x="97" y="14"/>
                  </a:lnTo>
                  <a:lnTo>
                    <a:pt x="96" y="14"/>
                  </a:lnTo>
                  <a:lnTo>
                    <a:pt x="96" y="15"/>
                  </a:lnTo>
                  <a:lnTo>
                    <a:pt x="96" y="16"/>
                  </a:lnTo>
                  <a:lnTo>
                    <a:pt x="96" y="17"/>
                  </a:lnTo>
                  <a:lnTo>
                    <a:pt x="96" y="18"/>
                  </a:lnTo>
                  <a:lnTo>
                    <a:pt x="96" y="18"/>
                  </a:lnTo>
                  <a:lnTo>
                    <a:pt x="96" y="18"/>
                  </a:lnTo>
                  <a:lnTo>
                    <a:pt x="96" y="19"/>
                  </a:lnTo>
                  <a:lnTo>
                    <a:pt x="95" y="19"/>
                  </a:lnTo>
                  <a:lnTo>
                    <a:pt x="95" y="20"/>
                  </a:lnTo>
                  <a:lnTo>
                    <a:pt x="94" y="20"/>
                  </a:lnTo>
                  <a:lnTo>
                    <a:pt x="94" y="21"/>
                  </a:lnTo>
                  <a:lnTo>
                    <a:pt x="94" y="22"/>
                  </a:lnTo>
                  <a:lnTo>
                    <a:pt x="93" y="22"/>
                  </a:lnTo>
                  <a:lnTo>
                    <a:pt x="93" y="23"/>
                  </a:lnTo>
                  <a:lnTo>
                    <a:pt x="93" y="24"/>
                  </a:lnTo>
                  <a:lnTo>
                    <a:pt x="92" y="24"/>
                  </a:lnTo>
                  <a:lnTo>
                    <a:pt x="93" y="24"/>
                  </a:lnTo>
                  <a:lnTo>
                    <a:pt x="93" y="25"/>
                  </a:lnTo>
                  <a:lnTo>
                    <a:pt x="94" y="25"/>
                  </a:lnTo>
                  <a:lnTo>
                    <a:pt x="95" y="25"/>
                  </a:lnTo>
                  <a:lnTo>
                    <a:pt x="96" y="25"/>
                  </a:lnTo>
                  <a:lnTo>
                    <a:pt x="96" y="25"/>
                  </a:lnTo>
                  <a:lnTo>
                    <a:pt x="96" y="25"/>
                  </a:lnTo>
                  <a:lnTo>
                    <a:pt x="97" y="25"/>
                  </a:lnTo>
                  <a:lnTo>
                    <a:pt x="97" y="24"/>
                  </a:lnTo>
                  <a:lnTo>
                    <a:pt x="98" y="24"/>
                  </a:lnTo>
                  <a:lnTo>
                    <a:pt x="98" y="23"/>
                  </a:lnTo>
                  <a:lnTo>
                    <a:pt x="99" y="23"/>
                  </a:lnTo>
                  <a:lnTo>
                    <a:pt x="100" y="23"/>
                  </a:lnTo>
                  <a:lnTo>
                    <a:pt x="99" y="23"/>
                  </a:lnTo>
                  <a:lnTo>
                    <a:pt x="100" y="23"/>
                  </a:lnTo>
                  <a:lnTo>
                    <a:pt x="100" y="24"/>
                  </a:lnTo>
                  <a:lnTo>
                    <a:pt x="99" y="24"/>
                  </a:lnTo>
                  <a:lnTo>
                    <a:pt x="100" y="24"/>
                  </a:lnTo>
                  <a:lnTo>
                    <a:pt x="100" y="25"/>
                  </a:lnTo>
                  <a:lnTo>
                    <a:pt x="99" y="25"/>
                  </a:lnTo>
                  <a:lnTo>
                    <a:pt x="99" y="25"/>
                  </a:lnTo>
                  <a:lnTo>
                    <a:pt x="98" y="25"/>
                  </a:lnTo>
                  <a:lnTo>
                    <a:pt x="98" y="26"/>
                  </a:lnTo>
                  <a:lnTo>
                    <a:pt x="97" y="26"/>
                  </a:lnTo>
                  <a:lnTo>
                    <a:pt x="97" y="27"/>
                  </a:lnTo>
                  <a:lnTo>
                    <a:pt x="96" y="27"/>
                  </a:lnTo>
                  <a:lnTo>
                    <a:pt x="96" y="27"/>
                  </a:lnTo>
                  <a:lnTo>
                    <a:pt x="96" y="28"/>
                  </a:lnTo>
                  <a:lnTo>
                    <a:pt x="96" y="27"/>
                  </a:lnTo>
                  <a:lnTo>
                    <a:pt x="96" y="28"/>
                  </a:lnTo>
                  <a:lnTo>
                    <a:pt x="96" y="29"/>
                  </a:lnTo>
                  <a:lnTo>
                    <a:pt x="95" y="29"/>
                  </a:lnTo>
                  <a:lnTo>
                    <a:pt x="94" y="29"/>
                  </a:lnTo>
                  <a:lnTo>
                    <a:pt x="94" y="30"/>
                  </a:lnTo>
                  <a:lnTo>
                    <a:pt x="94" y="31"/>
                  </a:lnTo>
                  <a:lnTo>
                    <a:pt x="94" y="31"/>
                  </a:lnTo>
                  <a:lnTo>
                    <a:pt x="94" y="32"/>
                  </a:lnTo>
                  <a:lnTo>
                    <a:pt x="94" y="33"/>
                  </a:lnTo>
                  <a:lnTo>
                    <a:pt x="94" y="32"/>
                  </a:lnTo>
                  <a:lnTo>
                    <a:pt x="93" y="32"/>
                  </a:lnTo>
                  <a:lnTo>
                    <a:pt x="94" y="32"/>
                  </a:lnTo>
                  <a:lnTo>
                    <a:pt x="94" y="33"/>
                  </a:lnTo>
                  <a:lnTo>
                    <a:pt x="93" y="33"/>
                  </a:lnTo>
                  <a:lnTo>
                    <a:pt x="94" y="33"/>
                  </a:lnTo>
                  <a:lnTo>
                    <a:pt x="93" y="33"/>
                  </a:lnTo>
                  <a:lnTo>
                    <a:pt x="93" y="34"/>
                  </a:lnTo>
                  <a:lnTo>
                    <a:pt x="93" y="35"/>
                  </a:lnTo>
                  <a:lnTo>
                    <a:pt x="92" y="35"/>
                  </a:lnTo>
                  <a:lnTo>
                    <a:pt x="93" y="35"/>
                  </a:lnTo>
                  <a:lnTo>
                    <a:pt x="92" y="35"/>
                  </a:lnTo>
                  <a:lnTo>
                    <a:pt x="93" y="35"/>
                  </a:lnTo>
                  <a:lnTo>
                    <a:pt x="92" y="35"/>
                  </a:lnTo>
                  <a:lnTo>
                    <a:pt x="92" y="36"/>
                  </a:lnTo>
                  <a:lnTo>
                    <a:pt x="92" y="37"/>
                  </a:lnTo>
                  <a:lnTo>
                    <a:pt x="91" y="37"/>
                  </a:lnTo>
                  <a:lnTo>
                    <a:pt x="92" y="37"/>
                  </a:lnTo>
                  <a:lnTo>
                    <a:pt x="92" y="38"/>
                  </a:lnTo>
                  <a:lnTo>
                    <a:pt x="93" y="38"/>
                  </a:lnTo>
                  <a:lnTo>
                    <a:pt x="94" y="38"/>
                  </a:lnTo>
                  <a:lnTo>
                    <a:pt x="93" y="38"/>
                  </a:lnTo>
                  <a:lnTo>
                    <a:pt x="93" y="38"/>
                  </a:lnTo>
                  <a:lnTo>
                    <a:pt x="94" y="38"/>
                  </a:lnTo>
                  <a:lnTo>
                    <a:pt x="94" y="39"/>
                  </a:lnTo>
                  <a:lnTo>
                    <a:pt x="94" y="40"/>
                  </a:lnTo>
                  <a:lnTo>
                    <a:pt x="95" y="40"/>
                  </a:lnTo>
                  <a:lnTo>
                    <a:pt x="96" y="40"/>
                  </a:lnTo>
                  <a:lnTo>
                    <a:pt x="95" y="40"/>
                  </a:lnTo>
                  <a:lnTo>
                    <a:pt x="95" y="41"/>
                  </a:lnTo>
                  <a:lnTo>
                    <a:pt x="96" y="41"/>
                  </a:lnTo>
                  <a:lnTo>
                    <a:pt x="96" y="41"/>
                  </a:lnTo>
                  <a:lnTo>
                    <a:pt x="96" y="42"/>
                  </a:lnTo>
                  <a:lnTo>
                    <a:pt x="96" y="43"/>
                  </a:lnTo>
                  <a:lnTo>
                    <a:pt x="97" y="43"/>
                  </a:lnTo>
                  <a:lnTo>
                    <a:pt x="97" y="42"/>
                  </a:lnTo>
                  <a:lnTo>
                    <a:pt x="97" y="43"/>
                  </a:lnTo>
                  <a:lnTo>
                    <a:pt x="98" y="43"/>
                  </a:lnTo>
                  <a:lnTo>
                    <a:pt x="99" y="42"/>
                  </a:lnTo>
                  <a:lnTo>
                    <a:pt x="100" y="42"/>
                  </a:lnTo>
                  <a:lnTo>
                    <a:pt x="100" y="41"/>
                  </a:lnTo>
                  <a:lnTo>
                    <a:pt x="101" y="41"/>
                  </a:lnTo>
                  <a:lnTo>
                    <a:pt x="101" y="40"/>
                  </a:lnTo>
                  <a:lnTo>
                    <a:pt x="102" y="40"/>
                  </a:lnTo>
                  <a:lnTo>
                    <a:pt x="102" y="39"/>
                  </a:lnTo>
                  <a:lnTo>
                    <a:pt x="102" y="38"/>
                  </a:lnTo>
                  <a:lnTo>
                    <a:pt x="102" y="38"/>
                  </a:lnTo>
                  <a:lnTo>
                    <a:pt x="102" y="39"/>
                  </a:lnTo>
                  <a:lnTo>
                    <a:pt x="103" y="39"/>
                  </a:lnTo>
                  <a:lnTo>
                    <a:pt x="103" y="40"/>
                  </a:lnTo>
                  <a:lnTo>
                    <a:pt x="104" y="40"/>
                  </a:lnTo>
                  <a:lnTo>
                    <a:pt x="104" y="41"/>
                  </a:lnTo>
                  <a:lnTo>
                    <a:pt x="104" y="40"/>
                  </a:lnTo>
                  <a:lnTo>
                    <a:pt x="105" y="41"/>
                  </a:lnTo>
                  <a:lnTo>
                    <a:pt x="106" y="41"/>
                  </a:lnTo>
                  <a:lnTo>
                    <a:pt x="106" y="42"/>
                  </a:lnTo>
                  <a:lnTo>
                    <a:pt x="107" y="42"/>
                  </a:lnTo>
                  <a:lnTo>
                    <a:pt x="107" y="43"/>
                  </a:lnTo>
                  <a:lnTo>
                    <a:pt x="108" y="43"/>
                  </a:lnTo>
                  <a:lnTo>
                    <a:pt x="108" y="44"/>
                  </a:lnTo>
                  <a:lnTo>
                    <a:pt x="107" y="44"/>
                  </a:lnTo>
                  <a:lnTo>
                    <a:pt x="108" y="44"/>
                  </a:lnTo>
                  <a:lnTo>
                    <a:pt x="108" y="44"/>
                  </a:lnTo>
                  <a:lnTo>
                    <a:pt x="109" y="44"/>
                  </a:lnTo>
                  <a:lnTo>
                    <a:pt x="109" y="45"/>
                  </a:lnTo>
                  <a:lnTo>
                    <a:pt x="109" y="45"/>
                  </a:lnTo>
                  <a:lnTo>
                    <a:pt x="109" y="44"/>
                  </a:lnTo>
                  <a:lnTo>
                    <a:pt x="110" y="44"/>
                  </a:lnTo>
                  <a:lnTo>
                    <a:pt x="110" y="44"/>
                  </a:lnTo>
                  <a:lnTo>
                    <a:pt x="111" y="44"/>
                  </a:lnTo>
                  <a:lnTo>
                    <a:pt x="111" y="44"/>
                  </a:lnTo>
                  <a:lnTo>
                    <a:pt x="112" y="44"/>
                  </a:lnTo>
                  <a:lnTo>
                    <a:pt x="112" y="45"/>
                  </a:lnTo>
                  <a:lnTo>
                    <a:pt x="113" y="45"/>
                  </a:lnTo>
                  <a:lnTo>
                    <a:pt x="114" y="45"/>
                  </a:lnTo>
                  <a:lnTo>
                    <a:pt x="115" y="45"/>
                  </a:lnTo>
                  <a:lnTo>
                    <a:pt x="115" y="45"/>
                  </a:lnTo>
                  <a:lnTo>
                    <a:pt x="116" y="45"/>
                  </a:lnTo>
                  <a:lnTo>
                    <a:pt x="117" y="45"/>
                  </a:lnTo>
                  <a:lnTo>
                    <a:pt x="118" y="45"/>
                  </a:lnTo>
                  <a:lnTo>
                    <a:pt x="118" y="44"/>
                  </a:lnTo>
                  <a:lnTo>
                    <a:pt x="119" y="44"/>
                  </a:lnTo>
                  <a:lnTo>
                    <a:pt x="120" y="44"/>
                  </a:lnTo>
                  <a:lnTo>
                    <a:pt x="121" y="44"/>
                  </a:lnTo>
                  <a:lnTo>
                    <a:pt x="120" y="44"/>
                  </a:lnTo>
                  <a:lnTo>
                    <a:pt x="120" y="45"/>
                  </a:lnTo>
                  <a:lnTo>
                    <a:pt x="120" y="46"/>
                  </a:lnTo>
                  <a:lnTo>
                    <a:pt x="119" y="46"/>
                  </a:lnTo>
                  <a:lnTo>
                    <a:pt x="119" y="47"/>
                  </a:lnTo>
                  <a:lnTo>
                    <a:pt x="118" y="47"/>
                  </a:lnTo>
                  <a:lnTo>
                    <a:pt x="118" y="48"/>
                  </a:lnTo>
                  <a:lnTo>
                    <a:pt x="118" y="49"/>
                  </a:lnTo>
                  <a:lnTo>
                    <a:pt x="117" y="49"/>
                  </a:lnTo>
                  <a:lnTo>
                    <a:pt x="117" y="50"/>
                  </a:lnTo>
                  <a:lnTo>
                    <a:pt x="117" y="51"/>
                  </a:lnTo>
                  <a:lnTo>
                    <a:pt x="118" y="51"/>
                  </a:lnTo>
                  <a:lnTo>
                    <a:pt x="118" y="51"/>
                  </a:lnTo>
                  <a:lnTo>
                    <a:pt x="119" y="51"/>
                  </a:lnTo>
                  <a:lnTo>
                    <a:pt x="120" y="51"/>
                  </a:lnTo>
                  <a:lnTo>
                    <a:pt x="120" y="52"/>
                  </a:lnTo>
                  <a:lnTo>
                    <a:pt x="120" y="53"/>
                  </a:lnTo>
                  <a:lnTo>
                    <a:pt x="119" y="53"/>
                  </a:lnTo>
                  <a:lnTo>
                    <a:pt x="120" y="54"/>
                  </a:lnTo>
                  <a:lnTo>
                    <a:pt x="119" y="54"/>
                  </a:lnTo>
                  <a:lnTo>
                    <a:pt x="119" y="55"/>
                  </a:lnTo>
                  <a:lnTo>
                    <a:pt x="118" y="55"/>
                  </a:lnTo>
                  <a:lnTo>
                    <a:pt x="118" y="56"/>
                  </a:lnTo>
                  <a:lnTo>
                    <a:pt x="119" y="56"/>
                  </a:lnTo>
                  <a:lnTo>
                    <a:pt x="119" y="55"/>
                  </a:lnTo>
                  <a:lnTo>
                    <a:pt x="120" y="55"/>
                  </a:lnTo>
                  <a:lnTo>
                    <a:pt x="120" y="56"/>
                  </a:lnTo>
                  <a:lnTo>
                    <a:pt x="120" y="57"/>
                  </a:lnTo>
                  <a:lnTo>
                    <a:pt x="121" y="57"/>
                  </a:lnTo>
                  <a:lnTo>
                    <a:pt x="120" y="57"/>
                  </a:lnTo>
                  <a:lnTo>
                    <a:pt x="120" y="57"/>
                  </a:lnTo>
                  <a:lnTo>
                    <a:pt x="120" y="58"/>
                  </a:lnTo>
                  <a:lnTo>
                    <a:pt x="120" y="59"/>
                  </a:lnTo>
                  <a:lnTo>
                    <a:pt x="121" y="59"/>
                  </a:lnTo>
                  <a:lnTo>
                    <a:pt x="120" y="59"/>
                  </a:lnTo>
                  <a:lnTo>
                    <a:pt x="119" y="59"/>
                  </a:lnTo>
                  <a:lnTo>
                    <a:pt x="119" y="60"/>
                  </a:lnTo>
                  <a:lnTo>
                    <a:pt x="118" y="60"/>
                  </a:lnTo>
                  <a:lnTo>
                    <a:pt x="118" y="61"/>
                  </a:lnTo>
                  <a:lnTo>
                    <a:pt x="119" y="61"/>
                  </a:lnTo>
                  <a:lnTo>
                    <a:pt x="119" y="62"/>
                  </a:lnTo>
                  <a:lnTo>
                    <a:pt x="120" y="62"/>
                  </a:lnTo>
                  <a:lnTo>
                    <a:pt x="120" y="63"/>
                  </a:lnTo>
                  <a:lnTo>
                    <a:pt x="119" y="63"/>
                  </a:lnTo>
                  <a:lnTo>
                    <a:pt x="119" y="63"/>
                  </a:lnTo>
                  <a:lnTo>
                    <a:pt x="118" y="63"/>
                  </a:lnTo>
                  <a:lnTo>
                    <a:pt x="117" y="63"/>
                  </a:lnTo>
                  <a:lnTo>
                    <a:pt x="117" y="64"/>
                  </a:lnTo>
                  <a:lnTo>
                    <a:pt x="116" y="64"/>
                  </a:lnTo>
                  <a:lnTo>
                    <a:pt x="115" y="64"/>
                  </a:lnTo>
                  <a:lnTo>
                    <a:pt x="115" y="64"/>
                  </a:lnTo>
                  <a:lnTo>
                    <a:pt x="114" y="64"/>
                  </a:lnTo>
                  <a:lnTo>
                    <a:pt x="114" y="63"/>
                  </a:lnTo>
                  <a:lnTo>
                    <a:pt x="113" y="63"/>
                  </a:lnTo>
                  <a:lnTo>
                    <a:pt x="113" y="64"/>
                  </a:lnTo>
                  <a:lnTo>
                    <a:pt x="112" y="65"/>
                  </a:lnTo>
                  <a:lnTo>
                    <a:pt x="111" y="65"/>
                  </a:lnTo>
                  <a:lnTo>
                    <a:pt x="111" y="66"/>
                  </a:lnTo>
                  <a:lnTo>
                    <a:pt x="110" y="66"/>
                  </a:lnTo>
                  <a:lnTo>
                    <a:pt x="109" y="66"/>
                  </a:lnTo>
                  <a:lnTo>
                    <a:pt x="109" y="67"/>
                  </a:lnTo>
                  <a:lnTo>
                    <a:pt x="109" y="67"/>
                  </a:lnTo>
                  <a:lnTo>
                    <a:pt x="109" y="68"/>
                  </a:lnTo>
                  <a:lnTo>
                    <a:pt x="108" y="68"/>
                  </a:lnTo>
                  <a:lnTo>
                    <a:pt x="108" y="69"/>
                  </a:lnTo>
                  <a:lnTo>
                    <a:pt x="107" y="69"/>
                  </a:lnTo>
                  <a:lnTo>
                    <a:pt x="107" y="70"/>
                  </a:lnTo>
                  <a:lnTo>
                    <a:pt x="107" y="70"/>
                  </a:lnTo>
                  <a:lnTo>
                    <a:pt x="108" y="70"/>
                  </a:lnTo>
                  <a:lnTo>
                    <a:pt x="107" y="70"/>
                  </a:lnTo>
                  <a:lnTo>
                    <a:pt x="108" y="70"/>
                  </a:lnTo>
                  <a:lnTo>
                    <a:pt x="108" y="71"/>
                  </a:lnTo>
                  <a:lnTo>
                    <a:pt x="108" y="70"/>
                  </a:lnTo>
                  <a:lnTo>
                    <a:pt x="108" y="71"/>
                  </a:lnTo>
                  <a:lnTo>
                    <a:pt x="109" y="71"/>
                  </a:lnTo>
                  <a:lnTo>
                    <a:pt x="109" y="71"/>
                  </a:lnTo>
                  <a:lnTo>
                    <a:pt x="109" y="72"/>
                  </a:lnTo>
                  <a:lnTo>
                    <a:pt x="109" y="72"/>
                  </a:lnTo>
                  <a:lnTo>
                    <a:pt x="109" y="72"/>
                  </a:lnTo>
                  <a:lnTo>
                    <a:pt x="109" y="73"/>
                  </a:lnTo>
                  <a:lnTo>
                    <a:pt x="109" y="73"/>
                  </a:lnTo>
                  <a:lnTo>
                    <a:pt x="109" y="74"/>
                  </a:lnTo>
                  <a:lnTo>
                    <a:pt x="108" y="74"/>
                  </a:lnTo>
                  <a:lnTo>
                    <a:pt x="108" y="75"/>
                  </a:lnTo>
                  <a:lnTo>
                    <a:pt x="107" y="75"/>
                  </a:lnTo>
                  <a:lnTo>
                    <a:pt x="107" y="76"/>
                  </a:lnTo>
                  <a:lnTo>
                    <a:pt x="106" y="76"/>
                  </a:lnTo>
                  <a:lnTo>
                    <a:pt x="106" y="76"/>
                  </a:lnTo>
                  <a:lnTo>
                    <a:pt x="105" y="76"/>
                  </a:lnTo>
                  <a:lnTo>
                    <a:pt x="104" y="76"/>
                  </a:lnTo>
                  <a:lnTo>
                    <a:pt x="103" y="77"/>
                  </a:lnTo>
                  <a:lnTo>
                    <a:pt x="102" y="77"/>
                  </a:lnTo>
                  <a:lnTo>
                    <a:pt x="102" y="78"/>
                  </a:lnTo>
                  <a:lnTo>
                    <a:pt x="102" y="78"/>
                  </a:lnTo>
                  <a:lnTo>
                    <a:pt x="101" y="78"/>
                  </a:lnTo>
                  <a:lnTo>
                    <a:pt x="100" y="78"/>
                  </a:lnTo>
                  <a:lnTo>
                    <a:pt x="100" y="79"/>
                  </a:lnTo>
                  <a:lnTo>
                    <a:pt x="99" y="79"/>
                  </a:lnTo>
                  <a:lnTo>
                    <a:pt x="99" y="80"/>
                  </a:lnTo>
                  <a:lnTo>
                    <a:pt x="98" y="80"/>
                  </a:lnTo>
                  <a:lnTo>
                    <a:pt x="98" y="79"/>
                  </a:lnTo>
                  <a:lnTo>
                    <a:pt x="97" y="79"/>
                  </a:lnTo>
                  <a:lnTo>
                    <a:pt x="97" y="80"/>
                  </a:lnTo>
                  <a:lnTo>
                    <a:pt x="96" y="80"/>
                  </a:lnTo>
                  <a:lnTo>
                    <a:pt x="96" y="81"/>
                  </a:lnTo>
                  <a:lnTo>
                    <a:pt x="96" y="81"/>
                  </a:lnTo>
                  <a:lnTo>
                    <a:pt x="96" y="82"/>
                  </a:lnTo>
                  <a:lnTo>
                    <a:pt x="95" y="82"/>
                  </a:lnTo>
                  <a:lnTo>
                    <a:pt x="96" y="82"/>
                  </a:lnTo>
                  <a:lnTo>
                    <a:pt x="95" y="82"/>
                  </a:lnTo>
                  <a:lnTo>
                    <a:pt x="95" y="83"/>
                  </a:lnTo>
                  <a:lnTo>
                    <a:pt x="94" y="83"/>
                  </a:lnTo>
                  <a:lnTo>
                    <a:pt x="94" y="83"/>
                  </a:lnTo>
                  <a:lnTo>
                    <a:pt x="95" y="83"/>
                  </a:lnTo>
                  <a:lnTo>
                    <a:pt x="95" y="84"/>
                  </a:lnTo>
                  <a:lnTo>
                    <a:pt x="95" y="85"/>
                  </a:lnTo>
                  <a:lnTo>
                    <a:pt x="95" y="86"/>
                  </a:lnTo>
                  <a:lnTo>
                    <a:pt x="94" y="86"/>
                  </a:lnTo>
                  <a:lnTo>
                    <a:pt x="93" y="86"/>
                  </a:lnTo>
                  <a:lnTo>
                    <a:pt x="93" y="87"/>
                  </a:lnTo>
                  <a:lnTo>
                    <a:pt x="93" y="88"/>
                  </a:lnTo>
                  <a:lnTo>
                    <a:pt x="92" y="88"/>
                  </a:lnTo>
                  <a:lnTo>
                    <a:pt x="92" y="89"/>
                  </a:lnTo>
                  <a:lnTo>
                    <a:pt x="92" y="89"/>
                  </a:lnTo>
                  <a:lnTo>
                    <a:pt x="92" y="90"/>
                  </a:lnTo>
                  <a:lnTo>
                    <a:pt x="91" y="90"/>
                  </a:lnTo>
                  <a:lnTo>
                    <a:pt x="92" y="90"/>
                  </a:lnTo>
                  <a:lnTo>
                    <a:pt x="91" y="90"/>
                  </a:lnTo>
                  <a:lnTo>
                    <a:pt x="91" y="91"/>
                  </a:lnTo>
                  <a:lnTo>
                    <a:pt x="91" y="92"/>
                  </a:lnTo>
                  <a:lnTo>
                    <a:pt x="90" y="92"/>
                  </a:lnTo>
                  <a:lnTo>
                    <a:pt x="90" y="93"/>
                  </a:lnTo>
                  <a:lnTo>
                    <a:pt x="90" y="94"/>
                  </a:lnTo>
                  <a:lnTo>
                    <a:pt x="91" y="94"/>
                  </a:lnTo>
                  <a:lnTo>
                    <a:pt x="91" y="95"/>
                  </a:lnTo>
                  <a:lnTo>
                    <a:pt x="91" y="96"/>
                  </a:lnTo>
                  <a:lnTo>
                    <a:pt x="92" y="96"/>
                  </a:lnTo>
                  <a:lnTo>
                    <a:pt x="92" y="96"/>
                  </a:lnTo>
                  <a:lnTo>
                    <a:pt x="92" y="97"/>
                  </a:lnTo>
                  <a:lnTo>
                    <a:pt x="91" y="97"/>
                  </a:lnTo>
                  <a:lnTo>
                    <a:pt x="91" y="98"/>
                  </a:lnTo>
                  <a:lnTo>
                    <a:pt x="91" y="97"/>
                  </a:lnTo>
                  <a:lnTo>
                    <a:pt x="91" y="98"/>
                  </a:lnTo>
                  <a:lnTo>
                    <a:pt x="91" y="97"/>
                  </a:lnTo>
                  <a:lnTo>
                    <a:pt x="90" y="97"/>
                  </a:lnTo>
                  <a:lnTo>
                    <a:pt x="90" y="96"/>
                  </a:lnTo>
                  <a:lnTo>
                    <a:pt x="90" y="96"/>
                  </a:lnTo>
                  <a:lnTo>
                    <a:pt x="89" y="96"/>
                  </a:lnTo>
                  <a:lnTo>
                    <a:pt x="88" y="96"/>
                  </a:lnTo>
                  <a:lnTo>
                    <a:pt x="87" y="96"/>
                  </a:lnTo>
                  <a:lnTo>
                    <a:pt x="87" y="97"/>
                  </a:lnTo>
                  <a:lnTo>
                    <a:pt x="86" y="97"/>
                  </a:lnTo>
                  <a:lnTo>
                    <a:pt x="86" y="98"/>
                  </a:lnTo>
                  <a:lnTo>
                    <a:pt x="86" y="99"/>
                  </a:lnTo>
                  <a:lnTo>
                    <a:pt x="86" y="100"/>
                  </a:lnTo>
                  <a:lnTo>
                    <a:pt x="85" y="100"/>
                  </a:lnTo>
                  <a:lnTo>
                    <a:pt x="86" y="100"/>
                  </a:lnTo>
                  <a:lnTo>
                    <a:pt x="85" y="100"/>
                  </a:lnTo>
                  <a:lnTo>
                    <a:pt x="85" y="101"/>
                  </a:lnTo>
                  <a:lnTo>
                    <a:pt x="85" y="102"/>
                  </a:lnTo>
                  <a:lnTo>
                    <a:pt x="85" y="101"/>
                  </a:lnTo>
                  <a:lnTo>
                    <a:pt x="84" y="101"/>
                  </a:lnTo>
                  <a:lnTo>
                    <a:pt x="85" y="102"/>
                  </a:lnTo>
                  <a:lnTo>
                    <a:pt x="84" y="102"/>
                  </a:lnTo>
                  <a:lnTo>
                    <a:pt x="84" y="102"/>
                  </a:lnTo>
                  <a:lnTo>
                    <a:pt x="84" y="102"/>
                  </a:lnTo>
                  <a:lnTo>
                    <a:pt x="83" y="102"/>
                  </a:lnTo>
                  <a:lnTo>
                    <a:pt x="84" y="102"/>
                  </a:lnTo>
                  <a:lnTo>
                    <a:pt x="84" y="102"/>
                  </a:lnTo>
                  <a:lnTo>
                    <a:pt x="83" y="102"/>
                  </a:lnTo>
                  <a:lnTo>
                    <a:pt x="83" y="102"/>
                  </a:lnTo>
                  <a:lnTo>
                    <a:pt x="83" y="103"/>
                  </a:lnTo>
                  <a:lnTo>
                    <a:pt x="83" y="102"/>
                  </a:lnTo>
                  <a:lnTo>
                    <a:pt x="83" y="103"/>
                  </a:lnTo>
                  <a:lnTo>
                    <a:pt x="82" y="103"/>
                  </a:lnTo>
                  <a:lnTo>
                    <a:pt x="82" y="104"/>
                  </a:lnTo>
                  <a:lnTo>
                    <a:pt x="82" y="105"/>
                  </a:lnTo>
                  <a:lnTo>
                    <a:pt x="82" y="106"/>
                  </a:lnTo>
                  <a:lnTo>
                    <a:pt x="81" y="106"/>
                  </a:lnTo>
                  <a:lnTo>
                    <a:pt x="81" y="107"/>
                  </a:lnTo>
                  <a:lnTo>
                    <a:pt x="80" y="107"/>
                  </a:lnTo>
                  <a:lnTo>
                    <a:pt x="80" y="108"/>
                  </a:lnTo>
                  <a:lnTo>
                    <a:pt x="80" y="108"/>
                  </a:lnTo>
                  <a:lnTo>
                    <a:pt x="80" y="109"/>
                  </a:lnTo>
                  <a:lnTo>
                    <a:pt x="80" y="110"/>
                  </a:lnTo>
                  <a:lnTo>
                    <a:pt x="79" y="110"/>
                  </a:lnTo>
                  <a:lnTo>
                    <a:pt x="79" y="111"/>
                  </a:lnTo>
                  <a:lnTo>
                    <a:pt x="79" y="112"/>
                  </a:lnTo>
                  <a:lnTo>
                    <a:pt x="80" y="112"/>
                  </a:lnTo>
                  <a:lnTo>
                    <a:pt x="80" y="113"/>
                  </a:lnTo>
                  <a:lnTo>
                    <a:pt x="79" y="113"/>
                  </a:lnTo>
                  <a:lnTo>
                    <a:pt x="79" y="114"/>
                  </a:lnTo>
                  <a:lnTo>
                    <a:pt x="78" y="114"/>
                  </a:lnTo>
                  <a:lnTo>
                    <a:pt x="78" y="115"/>
                  </a:lnTo>
                  <a:lnTo>
                    <a:pt x="78" y="114"/>
                  </a:lnTo>
                  <a:lnTo>
                    <a:pt x="78" y="115"/>
                  </a:lnTo>
                  <a:lnTo>
                    <a:pt x="78" y="114"/>
                  </a:lnTo>
                  <a:lnTo>
                    <a:pt x="77" y="114"/>
                  </a:lnTo>
                  <a:lnTo>
                    <a:pt x="77" y="115"/>
                  </a:lnTo>
                  <a:lnTo>
                    <a:pt x="77" y="115"/>
                  </a:lnTo>
                  <a:lnTo>
                    <a:pt x="77" y="116"/>
                  </a:lnTo>
                  <a:lnTo>
                    <a:pt x="77" y="116"/>
                  </a:lnTo>
                  <a:lnTo>
                    <a:pt x="77" y="117"/>
                  </a:lnTo>
                  <a:lnTo>
                    <a:pt x="76" y="117"/>
                  </a:lnTo>
                  <a:lnTo>
                    <a:pt x="77" y="117"/>
                  </a:lnTo>
                  <a:lnTo>
                    <a:pt x="76" y="117"/>
                  </a:lnTo>
                  <a:lnTo>
                    <a:pt x="76" y="118"/>
                  </a:lnTo>
                  <a:lnTo>
                    <a:pt x="76" y="119"/>
                  </a:lnTo>
                  <a:lnTo>
                    <a:pt x="75" y="119"/>
                  </a:lnTo>
                  <a:lnTo>
                    <a:pt x="74" y="119"/>
                  </a:lnTo>
                  <a:lnTo>
                    <a:pt x="74" y="120"/>
                  </a:lnTo>
                  <a:lnTo>
                    <a:pt x="74" y="119"/>
                  </a:lnTo>
                  <a:lnTo>
                    <a:pt x="74" y="120"/>
                  </a:lnTo>
                  <a:lnTo>
                    <a:pt x="73" y="120"/>
                  </a:lnTo>
                  <a:lnTo>
                    <a:pt x="74" y="120"/>
                  </a:lnTo>
                  <a:lnTo>
                    <a:pt x="73" y="120"/>
                  </a:lnTo>
                  <a:lnTo>
                    <a:pt x="73" y="121"/>
                  </a:lnTo>
                  <a:lnTo>
                    <a:pt x="73" y="120"/>
                  </a:lnTo>
                  <a:lnTo>
                    <a:pt x="73" y="121"/>
                  </a:lnTo>
                  <a:lnTo>
                    <a:pt x="72" y="121"/>
                  </a:lnTo>
                  <a:lnTo>
                    <a:pt x="72" y="121"/>
                  </a:lnTo>
                  <a:lnTo>
                    <a:pt x="72" y="121"/>
                  </a:lnTo>
                  <a:lnTo>
                    <a:pt x="71" y="121"/>
                  </a:lnTo>
                  <a:lnTo>
                    <a:pt x="71" y="121"/>
                  </a:lnTo>
                  <a:lnTo>
                    <a:pt x="70" y="121"/>
                  </a:lnTo>
                  <a:lnTo>
                    <a:pt x="70" y="122"/>
                  </a:lnTo>
                  <a:lnTo>
                    <a:pt x="70" y="122"/>
                  </a:lnTo>
                  <a:lnTo>
                    <a:pt x="70" y="122"/>
                  </a:lnTo>
                  <a:lnTo>
                    <a:pt x="70" y="122"/>
                  </a:lnTo>
                  <a:lnTo>
                    <a:pt x="70" y="123"/>
                  </a:lnTo>
                  <a:lnTo>
                    <a:pt x="70" y="124"/>
                  </a:lnTo>
                  <a:lnTo>
                    <a:pt x="69" y="124"/>
                  </a:lnTo>
                  <a:lnTo>
                    <a:pt x="69" y="125"/>
                  </a:lnTo>
                  <a:lnTo>
                    <a:pt x="69" y="126"/>
                  </a:lnTo>
                  <a:lnTo>
                    <a:pt x="69" y="127"/>
                  </a:lnTo>
                  <a:lnTo>
                    <a:pt x="68" y="127"/>
                  </a:lnTo>
                  <a:lnTo>
                    <a:pt x="69" y="127"/>
                  </a:lnTo>
                  <a:lnTo>
                    <a:pt x="69" y="128"/>
                  </a:lnTo>
                  <a:lnTo>
                    <a:pt x="68" y="128"/>
                  </a:lnTo>
                  <a:lnTo>
                    <a:pt x="69" y="128"/>
                  </a:lnTo>
                  <a:lnTo>
                    <a:pt x="69" y="128"/>
                  </a:lnTo>
                  <a:lnTo>
                    <a:pt x="68" y="128"/>
                  </a:lnTo>
                  <a:lnTo>
                    <a:pt x="68" y="128"/>
                  </a:lnTo>
                  <a:lnTo>
                    <a:pt x="68" y="128"/>
                  </a:lnTo>
                  <a:lnTo>
                    <a:pt x="68" y="129"/>
                  </a:lnTo>
                  <a:lnTo>
                    <a:pt x="67" y="129"/>
                  </a:lnTo>
                  <a:lnTo>
                    <a:pt x="66" y="129"/>
                  </a:lnTo>
                  <a:lnTo>
                    <a:pt x="67" y="129"/>
                  </a:lnTo>
                  <a:lnTo>
                    <a:pt x="66" y="129"/>
                  </a:lnTo>
                  <a:lnTo>
                    <a:pt x="66" y="130"/>
                  </a:lnTo>
                  <a:lnTo>
                    <a:pt x="66" y="129"/>
                  </a:lnTo>
                  <a:lnTo>
                    <a:pt x="65" y="129"/>
                  </a:lnTo>
                  <a:lnTo>
                    <a:pt x="65" y="130"/>
                  </a:lnTo>
                  <a:lnTo>
                    <a:pt x="65" y="131"/>
                  </a:lnTo>
                  <a:lnTo>
                    <a:pt x="64" y="131"/>
                  </a:lnTo>
                  <a:lnTo>
                    <a:pt x="64" y="130"/>
                  </a:lnTo>
                  <a:close/>
                </a:path>
              </a:pathLst>
            </a:custGeom>
            <a:blipFill>
              <a:blip r:embed="rId10"/>
              <a:stretch>
                <a:fillRect/>
              </a:stretch>
            </a:blipFill>
            <a:ln w="3175">
              <a:solidFill>
                <a:schemeClr val="tx1"/>
              </a:solidFill>
            </a:ln>
          </p:spPr>
          <p:txBody>
            <a:bodyPr lIns="62168" tIns="31084" rIns="62168" bIns="31084"/>
            <a:lstStyle/>
            <a:p>
              <a:pPr>
                <a:defRPr/>
              </a:pPr>
              <a:endParaRPr lang="en-GB" sz="1224">
                <a:solidFill>
                  <a:srgbClr val="002060"/>
                </a:solidFill>
                <a:latin typeface="Arial" panose="020B0604020202020204" pitchFamily="34" charset="0"/>
                <a:cs typeface="Arial" panose="020B0604020202020204" pitchFamily="34" charset="0"/>
              </a:endParaRPr>
            </a:p>
          </p:txBody>
        </p:sp>
        <p:sp>
          <p:nvSpPr>
            <p:cNvPr id="28" name="Freeform 752">
              <a:extLst>
                <a:ext uri="{FF2B5EF4-FFF2-40B4-BE49-F238E27FC236}">
                  <a16:creationId xmlns:a16="http://schemas.microsoft.com/office/drawing/2014/main" id="{31D9E979-5146-3250-0A65-85710F98ED15}"/>
                </a:ext>
              </a:extLst>
            </p:cNvPr>
            <p:cNvSpPr>
              <a:spLocks/>
            </p:cNvSpPr>
            <p:nvPr/>
          </p:nvSpPr>
          <p:spPr bwMode="auto">
            <a:xfrm>
              <a:off x="4869688" y="1578915"/>
              <a:ext cx="961616" cy="863646"/>
            </a:xfrm>
            <a:custGeom>
              <a:avLst/>
              <a:gdLst>
                <a:gd name="T0" fmla="*/ 178 w 980"/>
                <a:gd name="T1" fmla="*/ 622 h 752"/>
                <a:gd name="T2" fmla="*/ 151 w 980"/>
                <a:gd name="T3" fmla="*/ 625 h 752"/>
                <a:gd name="T4" fmla="*/ 131 w 980"/>
                <a:gd name="T5" fmla="*/ 578 h 752"/>
                <a:gd name="T6" fmla="*/ 130 w 980"/>
                <a:gd name="T7" fmla="*/ 551 h 752"/>
                <a:gd name="T8" fmla="*/ 108 w 980"/>
                <a:gd name="T9" fmla="*/ 534 h 752"/>
                <a:gd name="T10" fmla="*/ 97 w 980"/>
                <a:gd name="T11" fmla="*/ 522 h 752"/>
                <a:gd name="T12" fmla="*/ 80 w 980"/>
                <a:gd name="T13" fmla="*/ 516 h 752"/>
                <a:gd name="T14" fmla="*/ 66 w 980"/>
                <a:gd name="T15" fmla="*/ 499 h 752"/>
                <a:gd name="T16" fmla="*/ 53 w 980"/>
                <a:gd name="T17" fmla="*/ 478 h 752"/>
                <a:gd name="T18" fmla="*/ 38 w 980"/>
                <a:gd name="T19" fmla="*/ 470 h 752"/>
                <a:gd name="T20" fmla="*/ 24 w 980"/>
                <a:gd name="T21" fmla="*/ 469 h 752"/>
                <a:gd name="T22" fmla="*/ 8 w 980"/>
                <a:gd name="T23" fmla="*/ 465 h 752"/>
                <a:gd name="T24" fmla="*/ 6 w 980"/>
                <a:gd name="T25" fmla="*/ 448 h 752"/>
                <a:gd name="T26" fmla="*/ 13 w 980"/>
                <a:gd name="T27" fmla="*/ 427 h 752"/>
                <a:gd name="T28" fmla="*/ 40 w 980"/>
                <a:gd name="T29" fmla="*/ 422 h 752"/>
                <a:gd name="T30" fmla="*/ 62 w 980"/>
                <a:gd name="T31" fmla="*/ 418 h 752"/>
                <a:gd name="T32" fmla="*/ 75 w 980"/>
                <a:gd name="T33" fmla="*/ 388 h 752"/>
                <a:gd name="T34" fmla="*/ 79 w 980"/>
                <a:gd name="T35" fmla="*/ 329 h 752"/>
                <a:gd name="T36" fmla="*/ 85 w 980"/>
                <a:gd name="T37" fmla="*/ 283 h 752"/>
                <a:gd name="T38" fmla="*/ 122 w 980"/>
                <a:gd name="T39" fmla="*/ 271 h 752"/>
                <a:gd name="T40" fmla="*/ 134 w 980"/>
                <a:gd name="T41" fmla="*/ 226 h 752"/>
                <a:gd name="T42" fmla="*/ 160 w 980"/>
                <a:gd name="T43" fmla="*/ 177 h 752"/>
                <a:gd name="T44" fmla="*/ 197 w 980"/>
                <a:gd name="T45" fmla="*/ 142 h 752"/>
                <a:gd name="T46" fmla="*/ 211 w 980"/>
                <a:gd name="T47" fmla="*/ 114 h 752"/>
                <a:gd name="T48" fmla="*/ 228 w 980"/>
                <a:gd name="T49" fmla="*/ 66 h 752"/>
                <a:gd name="T50" fmla="*/ 254 w 980"/>
                <a:gd name="T51" fmla="*/ 38 h 752"/>
                <a:gd name="T52" fmla="*/ 284 w 980"/>
                <a:gd name="T53" fmla="*/ 32 h 752"/>
                <a:gd name="T54" fmla="*/ 304 w 980"/>
                <a:gd name="T55" fmla="*/ 38 h 752"/>
                <a:gd name="T56" fmla="*/ 340 w 980"/>
                <a:gd name="T57" fmla="*/ 13 h 752"/>
                <a:gd name="T58" fmla="*/ 363 w 980"/>
                <a:gd name="T59" fmla="*/ 31 h 752"/>
                <a:gd name="T60" fmla="*/ 394 w 980"/>
                <a:gd name="T61" fmla="*/ 17 h 752"/>
                <a:gd name="T62" fmla="*/ 421 w 980"/>
                <a:gd name="T63" fmla="*/ 27 h 752"/>
                <a:gd name="T64" fmla="*/ 450 w 980"/>
                <a:gd name="T65" fmla="*/ 28 h 752"/>
                <a:gd name="T66" fmla="*/ 496 w 980"/>
                <a:gd name="T67" fmla="*/ 45 h 752"/>
                <a:gd name="T68" fmla="*/ 537 w 980"/>
                <a:gd name="T69" fmla="*/ 83 h 752"/>
                <a:gd name="T70" fmla="*/ 583 w 980"/>
                <a:gd name="T71" fmla="*/ 127 h 752"/>
                <a:gd name="T72" fmla="*/ 613 w 980"/>
                <a:gd name="T73" fmla="*/ 162 h 752"/>
                <a:gd name="T74" fmla="*/ 585 w 980"/>
                <a:gd name="T75" fmla="*/ 202 h 752"/>
                <a:gd name="T76" fmla="*/ 576 w 980"/>
                <a:gd name="T77" fmla="*/ 243 h 752"/>
                <a:gd name="T78" fmla="*/ 598 w 980"/>
                <a:gd name="T79" fmla="*/ 257 h 752"/>
                <a:gd name="T80" fmla="*/ 635 w 980"/>
                <a:gd name="T81" fmla="*/ 250 h 752"/>
                <a:gd name="T82" fmla="*/ 633 w 980"/>
                <a:gd name="T83" fmla="*/ 281 h 752"/>
                <a:gd name="T84" fmla="*/ 656 w 980"/>
                <a:gd name="T85" fmla="*/ 319 h 752"/>
                <a:gd name="T86" fmla="*/ 684 w 980"/>
                <a:gd name="T87" fmla="*/ 358 h 752"/>
                <a:gd name="T88" fmla="*/ 714 w 980"/>
                <a:gd name="T89" fmla="*/ 379 h 752"/>
                <a:gd name="T90" fmla="*/ 780 w 980"/>
                <a:gd name="T91" fmla="*/ 406 h 752"/>
                <a:gd name="T92" fmla="*/ 839 w 980"/>
                <a:gd name="T93" fmla="*/ 425 h 752"/>
                <a:gd name="T94" fmla="*/ 891 w 980"/>
                <a:gd name="T95" fmla="*/ 443 h 752"/>
                <a:gd name="T96" fmla="*/ 920 w 980"/>
                <a:gd name="T97" fmla="*/ 512 h 752"/>
                <a:gd name="T98" fmla="*/ 774 w 980"/>
                <a:gd name="T99" fmla="*/ 653 h 752"/>
                <a:gd name="T100" fmla="*/ 660 w 980"/>
                <a:gd name="T101" fmla="*/ 673 h 752"/>
                <a:gd name="T102" fmla="*/ 596 w 980"/>
                <a:gd name="T103" fmla="*/ 701 h 752"/>
                <a:gd name="T104" fmla="*/ 571 w 980"/>
                <a:gd name="T105" fmla="*/ 714 h 752"/>
                <a:gd name="T106" fmla="*/ 546 w 980"/>
                <a:gd name="T107" fmla="*/ 716 h 752"/>
                <a:gd name="T108" fmla="*/ 526 w 980"/>
                <a:gd name="T109" fmla="*/ 708 h 752"/>
                <a:gd name="T110" fmla="*/ 496 w 980"/>
                <a:gd name="T111" fmla="*/ 700 h 752"/>
                <a:gd name="T112" fmla="*/ 460 w 980"/>
                <a:gd name="T113" fmla="*/ 716 h 752"/>
                <a:gd name="T114" fmla="*/ 433 w 980"/>
                <a:gd name="T115" fmla="*/ 744 h 752"/>
                <a:gd name="T116" fmla="*/ 404 w 980"/>
                <a:gd name="T117" fmla="*/ 747 h 752"/>
                <a:gd name="T118" fmla="*/ 367 w 980"/>
                <a:gd name="T119" fmla="*/ 738 h 752"/>
                <a:gd name="T120" fmla="*/ 319 w 980"/>
                <a:gd name="T121" fmla="*/ 726 h 752"/>
                <a:gd name="T122" fmla="*/ 271 w 980"/>
                <a:gd name="T123" fmla="*/ 694 h 752"/>
                <a:gd name="T124" fmla="*/ 215 w 980"/>
                <a:gd name="T125" fmla="*/ 683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80" h="752">
                  <a:moveTo>
                    <a:pt x="192" y="671"/>
                  </a:moveTo>
                  <a:lnTo>
                    <a:pt x="187" y="666"/>
                  </a:lnTo>
                  <a:lnTo>
                    <a:pt x="186" y="663"/>
                  </a:lnTo>
                  <a:lnTo>
                    <a:pt x="185" y="662"/>
                  </a:lnTo>
                  <a:lnTo>
                    <a:pt x="185" y="661"/>
                  </a:lnTo>
                  <a:lnTo>
                    <a:pt x="185" y="659"/>
                  </a:lnTo>
                  <a:lnTo>
                    <a:pt x="185" y="648"/>
                  </a:lnTo>
                  <a:lnTo>
                    <a:pt x="184" y="641"/>
                  </a:lnTo>
                  <a:lnTo>
                    <a:pt x="185" y="640"/>
                  </a:lnTo>
                  <a:lnTo>
                    <a:pt x="186" y="640"/>
                  </a:lnTo>
                  <a:lnTo>
                    <a:pt x="186" y="639"/>
                  </a:lnTo>
                  <a:lnTo>
                    <a:pt x="186" y="638"/>
                  </a:lnTo>
                  <a:lnTo>
                    <a:pt x="187" y="638"/>
                  </a:lnTo>
                  <a:lnTo>
                    <a:pt x="187" y="637"/>
                  </a:lnTo>
                  <a:lnTo>
                    <a:pt x="187" y="637"/>
                  </a:lnTo>
                  <a:lnTo>
                    <a:pt x="187" y="636"/>
                  </a:lnTo>
                  <a:lnTo>
                    <a:pt x="187" y="636"/>
                  </a:lnTo>
                  <a:lnTo>
                    <a:pt x="187" y="635"/>
                  </a:lnTo>
                  <a:lnTo>
                    <a:pt x="187" y="635"/>
                  </a:lnTo>
                  <a:lnTo>
                    <a:pt x="186" y="635"/>
                  </a:lnTo>
                  <a:lnTo>
                    <a:pt x="186" y="634"/>
                  </a:lnTo>
                  <a:lnTo>
                    <a:pt x="186" y="633"/>
                  </a:lnTo>
                  <a:lnTo>
                    <a:pt x="186" y="632"/>
                  </a:lnTo>
                  <a:lnTo>
                    <a:pt x="185" y="632"/>
                  </a:lnTo>
                  <a:lnTo>
                    <a:pt x="185" y="631"/>
                  </a:lnTo>
                  <a:lnTo>
                    <a:pt x="185" y="630"/>
                  </a:lnTo>
                  <a:lnTo>
                    <a:pt x="186" y="629"/>
                  </a:lnTo>
                  <a:lnTo>
                    <a:pt x="187" y="629"/>
                  </a:lnTo>
                  <a:lnTo>
                    <a:pt x="187" y="629"/>
                  </a:lnTo>
                  <a:lnTo>
                    <a:pt x="187" y="628"/>
                  </a:lnTo>
                  <a:lnTo>
                    <a:pt x="187" y="628"/>
                  </a:lnTo>
                  <a:lnTo>
                    <a:pt x="187" y="627"/>
                  </a:lnTo>
                  <a:lnTo>
                    <a:pt x="187" y="626"/>
                  </a:lnTo>
                  <a:lnTo>
                    <a:pt x="187" y="626"/>
                  </a:lnTo>
                  <a:lnTo>
                    <a:pt x="186" y="626"/>
                  </a:lnTo>
                  <a:lnTo>
                    <a:pt x="186" y="625"/>
                  </a:lnTo>
                  <a:lnTo>
                    <a:pt x="185" y="625"/>
                  </a:lnTo>
                  <a:lnTo>
                    <a:pt x="184" y="625"/>
                  </a:lnTo>
                  <a:lnTo>
                    <a:pt x="185" y="625"/>
                  </a:lnTo>
                  <a:lnTo>
                    <a:pt x="184" y="625"/>
                  </a:lnTo>
                  <a:lnTo>
                    <a:pt x="183" y="625"/>
                  </a:lnTo>
                  <a:lnTo>
                    <a:pt x="183" y="624"/>
                  </a:lnTo>
                  <a:lnTo>
                    <a:pt x="183" y="625"/>
                  </a:lnTo>
                  <a:lnTo>
                    <a:pt x="183" y="624"/>
                  </a:lnTo>
                  <a:lnTo>
                    <a:pt x="182" y="624"/>
                  </a:lnTo>
                  <a:lnTo>
                    <a:pt x="181" y="624"/>
                  </a:lnTo>
                  <a:lnTo>
                    <a:pt x="180" y="624"/>
                  </a:lnTo>
                  <a:lnTo>
                    <a:pt x="180" y="623"/>
                  </a:lnTo>
                  <a:lnTo>
                    <a:pt x="180" y="623"/>
                  </a:lnTo>
                  <a:lnTo>
                    <a:pt x="180" y="623"/>
                  </a:lnTo>
                  <a:lnTo>
                    <a:pt x="180" y="623"/>
                  </a:lnTo>
                  <a:lnTo>
                    <a:pt x="180" y="623"/>
                  </a:lnTo>
                  <a:lnTo>
                    <a:pt x="180" y="623"/>
                  </a:lnTo>
                  <a:lnTo>
                    <a:pt x="180" y="623"/>
                  </a:lnTo>
                  <a:lnTo>
                    <a:pt x="179" y="623"/>
                  </a:lnTo>
                  <a:lnTo>
                    <a:pt x="178" y="623"/>
                  </a:lnTo>
                  <a:lnTo>
                    <a:pt x="178" y="622"/>
                  </a:lnTo>
                  <a:lnTo>
                    <a:pt x="178" y="623"/>
                  </a:lnTo>
                  <a:lnTo>
                    <a:pt x="178" y="622"/>
                  </a:lnTo>
                  <a:lnTo>
                    <a:pt x="177" y="622"/>
                  </a:lnTo>
                  <a:lnTo>
                    <a:pt x="176" y="622"/>
                  </a:lnTo>
                  <a:lnTo>
                    <a:pt x="175" y="622"/>
                  </a:lnTo>
                  <a:lnTo>
                    <a:pt x="175" y="623"/>
                  </a:lnTo>
                  <a:lnTo>
                    <a:pt x="174" y="623"/>
                  </a:lnTo>
                  <a:lnTo>
                    <a:pt x="174" y="622"/>
                  </a:lnTo>
                  <a:lnTo>
                    <a:pt x="174" y="623"/>
                  </a:lnTo>
                  <a:lnTo>
                    <a:pt x="174" y="623"/>
                  </a:lnTo>
                  <a:lnTo>
                    <a:pt x="174" y="622"/>
                  </a:lnTo>
                  <a:lnTo>
                    <a:pt x="173" y="622"/>
                  </a:lnTo>
                  <a:lnTo>
                    <a:pt x="173" y="623"/>
                  </a:lnTo>
                  <a:lnTo>
                    <a:pt x="173" y="622"/>
                  </a:lnTo>
                  <a:lnTo>
                    <a:pt x="172" y="622"/>
                  </a:lnTo>
                  <a:lnTo>
                    <a:pt x="172" y="623"/>
                  </a:lnTo>
                  <a:lnTo>
                    <a:pt x="171" y="623"/>
                  </a:lnTo>
                  <a:lnTo>
                    <a:pt x="171" y="622"/>
                  </a:lnTo>
                  <a:lnTo>
                    <a:pt x="171" y="621"/>
                  </a:lnTo>
                  <a:lnTo>
                    <a:pt x="170" y="621"/>
                  </a:lnTo>
                  <a:lnTo>
                    <a:pt x="170" y="622"/>
                  </a:lnTo>
                  <a:lnTo>
                    <a:pt x="170" y="621"/>
                  </a:lnTo>
                  <a:lnTo>
                    <a:pt x="170" y="622"/>
                  </a:lnTo>
                  <a:lnTo>
                    <a:pt x="170" y="621"/>
                  </a:lnTo>
                  <a:lnTo>
                    <a:pt x="169" y="621"/>
                  </a:lnTo>
                  <a:lnTo>
                    <a:pt x="169" y="620"/>
                  </a:lnTo>
                  <a:lnTo>
                    <a:pt x="169" y="621"/>
                  </a:lnTo>
                  <a:lnTo>
                    <a:pt x="169" y="620"/>
                  </a:lnTo>
                  <a:lnTo>
                    <a:pt x="168" y="620"/>
                  </a:lnTo>
                  <a:lnTo>
                    <a:pt x="168" y="620"/>
                  </a:lnTo>
                  <a:lnTo>
                    <a:pt x="168" y="621"/>
                  </a:lnTo>
                  <a:lnTo>
                    <a:pt x="168" y="621"/>
                  </a:lnTo>
                  <a:lnTo>
                    <a:pt x="168" y="621"/>
                  </a:lnTo>
                  <a:lnTo>
                    <a:pt x="168" y="620"/>
                  </a:lnTo>
                  <a:lnTo>
                    <a:pt x="168" y="621"/>
                  </a:lnTo>
                  <a:lnTo>
                    <a:pt x="168" y="620"/>
                  </a:lnTo>
                  <a:lnTo>
                    <a:pt x="167" y="620"/>
                  </a:lnTo>
                  <a:lnTo>
                    <a:pt x="166" y="620"/>
                  </a:lnTo>
                  <a:lnTo>
                    <a:pt x="165" y="620"/>
                  </a:lnTo>
                  <a:lnTo>
                    <a:pt x="164" y="620"/>
                  </a:lnTo>
                  <a:lnTo>
                    <a:pt x="163" y="620"/>
                  </a:lnTo>
                  <a:lnTo>
                    <a:pt x="162" y="620"/>
                  </a:lnTo>
                  <a:lnTo>
                    <a:pt x="162" y="621"/>
                  </a:lnTo>
                  <a:lnTo>
                    <a:pt x="161" y="621"/>
                  </a:lnTo>
                  <a:lnTo>
                    <a:pt x="161" y="622"/>
                  </a:lnTo>
                  <a:lnTo>
                    <a:pt x="161" y="622"/>
                  </a:lnTo>
                  <a:lnTo>
                    <a:pt x="160" y="622"/>
                  </a:lnTo>
                  <a:lnTo>
                    <a:pt x="160" y="623"/>
                  </a:lnTo>
                  <a:lnTo>
                    <a:pt x="159" y="623"/>
                  </a:lnTo>
                  <a:lnTo>
                    <a:pt x="159" y="623"/>
                  </a:lnTo>
                  <a:lnTo>
                    <a:pt x="158" y="623"/>
                  </a:lnTo>
                  <a:lnTo>
                    <a:pt x="157" y="623"/>
                  </a:lnTo>
                  <a:lnTo>
                    <a:pt x="156" y="623"/>
                  </a:lnTo>
                  <a:lnTo>
                    <a:pt x="156" y="624"/>
                  </a:lnTo>
                  <a:lnTo>
                    <a:pt x="155" y="624"/>
                  </a:lnTo>
                  <a:lnTo>
                    <a:pt x="155" y="624"/>
                  </a:lnTo>
                  <a:lnTo>
                    <a:pt x="154" y="624"/>
                  </a:lnTo>
                  <a:lnTo>
                    <a:pt x="154" y="625"/>
                  </a:lnTo>
                  <a:lnTo>
                    <a:pt x="153" y="625"/>
                  </a:lnTo>
                  <a:lnTo>
                    <a:pt x="152" y="625"/>
                  </a:lnTo>
                  <a:lnTo>
                    <a:pt x="151" y="625"/>
                  </a:lnTo>
                  <a:lnTo>
                    <a:pt x="151" y="624"/>
                  </a:lnTo>
                  <a:lnTo>
                    <a:pt x="150" y="624"/>
                  </a:lnTo>
                  <a:lnTo>
                    <a:pt x="150" y="623"/>
                  </a:lnTo>
                  <a:lnTo>
                    <a:pt x="150" y="623"/>
                  </a:lnTo>
                  <a:lnTo>
                    <a:pt x="150" y="622"/>
                  </a:lnTo>
                  <a:lnTo>
                    <a:pt x="150" y="621"/>
                  </a:lnTo>
                  <a:lnTo>
                    <a:pt x="150" y="620"/>
                  </a:lnTo>
                  <a:lnTo>
                    <a:pt x="150" y="619"/>
                  </a:lnTo>
                  <a:lnTo>
                    <a:pt x="151" y="618"/>
                  </a:lnTo>
                  <a:lnTo>
                    <a:pt x="151" y="617"/>
                  </a:lnTo>
                  <a:lnTo>
                    <a:pt x="151" y="617"/>
                  </a:lnTo>
                  <a:lnTo>
                    <a:pt x="151" y="616"/>
                  </a:lnTo>
                  <a:lnTo>
                    <a:pt x="151" y="615"/>
                  </a:lnTo>
                  <a:lnTo>
                    <a:pt x="150" y="614"/>
                  </a:lnTo>
                  <a:lnTo>
                    <a:pt x="149" y="614"/>
                  </a:lnTo>
                  <a:lnTo>
                    <a:pt x="148" y="613"/>
                  </a:lnTo>
                  <a:lnTo>
                    <a:pt x="148" y="612"/>
                  </a:lnTo>
                  <a:lnTo>
                    <a:pt x="147" y="611"/>
                  </a:lnTo>
                  <a:lnTo>
                    <a:pt x="146" y="610"/>
                  </a:lnTo>
                  <a:lnTo>
                    <a:pt x="145" y="610"/>
                  </a:lnTo>
                  <a:lnTo>
                    <a:pt x="144" y="610"/>
                  </a:lnTo>
                  <a:lnTo>
                    <a:pt x="142" y="609"/>
                  </a:lnTo>
                  <a:lnTo>
                    <a:pt x="142" y="608"/>
                  </a:lnTo>
                  <a:lnTo>
                    <a:pt x="141" y="607"/>
                  </a:lnTo>
                  <a:lnTo>
                    <a:pt x="140" y="607"/>
                  </a:lnTo>
                  <a:lnTo>
                    <a:pt x="139" y="606"/>
                  </a:lnTo>
                  <a:lnTo>
                    <a:pt x="139" y="605"/>
                  </a:lnTo>
                  <a:lnTo>
                    <a:pt x="139" y="604"/>
                  </a:lnTo>
                  <a:lnTo>
                    <a:pt x="139" y="603"/>
                  </a:lnTo>
                  <a:lnTo>
                    <a:pt x="139" y="602"/>
                  </a:lnTo>
                  <a:lnTo>
                    <a:pt x="138" y="600"/>
                  </a:lnTo>
                  <a:lnTo>
                    <a:pt x="136" y="598"/>
                  </a:lnTo>
                  <a:lnTo>
                    <a:pt x="136" y="597"/>
                  </a:lnTo>
                  <a:lnTo>
                    <a:pt x="135" y="596"/>
                  </a:lnTo>
                  <a:lnTo>
                    <a:pt x="135" y="594"/>
                  </a:lnTo>
                  <a:lnTo>
                    <a:pt x="134" y="593"/>
                  </a:lnTo>
                  <a:lnTo>
                    <a:pt x="133" y="592"/>
                  </a:lnTo>
                  <a:lnTo>
                    <a:pt x="132" y="591"/>
                  </a:lnTo>
                  <a:lnTo>
                    <a:pt x="131" y="590"/>
                  </a:lnTo>
                  <a:lnTo>
                    <a:pt x="131" y="589"/>
                  </a:lnTo>
                  <a:lnTo>
                    <a:pt x="130" y="589"/>
                  </a:lnTo>
                  <a:lnTo>
                    <a:pt x="130" y="588"/>
                  </a:lnTo>
                  <a:lnTo>
                    <a:pt x="130" y="587"/>
                  </a:lnTo>
                  <a:lnTo>
                    <a:pt x="131" y="587"/>
                  </a:lnTo>
                  <a:lnTo>
                    <a:pt x="131" y="586"/>
                  </a:lnTo>
                  <a:lnTo>
                    <a:pt x="130" y="585"/>
                  </a:lnTo>
                  <a:lnTo>
                    <a:pt x="130" y="585"/>
                  </a:lnTo>
                  <a:lnTo>
                    <a:pt x="130" y="584"/>
                  </a:lnTo>
                  <a:lnTo>
                    <a:pt x="130" y="583"/>
                  </a:lnTo>
                  <a:lnTo>
                    <a:pt x="131" y="583"/>
                  </a:lnTo>
                  <a:lnTo>
                    <a:pt x="131" y="582"/>
                  </a:lnTo>
                  <a:lnTo>
                    <a:pt x="131" y="581"/>
                  </a:lnTo>
                  <a:lnTo>
                    <a:pt x="131" y="580"/>
                  </a:lnTo>
                  <a:lnTo>
                    <a:pt x="130" y="580"/>
                  </a:lnTo>
                  <a:lnTo>
                    <a:pt x="130" y="579"/>
                  </a:lnTo>
                  <a:lnTo>
                    <a:pt x="130" y="578"/>
                  </a:lnTo>
                  <a:lnTo>
                    <a:pt x="131" y="578"/>
                  </a:lnTo>
                  <a:lnTo>
                    <a:pt x="130" y="578"/>
                  </a:lnTo>
                  <a:lnTo>
                    <a:pt x="131" y="578"/>
                  </a:lnTo>
                  <a:lnTo>
                    <a:pt x="131" y="578"/>
                  </a:lnTo>
                  <a:lnTo>
                    <a:pt x="131" y="577"/>
                  </a:lnTo>
                  <a:lnTo>
                    <a:pt x="131" y="578"/>
                  </a:lnTo>
                  <a:lnTo>
                    <a:pt x="131" y="577"/>
                  </a:lnTo>
                  <a:lnTo>
                    <a:pt x="130" y="577"/>
                  </a:lnTo>
                  <a:lnTo>
                    <a:pt x="130" y="576"/>
                  </a:lnTo>
                  <a:lnTo>
                    <a:pt x="129" y="576"/>
                  </a:lnTo>
                  <a:lnTo>
                    <a:pt x="129" y="577"/>
                  </a:lnTo>
                  <a:lnTo>
                    <a:pt x="129" y="576"/>
                  </a:lnTo>
                  <a:lnTo>
                    <a:pt x="129" y="576"/>
                  </a:lnTo>
                  <a:lnTo>
                    <a:pt x="129" y="575"/>
                  </a:lnTo>
                  <a:lnTo>
                    <a:pt x="129" y="575"/>
                  </a:lnTo>
                  <a:lnTo>
                    <a:pt x="129" y="575"/>
                  </a:lnTo>
                  <a:lnTo>
                    <a:pt x="129" y="575"/>
                  </a:lnTo>
                  <a:lnTo>
                    <a:pt x="129" y="574"/>
                  </a:lnTo>
                  <a:lnTo>
                    <a:pt x="129" y="573"/>
                  </a:lnTo>
                  <a:lnTo>
                    <a:pt x="129" y="572"/>
                  </a:lnTo>
                  <a:lnTo>
                    <a:pt x="129" y="572"/>
                  </a:lnTo>
                  <a:lnTo>
                    <a:pt x="129" y="571"/>
                  </a:lnTo>
                  <a:lnTo>
                    <a:pt x="129" y="571"/>
                  </a:lnTo>
                  <a:lnTo>
                    <a:pt x="129" y="570"/>
                  </a:lnTo>
                  <a:lnTo>
                    <a:pt x="129" y="569"/>
                  </a:lnTo>
                  <a:lnTo>
                    <a:pt x="129" y="569"/>
                  </a:lnTo>
                  <a:lnTo>
                    <a:pt x="129" y="568"/>
                  </a:lnTo>
                  <a:lnTo>
                    <a:pt x="129" y="568"/>
                  </a:lnTo>
                  <a:lnTo>
                    <a:pt x="129" y="568"/>
                  </a:lnTo>
                  <a:lnTo>
                    <a:pt x="129" y="568"/>
                  </a:lnTo>
                  <a:lnTo>
                    <a:pt x="129" y="567"/>
                  </a:lnTo>
                  <a:lnTo>
                    <a:pt x="129" y="566"/>
                  </a:lnTo>
                  <a:lnTo>
                    <a:pt x="128" y="566"/>
                  </a:lnTo>
                  <a:lnTo>
                    <a:pt x="129" y="565"/>
                  </a:lnTo>
                  <a:lnTo>
                    <a:pt x="129" y="565"/>
                  </a:lnTo>
                  <a:lnTo>
                    <a:pt x="129" y="564"/>
                  </a:lnTo>
                  <a:lnTo>
                    <a:pt x="129" y="563"/>
                  </a:lnTo>
                  <a:lnTo>
                    <a:pt x="129" y="562"/>
                  </a:lnTo>
                  <a:lnTo>
                    <a:pt x="129" y="561"/>
                  </a:lnTo>
                  <a:lnTo>
                    <a:pt x="130" y="561"/>
                  </a:lnTo>
                  <a:lnTo>
                    <a:pt x="130" y="560"/>
                  </a:lnTo>
                  <a:lnTo>
                    <a:pt x="130" y="559"/>
                  </a:lnTo>
                  <a:lnTo>
                    <a:pt x="131" y="559"/>
                  </a:lnTo>
                  <a:lnTo>
                    <a:pt x="130" y="559"/>
                  </a:lnTo>
                  <a:lnTo>
                    <a:pt x="131" y="559"/>
                  </a:lnTo>
                  <a:lnTo>
                    <a:pt x="130" y="559"/>
                  </a:lnTo>
                  <a:lnTo>
                    <a:pt x="130" y="558"/>
                  </a:lnTo>
                  <a:lnTo>
                    <a:pt x="130" y="557"/>
                  </a:lnTo>
                  <a:lnTo>
                    <a:pt x="130" y="556"/>
                  </a:lnTo>
                  <a:lnTo>
                    <a:pt x="131" y="556"/>
                  </a:lnTo>
                  <a:lnTo>
                    <a:pt x="131" y="555"/>
                  </a:lnTo>
                  <a:lnTo>
                    <a:pt x="132" y="555"/>
                  </a:lnTo>
                  <a:lnTo>
                    <a:pt x="131" y="555"/>
                  </a:lnTo>
                  <a:lnTo>
                    <a:pt x="132" y="554"/>
                  </a:lnTo>
                  <a:lnTo>
                    <a:pt x="131" y="554"/>
                  </a:lnTo>
                  <a:lnTo>
                    <a:pt x="132" y="554"/>
                  </a:lnTo>
                  <a:lnTo>
                    <a:pt x="132" y="553"/>
                  </a:lnTo>
                  <a:lnTo>
                    <a:pt x="132" y="552"/>
                  </a:lnTo>
                  <a:lnTo>
                    <a:pt x="132" y="552"/>
                  </a:lnTo>
                  <a:lnTo>
                    <a:pt x="131" y="552"/>
                  </a:lnTo>
                  <a:lnTo>
                    <a:pt x="131" y="551"/>
                  </a:lnTo>
                  <a:lnTo>
                    <a:pt x="130" y="551"/>
                  </a:lnTo>
                  <a:lnTo>
                    <a:pt x="130" y="550"/>
                  </a:lnTo>
                  <a:lnTo>
                    <a:pt x="129" y="550"/>
                  </a:lnTo>
                  <a:lnTo>
                    <a:pt x="129" y="549"/>
                  </a:lnTo>
                  <a:lnTo>
                    <a:pt x="129" y="549"/>
                  </a:lnTo>
                  <a:lnTo>
                    <a:pt x="128" y="549"/>
                  </a:lnTo>
                  <a:lnTo>
                    <a:pt x="128" y="548"/>
                  </a:lnTo>
                  <a:lnTo>
                    <a:pt x="129" y="548"/>
                  </a:lnTo>
                  <a:lnTo>
                    <a:pt x="128" y="548"/>
                  </a:lnTo>
                  <a:lnTo>
                    <a:pt x="128" y="547"/>
                  </a:lnTo>
                  <a:lnTo>
                    <a:pt x="127" y="547"/>
                  </a:lnTo>
                  <a:lnTo>
                    <a:pt x="127" y="546"/>
                  </a:lnTo>
                  <a:lnTo>
                    <a:pt x="127" y="546"/>
                  </a:lnTo>
                  <a:lnTo>
                    <a:pt x="126" y="546"/>
                  </a:lnTo>
                  <a:lnTo>
                    <a:pt x="125" y="546"/>
                  </a:lnTo>
                  <a:lnTo>
                    <a:pt x="125" y="545"/>
                  </a:lnTo>
                  <a:lnTo>
                    <a:pt x="125" y="544"/>
                  </a:lnTo>
                  <a:lnTo>
                    <a:pt x="124" y="544"/>
                  </a:lnTo>
                  <a:lnTo>
                    <a:pt x="124" y="545"/>
                  </a:lnTo>
                  <a:lnTo>
                    <a:pt x="124" y="544"/>
                  </a:lnTo>
                  <a:lnTo>
                    <a:pt x="123" y="544"/>
                  </a:lnTo>
                  <a:lnTo>
                    <a:pt x="123" y="543"/>
                  </a:lnTo>
                  <a:lnTo>
                    <a:pt x="123" y="542"/>
                  </a:lnTo>
                  <a:lnTo>
                    <a:pt x="123" y="542"/>
                  </a:lnTo>
                  <a:lnTo>
                    <a:pt x="122" y="542"/>
                  </a:lnTo>
                  <a:lnTo>
                    <a:pt x="121" y="542"/>
                  </a:lnTo>
                  <a:lnTo>
                    <a:pt x="121" y="543"/>
                  </a:lnTo>
                  <a:lnTo>
                    <a:pt x="120" y="543"/>
                  </a:lnTo>
                  <a:lnTo>
                    <a:pt x="120" y="542"/>
                  </a:lnTo>
                  <a:lnTo>
                    <a:pt x="119" y="542"/>
                  </a:lnTo>
                  <a:lnTo>
                    <a:pt x="119" y="543"/>
                  </a:lnTo>
                  <a:lnTo>
                    <a:pt x="119" y="542"/>
                  </a:lnTo>
                  <a:lnTo>
                    <a:pt x="118" y="542"/>
                  </a:lnTo>
                  <a:lnTo>
                    <a:pt x="118" y="543"/>
                  </a:lnTo>
                  <a:lnTo>
                    <a:pt x="117" y="543"/>
                  </a:lnTo>
                  <a:lnTo>
                    <a:pt x="117" y="544"/>
                  </a:lnTo>
                  <a:lnTo>
                    <a:pt x="116" y="544"/>
                  </a:lnTo>
                  <a:lnTo>
                    <a:pt x="116" y="543"/>
                  </a:lnTo>
                  <a:lnTo>
                    <a:pt x="116" y="543"/>
                  </a:lnTo>
                  <a:lnTo>
                    <a:pt x="116" y="542"/>
                  </a:lnTo>
                  <a:lnTo>
                    <a:pt x="115" y="542"/>
                  </a:lnTo>
                  <a:lnTo>
                    <a:pt x="115" y="541"/>
                  </a:lnTo>
                  <a:lnTo>
                    <a:pt x="114" y="541"/>
                  </a:lnTo>
                  <a:lnTo>
                    <a:pt x="114" y="540"/>
                  </a:lnTo>
                  <a:lnTo>
                    <a:pt x="113" y="540"/>
                  </a:lnTo>
                  <a:lnTo>
                    <a:pt x="113" y="540"/>
                  </a:lnTo>
                  <a:lnTo>
                    <a:pt x="112" y="540"/>
                  </a:lnTo>
                  <a:lnTo>
                    <a:pt x="112" y="539"/>
                  </a:lnTo>
                  <a:lnTo>
                    <a:pt x="112" y="538"/>
                  </a:lnTo>
                  <a:lnTo>
                    <a:pt x="111" y="538"/>
                  </a:lnTo>
                  <a:lnTo>
                    <a:pt x="112" y="538"/>
                  </a:lnTo>
                  <a:lnTo>
                    <a:pt x="112" y="537"/>
                  </a:lnTo>
                  <a:lnTo>
                    <a:pt x="111" y="537"/>
                  </a:lnTo>
                  <a:lnTo>
                    <a:pt x="110" y="537"/>
                  </a:lnTo>
                  <a:lnTo>
                    <a:pt x="110" y="536"/>
                  </a:lnTo>
                  <a:lnTo>
                    <a:pt x="110" y="536"/>
                  </a:lnTo>
                  <a:lnTo>
                    <a:pt x="110" y="535"/>
                  </a:lnTo>
                  <a:lnTo>
                    <a:pt x="109" y="535"/>
                  </a:lnTo>
                  <a:lnTo>
                    <a:pt x="109" y="534"/>
                  </a:lnTo>
                  <a:lnTo>
                    <a:pt x="108" y="534"/>
                  </a:lnTo>
                  <a:lnTo>
                    <a:pt x="108" y="533"/>
                  </a:lnTo>
                  <a:lnTo>
                    <a:pt x="107" y="533"/>
                  </a:lnTo>
                  <a:lnTo>
                    <a:pt x="106" y="533"/>
                  </a:lnTo>
                  <a:lnTo>
                    <a:pt x="106" y="534"/>
                  </a:lnTo>
                  <a:lnTo>
                    <a:pt x="105" y="534"/>
                  </a:lnTo>
                  <a:lnTo>
                    <a:pt x="104" y="534"/>
                  </a:lnTo>
                  <a:lnTo>
                    <a:pt x="104" y="534"/>
                  </a:lnTo>
                  <a:lnTo>
                    <a:pt x="103" y="534"/>
                  </a:lnTo>
                  <a:lnTo>
                    <a:pt x="103" y="533"/>
                  </a:lnTo>
                  <a:lnTo>
                    <a:pt x="102" y="533"/>
                  </a:lnTo>
                  <a:lnTo>
                    <a:pt x="102" y="534"/>
                  </a:lnTo>
                  <a:lnTo>
                    <a:pt x="102" y="533"/>
                  </a:lnTo>
                  <a:lnTo>
                    <a:pt x="102" y="534"/>
                  </a:lnTo>
                  <a:lnTo>
                    <a:pt x="102" y="533"/>
                  </a:lnTo>
                  <a:lnTo>
                    <a:pt x="101" y="533"/>
                  </a:lnTo>
                  <a:lnTo>
                    <a:pt x="100" y="533"/>
                  </a:lnTo>
                  <a:lnTo>
                    <a:pt x="100" y="533"/>
                  </a:lnTo>
                  <a:lnTo>
                    <a:pt x="101" y="533"/>
                  </a:lnTo>
                  <a:lnTo>
                    <a:pt x="100" y="533"/>
                  </a:lnTo>
                  <a:lnTo>
                    <a:pt x="100" y="532"/>
                  </a:lnTo>
                  <a:lnTo>
                    <a:pt x="101" y="532"/>
                  </a:lnTo>
                  <a:lnTo>
                    <a:pt x="100" y="532"/>
                  </a:lnTo>
                  <a:lnTo>
                    <a:pt x="101" y="532"/>
                  </a:lnTo>
                  <a:lnTo>
                    <a:pt x="100" y="532"/>
                  </a:lnTo>
                  <a:lnTo>
                    <a:pt x="100" y="531"/>
                  </a:lnTo>
                  <a:lnTo>
                    <a:pt x="101" y="531"/>
                  </a:lnTo>
                  <a:lnTo>
                    <a:pt x="100" y="531"/>
                  </a:lnTo>
                  <a:lnTo>
                    <a:pt x="100" y="530"/>
                  </a:lnTo>
                  <a:lnTo>
                    <a:pt x="101" y="530"/>
                  </a:lnTo>
                  <a:lnTo>
                    <a:pt x="101" y="529"/>
                  </a:lnTo>
                  <a:lnTo>
                    <a:pt x="100" y="529"/>
                  </a:lnTo>
                  <a:lnTo>
                    <a:pt x="100" y="530"/>
                  </a:lnTo>
                  <a:lnTo>
                    <a:pt x="100" y="529"/>
                  </a:lnTo>
                  <a:lnTo>
                    <a:pt x="101" y="529"/>
                  </a:lnTo>
                  <a:lnTo>
                    <a:pt x="100" y="529"/>
                  </a:lnTo>
                  <a:lnTo>
                    <a:pt x="101" y="529"/>
                  </a:lnTo>
                  <a:lnTo>
                    <a:pt x="101" y="528"/>
                  </a:lnTo>
                  <a:lnTo>
                    <a:pt x="100" y="528"/>
                  </a:lnTo>
                  <a:lnTo>
                    <a:pt x="101" y="528"/>
                  </a:lnTo>
                  <a:lnTo>
                    <a:pt x="100" y="528"/>
                  </a:lnTo>
                  <a:lnTo>
                    <a:pt x="100" y="527"/>
                  </a:lnTo>
                  <a:lnTo>
                    <a:pt x="100" y="527"/>
                  </a:lnTo>
                  <a:lnTo>
                    <a:pt x="99" y="527"/>
                  </a:lnTo>
                  <a:lnTo>
                    <a:pt x="100" y="527"/>
                  </a:lnTo>
                  <a:lnTo>
                    <a:pt x="100" y="526"/>
                  </a:lnTo>
                  <a:lnTo>
                    <a:pt x="99" y="526"/>
                  </a:lnTo>
                  <a:lnTo>
                    <a:pt x="99" y="525"/>
                  </a:lnTo>
                  <a:lnTo>
                    <a:pt x="98" y="525"/>
                  </a:lnTo>
                  <a:lnTo>
                    <a:pt x="98" y="524"/>
                  </a:lnTo>
                  <a:lnTo>
                    <a:pt x="98" y="525"/>
                  </a:lnTo>
                  <a:lnTo>
                    <a:pt x="98" y="524"/>
                  </a:lnTo>
                  <a:lnTo>
                    <a:pt x="98" y="525"/>
                  </a:lnTo>
                  <a:lnTo>
                    <a:pt x="98" y="524"/>
                  </a:lnTo>
                  <a:lnTo>
                    <a:pt x="97" y="524"/>
                  </a:lnTo>
                  <a:lnTo>
                    <a:pt x="97" y="523"/>
                  </a:lnTo>
                  <a:lnTo>
                    <a:pt x="97" y="523"/>
                  </a:lnTo>
                  <a:lnTo>
                    <a:pt x="97" y="522"/>
                  </a:lnTo>
                  <a:lnTo>
                    <a:pt x="97" y="523"/>
                  </a:lnTo>
                  <a:lnTo>
                    <a:pt x="97" y="522"/>
                  </a:lnTo>
                  <a:lnTo>
                    <a:pt x="96" y="522"/>
                  </a:lnTo>
                  <a:lnTo>
                    <a:pt x="97" y="522"/>
                  </a:lnTo>
                  <a:lnTo>
                    <a:pt x="96" y="522"/>
                  </a:lnTo>
                  <a:lnTo>
                    <a:pt x="96" y="521"/>
                  </a:lnTo>
                  <a:lnTo>
                    <a:pt x="95" y="521"/>
                  </a:lnTo>
                  <a:lnTo>
                    <a:pt x="95" y="522"/>
                  </a:lnTo>
                  <a:lnTo>
                    <a:pt x="94" y="522"/>
                  </a:lnTo>
                  <a:lnTo>
                    <a:pt x="94" y="523"/>
                  </a:lnTo>
                  <a:lnTo>
                    <a:pt x="94" y="522"/>
                  </a:lnTo>
                  <a:lnTo>
                    <a:pt x="93" y="522"/>
                  </a:lnTo>
                  <a:lnTo>
                    <a:pt x="92" y="522"/>
                  </a:lnTo>
                  <a:lnTo>
                    <a:pt x="93" y="522"/>
                  </a:lnTo>
                  <a:lnTo>
                    <a:pt x="93" y="521"/>
                  </a:lnTo>
                  <a:lnTo>
                    <a:pt x="92" y="521"/>
                  </a:lnTo>
                  <a:lnTo>
                    <a:pt x="92" y="522"/>
                  </a:lnTo>
                  <a:lnTo>
                    <a:pt x="92" y="521"/>
                  </a:lnTo>
                  <a:lnTo>
                    <a:pt x="91" y="521"/>
                  </a:lnTo>
                  <a:lnTo>
                    <a:pt x="91" y="522"/>
                  </a:lnTo>
                  <a:lnTo>
                    <a:pt x="91" y="521"/>
                  </a:lnTo>
                  <a:lnTo>
                    <a:pt x="91" y="522"/>
                  </a:lnTo>
                  <a:lnTo>
                    <a:pt x="90" y="522"/>
                  </a:lnTo>
                  <a:lnTo>
                    <a:pt x="90" y="521"/>
                  </a:lnTo>
                  <a:lnTo>
                    <a:pt x="89" y="521"/>
                  </a:lnTo>
                  <a:lnTo>
                    <a:pt x="89" y="522"/>
                  </a:lnTo>
                  <a:lnTo>
                    <a:pt x="89" y="521"/>
                  </a:lnTo>
                  <a:lnTo>
                    <a:pt x="88" y="521"/>
                  </a:lnTo>
                  <a:lnTo>
                    <a:pt x="88" y="522"/>
                  </a:lnTo>
                  <a:lnTo>
                    <a:pt x="88" y="521"/>
                  </a:lnTo>
                  <a:lnTo>
                    <a:pt x="87" y="521"/>
                  </a:lnTo>
                  <a:lnTo>
                    <a:pt x="87" y="522"/>
                  </a:lnTo>
                  <a:lnTo>
                    <a:pt x="87" y="521"/>
                  </a:lnTo>
                  <a:lnTo>
                    <a:pt x="86" y="521"/>
                  </a:lnTo>
                  <a:lnTo>
                    <a:pt x="86" y="520"/>
                  </a:lnTo>
                  <a:lnTo>
                    <a:pt x="87" y="520"/>
                  </a:lnTo>
                  <a:lnTo>
                    <a:pt x="86" y="520"/>
                  </a:lnTo>
                  <a:lnTo>
                    <a:pt x="86" y="520"/>
                  </a:lnTo>
                  <a:lnTo>
                    <a:pt x="85" y="520"/>
                  </a:lnTo>
                  <a:lnTo>
                    <a:pt x="85" y="520"/>
                  </a:lnTo>
                  <a:lnTo>
                    <a:pt x="85" y="520"/>
                  </a:lnTo>
                  <a:lnTo>
                    <a:pt x="85" y="520"/>
                  </a:lnTo>
                  <a:lnTo>
                    <a:pt x="84" y="520"/>
                  </a:lnTo>
                  <a:lnTo>
                    <a:pt x="84" y="520"/>
                  </a:lnTo>
                  <a:lnTo>
                    <a:pt x="84" y="519"/>
                  </a:lnTo>
                  <a:lnTo>
                    <a:pt x="85" y="519"/>
                  </a:lnTo>
                  <a:lnTo>
                    <a:pt x="84" y="519"/>
                  </a:lnTo>
                  <a:lnTo>
                    <a:pt x="85" y="519"/>
                  </a:lnTo>
                  <a:lnTo>
                    <a:pt x="85" y="518"/>
                  </a:lnTo>
                  <a:lnTo>
                    <a:pt x="84" y="518"/>
                  </a:lnTo>
                  <a:lnTo>
                    <a:pt x="84" y="518"/>
                  </a:lnTo>
                  <a:lnTo>
                    <a:pt x="84" y="517"/>
                  </a:lnTo>
                  <a:lnTo>
                    <a:pt x="84" y="517"/>
                  </a:lnTo>
                  <a:lnTo>
                    <a:pt x="84" y="517"/>
                  </a:lnTo>
                  <a:lnTo>
                    <a:pt x="84" y="516"/>
                  </a:lnTo>
                  <a:lnTo>
                    <a:pt x="83" y="516"/>
                  </a:lnTo>
                  <a:lnTo>
                    <a:pt x="82" y="516"/>
                  </a:lnTo>
                  <a:lnTo>
                    <a:pt x="81" y="516"/>
                  </a:lnTo>
                  <a:lnTo>
                    <a:pt x="80" y="516"/>
                  </a:lnTo>
                  <a:lnTo>
                    <a:pt x="81" y="516"/>
                  </a:lnTo>
                  <a:lnTo>
                    <a:pt x="80" y="516"/>
                  </a:lnTo>
                  <a:lnTo>
                    <a:pt x="80" y="515"/>
                  </a:lnTo>
                  <a:lnTo>
                    <a:pt x="79" y="515"/>
                  </a:lnTo>
                  <a:lnTo>
                    <a:pt x="80" y="515"/>
                  </a:lnTo>
                  <a:lnTo>
                    <a:pt x="80" y="514"/>
                  </a:lnTo>
                  <a:lnTo>
                    <a:pt x="79" y="514"/>
                  </a:lnTo>
                  <a:lnTo>
                    <a:pt x="80" y="514"/>
                  </a:lnTo>
                  <a:lnTo>
                    <a:pt x="79" y="514"/>
                  </a:lnTo>
                  <a:lnTo>
                    <a:pt x="78" y="514"/>
                  </a:lnTo>
                  <a:lnTo>
                    <a:pt x="78" y="514"/>
                  </a:lnTo>
                  <a:lnTo>
                    <a:pt x="78" y="514"/>
                  </a:lnTo>
                  <a:lnTo>
                    <a:pt x="78" y="514"/>
                  </a:lnTo>
                  <a:lnTo>
                    <a:pt x="78" y="514"/>
                  </a:lnTo>
                  <a:lnTo>
                    <a:pt x="78" y="514"/>
                  </a:lnTo>
                  <a:lnTo>
                    <a:pt x="78" y="513"/>
                  </a:lnTo>
                  <a:lnTo>
                    <a:pt x="78" y="512"/>
                  </a:lnTo>
                  <a:lnTo>
                    <a:pt x="78" y="512"/>
                  </a:lnTo>
                  <a:lnTo>
                    <a:pt x="78" y="511"/>
                  </a:lnTo>
                  <a:lnTo>
                    <a:pt x="78" y="510"/>
                  </a:lnTo>
                  <a:lnTo>
                    <a:pt x="78" y="510"/>
                  </a:lnTo>
                  <a:lnTo>
                    <a:pt x="78" y="509"/>
                  </a:lnTo>
                  <a:lnTo>
                    <a:pt x="78" y="509"/>
                  </a:lnTo>
                  <a:lnTo>
                    <a:pt x="78" y="508"/>
                  </a:lnTo>
                  <a:lnTo>
                    <a:pt x="78" y="508"/>
                  </a:lnTo>
                  <a:lnTo>
                    <a:pt x="78" y="507"/>
                  </a:lnTo>
                  <a:lnTo>
                    <a:pt x="77" y="507"/>
                  </a:lnTo>
                  <a:lnTo>
                    <a:pt x="76" y="507"/>
                  </a:lnTo>
                  <a:lnTo>
                    <a:pt x="76" y="507"/>
                  </a:lnTo>
                  <a:lnTo>
                    <a:pt x="76" y="507"/>
                  </a:lnTo>
                  <a:lnTo>
                    <a:pt x="76" y="507"/>
                  </a:lnTo>
                  <a:lnTo>
                    <a:pt x="75" y="507"/>
                  </a:lnTo>
                  <a:lnTo>
                    <a:pt x="75" y="507"/>
                  </a:lnTo>
                  <a:lnTo>
                    <a:pt x="75" y="507"/>
                  </a:lnTo>
                  <a:lnTo>
                    <a:pt x="75" y="507"/>
                  </a:lnTo>
                  <a:lnTo>
                    <a:pt x="75" y="507"/>
                  </a:lnTo>
                  <a:lnTo>
                    <a:pt x="74" y="507"/>
                  </a:lnTo>
                  <a:lnTo>
                    <a:pt x="74" y="506"/>
                  </a:lnTo>
                  <a:lnTo>
                    <a:pt x="73" y="506"/>
                  </a:lnTo>
                  <a:lnTo>
                    <a:pt x="72" y="506"/>
                  </a:lnTo>
                  <a:lnTo>
                    <a:pt x="72" y="505"/>
                  </a:lnTo>
                  <a:lnTo>
                    <a:pt x="72" y="505"/>
                  </a:lnTo>
                  <a:lnTo>
                    <a:pt x="72" y="504"/>
                  </a:lnTo>
                  <a:lnTo>
                    <a:pt x="72" y="505"/>
                  </a:lnTo>
                  <a:lnTo>
                    <a:pt x="72" y="504"/>
                  </a:lnTo>
                  <a:lnTo>
                    <a:pt x="72" y="504"/>
                  </a:lnTo>
                  <a:lnTo>
                    <a:pt x="72" y="503"/>
                  </a:lnTo>
                  <a:lnTo>
                    <a:pt x="72" y="504"/>
                  </a:lnTo>
                  <a:lnTo>
                    <a:pt x="71" y="503"/>
                  </a:lnTo>
                  <a:lnTo>
                    <a:pt x="71" y="502"/>
                  </a:lnTo>
                  <a:lnTo>
                    <a:pt x="70" y="502"/>
                  </a:lnTo>
                  <a:lnTo>
                    <a:pt x="69" y="502"/>
                  </a:lnTo>
                  <a:lnTo>
                    <a:pt x="68" y="502"/>
                  </a:lnTo>
                  <a:lnTo>
                    <a:pt x="68" y="501"/>
                  </a:lnTo>
                  <a:lnTo>
                    <a:pt x="67" y="501"/>
                  </a:lnTo>
                  <a:lnTo>
                    <a:pt x="67" y="501"/>
                  </a:lnTo>
                  <a:lnTo>
                    <a:pt x="68" y="501"/>
                  </a:lnTo>
                  <a:lnTo>
                    <a:pt x="67" y="501"/>
                  </a:lnTo>
                  <a:lnTo>
                    <a:pt x="66" y="501"/>
                  </a:lnTo>
                  <a:lnTo>
                    <a:pt x="66" y="500"/>
                  </a:lnTo>
                  <a:lnTo>
                    <a:pt x="66" y="499"/>
                  </a:lnTo>
                  <a:lnTo>
                    <a:pt x="67" y="499"/>
                  </a:lnTo>
                  <a:lnTo>
                    <a:pt x="67" y="500"/>
                  </a:lnTo>
                  <a:lnTo>
                    <a:pt x="67" y="499"/>
                  </a:lnTo>
                  <a:lnTo>
                    <a:pt x="68" y="499"/>
                  </a:lnTo>
                  <a:lnTo>
                    <a:pt x="68" y="498"/>
                  </a:lnTo>
                  <a:lnTo>
                    <a:pt x="68" y="497"/>
                  </a:lnTo>
                  <a:lnTo>
                    <a:pt x="67" y="497"/>
                  </a:lnTo>
                  <a:lnTo>
                    <a:pt x="68" y="497"/>
                  </a:lnTo>
                  <a:lnTo>
                    <a:pt x="68" y="496"/>
                  </a:lnTo>
                  <a:lnTo>
                    <a:pt x="67" y="496"/>
                  </a:lnTo>
                  <a:lnTo>
                    <a:pt x="68" y="496"/>
                  </a:lnTo>
                  <a:lnTo>
                    <a:pt x="67" y="496"/>
                  </a:lnTo>
                  <a:lnTo>
                    <a:pt x="67" y="495"/>
                  </a:lnTo>
                  <a:lnTo>
                    <a:pt x="67" y="495"/>
                  </a:lnTo>
                  <a:lnTo>
                    <a:pt x="68" y="495"/>
                  </a:lnTo>
                  <a:lnTo>
                    <a:pt x="68" y="494"/>
                  </a:lnTo>
                  <a:lnTo>
                    <a:pt x="68" y="493"/>
                  </a:lnTo>
                  <a:lnTo>
                    <a:pt x="67" y="493"/>
                  </a:lnTo>
                  <a:lnTo>
                    <a:pt x="67" y="492"/>
                  </a:lnTo>
                  <a:lnTo>
                    <a:pt x="66" y="492"/>
                  </a:lnTo>
                  <a:lnTo>
                    <a:pt x="65" y="492"/>
                  </a:lnTo>
                  <a:lnTo>
                    <a:pt x="65" y="491"/>
                  </a:lnTo>
                  <a:lnTo>
                    <a:pt x="65" y="490"/>
                  </a:lnTo>
                  <a:lnTo>
                    <a:pt x="66" y="490"/>
                  </a:lnTo>
                  <a:lnTo>
                    <a:pt x="65" y="490"/>
                  </a:lnTo>
                  <a:lnTo>
                    <a:pt x="65" y="489"/>
                  </a:lnTo>
                  <a:lnTo>
                    <a:pt x="65" y="488"/>
                  </a:lnTo>
                  <a:lnTo>
                    <a:pt x="65" y="488"/>
                  </a:lnTo>
                  <a:lnTo>
                    <a:pt x="65" y="488"/>
                  </a:lnTo>
                  <a:lnTo>
                    <a:pt x="64" y="488"/>
                  </a:lnTo>
                  <a:lnTo>
                    <a:pt x="63" y="488"/>
                  </a:lnTo>
                  <a:lnTo>
                    <a:pt x="63" y="487"/>
                  </a:lnTo>
                  <a:lnTo>
                    <a:pt x="63" y="486"/>
                  </a:lnTo>
                  <a:lnTo>
                    <a:pt x="62" y="486"/>
                  </a:lnTo>
                  <a:lnTo>
                    <a:pt x="62" y="485"/>
                  </a:lnTo>
                  <a:lnTo>
                    <a:pt x="62" y="484"/>
                  </a:lnTo>
                  <a:lnTo>
                    <a:pt x="62" y="483"/>
                  </a:lnTo>
                  <a:lnTo>
                    <a:pt x="61" y="483"/>
                  </a:lnTo>
                  <a:lnTo>
                    <a:pt x="61" y="482"/>
                  </a:lnTo>
                  <a:lnTo>
                    <a:pt x="60" y="482"/>
                  </a:lnTo>
                  <a:lnTo>
                    <a:pt x="60" y="483"/>
                  </a:lnTo>
                  <a:lnTo>
                    <a:pt x="59" y="483"/>
                  </a:lnTo>
                  <a:lnTo>
                    <a:pt x="59" y="482"/>
                  </a:lnTo>
                  <a:lnTo>
                    <a:pt x="59" y="482"/>
                  </a:lnTo>
                  <a:lnTo>
                    <a:pt x="59" y="483"/>
                  </a:lnTo>
                  <a:lnTo>
                    <a:pt x="58" y="483"/>
                  </a:lnTo>
                  <a:lnTo>
                    <a:pt x="58" y="482"/>
                  </a:lnTo>
                  <a:lnTo>
                    <a:pt x="57" y="482"/>
                  </a:lnTo>
                  <a:lnTo>
                    <a:pt x="57" y="482"/>
                  </a:lnTo>
                  <a:lnTo>
                    <a:pt x="56" y="482"/>
                  </a:lnTo>
                  <a:lnTo>
                    <a:pt x="57" y="482"/>
                  </a:lnTo>
                  <a:lnTo>
                    <a:pt x="56" y="482"/>
                  </a:lnTo>
                  <a:lnTo>
                    <a:pt x="56" y="481"/>
                  </a:lnTo>
                  <a:lnTo>
                    <a:pt x="56" y="480"/>
                  </a:lnTo>
                  <a:lnTo>
                    <a:pt x="55" y="480"/>
                  </a:lnTo>
                  <a:lnTo>
                    <a:pt x="54" y="480"/>
                  </a:lnTo>
                  <a:lnTo>
                    <a:pt x="54" y="479"/>
                  </a:lnTo>
                  <a:lnTo>
                    <a:pt x="54" y="478"/>
                  </a:lnTo>
                  <a:lnTo>
                    <a:pt x="53" y="478"/>
                  </a:lnTo>
                  <a:lnTo>
                    <a:pt x="52" y="478"/>
                  </a:lnTo>
                  <a:lnTo>
                    <a:pt x="52" y="477"/>
                  </a:lnTo>
                  <a:lnTo>
                    <a:pt x="52" y="478"/>
                  </a:lnTo>
                  <a:lnTo>
                    <a:pt x="52" y="477"/>
                  </a:lnTo>
                  <a:lnTo>
                    <a:pt x="52" y="477"/>
                  </a:lnTo>
                  <a:lnTo>
                    <a:pt x="52" y="477"/>
                  </a:lnTo>
                  <a:lnTo>
                    <a:pt x="52" y="476"/>
                  </a:lnTo>
                  <a:lnTo>
                    <a:pt x="52" y="476"/>
                  </a:lnTo>
                  <a:lnTo>
                    <a:pt x="52" y="477"/>
                  </a:lnTo>
                  <a:lnTo>
                    <a:pt x="52" y="476"/>
                  </a:lnTo>
                  <a:lnTo>
                    <a:pt x="51" y="476"/>
                  </a:lnTo>
                  <a:lnTo>
                    <a:pt x="51" y="477"/>
                  </a:lnTo>
                  <a:lnTo>
                    <a:pt x="51" y="476"/>
                  </a:lnTo>
                  <a:lnTo>
                    <a:pt x="50" y="476"/>
                  </a:lnTo>
                  <a:lnTo>
                    <a:pt x="50" y="475"/>
                  </a:lnTo>
                  <a:lnTo>
                    <a:pt x="49" y="475"/>
                  </a:lnTo>
                  <a:lnTo>
                    <a:pt x="48" y="475"/>
                  </a:lnTo>
                  <a:lnTo>
                    <a:pt x="48" y="475"/>
                  </a:lnTo>
                  <a:lnTo>
                    <a:pt x="48" y="474"/>
                  </a:lnTo>
                  <a:lnTo>
                    <a:pt x="47" y="474"/>
                  </a:lnTo>
                  <a:lnTo>
                    <a:pt x="47" y="475"/>
                  </a:lnTo>
                  <a:lnTo>
                    <a:pt x="48" y="475"/>
                  </a:lnTo>
                  <a:lnTo>
                    <a:pt x="47" y="475"/>
                  </a:lnTo>
                  <a:lnTo>
                    <a:pt x="47" y="474"/>
                  </a:lnTo>
                  <a:lnTo>
                    <a:pt x="47" y="473"/>
                  </a:lnTo>
                  <a:lnTo>
                    <a:pt x="46" y="473"/>
                  </a:lnTo>
                  <a:lnTo>
                    <a:pt x="46" y="474"/>
                  </a:lnTo>
                  <a:lnTo>
                    <a:pt x="46" y="473"/>
                  </a:lnTo>
                  <a:lnTo>
                    <a:pt x="46" y="474"/>
                  </a:lnTo>
                  <a:lnTo>
                    <a:pt x="46" y="474"/>
                  </a:lnTo>
                  <a:lnTo>
                    <a:pt x="46" y="473"/>
                  </a:lnTo>
                  <a:lnTo>
                    <a:pt x="46" y="472"/>
                  </a:lnTo>
                  <a:lnTo>
                    <a:pt x="45" y="472"/>
                  </a:lnTo>
                  <a:lnTo>
                    <a:pt x="45" y="473"/>
                  </a:lnTo>
                  <a:lnTo>
                    <a:pt x="45" y="472"/>
                  </a:lnTo>
                  <a:lnTo>
                    <a:pt x="46" y="472"/>
                  </a:lnTo>
                  <a:lnTo>
                    <a:pt x="45" y="472"/>
                  </a:lnTo>
                  <a:lnTo>
                    <a:pt x="45" y="471"/>
                  </a:lnTo>
                  <a:lnTo>
                    <a:pt x="45" y="472"/>
                  </a:lnTo>
                  <a:lnTo>
                    <a:pt x="45" y="471"/>
                  </a:lnTo>
                  <a:lnTo>
                    <a:pt x="44" y="471"/>
                  </a:lnTo>
                  <a:lnTo>
                    <a:pt x="43" y="471"/>
                  </a:lnTo>
                  <a:lnTo>
                    <a:pt x="42" y="471"/>
                  </a:lnTo>
                  <a:lnTo>
                    <a:pt x="41" y="471"/>
                  </a:lnTo>
                  <a:lnTo>
                    <a:pt x="41" y="470"/>
                  </a:lnTo>
                  <a:lnTo>
                    <a:pt x="42" y="470"/>
                  </a:lnTo>
                  <a:lnTo>
                    <a:pt x="41" y="470"/>
                  </a:lnTo>
                  <a:lnTo>
                    <a:pt x="41" y="469"/>
                  </a:lnTo>
                  <a:lnTo>
                    <a:pt x="41" y="470"/>
                  </a:lnTo>
                  <a:lnTo>
                    <a:pt x="40" y="470"/>
                  </a:lnTo>
                  <a:lnTo>
                    <a:pt x="40" y="471"/>
                  </a:lnTo>
                  <a:lnTo>
                    <a:pt x="40" y="470"/>
                  </a:lnTo>
                  <a:lnTo>
                    <a:pt x="40" y="470"/>
                  </a:lnTo>
                  <a:lnTo>
                    <a:pt x="39" y="470"/>
                  </a:lnTo>
                  <a:lnTo>
                    <a:pt x="39" y="471"/>
                  </a:lnTo>
                  <a:lnTo>
                    <a:pt x="40" y="471"/>
                  </a:lnTo>
                  <a:lnTo>
                    <a:pt x="39" y="471"/>
                  </a:lnTo>
                  <a:lnTo>
                    <a:pt x="39" y="470"/>
                  </a:lnTo>
                  <a:lnTo>
                    <a:pt x="38" y="470"/>
                  </a:lnTo>
                  <a:lnTo>
                    <a:pt x="38" y="471"/>
                  </a:lnTo>
                  <a:lnTo>
                    <a:pt x="39" y="471"/>
                  </a:lnTo>
                  <a:lnTo>
                    <a:pt x="38" y="471"/>
                  </a:lnTo>
                  <a:lnTo>
                    <a:pt x="39" y="471"/>
                  </a:lnTo>
                  <a:lnTo>
                    <a:pt x="38" y="471"/>
                  </a:lnTo>
                  <a:lnTo>
                    <a:pt x="38" y="472"/>
                  </a:lnTo>
                  <a:lnTo>
                    <a:pt x="37" y="472"/>
                  </a:lnTo>
                  <a:lnTo>
                    <a:pt x="37" y="471"/>
                  </a:lnTo>
                  <a:lnTo>
                    <a:pt x="36" y="471"/>
                  </a:lnTo>
                  <a:lnTo>
                    <a:pt x="37" y="471"/>
                  </a:lnTo>
                  <a:lnTo>
                    <a:pt x="37" y="470"/>
                  </a:lnTo>
                  <a:lnTo>
                    <a:pt x="36" y="470"/>
                  </a:lnTo>
                  <a:lnTo>
                    <a:pt x="35" y="470"/>
                  </a:lnTo>
                  <a:lnTo>
                    <a:pt x="35" y="469"/>
                  </a:lnTo>
                  <a:lnTo>
                    <a:pt x="35" y="470"/>
                  </a:lnTo>
                  <a:lnTo>
                    <a:pt x="35" y="469"/>
                  </a:lnTo>
                  <a:lnTo>
                    <a:pt x="34" y="469"/>
                  </a:lnTo>
                  <a:lnTo>
                    <a:pt x="34" y="470"/>
                  </a:lnTo>
                  <a:lnTo>
                    <a:pt x="34" y="469"/>
                  </a:lnTo>
                  <a:lnTo>
                    <a:pt x="34" y="469"/>
                  </a:lnTo>
                  <a:lnTo>
                    <a:pt x="34" y="469"/>
                  </a:lnTo>
                  <a:lnTo>
                    <a:pt x="34" y="469"/>
                  </a:lnTo>
                  <a:lnTo>
                    <a:pt x="33" y="469"/>
                  </a:lnTo>
                  <a:lnTo>
                    <a:pt x="33" y="469"/>
                  </a:lnTo>
                  <a:lnTo>
                    <a:pt x="33" y="469"/>
                  </a:lnTo>
                  <a:lnTo>
                    <a:pt x="34" y="469"/>
                  </a:lnTo>
                  <a:lnTo>
                    <a:pt x="33" y="469"/>
                  </a:lnTo>
                  <a:lnTo>
                    <a:pt x="33" y="469"/>
                  </a:lnTo>
                  <a:lnTo>
                    <a:pt x="33" y="469"/>
                  </a:lnTo>
                  <a:lnTo>
                    <a:pt x="33" y="469"/>
                  </a:lnTo>
                  <a:lnTo>
                    <a:pt x="32" y="469"/>
                  </a:lnTo>
                  <a:lnTo>
                    <a:pt x="32" y="468"/>
                  </a:lnTo>
                  <a:lnTo>
                    <a:pt x="32" y="469"/>
                  </a:lnTo>
                  <a:lnTo>
                    <a:pt x="32" y="468"/>
                  </a:lnTo>
                  <a:lnTo>
                    <a:pt x="31" y="468"/>
                  </a:lnTo>
                  <a:lnTo>
                    <a:pt x="30" y="468"/>
                  </a:lnTo>
                  <a:lnTo>
                    <a:pt x="30" y="469"/>
                  </a:lnTo>
                  <a:lnTo>
                    <a:pt x="29" y="469"/>
                  </a:lnTo>
                  <a:lnTo>
                    <a:pt x="29" y="468"/>
                  </a:lnTo>
                  <a:lnTo>
                    <a:pt x="28" y="468"/>
                  </a:lnTo>
                  <a:lnTo>
                    <a:pt x="29" y="468"/>
                  </a:lnTo>
                  <a:lnTo>
                    <a:pt x="28" y="468"/>
                  </a:lnTo>
                  <a:lnTo>
                    <a:pt x="28" y="467"/>
                  </a:lnTo>
                  <a:lnTo>
                    <a:pt x="28" y="468"/>
                  </a:lnTo>
                  <a:lnTo>
                    <a:pt x="28" y="467"/>
                  </a:lnTo>
                  <a:lnTo>
                    <a:pt x="28" y="468"/>
                  </a:lnTo>
                  <a:lnTo>
                    <a:pt x="27" y="468"/>
                  </a:lnTo>
                  <a:lnTo>
                    <a:pt x="27" y="469"/>
                  </a:lnTo>
                  <a:lnTo>
                    <a:pt x="27" y="469"/>
                  </a:lnTo>
                  <a:lnTo>
                    <a:pt x="26" y="469"/>
                  </a:lnTo>
                  <a:lnTo>
                    <a:pt x="26" y="468"/>
                  </a:lnTo>
                  <a:lnTo>
                    <a:pt x="26" y="469"/>
                  </a:lnTo>
                  <a:lnTo>
                    <a:pt x="25" y="469"/>
                  </a:lnTo>
                  <a:lnTo>
                    <a:pt x="26" y="469"/>
                  </a:lnTo>
                  <a:lnTo>
                    <a:pt x="25" y="469"/>
                  </a:lnTo>
                  <a:lnTo>
                    <a:pt x="25" y="468"/>
                  </a:lnTo>
                  <a:lnTo>
                    <a:pt x="25" y="469"/>
                  </a:lnTo>
                  <a:lnTo>
                    <a:pt x="24" y="469"/>
                  </a:lnTo>
                  <a:lnTo>
                    <a:pt x="24" y="469"/>
                  </a:lnTo>
                  <a:lnTo>
                    <a:pt x="23" y="469"/>
                  </a:lnTo>
                  <a:lnTo>
                    <a:pt x="23" y="469"/>
                  </a:lnTo>
                  <a:lnTo>
                    <a:pt x="23" y="469"/>
                  </a:lnTo>
                  <a:lnTo>
                    <a:pt x="23" y="469"/>
                  </a:lnTo>
                  <a:lnTo>
                    <a:pt x="23" y="469"/>
                  </a:lnTo>
                  <a:lnTo>
                    <a:pt x="22" y="469"/>
                  </a:lnTo>
                  <a:lnTo>
                    <a:pt x="23" y="469"/>
                  </a:lnTo>
                  <a:lnTo>
                    <a:pt x="22" y="469"/>
                  </a:lnTo>
                  <a:lnTo>
                    <a:pt x="22" y="470"/>
                  </a:lnTo>
                  <a:lnTo>
                    <a:pt x="21" y="470"/>
                  </a:lnTo>
                  <a:lnTo>
                    <a:pt x="20" y="470"/>
                  </a:lnTo>
                  <a:lnTo>
                    <a:pt x="21" y="470"/>
                  </a:lnTo>
                  <a:lnTo>
                    <a:pt x="21" y="469"/>
                  </a:lnTo>
                  <a:lnTo>
                    <a:pt x="20" y="469"/>
                  </a:lnTo>
                  <a:lnTo>
                    <a:pt x="20" y="469"/>
                  </a:lnTo>
                  <a:lnTo>
                    <a:pt x="20" y="469"/>
                  </a:lnTo>
                  <a:lnTo>
                    <a:pt x="20" y="469"/>
                  </a:lnTo>
                  <a:lnTo>
                    <a:pt x="20" y="469"/>
                  </a:lnTo>
                  <a:lnTo>
                    <a:pt x="20" y="469"/>
                  </a:lnTo>
                  <a:lnTo>
                    <a:pt x="20" y="468"/>
                  </a:lnTo>
                  <a:lnTo>
                    <a:pt x="20" y="469"/>
                  </a:lnTo>
                  <a:lnTo>
                    <a:pt x="19" y="469"/>
                  </a:lnTo>
                  <a:lnTo>
                    <a:pt x="20" y="468"/>
                  </a:lnTo>
                  <a:lnTo>
                    <a:pt x="19" y="468"/>
                  </a:lnTo>
                  <a:lnTo>
                    <a:pt x="18" y="468"/>
                  </a:lnTo>
                  <a:lnTo>
                    <a:pt x="18" y="467"/>
                  </a:lnTo>
                  <a:lnTo>
                    <a:pt x="18" y="468"/>
                  </a:lnTo>
                  <a:lnTo>
                    <a:pt x="18" y="467"/>
                  </a:lnTo>
                  <a:lnTo>
                    <a:pt x="17" y="467"/>
                  </a:lnTo>
                  <a:lnTo>
                    <a:pt x="16" y="467"/>
                  </a:lnTo>
                  <a:lnTo>
                    <a:pt x="17" y="467"/>
                  </a:lnTo>
                  <a:lnTo>
                    <a:pt x="17" y="466"/>
                  </a:lnTo>
                  <a:lnTo>
                    <a:pt x="16" y="466"/>
                  </a:lnTo>
                  <a:lnTo>
                    <a:pt x="15" y="466"/>
                  </a:lnTo>
                  <a:lnTo>
                    <a:pt x="15" y="465"/>
                  </a:lnTo>
                  <a:lnTo>
                    <a:pt x="15" y="466"/>
                  </a:lnTo>
                  <a:lnTo>
                    <a:pt x="14" y="466"/>
                  </a:lnTo>
                  <a:lnTo>
                    <a:pt x="14" y="467"/>
                  </a:lnTo>
                  <a:lnTo>
                    <a:pt x="14" y="466"/>
                  </a:lnTo>
                  <a:lnTo>
                    <a:pt x="14" y="466"/>
                  </a:lnTo>
                  <a:lnTo>
                    <a:pt x="14" y="465"/>
                  </a:lnTo>
                  <a:lnTo>
                    <a:pt x="13" y="465"/>
                  </a:lnTo>
                  <a:lnTo>
                    <a:pt x="13" y="466"/>
                  </a:lnTo>
                  <a:lnTo>
                    <a:pt x="13" y="465"/>
                  </a:lnTo>
                  <a:lnTo>
                    <a:pt x="12" y="465"/>
                  </a:lnTo>
                  <a:lnTo>
                    <a:pt x="13" y="465"/>
                  </a:lnTo>
                  <a:lnTo>
                    <a:pt x="12" y="465"/>
                  </a:lnTo>
                  <a:lnTo>
                    <a:pt x="12" y="464"/>
                  </a:lnTo>
                  <a:lnTo>
                    <a:pt x="11" y="464"/>
                  </a:lnTo>
                  <a:lnTo>
                    <a:pt x="11" y="465"/>
                  </a:lnTo>
                  <a:lnTo>
                    <a:pt x="11" y="464"/>
                  </a:lnTo>
                  <a:lnTo>
                    <a:pt x="11" y="465"/>
                  </a:lnTo>
                  <a:lnTo>
                    <a:pt x="11" y="464"/>
                  </a:lnTo>
                  <a:lnTo>
                    <a:pt x="10" y="464"/>
                  </a:lnTo>
                  <a:lnTo>
                    <a:pt x="11" y="464"/>
                  </a:lnTo>
                  <a:lnTo>
                    <a:pt x="10" y="464"/>
                  </a:lnTo>
                  <a:lnTo>
                    <a:pt x="10" y="465"/>
                  </a:lnTo>
                  <a:lnTo>
                    <a:pt x="9" y="465"/>
                  </a:lnTo>
                  <a:lnTo>
                    <a:pt x="8" y="465"/>
                  </a:lnTo>
                  <a:lnTo>
                    <a:pt x="8" y="465"/>
                  </a:lnTo>
                  <a:lnTo>
                    <a:pt x="8" y="466"/>
                  </a:lnTo>
                  <a:lnTo>
                    <a:pt x="7" y="466"/>
                  </a:lnTo>
                  <a:lnTo>
                    <a:pt x="7" y="465"/>
                  </a:lnTo>
                  <a:lnTo>
                    <a:pt x="7" y="464"/>
                  </a:lnTo>
                  <a:lnTo>
                    <a:pt x="7" y="465"/>
                  </a:lnTo>
                  <a:lnTo>
                    <a:pt x="7" y="464"/>
                  </a:lnTo>
                  <a:lnTo>
                    <a:pt x="6" y="464"/>
                  </a:lnTo>
                  <a:lnTo>
                    <a:pt x="7" y="464"/>
                  </a:lnTo>
                  <a:lnTo>
                    <a:pt x="6" y="464"/>
                  </a:lnTo>
                  <a:lnTo>
                    <a:pt x="6" y="465"/>
                  </a:lnTo>
                  <a:lnTo>
                    <a:pt x="6" y="464"/>
                  </a:lnTo>
                  <a:lnTo>
                    <a:pt x="5" y="464"/>
                  </a:lnTo>
                  <a:lnTo>
                    <a:pt x="5" y="465"/>
                  </a:lnTo>
                  <a:lnTo>
                    <a:pt x="5" y="464"/>
                  </a:lnTo>
                  <a:lnTo>
                    <a:pt x="5" y="465"/>
                  </a:lnTo>
                  <a:lnTo>
                    <a:pt x="4" y="465"/>
                  </a:lnTo>
                  <a:lnTo>
                    <a:pt x="4" y="464"/>
                  </a:lnTo>
                  <a:lnTo>
                    <a:pt x="4" y="465"/>
                  </a:lnTo>
                  <a:lnTo>
                    <a:pt x="3" y="465"/>
                  </a:lnTo>
                  <a:lnTo>
                    <a:pt x="3" y="464"/>
                  </a:lnTo>
                  <a:lnTo>
                    <a:pt x="3" y="463"/>
                  </a:lnTo>
                  <a:lnTo>
                    <a:pt x="2" y="463"/>
                  </a:lnTo>
                  <a:lnTo>
                    <a:pt x="2" y="462"/>
                  </a:lnTo>
                  <a:lnTo>
                    <a:pt x="1" y="462"/>
                  </a:lnTo>
                  <a:lnTo>
                    <a:pt x="1" y="462"/>
                  </a:lnTo>
                  <a:lnTo>
                    <a:pt x="1" y="461"/>
                  </a:lnTo>
                  <a:lnTo>
                    <a:pt x="1" y="461"/>
                  </a:lnTo>
                  <a:lnTo>
                    <a:pt x="1" y="460"/>
                  </a:lnTo>
                  <a:lnTo>
                    <a:pt x="0" y="460"/>
                  </a:lnTo>
                  <a:lnTo>
                    <a:pt x="0" y="459"/>
                  </a:lnTo>
                  <a:lnTo>
                    <a:pt x="1" y="459"/>
                  </a:lnTo>
                  <a:lnTo>
                    <a:pt x="1" y="458"/>
                  </a:lnTo>
                  <a:lnTo>
                    <a:pt x="1" y="458"/>
                  </a:lnTo>
                  <a:lnTo>
                    <a:pt x="1" y="458"/>
                  </a:lnTo>
                  <a:lnTo>
                    <a:pt x="1" y="457"/>
                  </a:lnTo>
                  <a:lnTo>
                    <a:pt x="0" y="457"/>
                  </a:lnTo>
                  <a:lnTo>
                    <a:pt x="0" y="456"/>
                  </a:lnTo>
                  <a:lnTo>
                    <a:pt x="1" y="456"/>
                  </a:lnTo>
                  <a:lnTo>
                    <a:pt x="1" y="456"/>
                  </a:lnTo>
                  <a:lnTo>
                    <a:pt x="1" y="455"/>
                  </a:lnTo>
                  <a:lnTo>
                    <a:pt x="0" y="455"/>
                  </a:lnTo>
                  <a:lnTo>
                    <a:pt x="1" y="455"/>
                  </a:lnTo>
                  <a:lnTo>
                    <a:pt x="1" y="454"/>
                  </a:lnTo>
                  <a:lnTo>
                    <a:pt x="1" y="454"/>
                  </a:lnTo>
                  <a:lnTo>
                    <a:pt x="2" y="454"/>
                  </a:lnTo>
                  <a:lnTo>
                    <a:pt x="2" y="453"/>
                  </a:lnTo>
                  <a:lnTo>
                    <a:pt x="2" y="452"/>
                  </a:lnTo>
                  <a:lnTo>
                    <a:pt x="2" y="451"/>
                  </a:lnTo>
                  <a:lnTo>
                    <a:pt x="2" y="450"/>
                  </a:lnTo>
                  <a:lnTo>
                    <a:pt x="3" y="450"/>
                  </a:lnTo>
                  <a:lnTo>
                    <a:pt x="4" y="450"/>
                  </a:lnTo>
                  <a:lnTo>
                    <a:pt x="4" y="450"/>
                  </a:lnTo>
                  <a:lnTo>
                    <a:pt x="5" y="450"/>
                  </a:lnTo>
                  <a:lnTo>
                    <a:pt x="5" y="449"/>
                  </a:lnTo>
                  <a:lnTo>
                    <a:pt x="6" y="449"/>
                  </a:lnTo>
                  <a:lnTo>
                    <a:pt x="6" y="448"/>
                  </a:lnTo>
                  <a:lnTo>
                    <a:pt x="5" y="448"/>
                  </a:lnTo>
                  <a:lnTo>
                    <a:pt x="6" y="448"/>
                  </a:lnTo>
                  <a:lnTo>
                    <a:pt x="6" y="447"/>
                  </a:lnTo>
                  <a:lnTo>
                    <a:pt x="6" y="446"/>
                  </a:lnTo>
                  <a:lnTo>
                    <a:pt x="7" y="446"/>
                  </a:lnTo>
                  <a:lnTo>
                    <a:pt x="8" y="446"/>
                  </a:lnTo>
                  <a:lnTo>
                    <a:pt x="8" y="447"/>
                  </a:lnTo>
                  <a:lnTo>
                    <a:pt x="8" y="447"/>
                  </a:lnTo>
                  <a:lnTo>
                    <a:pt x="8" y="446"/>
                  </a:lnTo>
                  <a:lnTo>
                    <a:pt x="8" y="445"/>
                  </a:lnTo>
                  <a:lnTo>
                    <a:pt x="8" y="445"/>
                  </a:lnTo>
                  <a:lnTo>
                    <a:pt x="8" y="444"/>
                  </a:lnTo>
                  <a:lnTo>
                    <a:pt x="8" y="444"/>
                  </a:lnTo>
                  <a:lnTo>
                    <a:pt x="8" y="443"/>
                  </a:lnTo>
                  <a:lnTo>
                    <a:pt x="9" y="443"/>
                  </a:lnTo>
                  <a:lnTo>
                    <a:pt x="10" y="443"/>
                  </a:lnTo>
                  <a:lnTo>
                    <a:pt x="10" y="444"/>
                  </a:lnTo>
                  <a:lnTo>
                    <a:pt x="11" y="444"/>
                  </a:lnTo>
                  <a:lnTo>
                    <a:pt x="11" y="443"/>
                  </a:lnTo>
                  <a:lnTo>
                    <a:pt x="11" y="443"/>
                  </a:lnTo>
                  <a:lnTo>
                    <a:pt x="12" y="443"/>
                  </a:lnTo>
                  <a:lnTo>
                    <a:pt x="13" y="443"/>
                  </a:lnTo>
                  <a:lnTo>
                    <a:pt x="13" y="442"/>
                  </a:lnTo>
                  <a:lnTo>
                    <a:pt x="12" y="442"/>
                  </a:lnTo>
                  <a:lnTo>
                    <a:pt x="12" y="441"/>
                  </a:lnTo>
                  <a:lnTo>
                    <a:pt x="13" y="441"/>
                  </a:lnTo>
                  <a:lnTo>
                    <a:pt x="13" y="440"/>
                  </a:lnTo>
                  <a:lnTo>
                    <a:pt x="12" y="440"/>
                  </a:lnTo>
                  <a:lnTo>
                    <a:pt x="12" y="439"/>
                  </a:lnTo>
                  <a:lnTo>
                    <a:pt x="12" y="438"/>
                  </a:lnTo>
                  <a:lnTo>
                    <a:pt x="11" y="438"/>
                  </a:lnTo>
                  <a:lnTo>
                    <a:pt x="11" y="439"/>
                  </a:lnTo>
                  <a:lnTo>
                    <a:pt x="11" y="438"/>
                  </a:lnTo>
                  <a:lnTo>
                    <a:pt x="12" y="438"/>
                  </a:lnTo>
                  <a:lnTo>
                    <a:pt x="12" y="437"/>
                  </a:lnTo>
                  <a:lnTo>
                    <a:pt x="13" y="437"/>
                  </a:lnTo>
                  <a:lnTo>
                    <a:pt x="13" y="437"/>
                  </a:lnTo>
                  <a:lnTo>
                    <a:pt x="14" y="437"/>
                  </a:lnTo>
                  <a:lnTo>
                    <a:pt x="14" y="436"/>
                  </a:lnTo>
                  <a:lnTo>
                    <a:pt x="14" y="435"/>
                  </a:lnTo>
                  <a:lnTo>
                    <a:pt x="13" y="435"/>
                  </a:lnTo>
                  <a:lnTo>
                    <a:pt x="12" y="435"/>
                  </a:lnTo>
                  <a:lnTo>
                    <a:pt x="12" y="434"/>
                  </a:lnTo>
                  <a:lnTo>
                    <a:pt x="11" y="434"/>
                  </a:lnTo>
                  <a:lnTo>
                    <a:pt x="11" y="433"/>
                  </a:lnTo>
                  <a:lnTo>
                    <a:pt x="12" y="433"/>
                  </a:lnTo>
                  <a:lnTo>
                    <a:pt x="12" y="432"/>
                  </a:lnTo>
                  <a:lnTo>
                    <a:pt x="11" y="432"/>
                  </a:lnTo>
                  <a:lnTo>
                    <a:pt x="11" y="431"/>
                  </a:lnTo>
                  <a:lnTo>
                    <a:pt x="12" y="431"/>
                  </a:lnTo>
                  <a:lnTo>
                    <a:pt x="13" y="431"/>
                  </a:lnTo>
                  <a:lnTo>
                    <a:pt x="14" y="431"/>
                  </a:lnTo>
                  <a:lnTo>
                    <a:pt x="14" y="430"/>
                  </a:lnTo>
                  <a:lnTo>
                    <a:pt x="13" y="430"/>
                  </a:lnTo>
                  <a:lnTo>
                    <a:pt x="13" y="430"/>
                  </a:lnTo>
                  <a:lnTo>
                    <a:pt x="14" y="430"/>
                  </a:lnTo>
                  <a:lnTo>
                    <a:pt x="14" y="429"/>
                  </a:lnTo>
                  <a:lnTo>
                    <a:pt x="14" y="428"/>
                  </a:lnTo>
                  <a:lnTo>
                    <a:pt x="14" y="428"/>
                  </a:lnTo>
                  <a:lnTo>
                    <a:pt x="13" y="428"/>
                  </a:lnTo>
                  <a:lnTo>
                    <a:pt x="13" y="427"/>
                  </a:lnTo>
                  <a:lnTo>
                    <a:pt x="13" y="426"/>
                  </a:lnTo>
                  <a:lnTo>
                    <a:pt x="13" y="425"/>
                  </a:lnTo>
                  <a:lnTo>
                    <a:pt x="13" y="424"/>
                  </a:lnTo>
                  <a:lnTo>
                    <a:pt x="14" y="424"/>
                  </a:lnTo>
                  <a:lnTo>
                    <a:pt x="14" y="424"/>
                  </a:lnTo>
                  <a:lnTo>
                    <a:pt x="14" y="424"/>
                  </a:lnTo>
                  <a:lnTo>
                    <a:pt x="14" y="423"/>
                  </a:lnTo>
                  <a:lnTo>
                    <a:pt x="14" y="424"/>
                  </a:lnTo>
                  <a:lnTo>
                    <a:pt x="15" y="424"/>
                  </a:lnTo>
                  <a:lnTo>
                    <a:pt x="16" y="424"/>
                  </a:lnTo>
                  <a:lnTo>
                    <a:pt x="16" y="423"/>
                  </a:lnTo>
                  <a:lnTo>
                    <a:pt x="16" y="422"/>
                  </a:lnTo>
                  <a:lnTo>
                    <a:pt x="17" y="422"/>
                  </a:lnTo>
                  <a:lnTo>
                    <a:pt x="18" y="422"/>
                  </a:lnTo>
                  <a:lnTo>
                    <a:pt x="18" y="421"/>
                  </a:lnTo>
                  <a:lnTo>
                    <a:pt x="19" y="421"/>
                  </a:lnTo>
                  <a:lnTo>
                    <a:pt x="19" y="422"/>
                  </a:lnTo>
                  <a:lnTo>
                    <a:pt x="19" y="423"/>
                  </a:lnTo>
                  <a:lnTo>
                    <a:pt x="20" y="423"/>
                  </a:lnTo>
                  <a:lnTo>
                    <a:pt x="20" y="422"/>
                  </a:lnTo>
                  <a:lnTo>
                    <a:pt x="20" y="421"/>
                  </a:lnTo>
                  <a:lnTo>
                    <a:pt x="20" y="421"/>
                  </a:lnTo>
                  <a:lnTo>
                    <a:pt x="21" y="421"/>
                  </a:lnTo>
                  <a:lnTo>
                    <a:pt x="21" y="422"/>
                  </a:lnTo>
                  <a:lnTo>
                    <a:pt x="22" y="422"/>
                  </a:lnTo>
                  <a:lnTo>
                    <a:pt x="23" y="422"/>
                  </a:lnTo>
                  <a:lnTo>
                    <a:pt x="24" y="422"/>
                  </a:lnTo>
                  <a:lnTo>
                    <a:pt x="24" y="423"/>
                  </a:lnTo>
                  <a:lnTo>
                    <a:pt x="25" y="423"/>
                  </a:lnTo>
                  <a:lnTo>
                    <a:pt x="26" y="423"/>
                  </a:lnTo>
                  <a:lnTo>
                    <a:pt x="26" y="424"/>
                  </a:lnTo>
                  <a:lnTo>
                    <a:pt x="27" y="424"/>
                  </a:lnTo>
                  <a:lnTo>
                    <a:pt x="27" y="423"/>
                  </a:lnTo>
                  <a:lnTo>
                    <a:pt x="27" y="422"/>
                  </a:lnTo>
                  <a:lnTo>
                    <a:pt x="27" y="422"/>
                  </a:lnTo>
                  <a:lnTo>
                    <a:pt x="28" y="422"/>
                  </a:lnTo>
                  <a:lnTo>
                    <a:pt x="29" y="422"/>
                  </a:lnTo>
                  <a:lnTo>
                    <a:pt x="30" y="422"/>
                  </a:lnTo>
                  <a:lnTo>
                    <a:pt x="30" y="421"/>
                  </a:lnTo>
                  <a:lnTo>
                    <a:pt x="31" y="421"/>
                  </a:lnTo>
                  <a:lnTo>
                    <a:pt x="31" y="422"/>
                  </a:lnTo>
                  <a:lnTo>
                    <a:pt x="32" y="421"/>
                  </a:lnTo>
                  <a:lnTo>
                    <a:pt x="32" y="420"/>
                  </a:lnTo>
                  <a:lnTo>
                    <a:pt x="33" y="420"/>
                  </a:lnTo>
                  <a:lnTo>
                    <a:pt x="33" y="420"/>
                  </a:lnTo>
                  <a:lnTo>
                    <a:pt x="34" y="421"/>
                  </a:lnTo>
                  <a:lnTo>
                    <a:pt x="34" y="420"/>
                  </a:lnTo>
                  <a:lnTo>
                    <a:pt x="35" y="420"/>
                  </a:lnTo>
                  <a:lnTo>
                    <a:pt x="35" y="421"/>
                  </a:lnTo>
                  <a:lnTo>
                    <a:pt x="36" y="421"/>
                  </a:lnTo>
                  <a:lnTo>
                    <a:pt x="36" y="420"/>
                  </a:lnTo>
                  <a:lnTo>
                    <a:pt x="37" y="420"/>
                  </a:lnTo>
                  <a:lnTo>
                    <a:pt x="37" y="421"/>
                  </a:lnTo>
                  <a:lnTo>
                    <a:pt x="37" y="422"/>
                  </a:lnTo>
                  <a:lnTo>
                    <a:pt x="38" y="422"/>
                  </a:lnTo>
                  <a:lnTo>
                    <a:pt x="39" y="422"/>
                  </a:lnTo>
                  <a:lnTo>
                    <a:pt x="39" y="423"/>
                  </a:lnTo>
                  <a:lnTo>
                    <a:pt x="40" y="423"/>
                  </a:lnTo>
                  <a:lnTo>
                    <a:pt x="40" y="422"/>
                  </a:lnTo>
                  <a:lnTo>
                    <a:pt x="40" y="421"/>
                  </a:lnTo>
                  <a:lnTo>
                    <a:pt x="40" y="421"/>
                  </a:lnTo>
                  <a:lnTo>
                    <a:pt x="40" y="420"/>
                  </a:lnTo>
                  <a:lnTo>
                    <a:pt x="40" y="421"/>
                  </a:lnTo>
                  <a:lnTo>
                    <a:pt x="41" y="421"/>
                  </a:lnTo>
                  <a:lnTo>
                    <a:pt x="42" y="421"/>
                  </a:lnTo>
                  <a:lnTo>
                    <a:pt x="43" y="421"/>
                  </a:lnTo>
                  <a:lnTo>
                    <a:pt x="43" y="422"/>
                  </a:lnTo>
                  <a:lnTo>
                    <a:pt x="44" y="422"/>
                  </a:lnTo>
                  <a:lnTo>
                    <a:pt x="45" y="422"/>
                  </a:lnTo>
                  <a:lnTo>
                    <a:pt x="45" y="423"/>
                  </a:lnTo>
                  <a:lnTo>
                    <a:pt x="44" y="423"/>
                  </a:lnTo>
                  <a:lnTo>
                    <a:pt x="44" y="424"/>
                  </a:lnTo>
                  <a:lnTo>
                    <a:pt x="45" y="424"/>
                  </a:lnTo>
                  <a:lnTo>
                    <a:pt x="45" y="424"/>
                  </a:lnTo>
                  <a:lnTo>
                    <a:pt x="45" y="425"/>
                  </a:lnTo>
                  <a:lnTo>
                    <a:pt x="46" y="425"/>
                  </a:lnTo>
                  <a:lnTo>
                    <a:pt x="45" y="426"/>
                  </a:lnTo>
                  <a:lnTo>
                    <a:pt x="46" y="426"/>
                  </a:lnTo>
                  <a:lnTo>
                    <a:pt x="46" y="426"/>
                  </a:lnTo>
                  <a:lnTo>
                    <a:pt x="46" y="427"/>
                  </a:lnTo>
                  <a:lnTo>
                    <a:pt x="47" y="427"/>
                  </a:lnTo>
                  <a:lnTo>
                    <a:pt x="48" y="427"/>
                  </a:lnTo>
                  <a:lnTo>
                    <a:pt x="49" y="427"/>
                  </a:lnTo>
                  <a:lnTo>
                    <a:pt x="49" y="426"/>
                  </a:lnTo>
                  <a:lnTo>
                    <a:pt x="49" y="427"/>
                  </a:lnTo>
                  <a:lnTo>
                    <a:pt x="50" y="427"/>
                  </a:lnTo>
                  <a:lnTo>
                    <a:pt x="51" y="427"/>
                  </a:lnTo>
                  <a:lnTo>
                    <a:pt x="52" y="427"/>
                  </a:lnTo>
                  <a:lnTo>
                    <a:pt x="52" y="426"/>
                  </a:lnTo>
                  <a:lnTo>
                    <a:pt x="52" y="425"/>
                  </a:lnTo>
                  <a:lnTo>
                    <a:pt x="52" y="425"/>
                  </a:lnTo>
                  <a:lnTo>
                    <a:pt x="53" y="425"/>
                  </a:lnTo>
                  <a:lnTo>
                    <a:pt x="53" y="424"/>
                  </a:lnTo>
                  <a:lnTo>
                    <a:pt x="53" y="425"/>
                  </a:lnTo>
                  <a:lnTo>
                    <a:pt x="53" y="424"/>
                  </a:lnTo>
                  <a:lnTo>
                    <a:pt x="54" y="424"/>
                  </a:lnTo>
                  <a:lnTo>
                    <a:pt x="54" y="424"/>
                  </a:lnTo>
                  <a:lnTo>
                    <a:pt x="54" y="423"/>
                  </a:lnTo>
                  <a:lnTo>
                    <a:pt x="55" y="423"/>
                  </a:lnTo>
                  <a:lnTo>
                    <a:pt x="55" y="424"/>
                  </a:lnTo>
                  <a:lnTo>
                    <a:pt x="55" y="423"/>
                  </a:lnTo>
                  <a:lnTo>
                    <a:pt x="55" y="424"/>
                  </a:lnTo>
                  <a:lnTo>
                    <a:pt x="55" y="423"/>
                  </a:lnTo>
                  <a:lnTo>
                    <a:pt x="56" y="423"/>
                  </a:lnTo>
                  <a:lnTo>
                    <a:pt x="57" y="423"/>
                  </a:lnTo>
                  <a:lnTo>
                    <a:pt x="58" y="423"/>
                  </a:lnTo>
                  <a:lnTo>
                    <a:pt x="58" y="422"/>
                  </a:lnTo>
                  <a:lnTo>
                    <a:pt x="57" y="422"/>
                  </a:lnTo>
                  <a:lnTo>
                    <a:pt x="58" y="422"/>
                  </a:lnTo>
                  <a:lnTo>
                    <a:pt x="58" y="421"/>
                  </a:lnTo>
                  <a:lnTo>
                    <a:pt x="59" y="421"/>
                  </a:lnTo>
                  <a:lnTo>
                    <a:pt x="59" y="420"/>
                  </a:lnTo>
                  <a:lnTo>
                    <a:pt x="59" y="419"/>
                  </a:lnTo>
                  <a:lnTo>
                    <a:pt x="59" y="419"/>
                  </a:lnTo>
                  <a:lnTo>
                    <a:pt x="60" y="419"/>
                  </a:lnTo>
                  <a:lnTo>
                    <a:pt x="61" y="419"/>
                  </a:lnTo>
                  <a:lnTo>
                    <a:pt x="61" y="418"/>
                  </a:lnTo>
                  <a:lnTo>
                    <a:pt x="62" y="418"/>
                  </a:lnTo>
                  <a:lnTo>
                    <a:pt x="61" y="418"/>
                  </a:lnTo>
                  <a:lnTo>
                    <a:pt x="62" y="418"/>
                  </a:lnTo>
                  <a:lnTo>
                    <a:pt x="63" y="419"/>
                  </a:lnTo>
                  <a:lnTo>
                    <a:pt x="63" y="418"/>
                  </a:lnTo>
                  <a:lnTo>
                    <a:pt x="63" y="419"/>
                  </a:lnTo>
                  <a:lnTo>
                    <a:pt x="63" y="418"/>
                  </a:lnTo>
                  <a:lnTo>
                    <a:pt x="64" y="418"/>
                  </a:lnTo>
                  <a:lnTo>
                    <a:pt x="64" y="419"/>
                  </a:lnTo>
                  <a:lnTo>
                    <a:pt x="65" y="419"/>
                  </a:lnTo>
                  <a:lnTo>
                    <a:pt x="65" y="419"/>
                  </a:lnTo>
                  <a:lnTo>
                    <a:pt x="65" y="418"/>
                  </a:lnTo>
                  <a:lnTo>
                    <a:pt x="65" y="419"/>
                  </a:lnTo>
                  <a:lnTo>
                    <a:pt x="66" y="419"/>
                  </a:lnTo>
                  <a:lnTo>
                    <a:pt x="67" y="419"/>
                  </a:lnTo>
                  <a:lnTo>
                    <a:pt x="67" y="418"/>
                  </a:lnTo>
                  <a:lnTo>
                    <a:pt x="68" y="418"/>
                  </a:lnTo>
                  <a:lnTo>
                    <a:pt x="67" y="418"/>
                  </a:lnTo>
                  <a:lnTo>
                    <a:pt x="67" y="417"/>
                  </a:lnTo>
                  <a:lnTo>
                    <a:pt x="68" y="417"/>
                  </a:lnTo>
                  <a:lnTo>
                    <a:pt x="68" y="417"/>
                  </a:lnTo>
                  <a:lnTo>
                    <a:pt x="68" y="416"/>
                  </a:lnTo>
                  <a:lnTo>
                    <a:pt x="69" y="416"/>
                  </a:lnTo>
                  <a:lnTo>
                    <a:pt x="68" y="415"/>
                  </a:lnTo>
                  <a:lnTo>
                    <a:pt x="69" y="415"/>
                  </a:lnTo>
                  <a:lnTo>
                    <a:pt x="69" y="414"/>
                  </a:lnTo>
                  <a:lnTo>
                    <a:pt x="69" y="413"/>
                  </a:lnTo>
                  <a:lnTo>
                    <a:pt x="69" y="412"/>
                  </a:lnTo>
                  <a:lnTo>
                    <a:pt x="70" y="412"/>
                  </a:lnTo>
                  <a:lnTo>
                    <a:pt x="70" y="411"/>
                  </a:lnTo>
                  <a:lnTo>
                    <a:pt x="71" y="411"/>
                  </a:lnTo>
                  <a:lnTo>
                    <a:pt x="71" y="411"/>
                  </a:lnTo>
                  <a:lnTo>
                    <a:pt x="71" y="410"/>
                  </a:lnTo>
                  <a:lnTo>
                    <a:pt x="72" y="410"/>
                  </a:lnTo>
                  <a:lnTo>
                    <a:pt x="72" y="409"/>
                  </a:lnTo>
                  <a:lnTo>
                    <a:pt x="72" y="409"/>
                  </a:lnTo>
                  <a:lnTo>
                    <a:pt x="73" y="409"/>
                  </a:lnTo>
                  <a:lnTo>
                    <a:pt x="74" y="409"/>
                  </a:lnTo>
                  <a:lnTo>
                    <a:pt x="75" y="409"/>
                  </a:lnTo>
                  <a:lnTo>
                    <a:pt x="75" y="408"/>
                  </a:lnTo>
                  <a:lnTo>
                    <a:pt x="75" y="407"/>
                  </a:lnTo>
                  <a:lnTo>
                    <a:pt x="75" y="406"/>
                  </a:lnTo>
                  <a:lnTo>
                    <a:pt x="75" y="405"/>
                  </a:lnTo>
                  <a:lnTo>
                    <a:pt x="75" y="405"/>
                  </a:lnTo>
                  <a:lnTo>
                    <a:pt x="75" y="404"/>
                  </a:lnTo>
                  <a:lnTo>
                    <a:pt x="75" y="403"/>
                  </a:lnTo>
                  <a:lnTo>
                    <a:pt x="75" y="402"/>
                  </a:lnTo>
                  <a:lnTo>
                    <a:pt x="75" y="400"/>
                  </a:lnTo>
                  <a:lnTo>
                    <a:pt x="75" y="399"/>
                  </a:lnTo>
                  <a:lnTo>
                    <a:pt x="75" y="398"/>
                  </a:lnTo>
                  <a:lnTo>
                    <a:pt x="75" y="398"/>
                  </a:lnTo>
                  <a:lnTo>
                    <a:pt x="75" y="397"/>
                  </a:lnTo>
                  <a:lnTo>
                    <a:pt x="75" y="396"/>
                  </a:lnTo>
                  <a:lnTo>
                    <a:pt x="75" y="395"/>
                  </a:lnTo>
                  <a:lnTo>
                    <a:pt x="75" y="394"/>
                  </a:lnTo>
                  <a:lnTo>
                    <a:pt x="75" y="393"/>
                  </a:lnTo>
                  <a:lnTo>
                    <a:pt x="75" y="392"/>
                  </a:lnTo>
                  <a:lnTo>
                    <a:pt x="75" y="392"/>
                  </a:lnTo>
                  <a:lnTo>
                    <a:pt x="75" y="390"/>
                  </a:lnTo>
                  <a:lnTo>
                    <a:pt x="75" y="388"/>
                  </a:lnTo>
                  <a:lnTo>
                    <a:pt x="75" y="387"/>
                  </a:lnTo>
                  <a:lnTo>
                    <a:pt x="75" y="386"/>
                  </a:lnTo>
                  <a:lnTo>
                    <a:pt x="75" y="385"/>
                  </a:lnTo>
                  <a:lnTo>
                    <a:pt x="75" y="385"/>
                  </a:lnTo>
                  <a:lnTo>
                    <a:pt x="75" y="384"/>
                  </a:lnTo>
                  <a:lnTo>
                    <a:pt x="75" y="383"/>
                  </a:lnTo>
                  <a:lnTo>
                    <a:pt x="75" y="382"/>
                  </a:lnTo>
                  <a:lnTo>
                    <a:pt x="75" y="381"/>
                  </a:lnTo>
                  <a:lnTo>
                    <a:pt x="75" y="380"/>
                  </a:lnTo>
                  <a:lnTo>
                    <a:pt x="75" y="379"/>
                  </a:lnTo>
                  <a:lnTo>
                    <a:pt x="75" y="378"/>
                  </a:lnTo>
                  <a:lnTo>
                    <a:pt x="74" y="377"/>
                  </a:lnTo>
                  <a:lnTo>
                    <a:pt x="74" y="376"/>
                  </a:lnTo>
                  <a:lnTo>
                    <a:pt x="74" y="374"/>
                  </a:lnTo>
                  <a:lnTo>
                    <a:pt x="74" y="373"/>
                  </a:lnTo>
                  <a:lnTo>
                    <a:pt x="74" y="373"/>
                  </a:lnTo>
                  <a:lnTo>
                    <a:pt x="74" y="371"/>
                  </a:lnTo>
                  <a:lnTo>
                    <a:pt x="74" y="370"/>
                  </a:lnTo>
                  <a:lnTo>
                    <a:pt x="74" y="369"/>
                  </a:lnTo>
                  <a:lnTo>
                    <a:pt x="74" y="367"/>
                  </a:lnTo>
                  <a:lnTo>
                    <a:pt x="74" y="366"/>
                  </a:lnTo>
                  <a:lnTo>
                    <a:pt x="74" y="366"/>
                  </a:lnTo>
                  <a:lnTo>
                    <a:pt x="74" y="365"/>
                  </a:lnTo>
                  <a:lnTo>
                    <a:pt x="74" y="364"/>
                  </a:lnTo>
                  <a:lnTo>
                    <a:pt x="73" y="363"/>
                  </a:lnTo>
                  <a:lnTo>
                    <a:pt x="73" y="361"/>
                  </a:lnTo>
                  <a:lnTo>
                    <a:pt x="73" y="360"/>
                  </a:lnTo>
                  <a:lnTo>
                    <a:pt x="73" y="360"/>
                  </a:lnTo>
                  <a:lnTo>
                    <a:pt x="73" y="359"/>
                  </a:lnTo>
                  <a:lnTo>
                    <a:pt x="73" y="358"/>
                  </a:lnTo>
                  <a:lnTo>
                    <a:pt x="73" y="357"/>
                  </a:lnTo>
                  <a:lnTo>
                    <a:pt x="73" y="356"/>
                  </a:lnTo>
                  <a:lnTo>
                    <a:pt x="72" y="354"/>
                  </a:lnTo>
                  <a:lnTo>
                    <a:pt x="72" y="353"/>
                  </a:lnTo>
                  <a:lnTo>
                    <a:pt x="72" y="352"/>
                  </a:lnTo>
                  <a:lnTo>
                    <a:pt x="72" y="351"/>
                  </a:lnTo>
                  <a:lnTo>
                    <a:pt x="72" y="350"/>
                  </a:lnTo>
                  <a:lnTo>
                    <a:pt x="72" y="349"/>
                  </a:lnTo>
                  <a:lnTo>
                    <a:pt x="72" y="348"/>
                  </a:lnTo>
                  <a:lnTo>
                    <a:pt x="73" y="347"/>
                  </a:lnTo>
                  <a:lnTo>
                    <a:pt x="73" y="347"/>
                  </a:lnTo>
                  <a:lnTo>
                    <a:pt x="74" y="345"/>
                  </a:lnTo>
                  <a:lnTo>
                    <a:pt x="74" y="344"/>
                  </a:lnTo>
                  <a:lnTo>
                    <a:pt x="74" y="343"/>
                  </a:lnTo>
                  <a:lnTo>
                    <a:pt x="75" y="342"/>
                  </a:lnTo>
                  <a:lnTo>
                    <a:pt x="75" y="341"/>
                  </a:lnTo>
                  <a:lnTo>
                    <a:pt x="75" y="340"/>
                  </a:lnTo>
                  <a:lnTo>
                    <a:pt x="76" y="340"/>
                  </a:lnTo>
                  <a:lnTo>
                    <a:pt x="76" y="338"/>
                  </a:lnTo>
                  <a:lnTo>
                    <a:pt x="76" y="337"/>
                  </a:lnTo>
                  <a:lnTo>
                    <a:pt x="77" y="336"/>
                  </a:lnTo>
                  <a:lnTo>
                    <a:pt x="77" y="335"/>
                  </a:lnTo>
                  <a:lnTo>
                    <a:pt x="78" y="334"/>
                  </a:lnTo>
                  <a:lnTo>
                    <a:pt x="78" y="333"/>
                  </a:lnTo>
                  <a:lnTo>
                    <a:pt x="78" y="333"/>
                  </a:lnTo>
                  <a:lnTo>
                    <a:pt x="78" y="332"/>
                  </a:lnTo>
                  <a:lnTo>
                    <a:pt x="78" y="331"/>
                  </a:lnTo>
                  <a:lnTo>
                    <a:pt x="79" y="330"/>
                  </a:lnTo>
                  <a:lnTo>
                    <a:pt x="79" y="329"/>
                  </a:lnTo>
                  <a:lnTo>
                    <a:pt x="80" y="328"/>
                  </a:lnTo>
                  <a:lnTo>
                    <a:pt x="80" y="328"/>
                  </a:lnTo>
                  <a:lnTo>
                    <a:pt x="80" y="327"/>
                  </a:lnTo>
                  <a:lnTo>
                    <a:pt x="80" y="326"/>
                  </a:lnTo>
                  <a:lnTo>
                    <a:pt x="80" y="325"/>
                  </a:lnTo>
                  <a:lnTo>
                    <a:pt x="80" y="324"/>
                  </a:lnTo>
                  <a:lnTo>
                    <a:pt x="80" y="322"/>
                  </a:lnTo>
                  <a:lnTo>
                    <a:pt x="80" y="321"/>
                  </a:lnTo>
                  <a:lnTo>
                    <a:pt x="81" y="321"/>
                  </a:lnTo>
                  <a:lnTo>
                    <a:pt x="81" y="320"/>
                  </a:lnTo>
                  <a:lnTo>
                    <a:pt x="80" y="319"/>
                  </a:lnTo>
                  <a:lnTo>
                    <a:pt x="80" y="318"/>
                  </a:lnTo>
                  <a:lnTo>
                    <a:pt x="81" y="318"/>
                  </a:lnTo>
                  <a:lnTo>
                    <a:pt x="81" y="317"/>
                  </a:lnTo>
                  <a:lnTo>
                    <a:pt x="82" y="316"/>
                  </a:lnTo>
                  <a:lnTo>
                    <a:pt x="83" y="315"/>
                  </a:lnTo>
                  <a:lnTo>
                    <a:pt x="84" y="315"/>
                  </a:lnTo>
                  <a:lnTo>
                    <a:pt x="84" y="315"/>
                  </a:lnTo>
                  <a:lnTo>
                    <a:pt x="84" y="315"/>
                  </a:lnTo>
                  <a:lnTo>
                    <a:pt x="85" y="314"/>
                  </a:lnTo>
                  <a:lnTo>
                    <a:pt x="86" y="314"/>
                  </a:lnTo>
                  <a:lnTo>
                    <a:pt x="87" y="313"/>
                  </a:lnTo>
                  <a:lnTo>
                    <a:pt x="87" y="312"/>
                  </a:lnTo>
                  <a:lnTo>
                    <a:pt x="87" y="311"/>
                  </a:lnTo>
                  <a:lnTo>
                    <a:pt x="88" y="310"/>
                  </a:lnTo>
                  <a:lnTo>
                    <a:pt x="88" y="309"/>
                  </a:lnTo>
                  <a:lnTo>
                    <a:pt x="88" y="308"/>
                  </a:lnTo>
                  <a:lnTo>
                    <a:pt x="88" y="308"/>
                  </a:lnTo>
                  <a:lnTo>
                    <a:pt x="88" y="307"/>
                  </a:lnTo>
                  <a:lnTo>
                    <a:pt x="89" y="306"/>
                  </a:lnTo>
                  <a:lnTo>
                    <a:pt x="88" y="306"/>
                  </a:lnTo>
                  <a:lnTo>
                    <a:pt x="88" y="305"/>
                  </a:lnTo>
                  <a:lnTo>
                    <a:pt x="88" y="304"/>
                  </a:lnTo>
                  <a:lnTo>
                    <a:pt x="87" y="302"/>
                  </a:lnTo>
                  <a:lnTo>
                    <a:pt x="87" y="302"/>
                  </a:lnTo>
                  <a:lnTo>
                    <a:pt x="86" y="300"/>
                  </a:lnTo>
                  <a:lnTo>
                    <a:pt x="86" y="299"/>
                  </a:lnTo>
                  <a:lnTo>
                    <a:pt x="86" y="298"/>
                  </a:lnTo>
                  <a:lnTo>
                    <a:pt x="86" y="297"/>
                  </a:lnTo>
                  <a:lnTo>
                    <a:pt x="85" y="296"/>
                  </a:lnTo>
                  <a:lnTo>
                    <a:pt x="85" y="295"/>
                  </a:lnTo>
                  <a:lnTo>
                    <a:pt x="85" y="295"/>
                  </a:lnTo>
                  <a:lnTo>
                    <a:pt x="85" y="294"/>
                  </a:lnTo>
                  <a:lnTo>
                    <a:pt x="85" y="293"/>
                  </a:lnTo>
                  <a:lnTo>
                    <a:pt x="85" y="292"/>
                  </a:lnTo>
                  <a:lnTo>
                    <a:pt x="85" y="291"/>
                  </a:lnTo>
                  <a:lnTo>
                    <a:pt x="86" y="290"/>
                  </a:lnTo>
                  <a:lnTo>
                    <a:pt x="87" y="290"/>
                  </a:lnTo>
                  <a:lnTo>
                    <a:pt x="87" y="289"/>
                  </a:lnTo>
                  <a:lnTo>
                    <a:pt x="86" y="289"/>
                  </a:lnTo>
                  <a:lnTo>
                    <a:pt x="86" y="288"/>
                  </a:lnTo>
                  <a:lnTo>
                    <a:pt x="85" y="288"/>
                  </a:lnTo>
                  <a:lnTo>
                    <a:pt x="85" y="287"/>
                  </a:lnTo>
                  <a:lnTo>
                    <a:pt x="84" y="287"/>
                  </a:lnTo>
                  <a:lnTo>
                    <a:pt x="84" y="286"/>
                  </a:lnTo>
                  <a:lnTo>
                    <a:pt x="84" y="285"/>
                  </a:lnTo>
                  <a:lnTo>
                    <a:pt x="84" y="284"/>
                  </a:lnTo>
                  <a:lnTo>
                    <a:pt x="85" y="283"/>
                  </a:lnTo>
                  <a:lnTo>
                    <a:pt x="85" y="283"/>
                  </a:lnTo>
                  <a:lnTo>
                    <a:pt x="85" y="282"/>
                  </a:lnTo>
                  <a:lnTo>
                    <a:pt x="86" y="282"/>
                  </a:lnTo>
                  <a:lnTo>
                    <a:pt x="87" y="281"/>
                  </a:lnTo>
                  <a:lnTo>
                    <a:pt x="88" y="280"/>
                  </a:lnTo>
                  <a:lnTo>
                    <a:pt x="88" y="279"/>
                  </a:lnTo>
                  <a:lnTo>
                    <a:pt x="90" y="278"/>
                  </a:lnTo>
                  <a:lnTo>
                    <a:pt x="90" y="277"/>
                  </a:lnTo>
                  <a:lnTo>
                    <a:pt x="91" y="277"/>
                  </a:lnTo>
                  <a:lnTo>
                    <a:pt x="91" y="276"/>
                  </a:lnTo>
                  <a:lnTo>
                    <a:pt x="91" y="276"/>
                  </a:lnTo>
                  <a:lnTo>
                    <a:pt x="91" y="276"/>
                  </a:lnTo>
                  <a:lnTo>
                    <a:pt x="92" y="275"/>
                  </a:lnTo>
                  <a:lnTo>
                    <a:pt x="92" y="274"/>
                  </a:lnTo>
                  <a:lnTo>
                    <a:pt x="93" y="273"/>
                  </a:lnTo>
                  <a:lnTo>
                    <a:pt x="93" y="272"/>
                  </a:lnTo>
                  <a:lnTo>
                    <a:pt x="94" y="271"/>
                  </a:lnTo>
                  <a:lnTo>
                    <a:pt x="95" y="270"/>
                  </a:lnTo>
                  <a:lnTo>
                    <a:pt x="96" y="268"/>
                  </a:lnTo>
                  <a:lnTo>
                    <a:pt x="96" y="267"/>
                  </a:lnTo>
                  <a:lnTo>
                    <a:pt x="97" y="267"/>
                  </a:lnTo>
                  <a:lnTo>
                    <a:pt x="97" y="266"/>
                  </a:lnTo>
                  <a:lnTo>
                    <a:pt x="98" y="266"/>
                  </a:lnTo>
                  <a:lnTo>
                    <a:pt x="99" y="265"/>
                  </a:lnTo>
                  <a:lnTo>
                    <a:pt x="100" y="264"/>
                  </a:lnTo>
                  <a:lnTo>
                    <a:pt x="101" y="263"/>
                  </a:lnTo>
                  <a:lnTo>
                    <a:pt x="102" y="263"/>
                  </a:lnTo>
                  <a:lnTo>
                    <a:pt x="104" y="263"/>
                  </a:lnTo>
                  <a:lnTo>
                    <a:pt x="104" y="262"/>
                  </a:lnTo>
                  <a:lnTo>
                    <a:pt x="104" y="261"/>
                  </a:lnTo>
                  <a:lnTo>
                    <a:pt x="105" y="261"/>
                  </a:lnTo>
                  <a:lnTo>
                    <a:pt x="105" y="262"/>
                  </a:lnTo>
                  <a:lnTo>
                    <a:pt x="106" y="263"/>
                  </a:lnTo>
                  <a:lnTo>
                    <a:pt x="107" y="263"/>
                  </a:lnTo>
                  <a:lnTo>
                    <a:pt x="108" y="263"/>
                  </a:lnTo>
                  <a:lnTo>
                    <a:pt x="109" y="264"/>
                  </a:lnTo>
                  <a:lnTo>
                    <a:pt x="110" y="266"/>
                  </a:lnTo>
                  <a:lnTo>
                    <a:pt x="111" y="266"/>
                  </a:lnTo>
                  <a:lnTo>
                    <a:pt x="111" y="267"/>
                  </a:lnTo>
                  <a:lnTo>
                    <a:pt x="112" y="267"/>
                  </a:lnTo>
                  <a:lnTo>
                    <a:pt x="112" y="268"/>
                  </a:lnTo>
                  <a:lnTo>
                    <a:pt x="113" y="269"/>
                  </a:lnTo>
                  <a:lnTo>
                    <a:pt x="114" y="270"/>
                  </a:lnTo>
                  <a:lnTo>
                    <a:pt x="115" y="270"/>
                  </a:lnTo>
                  <a:lnTo>
                    <a:pt x="115" y="271"/>
                  </a:lnTo>
                  <a:lnTo>
                    <a:pt x="116" y="271"/>
                  </a:lnTo>
                  <a:lnTo>
                    <a:pt x="116" y="271"/>
                  </a:lnTo>
                  <a:lnTo>
                    <a:pt x="117" y="271"/>
                  </a:lnTo>
                  <a:lnTo>
                    <a:pt x="117" y="272"/>
                  </a:lnTo>
                  <a:lnTo>
                    <a:pt x="117" y="273"/>
                  </a:lnTo>
                  <a:lnTo>
                    <a:pt x="116" y="273"/>
                  </a:lnTo>
                  <a:lnTo>
                    <a:pt x="116" y="274"/>
                  </a:lnTo>
                  <a:lnTo>
                    <a:pt x="117" y="274"/>
                  </a:lnTo>
                  <a:lnTo>
                    <a:pt x="118" y="273"/>
                  </a:lnTo>
                  <a:lnTo>
                    <a:pt x="118" y="272"/>
                  </a:lnTo>
                  <a:lnTo>
                    <a:pt x="119" y="272"/>
                  </a:lnTo>
                  <a:lnTo>
                    <a:pt x="120" y="272"/>
                  </a:lnTo>
                  <a:lnTo>
                    <a:pt x="121" y="272"/>
                  </a:lnTo>
                  <a:lnTo>
                    <a:pt x="121" y="271"/>
                  </a:lnTo>
                  <a:lnTo>
                    <a:pt x="122" y="271"/>
                  </a:lnTo>
                  <a:lnTo>
                    <a:pt x="122" y="270"/>
                  </a:lnTo>
                  <a:lnTo>
                    <a:pt x="122" y="270"/>
                  </a:lnTo>
                  <a:lnTo>
                    <a:pt x="123" y="269"/>
                  </a:lnTo>
                  <a:lnTo>
                    <a:pt x="123" y="268"/>
                  </a:lnTo>
                  <a:lnTo>
                    <a:pt x="123" y="267"/>
                  </a:lnTo>
                  <a:lnTo>
                    <a:pt x="124" y="266"/>
                  </a:lnTo>
                  <a:lnTo>
                    <a:pt x="126" y="264"/>
                  </a:lnTo>
                  <a:lnTo>
                    <a:pt x="127" y="263"/>
                  </a:lnTo>
                  <a:lnTo>
                    <a:pt x="128" y="263"/>
                  </a:lnTo>
                  <a:lnTo>
                    <a:pt x="129" y="261"/>
                  </a:lnTo>
                  <a:lnTo>
                    <a:pt x="129" y="260"/>
                  </a:lnTo>
                  <a:lnTo>
                    <a:pt x="129" y="260"/>
                  </a:lnTo>
                  <a:lnTo>
                    <a:pt x="129" y="259"/>
                  </a:lnTo>
                  <a:lnTo>
                    <a:pt x="129" y="258"/>
                  </a:lnTo>
                  <a:lnTo>
                    <a:pt x="128" y="258"/>
                  </a:lnTo>
                  <a:lnTo>
                    <a:pt x="128" y="257"/>
                  </a:lnTo>
                  <a:lnTo>
                    <a:pt x="128" y="256"/>
                  </a:lnTo>
                  <a:lnTo>
                    <a:pt x="128" y="255"/>
                  </a:lnTo>
                  <a:lnTo>
                    <a:pt x="129" y="254"/>
                  </a:lnTo>
                  <a:lnTo>
                    <a:pt x="129" y="253"/>
                  </a:lnTo>
                  <a:lnTo>
                    <a:pt x="129" y="252"/>
                  </a:lnTo>
                  <a:lnTo>
                    <a:pt x="129" y="251"/>
                  </a:lnTo>
                  <a:lnTo>
                    <a:pt x="129" y="250"/>
                  </a:lnTo>
                  <a:lnTo>
                    <a:pt x="129" y="250"/>
                  </a:lnTo>
                  <a:lnTo>
                    <a:pt x="129" y="248"/>
                  </a:lnTo>
                  <a:lnTo>
                    <a:pt x="129" y="247"/>
                  </a:lnTo>
                  <a:lnTo>
                    <a:pt x="130" y="246"/>
                  </a:lnTo>
                  <a:lnTo>
                    <a:pt x="130" y="245"/>
                  </a:lnTo>
                  <a:lnTo>
                    <a:pt x="130" y="244"/>
                  </a:lnTo>
                  <a:lnTo>
                    <a:pt x="130" y="244"/>
                  </a:lnTo>
                  <a:lnTo>
                    <a:pt x="131" y="244"/>
                  </a:lnTo>
                  <a:lnTo>
                    <a:pt x="131" y="243"/>
                  </a:lnTo>
                  <a:lnTo>
                    <a:pt x="130" y="243"/>
                  </a:lnTo>
                  <a:lnTo>
                    <a:pt x="129" y="241"/>
                  </a:lnTo>
                  <a:lnTo>
                    <a:pt x="129" y="240"/>
                  </a:lnTo>
                  <a:lnTo>
                    <a:pt x="129" y="240"/>
                  </a:lnTo>
                  <a:lnTo>
                    <a:pt x="128" y="240"/>
                  </a:lnTo>
                  <a:lnTo>
                    <a:pt x="128" y="239"/>
                  </a:lnTo>
                  <a:lnTo>
                    <a:pt x="127" y="239"/>
                  </a:lnTo>
                  <a:lnTo>
                    <a:pt x="126" y="239"/>
                  </a:lnTo>
                  <a:lnTo>
                    <a:pt x="126" y="238"/>
                  </a:lnTo>
                  <a:lnTo>
                    <a:pt x="127" y="238"/>
                  </a:lnTo>
                  <a:lnTo>
                    <a:pt x="128" y="238"/>
                  </a:lnTo>
                  <a:lnTo>
                    <a:pt x="128" y="238"/>
                  </a:lnTo>
                  <a:lnTo>
                    <a:pt x="128" y="237"/>
                  </a:lnTo>
                  <a:lnTo>
                    <a:pt x="129" y="237"/>
                  </a:lnTo>
                  <a:lnTo>
                    <a:pt x="129" y="236"/>
                  </a:lnTo>
                  <a:lnTo>
                    <a:pt x="129" y="236"/>
                  </a:lnTo>
                  <a:lnTo>
                    <a:pt x="129" y="235"/>
                  </a:lnTo>
                  <a:lnTo>
                    <a:pt x="129" y="234"/>
                  </a:lnTo>
                  <a:lnTo>
                    <a:pt x="130" y="233"/>
                  </a:lnTo>
                  <a:lnTo>
                    <a:pt x="130" y="232"/>
                  </a:lnTo>
                  <a:lnTo>
                    <a:pt x="130" y="231"/>
                  </a:lnTo>
                  <a:lnTo>
                    <a:pt x="131" y="231"/>
                  </a:lnTo>
                  <a:lnTo>
                    <a:pt x="132" y="230"/>
                  </a:lnTo>
                  <a:lnTo>
                    <a:pt x="133" y="228"/>
                  </a:lnTo>
                  <a:lnTo>
                    <a:pt x="134" y="228"/>
                  </a:lnTo>
                  <a:lnTo>
                    <a:pt x="134" y="227"/>
                  </a:lnTo>
                  <a:lnTo>
                    <a:pt x="134" y="226"/>
                  </a:lnTo>
                  <a:lnTo>
                    <a:pt x="135" y="225"/>
                  </a:lnTo>
                  <a:lnTo>
                    <a:pt x="135" y="224"/>
                  </a:lnTo>
                  <a:lnTo>
                    <a:pt x="135" y="223"/>
                  </a:lnTo>
                  <a:lnTo>
                    <a:pt x="136" y="222"/>
                  </a:lnTo>
                  <a:lnTo>
                    <a:pt x="136" y="221"/>
                  </a:lnTo>
                  <a:lnTo>
                    <a:pt x="136" y="220"/>
                  </a:lnTo>
                  <a:lnTo>
                    <a:pt x="136" y="219"/>
                  </a:lnTo>
                  <a:lnTo>
                    <a:pt x="136" y="218"/>
                  </a:lnTo>
                  <a:lnTo>
                    <a:pt x="136" y="216"/>
                  </a:lnTo>
                  <a:lnTo>
                    <a:pt x="136" y="214"/>
                  </a:lnTo>
                  <a:lnTo>
                    <a:pt x="136" y="213"/>
                  </a:lnTo>
                  <a:lnTo>
                    <a:pt x="136" y="212"/>
                  </a:lnTo>
                  <a:lnTo>
                    <a:pt x="136" y="212"/>
                  </a:lnTo>
                  <a:lnTo>
                    <a:pt x="136" y="212"/>
                  </a:lnTo>
                  <a:lnTo>
                    <a:pt x="135" y="212"/>
                  </a:lnTo>
                  <a:lnTo>
                    <a:pt x="135" y="211"/>
                  </a:lnTo>
                  <a:lnTo>
                    <a:pt x="135" y="210"/>
                  </a:lnTo>
                  <a:lnTo>
                    <a:pt x="135" y="209"/>
                  </a:lnTo>
                  <a:lnTo>
                    <a:pt x="134" y="207"/>
                  </a:lnTo>
                  <a:lnTo>
                    <a:pt x="135" y="205"/>
                  </a:lnTo>
                  <a:lnTo>
                    <a:pt x="136" y="205"/>
                  </a:lnTo>
                  <a:lnTo>
                    <a:pt x="136" y="204"/>
                  </a:lnTo>
                  <a:lnTo>
                    <a:pt x="136" y="203"/>
                  </a:lnTo>
                  <a:lnTo>
                    <a:pt x="136" y="202"/>
                  </a:lnTo>
                  <a:lnTo>
                    <a:pt x="137" y="201"/>
                  </a:lnTo>
                  <a:lnTo>
                    <a:pt x="138" y="201"/>
                  </a:lnTo>
                  <a:lnTo>
                    <a:pt x="139" y="200"/>
                  </a:lnTo>
                  <a:lnTo>
                    <a:pt x="141" y="199"/>
                  </a:lnTo>
                  <a:lnTo>
                    <a:pt x="142" y="199"/>
                  </a:lnTo>
                  <a:lnTo>
                    <a:pt x="143" y="198"/>
                  </a:lnTo>
                  <a:lnTo>
                    <a:pt x="143" y="197"/>
                  </a:lnTo>
                  <a:lnTo>
                    <a:pt x="145" y="196"/>
                  </a:lnTo>
                  <a:lnTo>
                    <a:pt x="146" y="195"/>
                  </a:lnTo>
                  <a:lnTo>
                    <a:pt x="147" y="194"/>
                  </a:lnTo>
                  <a:lnTo>
                    <a:pt x="148" y="193"/>
                  </a:lnTo>
                  <a:lnTo>
                    <a:pt x="148" y="193"/>
                  </a:lnTo>
                  <a:lnTo>
                    <a:pt x="149" y="193"/>
                  </a:lnTo>
                  <a:lnTo>
                    <a:pt x="149" y="192"/>
                  </a:lnTo>
                  <a:lnTo>
                    <a:pt x="150" y="190"/>
                  </a:lnTo>
                  <a:lnTo>
                    <a:pt x="150" y="189"/>
                  </a:lnTo>
                  <a:lnTo>
                    <a:pt x="151" y="189"/>
                  </a:lnTo>
                  <a:lnTo>
                    <a:pt x="151" y="188"/>
                  </a:lnTo>
                  <a:lnTo>
                    <a:pt x="152" y="188"/>
                  </a:lnTo>
                  <a:lnTo>
                    <a:pt x="153" y="188"/>
                  </a:lnTo>
                  <a:lnTo>
                    <a:pt x="153" y="187"/>
                  </a:lnTo>
                  <a:lnTo>
                    <a:pt x="154" y="187"/>
                  </a:lnTo>
                  <a:lnTo>
                    <a:pt x="154" y="186"/>
                  </a:lnTo>
                  <a:lnTo>
                    <a:pt x="154" y="186"/>
                  </a:lnTo>
                  <a:lnTo>
                    <a:pt x="153" y="186"/>
                  </a:lnTo>
                  <a:lnTo>
                    <a:pt x="153" y="185"/>
                  </a:lnTo>
                  <a:lnTo>
                    <a:pt x="154" y="184"/>
                  </a:lnTo>
                  <a:lnTo>
                    <a:pt x="154" y="183"/>
                  </a:lnTo>
                  <a:lnTo>
                    <a:pt x="155" y="181"/>
                  </a:lnTo>
                  <a:lnTo>
                    <a:pt x="156" y="180"/>
                  </a:lnTo>
                  <a:lnTo>
                    <a:pt x="156" y="179"/>
                  </a:lnTo>
                  <a:lnTo>
                    <a:pt x="157" y="178"/>
                  </a:lnTo>
                  <a:lnTo>
                    <a:pt x="158" y="177"/>
                  </a:lnTo>
                  <a:lnTo>
                    <a:pt x="159" y="177"/>
                  </a:lnTo>
                  <a:lnTo>
                    <a:pt x="160" y="177"/>
                  </a:lnTo>
                  <a:lnTo>
                    <a:pt x="160" y="176"/>
                  </a:lnTo>
                  <a:lnTo>
                    <a:pt x="160" y="175"/>
                  </a:lnTo>
                  <a:lnTo>
                    <a:pt x="159" y="174"/>
                  </a:lnTo>
                  <a:lnTo>
                    <a:pt x="159" y="173"/>
                  </a:lnTo>
                  <a:lnTo>
                    <a:pt x="159" y="173"/>
                  </a:lnTo>
                  <a:lnTo>
                    <a:pt x="160" y="173"/>
                  </a:lnTo>
                  <a:lnTo>
                    <a:pt x="161" y="171"/>
                  </a:lnTo>
                  <a:lnTo>
                    <a:pt x="161" y="170"/>
                  </a:lnTo>
                  <a:lnTo>
                    <a:pt x="161" y="169"/>
                  </a:lnTo>
                  <a:lnTo>
                    <a:pt x="162" y="168"/>
                  </a:lnTo>
                  <a:lnTo>
                    <a:pt x="162" y="167"/>
                  </a:lnTo>
                  <a:lnTo>
                    <a:pt x="163" y="166"/>
                  </a:lnTo>
                  <a:lnTo>
                    <a:pt x="164" y="165"/>
                  </a:lnTo>
                  <a:lnTo>
                    <a:pt x="165" y="164"/>
                  </a:lnTo>
                  <a:lnTo>
                    <a:pt x="165" y="163"/>
                  </a:lnTo>
                  <a:lnTo>
                    <a:pt x="166" y="162"/>
                  </a:lnTo>
                  <a:lnTo>
                    <a:pt x="166" y="161"/>
                  </a:lnTo>
                  <a:lnTo>
                    <a:pt x="167" y="161"/>
                  </a:lnTo>
                  <a:lnTo>
                    <a:pt x="168" y="159"/>
                  </a:lnTo>
                  <a:lnTo>
                    <a:pt x="168" y="158"/>
                  </a:lnTo>
                  <a:lnTo>
                    <a:pt x="168" y="157"/>
                  </a:lnTo>
                  <a:lnTo>
                    <a:pt x="169" y="156"/>
                  </a:lnTo>
                  <a:lnTo>
                    <a:pt x="170" y="154"/>
                  </a:lnTo>
                  <a:lnTo>
                    <a:pt x="171" y="154"/>
                  </a:lnTo>
                  <a:lnTo>
                    <a:pt x="171" y="153"/>
                  </a:lnTo>
                  <a:lnTo>
                    <a:pt x="172" y="152"/>
                  </a:lnTo>
                  <a:lnTo>
                    <a:pt x="173" y="151"/>
                  </a:lnTo>
                  <a:lnTo>
                    <a:pt x="174" y="150"/>
                  </a:lnTo>
                  <a:lnTo>
                    <a:pt x="174" y="149"/>
                  </a:lnTo>
                  <a:lnTo>
                    <a:pt x="174" y="149"/>
                  </a:lnTo>
                  <a:lnTo>
                    <a:pt x="175" y="149"/>
                  </a:lnTo>
                  <a:lnTo>
                    <a:pt x="176" y="149"/>
                  </a:lnTo>
                  <a:lnTo>
                    <a:pt x="176" y="148"/>
                  </a:lnTo>
                  <a:lnTo>
                    <a:pt x="176" y="148"/>
                  </a:lnTo>
                  <a:lnTo>
                    <a:pt x="176" y="147"/>
                  </a:lnTo>
                  <a:lnTo>
                    <a:pt x="176" y="146"/>
                  </a:lnTo>
                  <a:lnTo>
                    <a:pt x="177" y="146"/>
                  </a:lnTo>
                  <a:lnTo>
                    <a:pt x="178" y="146"/>
                  </a:lnTo>
                  <a:lnTo>
                    <a:pt x="179" y="146"/>
                  </a:lnTo>
                  <a:lnTo>
                    <a:pt x="180" y="146"/>
                  </a:lnTo>
                  <a:lnTo>
                    <a:pt x="180" y="146"/>
                  </a:lnTo>
                  <a:lnTo>
                    <a:pt x="181" y="146"/>
                  </a:lnTo>
                  <a:lnTo>
                    <a:pt x="182" y="146"/>
                  </a:lnTo>
                  <a:lnTo>
                    <a:pt x="183" y="146"/>
                  </a:lnTo>
                  <a:lnTo>
                    <a:pt x="184" y="146"/>
                  </a:lnTo>
                  <a:lnTo>
                    <a:pt x="185" y="146"/>
                  </a:lnTo>
                  <a:lnTo>
                    <a:pt x="186" y="146"/>
                  </a:lnTo>
                  <a:lnTo>
                    <a:pt x="187" y="146"/>
                  </a:lnTo>
                  <a:lnTo>
                    <a:pt x="187" y="145"/>
                  </a:lnTo>
                  <a:lnTo>
                    <a:pt x="189" y="145"/>
                  </a:lnTo>
                  <a:lnTo>
                    <a:pt x="189" y="144"/>
                  </a:lnTo>
                  <a:lnTo>
                    <a:pt x="191" y="144"/>
                  </a:lnTo>
                  <a:lnTo>
                    <a:pt x="193" y="144"/>
                  </a:lnTo>
                  <a:lnTo>
                    <a:pt x="193" y="143"/>
                  </a:lnTo>
                  <a:lnTo>
                    <a:pt x="194" y="143"/>
                  </a:lnTo>
                  <a:lnTo>
                    <a:pt x="195" y="143"/>
                  </a:lnTo>
                  <a:lnTo>
                    <a:pt x="196" y="143"/>
                  </a:lnTo>
                  <a:lnTo>
                    <a:pt x="196" y="142"/>
                  </a:lnTo>
                  <a:lnTo>
                    <a:pt x="197" y="142"/>
                  </a:lnTo>
                  <a:lnTo>
                    <a:pt x="198" y="142"/>
                  </a:lnTo>
                  <a:lnTo>
                    <a:pt x="199" y="142"/>
                  </a:lnTo>
                  <a:lnTo>
                    <a:pt x="200" y="142"/>
                  </a:lnTo>
                  <a:lnTo>
                    <a:pt x="200" y="142"/>
                  </a:lnTo>
                  <a:lnTo>
                    <a:pt x="201" y="142"/>
                  </a:lnTo>
                  <a:lnTo>
                    <a:pt x="202" y="142"/>
                  </a:lnTo>
                  <a:lnTo>
                    <a:pt x="203" y="142"/>
                  </a:lnTo>
                  <a:lnTo>
                    <a:pt x="203" y="143"/>
                  </a:lnTo>
                  <a:lnTo>
                    <a:pt x="203" y="144"/>
                  </a:lnTo>
                  <a:lnTo>
                    <a:pt x="204" y="145"/>
                  </a:lnTo>
                  <a:lnTo>
                    <a:pt x="205" y="145"/>
                  </a:lnTo>
                  <a:lnTo>
                    <a:pt x="206" y="145"/>
                  </a:lnTo>
                  <a:lnTo>
                    <a:pt x="206" y="145"/>
                  </a:lnTo>
                  <a:lnTo>
                    <a:pt x="206" y="144"/>
                  </a:lnTo>
                  <a:lnTo>
                    <a:pt x="207" y="143"/>
                  </a:lnTo>
                  <a:lnTo>
                    <a:pt x="207" y="142"/>
                  </a:lnTo>
                  <a:lnTo>
                    <a:pt x="207" y="141"/>
                  </a:lnTo>
                  <a:lnTo>
                    <a:pt x="207" y="141"/>
                  </a:lnTo>
                  <a:lnTo>
                    <a:pt x="207" y="140"/>
                  </a:lnTo>
                  <a:lnTo>
                    <a:pt x="207" y="139"/>
                  </a:lnTo>
                  <a:lnTo>
                    <a:pt x="207" y="138"/>
                  </a:lnTo>
                  <a:lnTo>
                    <a:pt x="207" y="137"/>
                  </a:lnTo>
                  <a:lnTo>
                    <a:pt x="207" y="136"/>
                  </a:lnTo>
                  <a:lnTo>
                    <a:pt x="207" y="135"/>
                  </a:lnTo>
                  <a:lnTo>
                    <a:pt x="207" y="135"/>
                  </a:lnTo>
                  <a:lnTo>
                    <a:pt x="207" y="134"/>
                  </a:lnTo>
                  <a:lnTo>
                    <a:pt x="207" y="133"/>
                  </a:lnTo>
                  <a:lnTo>
                    <a:pt x="207" y="132"/>
                  </a:lnTo>
                  <a:lnTo>
                    <a:pt x="206" y="132"/>
                  </a:lnTo>
                  <a:lnTo>
                    <a:pt x="206" y="131"/>
                  </a:lnTo>
                  <a:lnTo>
                    <a:pt x="206" y="130"/>
                  </a:lnTo>
                  <a:lnTo>
                    <a:pt x="206" y="130"/>
                  </a:lnTo>
                  <a:lnTo>
                    <a:pt x="206" y="129"/>
                  </a:lnTo>
                  <a:lnTo>
                    <a:pt x="206" y="128"/>
                  </a:lnTo>
                  <a:lnTo>
                    <a:pt x="206" y="128"/>
                  </a:lnTo>
                  <a:lnTo>
                    <a:pt x="206" y="127"/>
                  </a:lnTo>
                  <a:lnTo>
                    <a:pt x="206" y="127"/>
                  </a:lnTo>
                  <a:lnTo>
                    <a:pt x="206" y="126"/>
                  </a:lnTo>
                  <a:lnTo>
                    <a:pt x="207" y="126"/>
                  </a:lnTo>
                  <a:lnTo>
                    <a:pt x="207" y="125"/>
                  </a:lnTo>
                  <a:lnTo>
                    <a:pt x="206" y="125"/>
                  </a:lnTo>
                  <a:lnTo>
                    <a:pt x="207" y="125"/>
                  </a:lnTo>
                  <a:lnTo>
                    <a:pt x="207" y="124"/>
                  </a:lnTo>
                  <a:lnTo>
                    <a:pt x="206" y="124"/>
                  </a:lnTo>
                  <a:lnTo>
                    <a:pt x="206" y="123"/>
                  </a:lnTo>
                  <a:lnTo>
                    <a:pt x="207" y="123"/>
                  </a:lnTo>
                  <a:lnTo>
                    <a:pt x="206" y="123"/>
                  </a:lnTo>
                  <a:lnTo>
                    <a:pt x="207" y="123"/>
                  </a:lnTo>
                  <a:lnTo>
                    <a:pt x="207" y="122"/>
                  </a:lnTo>
                  <a:lnTo>
                    <a:pt x="208" y="122"/>
                  </a:lnTo>
                  <a:lnTo>
                    <a:pt x="208" y="121"/>
                  </a:lnTo>
                  <a:lnTo>
                    <a:pt x="208" y="120"/>
                  </a:lnTo>
                  <a:lnTo>
                    <a:pt x="209" y="119"/>
                  </a:lnTo>
                  <a:lnTo>
                    <a:pt x="209" y="118"/>
                  </a:lnTo>
                  <a:lnTo>
                    <a:pt x="209" y="117"/>
                  </a:lnTo>
                  <a:lnTo>
                    <a:pt x="210" y="116"/>
                  </a:lnTo>
                  <a:lnTo>
                    <a:pt x="210" y="116"/>
                  </a:lnTo>
                  <a:lnTo>
                    <a:pt x="210" y="115"/>
                  </a:lnTo>
                  <a:lnTo>
                    <a:pt x="211" y="114"/>
                  </a:lnTo>
                  <a:lnTo>
                    <a:pt x="211" y="113"/>
                  </a:lnTo>
                  <a:lnTo>
                    <a:pt x="211" y="112"/>
                  </a:lnTo>
                  <a:lnTo>
                    <a:pt x="212" y="111"/>
                  </a:lnTo>
                  <a:lnTo>
                    <a:pt x="212" y="110"/>
                  </a:lnTo>
                  <a:lnTo>
                    <a:pt x="212" y="109"/>
                  </a:lnTo>
                  <a:lnTo>
                    <a:pt x="212" y="109"/>
                  </a:lnTo>
                  <a:lnTo>
                    <a:pt x="212" y="108"/>
                  </a:lnTo>
                  <a:lnTo>
                    <a:pt x="212" y="107"/>
                  </a:lnTo>
                  <a:lnTo>
                    <a:pt x="213" y="105"/>
                  </a:lnTo>
                  <a:lnTo>
                    <a:pt x="214" y="104"/>
                  </a:lnTo>
                  <a:lnTo>
                    <a:pt x="214" y="103"/>
                  </a:lnTo>
                  <a:lnTo>
                    <a:pt x="214" y="103"/>
                  </a:lnTo>
                  <a:lnTo>
                    <a:pt x="214" y="102"/>
                  </a:lnTo>
                  <a:lnTo>
                    <a:pt x="214" y="101"/>
                  </a:lnTo>
                  <a:lnTo>
                    <a:pt x="214" y="100"/>
                  </a:lnTo>
                  <a:lnTo>
                    <a:pt x="214" y="99"/>
                  </a:lnTo>
                  <a:lnTo>
                    <a:pt x="215" y="99"/>
                  </a:lnTo>
                  <a:lnTo>
                    <a:pt x="215" y="98"/>
                  </a:lnTo>
                  <a:lnTo>
                    <a:pt x="216" y="97"/>
                  </a:lnTo>
                  <a:lnTo>
                    <a:pt x="217" y="96"/>
                  </a:lnTo>
                  <a:lnTo>
                    <a:pt x="217" y="95"/>
                  </a:lnTo>
                  <a:lnTo>
                    <a:pt x="218" y="95"/>
                  </a:lnTo>
                  <a:lnTo>
                    <a:pt x="218" y="94"/>
                  </a:lnTo>
                  <a:lnTo>
                    <a:pt x="219" y="93"/>
                  </a:lnTo>
                  <a:lnTo>
                    <a:pt x="219" y="92"/>
                  </a:lnTo>
                  <a:lnTo>
                    <a:pt x="219" y="91"/>
                  </a:lnTo>
                  <a:lnTo>
                    <a:pt x="220" y="90"/>
                  </a:lnTo>
                  <a:lnTo>
                    <a:pt x="220" y="90"/>
                  </a:lnTo>
                  <a:lnTo>
                    <a:pt x="220" y="89"/>
                  </a:lnTo>
                  <a:lnTo>
                    <a:pt x="221" y="89"/>
                  </a:lnTo>
                  <a:lnTo>
                    <a:pt x="221" y="88"/>
                  </a:lnTo>
                  <a:lnTo>
                    <a:pt x="221" y="87"/>
                  </a:lnTo>
                  <a:lnTo>
                    <a:pt x="221" y="86"/>
                  </a:lnTo>
                  <a:lnTo>
                    <a:pt x="222" y="85"/>
                  </a:lnTo>
                  <a:lnTo>
                    <a:pt x="222" y="84"/>
                  </a:lnTo>
                  <a:lnTo>
                    <a:pt x="222" y="83"/>
                  </a:lnTo>
                  <a:lnTo>
                    <a:pt x="222" y="83"/>
                  </a:lnTo>
                  <a:lnTo>
                    <a:pt x="223" y="82"/>
                  </a:lnTo>
                  <a:lnTo>
                    <a:pt x="223" y="81"/>
                  </a:lnTo>
                  <a:lnTo>
                    <a:pt x="223" y="80"/>
                  </a:lnTo>
                  <a:lnTo>
                    <a:pt x="224" y="79"/>
                  </a:lnTo>
                  <a:lnTo>
                    <a:pt x="224" y="78"/>
                  </a:lnTo>
                  <a:lnTo>
                    <a:pt x="224" y="77"/>
                  </a:lnTo>
                  <a:lnTo>
                    <a:pt x="225" y="77"/>
                  </a:lnTo>
                  <a:lnTo>
                    <a:pt x="225" y="76"/>
                  </a:lnTo>
                  <a:lnTo>
                    <a:pt x="225" y="75"/>
                  </a:lnTo>
                  <a:lnTo>
                    <a:pt x="225" y="74"/>
                  </a:lnTo>
                  <a:lnTo>
                    <a:pt x="225" y="73"/>
                  </a:lnTo>
                  <a:lnTo>
                    <a:pt x="226" y="73"/>
                  </a:lnTo>
                  <a:lnTo>
                    <a:pt x="226" y="72"/>
                  </a:lnTo>
                  <a:lnTo>
                    <a:pt x="227" y="72"/>
                  </a:lnTo>
                  <a:lnTo>
                    <a:pt x="227" y="71"/>
                  </a:lnTo>
                  <a:lnTo>
                    <a:pt x="227" y="71"/>
                  </a:lnTo>
                  <a:lnTo>
                    <a:pt x="228" y="71"/>
                  </a:lnTo>
                  <a:lnTo>
                    <a:pt x="228" y="70"/>
                  </a:lnTo>
                  <a:lnTo>
                    <a:pt x="229" y="69"/>
                  </a:lnTo>
                  <a:lnTo>
                    <a:pt x="228" y="68"/>
                  </a:lnTo>
                  <a:lnTo>
                    <a:pt x="228" y="67"/>
                  </a:lnTo>
                  <a:lnTo>
                    <a:pt x="228" y="66"/>
                  </a:lnTo>
                  <a:lnTo>
                    <a:pt x="227" y="65"/>
                  </a:lnTo>
                  <a:lnTo>
                    <a:pt x="227" y="64"/>
                  </a:lnTo>
                  <a:lnTo>
                    <a:pt x="227" y="64"/>
                  </a:lnTo>
                  <a:lnTo>
                    <a:pt x="226" y="63"/>
                  </a:lnTo>
                  <a:lnTo>
                    <a:pt x="226" y="62"/>
                  </a:lnTo>
                  <a:lnTo>
                    <a:pt x="226" y="61"/>
                  </a:lnTo>
                  <a:lnTo>
                    <a:pt x="226" y="60"/>
                  </a:lnTo>
                  <a:lnTo>
                    <a:pt x="226" y="59"/>
                  </a:lnTo>
                  <a:lnTo>
                    <a:pt x="227" y="59"/>
                  </a:lnTo>
                  <a:lnTo>
                    <a:pt x="227" y="58"/>
                  </a:lnTo>
                  <a:lnTo>
                    <a:pt x="227" y="58"/>
                  </a:lnTo>
                  <a:lnTo>
                    <a:pt x="228" y="55"/>
                  </a:lnTo>
                  <a:lnTo>
                    <a:pt x="229" y="53"/>
                  </a:lnTo>
                  <a:lnTo>
                    <a:pt x="230" y="51"/>
                  </a:lnTo>
                  <a:lnTo>
                    <a:pt x="232" y="45"/>
                  </a:lnTo>
                  <a:lnTo>
                    <a:pt x="232" y="44"/>
                  </a:lnTo>
                  <a:lnTo>
                    <a:pt x="232" y="43"/>
                  </a:lnTo>
                  <a:lnTo>
                    <a:pt x="232" y="42"/>
                  </a:lnTo>
                  <a:lnTo>
                    <a:pt x="233" y="42"/>
                  </a:lnTo>
                  <a:lnTo>
                    <a:pt x="233" y="41"/>
                  </a:lnTo>
                  <a:lnTo>
                    <a:pt x="232" y="41"/>
                  </a:lnTo>
                  <a:lnTo>
                    <a:pt x="232" y="40"/>
                  </a:lnTo>
                  <a:lnTo>
                    <a:pt x="233" y="40"/>
                  </a:lnTo>
                  <a:lnTo>
                    <a:pt x="234" y="40"/>
                  </a:lnTo>
                  <a:lnTo>
                    <a:pt x="234" y="39"/>
                  </a:lnTo>
                  <a:lnTo>
                    <a:pt x="234" y="40"/>
                  </a:lnTo>
                  <a:lnTo>
                    <a:pt x="235" y="40"/>
                  </a:lnTo>
                  <a:lnTo>
                    <a:pt x="235" y="39"/>
                  </a:lnTo>
                  <a:lnTo>
                    <a:pt x="236" y="39"/>
                  </a:lnTo>
                  <a:lnTo>
                    <a:pt x="237" y="39"/>
                  </a:lnTo>
                  <a:lnTo>
                    <a:pt x="237" y="38"/>
                  </a:lnTo>
                  <a:lnTo>
                    <a:pt x="238" y="38"/>
                  </a:lnTo>
                  <a:lnTo>
                    <a:pt x="238" y="38"/>
                  </a:lnTo>
                  <a:lnTo>
                    <a:pt x="239" y="38"/>
                  </a:lnTo>
                  <a:lnTo>
                    <a:pt x="240" y="38"/>
                  </a:lnTo>
                  <a:lnTo>
                    <a:pt x="240" y="39"/>
                  </a:lnTo>
                  <a:lnTo>
                    <a:pt x="241" y="39"/>
                  </a:lnTo>
                  <a:lnTo>
                    <a:pt x="242" y="39"/>
                  </a:lnTo>
                  <a:lnTo>
                    <a:pt x="242" y="38"/>
                  </a:lnTo>
                  <a:lnTo>
                    <a:pt x="243" y="38"/>
                  </a:lnTo>
                  <a:lnTo>
                    <a:pt x="244" y="38"/>
                  </a:lnTo>
                  <a:lnTo>
                    <a:pt x="244" y="38"/>
                  </a:lnTo>
                  <a:lnTo>
                    <a:pt x="244" y="38"/>
                  </a:lnTo>
                  <a:lnTo>
                    <a:pt x="245" y="38"/>
                  </a:lnTo>
                  <a:lnTo>
                    <a:pt x="246" y="38"/>
                  </a:lnTo>
                  <a:lnTo>
                    <a:pt x="247" y="38"/>
                  </a:lnTo>
                  <a:lnTo>
                    <a:pt x="248" y="38"/>
                  </a:lnTo>
                  <a:lnTo>
                    <a:pt x="249" y="38"/>
                  </a:lnTo>
                  <a:lnTo>
                    <a:pt x="250" y="38"/>
                  </a:lnTo>
                  <a:lnTo>
                    <a:pt x="250" y="38"/>
                  </a:lnTo>
                  <a:lnTo>
                    <a:pt x="250" y="38"/>
                  </a:lnTo>
                  <a:lnTo>
                    <a:pt x="251" y="38"/>
                  </a:lnTo>
                  <a:lnTo>
                    <a:pt x="251" y="38"/>
                  </a:lnTo>
                  <a:lnTo>
                    <a:pt x="251" y="38"/>
                  </a:lnTo>
                  <a:lnTo>
                    <a:pt x="251" y="38"/>
                  </a:lnTo>
                  <a:lnTo>
                    <a:pt x="252" y="38"/>
                  </a:lnTo>
                  <a:lnTo>
                    <a:pt x="253" y="38"/>
                  </a:lnTo>
                  <a:lnTo>
                    <a:pt x="253" y="38"/>
                  </a:lnTo>
                  <a:lnTo>
                    <a:pt x="254" y="38"/>
                  </a:lnTo>
                  <a:lnTo>
                    <a:pt x="255" y="38"/>
                  </a:lnTo>
                  <a:lnTo>
                    <a:pt x="256" y="38"/>
                  </a:lnTo>
                  <a:lnTo>
                    <a:pt x="257" y="39"/>
                  </a:lnTo>
                  <a:lnTo>
                    <a:pt x="257" y="39"/>
                  </a:lnTo>
                  <a:lnTo>
                    <a:pt x="258" y="39"/>
                  </a:lnTo>
                  <a:lnTo>
                    <a:pt x="259" y="39"/>
                  </a:lnTo>
                  <a:lnTo>
                    <a:pt x="260" y="39"/>
                  </a:lnTo>
                  <a:lnTo>
                    <a:pt x="260" y="40"/>
                  </a:lnTo>
                  <a:lnTo>
                    <a:pt x="261" y="40"/>
                  </a:lnTo>
                  <a:lnTo>
                    <a:pt x="261" y="41"/>
                  </a:lnTo>
                  <a:lnTo>
                    <a:pt x="261" y="42"/>
                  </a:lnTo>
                  <a:lnTo>
                    <a:pt x="262" y="42"/>
                  </a:lnTo>
                  <a:lnTo>
                    <a:pt x="263" y="42"/>
                  </a:lnTo>
                  <a:lnTo>
                    <a:pt x="264" y="42"/>
                  </a:lnTo>
                  <a:lnTo>
                    <a:pt x="264" y="42"/>
                  </a:lnTo>
                  <a:lnTo>
                    <a:pt x="264" y="41"/>
                  </a:lnTo>
                  <a:lnTo>
                    <a:pt x="265" y="41"/>
                  </a:lnTo>
                  <a:lnTo>
                    <a:pt x="266" y="41"/>
                  </a:lnTo>
                  <a:lnTo>
                    <a:pt x="267" y="41"/>
                  </a:lnTo>
                  <a:lnTo>
                    <a:pt x="268" y="41"/>
                  </a:lnTo>
                  <a:lnTo>
                    <a:pt x="268" y="40"/>
                  </a:lnTo>
                  <a:lnTo>
                    <a:pt x="269" y="40"/>
                  </a:lnTo>
                  <a:lnTo>
                    <a:pt x="269" y="39"/>
                  </a:lnTo>
                  <a:lnTo>
                    <a:pt x="269" y="38"/>
                  </a:lnTo>
                  <a:lnTo>
                    <a:pt x="269" y="38"/>
                  </a:lnTo>
                  <a:lnTo>
                    <a:pt x="269" y="37"/>
                  </a:lnTo>
                  <a:lnTo>
                    <a:pt x="268" y="37"/>
                  </a:lnTo>
                  <a:lnTo>
                    <a:pt x="269" y="37"/>
                  </a:lnTo>
                  <a:lnTo>
                    <a:pt x="269" y="36"/>
                  </a:lnTo>
                  <a:lnTo>
                    <a:pt x="269" y="35"/>
                  </a:lnTo>
                  <a:lnTo>
                    <a:pt x="270" y="35"/>
                  </a:lnTo>
                  <a:lnTo>
                    <a:pt x="270" y="34"/>
                  </a:lnTo>
                  <a:lnTo>
                    <a:pt x="270" y="33"/>
                  </a:lnTo>
                  <a:lnTo>
                    <a:pt x="270" y="32"/>
                  </a:lnTo>
                  <a:lnTo>
                    <a:pt x="270" y="32"/>
                  </a:lnTo>
                  <a:lnTo>
                    <a:pt x="270" y="32"/>
                  </a:lnTo>
                  <a:lnTo>
                    <a:pt x="270" y="32"/>
                  </a:lnTo>
                  <a:lnTo>
                    <a:pt x="271" y="32"/>
                  </a:lnTo>
                  <a:lnTo>
                    <a:pt x="271" y="32"/>
                  </a:lnTo>
                  <a:lnTo>
                    <a:pt x="272" y="32"/>
                  </a:lnTo>
                  <a:lnTo>
                    <a:pt x="273" y="32"/>
                  </a:lnTo>
                  <a:lnTo>
                    <a:pt x="274" y="32"/>
                  </a:lnTo>
                  <a:lnTo>
                    <a:pt x="274" y="31"/>
                  </a:lnTo>
                  <a:lnTo>
                    <a:pt x="275" y="31"/>
                  </a:lnTo>
                  <a:lnTo>
                    <a:pt x="275" y="30"/>
                  </a:lnTo>
                  <a:lnTo>
                    <a:pt x="276" y="30"/>
                  </a:lnTo>
                  <a:lnTo>
                    <a:pt x="276" y="30"/>
                  </a:lnTo>
                  <a:lnTo>
                    <a:pt x="277" y="30"/>
                  </a:lnTo>
                  <a:lnTo>
                    <a:pt x="277" y="31"/>
                  </a:lnTo>
                  <a:lnTo>
                    <a:pt x="278" y="31"/>
                  </a:lnTo>
                  <a:lnTo>
                    <a:pt x="278" y="30"/>
                  </a:lnTo>
                  <a:lnTo>
                    <a:pt x="279" y="30"/>
                  </a:lnTo>
                  <a:lnTo>
                    <a:pt x="280" y="30"/>
                  </a:lnTo>
                  <a:lnTo>
                    <a:pt x="281" y="30"/>
                  </a:lnTo>
                  <a:lnTo>
                    <a:pt x="282" y="30"/>
                  </a:lnTo>
                  <a:lnTo>
                    <a:pt x="283" y="31"/>
                  </a:lnTo>
                  <a:lnTo>
                    <a:pt x="283" y="31"/>
                  </a:lnTo>
                  <a:lnTo>
                    <a:pt x="283" y="32"/>
                  </a:lnTo>
                  <a:lnTo>
                    <a:pt x="284" y="32"/>
                  </a:lnTo>
                  <a:lnTo>
                    <a:pt x="284" y="32"/>
                  </a:lnTo>
                  <a:lnTo>
                    <a:pt x="285" y="32"/>
                  </a:lnTo>
                  <a:lnTo>
                    <a:pt x="285" y="33"/>
                  </a:lnTo>
                  <a:lnTo>
                    <a:pt x="286" y="33"/>
                  </a:lnTo>
                  <a:lnTo>
                    <a:pt x="286" y="34"/>
                  </a:lnTo>
                  <a:lnTo>
                    <a:pt x="287" y="34"/>
                  </a:lnTo>
                  <a:lnTo>
                    <a:pt x="287" y="35"/>
                  </a:lnTo>
                  <a:lnTo>
                    <a:pt x="287" y="36"/>
                  </a:lnTo>
                  <a:lnTo>
                    <a:pt x="286" y="36"/>
                  </a:lnTo>
                  <a:lnTo>
                    <a:pt x="287" y="36"/>
                  </a:lnTo>
                  <a:lnTo>
                    <a:pt x="286" y="36"/>
                  </a:lnTo>
                  <a:lnTo>
                    <a:pt x="286" y="37"/>
                  </a:lnTo>
                  <a:lnTo>
                    <a:pt x="287" y="37"/>
                  </a:lnTo>
                  <a:lnTo>
                    <a:pt x="288" y="37"/>
                  </a:lnTo>
                  <a:lnTo>
                    <a:pt x="288" y="38"/>
                  </a:lnTo>
                  <a:lnTo>
                    <a:pt x="288" y="38"/>
                  </a:lnTo>
                  <a:lnTo>
                    <a:pt x="287" y="38"/>
                  </a:lnTo>
                  <a:lnTo>
                    <a:pt x="287" y="39"/>
                  </a:lnTo>
                  <a:lnTo>
                    <a:pt x="288" y="39"/>
                  </a:lnTo>
                  <a:lnTo>
                    <a:pt x="288" y="40"/>
                  </a:lnTo>
                  <a:lnTo>
                    <a:pt x="289" y="40"/>
                  </a:lnTo>
                  <a:lnTo>
                    <a:pt x="289" y="40"/>
                  </a:lnTo>
                  <a:lnTo>
                    <a:pt x="289" y="41"/>
                  </a:lnTo>
                  <a:lnTo>
                    <a:pt x="290" y="41"/>
                  </a:lnTo>
                  <a:lnTo>
                    <a:pt x="290" y="42"/>
                  </a:lnTo>
                  <a:lnTo>
                    <a:pt x="291" y="42"/>
                  </a:lnTo>
                  <a:lnTo>
                    <a:pt x="290" y="42"/>
                  </a:lnTo>
                  <a:lnTo>
                    <a:pt x="291" y="42"/>
                  </a:lnTo>
                  <a:lnTo>
                    <a:pt x="292" y="42"/>
                  </a:lnTo>
                  <a:lnTo>
                    <a:pt x="292" y="43"/>
                  </a:lnTo>
                  <a:lnTo>
                    <a:pt x="292" y="44"/>
                  </a:lnTo>
                  <a:lnTo>
                    <a:pt x="292" y="45"/>
                  </a:lnTo>
                  <a:lnTo>
                    <a:pt x="293" y="45"/>
                  </a:lnTo>
                  <a:lnTo>
                    <a:pt x="293" y="45"/>
                  </a:lnTo>
                  <a:lnTo>
                    <a:pt x="294" y="45"/>
                  </a:lnTo>
                  <a:lnTo>
                    <a:pt x="294" y="46"/>
                  </a:lnTo>
                  <a:lnTo>
                    <a:pt x="294" y="47"/>
                  </a:lnTo>
                  <a:lnTo>
                    <a:pt x="295" y="47"/>
                  </a:lnTo>
                  <a:lnTo>
                    <a:pt x="296" y="47"/>
                  </a:lnTo>
                  <a:lnTo>
                    <a:pt x="296" y="46"/>
                  </a:lnTo>
                  <a:lnTo>
                    <a:pt x="296" y="47"/>
                  </a:lnTo>
                  <a:lnTo>
                    <a:pt x="296" y="46"/>
                  </a:lnTo>
                  <a:lnTo>
                    <a:pt x="296" y="47"/>
                  </a:lnTo>
                  <a:lnTo>
                    <a:pt x="296" y="48"/>
                  </a:lnTo>
                  <a:lnTo>
                    <a:pt x="296" y="48"/>
                  </a:lnTo>
                  <a:lnTo>
                    <a:pt x="296" y="49"/>
                  </a:lnTo>
                  <a:lnTo>
                    <a:pt x="296" y="50"/>
                  </a:lnTo>
                  <a:lnTo>
                    <a:pt x="296" y="50"/>
                  </a:lnTo>
                  <a:lnTo>
                    <a:pt x="296" y="51"/>
                  </a:lnTo>
                  <a:lnTo>
                    <a:pt x="296" y="51"/>
                  </a:lnTo>
                  <a:lnTo>
                    <a:pt x="297" y="51"/>
                  </a:lnTo>
                  <a:lnTo>
                    <a:pt x="298" y="51"/>
                  </a:lnTo>
                  <a:lnTo>
                    <a:pt x="299" y="49"/>
                  </a:lnTo>
                  <a:lnTo>
                    <a:pt x="300" y="47"/>
                  </a:lnTo>
                  <a:lnTo>
                    <a:pt x="302" y="45"/>
                  </a:lnTo>
                  <a:lnTo>
                    <a:pt x="302" y="43"/>
                  </a:lnTo>
                  <a:lnTo>
                    <a:pt x="302" y="43"/>
                  </a:lnTo>
                  <a:lnTo>
                    <a:pt x="303" y="40"/>
                  </a:lnTo>
                  <a:lnTo>
                    <a:pt x="304" y="38"/>
                  </a:lnTo>
                  <a:lnTo>
                    <a:pt x="305" y="36"/>
                  </a:lnTo>
                  <a:lnTo>
                    <a:pt x="306" y="33"/>
                  </a:lnTo>
                  <a:lnTo>
                    <a:pt x="308" y="32"/>
                  </a:lnTo>
                  <a:lnTo>
                    <a:pt x="309" y="27"/>
                  </a:lnTo>
                  <a:lnTo>
                    <a:pt x="310" y="25"/>
                  </a:lnTo>
                  <a:lnTo>
                    <a:pt x="311" y="23"/>
                  </a:lnTo>
                  <a:lnTo>
                    <a:pt x="312" y="19"/>
                  </a:lnTo>
                  <a:lnTo>
                    <a:pt x="314" y="18"/>
                  </a:lnTo>
                  <a:lnTo>
                    <a:pt x="315" y="15"/>
                  </a:lnTo>
                  <a:lnTo>
                    <a:pt x="315" y="13"/>
                  </a:lnTo>
                  <a:lnTo>
                    <a:pt x="316" y="13"/>
                  </a:lnTo>
                  <a:lnTo>
                    <a:pt x="317" y="10"/>
                  </a:lnTo>
                  <a:lnTo>
                    <a:pt x="318" y="8"/>
                  </a:lnTo>
                  <a:lnTo>
                    <a:pt x="319" y="6"/>
                  </a:lnTo>
                  <a:lnTo>
                    <a:pt x="320" y="5"/>
                  </a:lnTo>
                  <a:lnTo>
                    <a:pt x="321" y="2"/>
                  </a:lnTo>
                  <a:lnTo>
                    <a:pt x="321" y="1"/>
                  </a:lnTo>
                  <a:lnTo>
                    <a:pt x="321" y="0"/>
                  </a:lnTo>
                  <a:lnTo>
                    <a:pt x="321" y="1"/>
                  </a:lnTo>
                  <a:lnTo>
                    <a:pt x="322" y="1"/>
                  </a:lnTo>
                  <a:lnTo>
                    <a:pt x="322" y="2"/>
                  </a:lnTo>
                  <a:lnTo>
                    <a:pt x="323" y="2"/>
                  </a:lnTo>
                  <a:lnTo>
                    <a:pt x="323" y="3"/>
                  </a:lnTo>
                  <a:lnTo>
                    <a:pt x="324" y="3"/>
                  </a:lnTo>
                  <a:lnTo>
                    <a:pt x="324" y="4"/>
                  </a:lnTo>
                  <a:lnTo>
                    <a:pt x="323" y="4"/>
                  </a:lnTo>
                  <a:lnTo>
                    <a:pt x="324" y="4"/>
                  </a:lnTo>
                  <a:lnTo>
                    <a:pt x="325" y="4"/>
                  </a:lnTo>
                  <a:lnTo>
                    <a:pt x="325" y="5"/>
                  </a:lnTo>
                  <a:lnTo>
                    <a:pt x="325" y="6"/>
                  </a:lnTo>
                  <a:lnTo>
                    <a:pt x="325" y="6"/>
                  </a:lnTo>
                  <a:lnTo>
                    <a:pt x="326" y="6"/>
                  </a:lnTo>
                  <a:lnTo>
                    <a:pt x="326" y="6"/>
                  </a:lnTo>
                  <a:lnTo>
                    <a:pt x="326" y="6"/>
                  </a:lnTo>
                  <a:lnTo>
                    <a:pt x="327" y="6"/>
                  </a:lnTo>
                  <a:lnTo>
                    <a:pt x="327" y="7"/>
                  </a:lnTo>
                  <a:lnTo>
                    <a:pt x="327" y="8"/>
                  </a:lnTo>
                  <a:lnTo>
                    <a:pt x="327" y="8"/>
                  </a:lnTo>
                  <a:lnTo>
                    <a:pt x="328" y="8"/>
                  </a:lnTo>
                  <a:lnTo>
                    <a:pt x="328" y="9"/>
                  </a:lnTo>
                  <a:lnTo>
                    <a:pt x="328" y="10"/>
                  </a:lnTo>
                  <a:lnTo>
                    <a:pt x="328" y="11"/>
                  </a:lnTo>
                  <a:lnTo>
                    <a:pt x="329" y="11"/>
                  </a:lnTo>
                  <a:lnTo>
                    <a:pt x="329" y="12"/>
                  </a:lnTo>
                  <a:lnTo>
                    <a:pt x="330" y="12"/>
                  </a:lnTo>
                  <a:lnTo>
                    <a:pt x="331" y="12"/>
                  </a:lnTo>
                  <a:lnTo>
                    <a:pt x="332" y="12"/>
                  </a:lnTo>
                  <a:lnTo>
                    <a:pt x="333" y="12"/>
                  </a:lnTo>
                  <a:lnTo>
                    <a:pt x="333" y="13"/>
                  </a:lnTo>
                  <a:lnTo>
                    <a:pt x="334" y="13"/>
                  </a:lnTo>
                  <a:lnTo>
                    <a:pt x="334" y="13"/>
                  </a:lnTo>
                  <a:lnTo>
                    <a:pt x="335" y="13"/>
                  </a:lnTo>
                  <a:lnTo>
                    <a:pt x="336" y="13"/>
                  </a:lnTo>
                  <a:lnTo>
                    <a:pt x="336" y="14"/>
                  </a:lnTo>
                  <a:lnTo>
                    <a:pt x="337" y="14"/>
                  </a:lnTo>
                  <a:lnTo>
                    <a:pt x="338" y="14"/>
                  </a:lnTo>
                  <a:lnTo>
                    <a:pt x="339" y="14"/>
                  </a:lnTo>
                  <a:lnTo>
                    <a:pt x="340" y="14"/>
                  </a:lnTo>
                  <a:lnTo>
                    <a:pt x="340" y="13"/>
                  </a:lnTo>
                  <a:lnTo>
                    <a:pt x="340" y="13"/>
                  </a:lnTo>
                  <a:lnTo>
                    <a:pt x="341" y="13"/>
                  </a:lnTo>
                  <a:lnTo>
                    <a:pt x="341" y="14"/>
                  </a:lnTo>
                  <a:lnTo>
                    <a:pt x="341" y="13"/>
                  </a:lnTo>
                  <a:lnTo>
                    <a:pt x="342" y="13"/>
                  </a:lnTo>
                  <a:lnTo>
                    <a:pt x="343" y="13"/>
                  </a:lnTo>
                  <a:lnTo>
                    <a:pt x="343" y="14"/>
                  </a:lnTo>
                  <a:lnTo>
                    <a:pt x="344" y="14"/>
                  </a:lnTo>
                  <a:lnTo>
                    <a:pt x="344" y="15"/>
                  </a:lnTo>
                  <a:lnTo>
                    <a:pt x="344" y="16"/>
                  </a:lnTo>
                  <a:lnTo>
                    <a:pt x="345" y="16"/>
                  </a:lnTo>
                  <a:lnTo>
                    <a:pt x="345" y="17"/>
                  </a:lnTo>
                  <a:lnTo>
                    <a:pt x="345" y="18"/>
                  </a:lnTo>
                  <a:lnTo>
                    <a:pt x="345" y="19"/>
                  </a:lnTo>
                  <a:lnTo>
                    <a:pt x="346" y="19"/>
                  </a:lnTo>
                  <a:lnTo>
                    <a:pt x="347" y="19"/>
                  </a:lnTo>
                  <a:lnTo>
                    <a:pt x="347" y="19"/>
                  </a:lnTo>
                  <a:lnTo>
                    <a:pt x="347" y="20"/>
                  </a:lnTo>
                  <a:lnTo>
                    <a:pt x="347" y="20"/>
                  </a:lnTo>
                  <a:lnTo>
                    <a:pt x="347" y="21"/>
                  </a:lnTo>
                  <a:lnTo>
                    <a:pt x="347" y="22"/>
                  </a:lnTo>
                  <a:lnTo>
                    <a:pt x="348" y="22"/>
                  </a:lnTo>
                  <a:lnTo>
                    <a:pt x="347" y="22"/>
                  </a:lnTo>
                  <a:lnTo>
                    <a:pt x="348" y="23"/>
                  </a:lnTo>
                  <a:lnTo>
                    <a:pt x="348" y="24"/>
                  </a:lnTo>
                  <a:lnTo>
                    <a:pt x="349" y="24"/>
                  </a:lnTo>
                  <a:lnTo>
                    <a:pt x="350" y="25"/>
                  </a:lnTo>
                  <a:lnTo>
                    <a:pt x="349" y="25"/>
                  </a:lnTo>
                  <a:lnTo>
                    <a:pt x="350" y="25"/>
                  </a:lnTo>
                  <a:lnTo>
                    <a:pt x="350" y="26"/>
                  </a:lnTo>
                  <a:lnTo>
                    <a:pt x="350" y="25"/>
                  </a:lnTo>
                  <a:lnTo>
                    <a:pt x="350" y="26"/>
                  </a:lnTo>
                  <a:lnTo>
                    <a:pt x="351" y="26"/>
                  </a:lnTo>
                  <a:lnTo>
                    <a:pt x="351" y="26"/>
                  </a:lnTo>
                  <a:lnTo>
                    <a:pt x="352" y="26"/>
                  </a:lnTo>
                  <a:lnTo>
                    <a:pt x="352" y="27"/>
                  </a:lnTo>
                  <a:lnTo>
                    <a:pt x="353" y="27"/>
                  </a:lnTo>
                  <a:lnTo>
                    <a:pt x="353" y="27"/>
                  </a:lnTo>
                  <a:lnTo>
                    <a:pt x="353" y="28"/>
                  </a:lnTo>
                  <a:lnTo>
                    <a:pt x="354" y="28"/>
                  </a:lnTo>
                  <a:lnTo>
                    <a:pt x="354" y="29"/>
                  </a:lnTo>
                  <a:lnTo>
                    <a:pt x="355" y="29"/>
                  </a:lnTo>
                  <a:lnTo>
                    <a:pt x="355" y="30"/>
                  </a:lnTo>
                  <a:lnTo>
                    <a:pt x="355" y="31"/>
                  </a:lnTo>
                  <a:lnTo>
                    <a:pt x="356" y="31"/>
                  </a:lnTo>
                  <a:lnTo>
                    <a:pt x="356" y="32"/>
                  </a:lnTo>
                  <a:lnTo>
                    <a:pt x="357" y="32"/>
                  </a:lnTo>
                  <a:lnTo>
                    <a:pt x="358" y="32"/>
                  </a:lnTo>
                  <a:lnTo>
                    <a:pt x="359" y="32"/>
                  </a:lnTo>
                  <a:lnTo>
                    <a:pt x="359" y="31"/>
                  </a:lnTo>
                  <a:lnTo>
                    <a:pt x="359" y="32"/>
                  </a:lnTo>
                  <a:lnTo>
                    <a:pt x="359" y="32"/>
                  </a:lnTo>
                  <a:lnTo>
                    <a:pt x="360" y="32"/>
                  </a:lnTo>
                  <a:lnTo>
                    <a:pt x="360" y="32"/>
                  </a:lnTo>
                  <a:lnTo>
                    <a:pt x="361" y="32"/>
                  </a:lnTo>
                  <a:lnTo>
                    <a:pt x="361" y="32"/>
                  </a:lnTo>
                  <a:lnTo>
                    <a:pt x="362" y="32"/>
                  </a:lnTo>
                  <a:lnTo>
                    <a:pt x="362" y="31"/>
                  </a:lnTo>
                  <a:lnTo>
                    <a:pt x="363" y="31"/>
                  </a:lnTo>
                  <a:lnTo>
                    <a:pt x="364" y="31"/>
                  </a:lnTo>
                  <a:lnTo>
                    <a:pt x="365" y="30"/>
                  </a:lnTo>
                  <a:lnTo>
                    <a:pt x="366" y="30"/>
                  </a:lnTo>
                  <a:lnTo>
                    <a:pt x="366" y="30"/>
                  </a:lnTo>
                  <a:lnTo>
                    <a:pt x="367" y="30"/>
                  </a:lnTo>
                  <a:lnTo>
                    <a:pt x="368" y="30"/>
                  </a:lnTo>
                  <a:lnTo>
                    <a:pt x="369" y="30"/>
                  </a:lnTo>
                  <a:lnTo>
                    <a:pt x="370" y="30"/>
                  </a:lnTo>
                  <a:lnTo>
                    <a:pt x="370" y="29"/>
                  </a:lnTo>
                  <a:lnTo>
                    <a:pt x="370" y="30"/>
                  </a:lnTo>
                  <a:lnTo>
                    <a:pt x="371" y="30"/>
                  </a:lnTo>
                  <a:lnTo>
                    <a:pt x="371" y="29"/>
                  </a:lnTo>
                  <a:lnTo>
                    <a:pt x="372" y="29"/>
                  </a:lnTo>
                  <a:lnTo>
                    <a:pt x="372" y="28"/>
                  </a:lnTo>
                  <a:lnTo>
                    <a:pt x="372" y="28"/>
                  </a:lnTo>
                  <a:lnTo>
                    <a:pt x="373" y="28"/>
                  </a:lnTo>
                  <a:lnTo>
                    <a:pt x="374" y="28"/>
                  </a:lnTo>
                  <a:lnTo>
                    <a:pt x="375" y="28"/>
                  </a:lnTo>
                  <a:lnTo>
                    <a:pt x="375" y="29"/>
                  </a:lnTo>
                  <a:lnTo>
                    <a:pt x="375" y="28"/>
                  </a:lnTo>
                  <a:lnTo>
                    <a:pt x="376" y="28"/>
                  </a:lnTo>
                  <a:lnTo>
                    <a:pt x="377" y="28"/>
                  </a:lnTo>
                  <a:lnTo>
                    <a:pt x="378" y="28"/>
                  </a:lnTo>
                  <a:lnTo>
                    <a:pt x="379" y="28"/>
                  </a:lnTo>
                  <a:lnTo>
                    <a:pt x="379" y="28"/>
                  </a:lnTo>
                  <a:lnTo>
                    <a:pt x="379" y="27"/>
                  </a:lnTo>
                  <a:lnTo>
                    <a:pt x="380" y="27"/>
                  </a:lnTo>
                  <a:lnTo>
                    <a:pt x="381" y="27"/>
                  </a:lnTo>
                  <a:lnTo>
                    <a:pt x="381" y="26"/>
                  </a:lnTo>
                  <a:lnTo>
                    <a:pt x="381" y="27"/>
                  </a:lnTo>
                  <a:lnTo>
                    <a:pt x="381" y="26"/>
                  </a:lnTo>
                  <a:lnTo>
                    <a:pt x="382" y="26"/>
                  </a:lnTo>
                  <a:lnTo>
                    <a:pt x="383" y="26"/>
                  </a:lnTo>
                  <a:lnTo>
                    <a:pt x="384" y="26"/>
                  </a:lnTo>
                  <a:lnTo>
                    <a:pt x="385" y="26"/>
                  </a:lnTo>
                  <a:lnTo>
                    <a:pt x="385" y="26"/>
                  </a:lnTo>
                  <a:lnTo>
                    <a:pt x="385" y="26"/>
                  </a:lnTo>
                  <a:lnTo>
                    <a:pt x="385" y="26"/>
                  </a:lnTo>
                  <a:lnTo>
                    <a:pt x="385" y="26"/>
                  </a:lnTo>
                  <a:lnTo>
                    <a:pt x="386" y="26"/>
                  </a:lnTo>
                  <a:lnTo>
                    <a:pt x="386" y="25"/>
                  </a:lnTo>
                  <a:lnTo>
                    <a:pt x="387" y="25"/>
                  </a:lnTo>
                  <a:lnTo>
                    <a:pt x="387" y="24"/>
                  </a:lnTo>
                  <a:lnTo>
                    <a:pt x="388" y="24"/>
                  </a:lnTo>
                  <a:lnTo>
                    <a:pt x="389" y="24"/>
                  </a:lnTo>
                  <a:lnTo>
                    <a:pt x="390" y="24"/>
                  </a:lnTo>
                  <a:lnTo>
                    <a:pt x="390" y="23"/>
                  </a:lnTo>
                  <a:lnTo>
                    <a:pt x="391" y="23"/>
                  </a:lnTo>
                  <a:lnTo>
                    <a:pt x="391" y="23"/>
                  </a:lnTo>
                  <a:lnTo>
                    <a:pt x="391" y="22"/>
                  </a:lnTo>
                  <a:lnTo>
                    <a:pt x="392" y="22"/>
                  </a:lnTo>
                  <a:lnTo>
                    <a:pt x="392" y="21"/>
                  </a:lnTo>
                  <a:lnTo>
                    <a:pt x="392" y="20"/>
                  </a:lnTo>
                  <a:lnTo>
                    <a:pt x="393" y="20"/>
                  </a:lnTo>
                  <a:lnTo>
                    <a:pt x="393" y="19"/>
                  </a:lnTo>
                  <a:lnTo>
                    <a:pt x="393" y="19"/>
                  </a:lnTo>
                  <a:lnTo>
                    <a:pt x="393" y="18"/>
                  </a:lnTo>
                  <a:lnTo>
                    <a:pt x="394" y="18"/>
                  </a:lnTo>
                  <a:lnTo>
                    <a:pt x="394" y="17"/>
                  </a:lnTo>
                  <a:lnTo>
                    <a:pt x="395" y="17"/>
                  </a:lnTo>
                  <a:lnTo>
                    <a:pt x="396" y="17"/>
                  </a:lnTo>
                  <a:lnTo>
                    <a:pt x="397" y="17"/>
                  </a:lnTo>
                  <a:lnTo>
                    <a:pt x="398" y="17"/>
                  </a:lnTo>
                  <a:lnTo>
                    <a:pt x="398" y="17"/>
                  </a:lnTo>
                  <a:lnTo>
                    <a:pt x="399" y="17"/>
                  </a:lnTo>
                  <a:lnTo>
                    <a:pt x="399" y="18"/>
                  </a:lnTo>
                  <a:lnTo>
                    <a:pt x="400" y="18"/>
                  </a:lnTo>
                  <a:lnTo>
                    <a:pt x="400" y="19"/>
                  </a:lnTo>
                  <a:lnTo>
                    <a:pt x="401" y="19"/>
                  </a:lnTo>
                  <a:lnTo>
                    <a:pt x="402" y="19"/>
                  </a:lnTo>
                  <a:lnTo>
                    <a:pt x="402" y="19"/>
                  </a:lnTo>
                  <a:lnTo>
                    <a:pt x="403" y="19"/>
                  </a:lnTo>
                  <a:lnTo>
                    <a:pt x="403" y="20"/>
                  </a:lnTo>
                  <a:lnTo>
                    <a:pt x="404" y="20"/>
                  </a:lnTo>
                  <a:lnTo>
                    <a:pt x="404" y="21"/>
                  </a:lnTo>
                  <a:lnTo>
                    <a:pt x="404" y="22"/>
                  </a:lnTo>
                  <a:lnTo>
                    <a:pt x="404" y="22"/>
                  </a:lnTo>
                  <a:lnTo>
                    <a:pt x="405" y="22"/>
                  </a:lnTo>
                  <a:lnTo>
                    <a:pt x="405" y="23"/>
                  </a:lnTo>
                  <a:lnTo>
                    <a:pt x="405" y="24"/>
                  </a:lnTo>
                  <a:lnTo>
                    <a:pt x="405" y="25"/>
                  </a:lnTo>
                  <a:lnTo>
                    <a:pt x="406" y="25"/>
                  </a:lnTo>
                  <a:lnTo>
                    <a:pt x="405" y="25"/>
                  </a:lnTo>
                  <a:lnTo>
                    <a:pt x="406" y="25"/>
                  </a:lnTo>
                  <a:lnTo>
                    <a:pt x="405" y="25"/>
                  </a:lnTo>
                  <a:lnTo>
                    <a:pt x="406" y="25"/>
                  </a:lnTo>
                  <a:lnTo>
                    <a:pt x="405" y="26"/>
                  </a:lnTo>
                  <a:lnTo>
                    <a:pt x="406" y="26"/>
                  </a:lnTo>
                  <a:lnTo>
                    <a:pt x="406" y="26"/>
                  </a:lnTo>
                  <a:lnTo>
                    <a:pt x="406" y="27"/>
                  </a:lnTo>
                  <a:lnTo>
                    <a:pt x="407" y="27"/>
                  </a:lnTo>
                  <a:lnTo>
                    <a:pt x="407" y="28"/>
                  </a:lnTo>
                  <a:lnTo>
                    <a:pt x="407" y="29"/>
                  </a:lnTo>
                  <a:lnTo>
                    <a:pt x="407" y="30"/>
                  </a:lnTo>
                  <a:lnTo>
                    <a:pt x="408" y="30"/>
                  </a:lnTo>
                  <a:lnTo>
                    <a:pt x="408" y="31"/>
                  </a:lnTo>
                  <a:lnTo>
                    <a:pt x="408" y="32"/>
                  </a:lnTo>
                  <a:lnTo>
                    <a:pt x="409" y="32"/>
                  </a:lnTo>
                  <a:lnTo>
                    <a:pt x="410" y="32"/>
                  </a:lnTo>
                  <a:lnTo>
                    <a:pt x="410" y="31"/>
                  </a:lnTo>
                  <a:lnTo>
                    <a:pt x="411" y="31"/>
                  </a:lnTo>
                  <a:lnTo>
                    <a:pt x="411" y="30"/>
                  </a:lnTo>
                  <a:lnTo>
                    <a:pt x="411" y="29"/>
                  </a:lnTo>
                  <a:lnTo>
                    <a:pt x="411" y="28"/>
                  </a:lnTo>
                  <a:lnTo>
                    <a:pt x="411" y="28"/>
                  </a:lnTo>
                  <a:lnTo>
                    <a:pt x="412" y="28"/>
                  </a:lnTo>
                  <a:lnTo>
                    <a:pt x="413" y="28"/>
                  </a:lnTo>
                  <a:lnTo>
                    <a:pt x="414" y="28"/>
                  </a:lnTo>
                  <a:lnTo>
                    <a:pt x="415" y="28"/>
                  </a:lnTo>
                  <a:lnTo>
                    <a:pt x="416" y="28"/>
                  </a:lnTo>
                  <a:lnTo>
                    <a:pt x="416" y="29"/>
                  </a:lnTo>
                  <a:lnTo>
                    <a:pt x="417" y="29"/>
                  </a:lnTo>
                  <a:lnTo>
                    <a:pt x="417" y="29"/>
                  </a:lnTo>
                  <a:lnTo>
                    <a:pt x="417" y="28"/>
                  </a:lnTo>
                  <a:lnTo>
                    <a:pt x="418" y="28"/>
                  </a:lnTo>
                  <a:lnTo>
                    <a:pt x="419" y="28"/>
                  </a:lnTo>
                  <a:lnTo>
                    <a:pt x="420" y="27"/>
                  </a:lnTo>
                  <a:lnTo>
                    <a:pt x="421" y="27"/>
                  </a:lnTo>
                  <a:lnTo>
                    <a:pt x="422" y="27"/>
                  </a:lnTo>
                  <a:lnTo>
                    <a:pt x="423" y="27"/>
                  </a:lnTo>
                  <a:lnTo>
                    <a:pt x="423" y="27"/>
                  </a:lnTo>
                  <a:lnTo>
                    <a:pt x="424" y="27"/>
                  </a:lnTo>
                  <a:lnTo>
                    <a:pt x="425" y="27"/>
                  </a:lnTo>
                  <a:lnTo>
                    <a:pt x="426" y="27"/>
                  </a:lnTo>
                  <a:lnTo>
                    <a:pt x="427" y="27"/>
                  </a:lnTo>
                  <a:lnTo>
                    <a:pt x="427" y="26"/>
                  </a:lnTo>
                  <a:lnTo>
                    <a:pt x="428" y="26"/>
                  </a:lnTo>
                  <a:lnTo>
                    <a:pt x="428" y="26"/>
                  </a:lnTo>
                  <a:lnTo>
                    <a:pt x="429" y="26"/>
                  </a:lnTo>
                  <a:lnTo>
                    <a:pt x="429" y="25"/>
                  </a:lnTo>
                  <a:lnTo>
                    <a:pt x="429" y="26"/>
                  </a:lnTo>
                  <a:lnTo>
                    <a:pt x="430" y="26"/>
                  </a:lnTo>
                  <a:lnTo>
                    <a:pt x="430" y="25"/>
                  </a:lnTo>
                  <a:lnTo>
                    <a:pt x="430" y="26"/>
                  </a:lnTo>
                  <a:lnTo>
                    <a:pt x="430" y="26"/>
                  </a:lnTo>
                  <a:lnTo>
                    <a:pt x="430" y="25"/>
                  </a:lnTo>
                  <a:lnTo>
                    <a:pt x="430" y="26"/>
                  </a:lnTo>
                  <a:lnTo>
                    <a:pt x="431" y="26"/>
                  </a:lnTo>
                  <a:lnTo>
                    <a:pt x="431" y="25"/>
                  </a:lnTo>
                  <a:lnTo>
                    <a:pt x="431" y="26"/>
                  </a:lnTo>
                  <a:lnTo>
                    <a:pt x="431" y="25"/>
                  </a:lnTo>
                  <a:lnTo>
                    <a:pt x="431" y="26"/>
                  </a:lnTo>
                  <a:lnTo>
                    <a:pt x="431" y="25"/>
                  </a:lnTo>
                  <a:lnTo>
                    <a:pt x="432" y="25"/>
                  </a:lnTo>
                  <a:lnTo>
                    <a:pt x="432" y="26"/>
                  </a:lnTo>
                  <a:lnTo>
                    <a:pt x="433" y="26"/>
                  </a:lnTo>
                  <a:lnTo>
                    <a:pt x="434" y="26"/>
                  </a:lnTo>
                  <a:lnTo>
                    <a:pt x="435" y="26"/>
                  </a:lnTo>
                  <a:lnTo>
                    <a:pt x="435" y="26"/>
                  </a:lnTo>
                  <a:lnTo>
                    <a:pt x="436" y="26"/>
                  </a:lnTo>
                  <a:lnTo>
                    <a:pt x="436" y="26"/>
                  </a:lnTo>
                  <a:lnTo>
                    <a:pt x="436" y="27"/>
                  </a:lnTo>
                  <a:lnTo>
                    <a:pt x="437" y="27"/>
                  </a:lnTo>
                  <a:lnTo>
                    <a:pt x="438" y="27"/>
                  </a:lnTo>
                  <a:lnTo>
                    <a:pt x="438" y="26"/>
                  </a:lnTo>
                  <a:lnTo>
                    <a:pt x="438" y="27"/>
                  </a:lnTo>
                  <a:lnTo>
                    <a:pt x="439" y="27"/>
                  </a:lnTo>
                  <a:lnTo>
                    <a:pt x="439" y="26"/>
                  </a:lnTo>
                  <a:lnTo>
                    <a:pt x="440" y="26"/>
                  </a:lnTo>
                  <a:lnTo>
                    <a:pt x="441" y="26"/>
                  </a:lnTo>
                  <a:lnTo>
                    <a:pt x="442" y="26"/>
                  </a:lnTo>
                  <a:lnTo>
                    <a:pt x="443" y="26"/>
                  </a:lnTo>
                  <a:lnTo>
                    <a:pt x="443" y="26"/>
                  </a:lnTo>
                  <a:lnTo>
                    <a:pt x="443" y="26"/>
                  </a:lnTo>
                  <a:lnTo>
                    <a:pt x="444" y="26"/>
                  </a:lnTo>
                  <a:lnTo>
                    <a:pt x="445" y="26"/>
                  </a:lnTo>
                  <a:lnTo>
                    <a:pt x="445" y="26"/>
                  </a:lnTo>
                  <a:lnTo>
                    <a:pt x="446" y="26"/>
                  </a:lnTo>
                  <a:lnTo>
                    <a:pt x="446" y="27"/>
                  </a:lnTo>
                  <a:lnTo>
                    <a:pt x="447" y="27"/>
                  </a:lnTo>
                  <a:lnTo>
                    <a:pt x="447" y="26"/>
                  </a:lnTo>
                  <a:lnTo>
                    <a:pt x="448" y="26"/>
                  </a:lnTo>
                  <a:lnTo>
                    <a:pt x="448" y="27"/>
                  </a:lnTo>
                  <a:lnTo>
                    <a:pt x="449" y="27"/>
                  </a:lnTo>
                  <a:lnTo>
                    <a:pt x="449" y="28"/>
                  </a:lnTo>
                  <a:lnTo>
                    <a:pt x="449" y="28"/>
                  </a:lnTo>
                  <a:lnTo>
                    <a:pt x="450" y="28"/>
                  </a:lnTo>
                  <a:lnTo>
                    <a:pt x="450" y="29"/>
                  </a:lnTo>
                  <a:lnTo>
                    <a:pt x="451" y="29"/>
                  </a:lnTo>
                  <a:lnTo>
                    <a:pt x="451" y="30"/>
                  </a:lnTo>
                  <a:lnTo>
                    <a:pt x="451" y="31"/>
                  </a:lnTo>
                  <a:lnTo>
                    <a:pt x="452" y="31"/>
                  </a:lnTo>
                  <a:lnTo>
                    <a:pt x="453" y="31"/>
                  </a:lnTo>
                  <a:lnTo>
                    <a:pt x="453" y="32"/>
                  </a:lnTo>
                  <a:lnTo>
                    <a:pt x="454" y="32"/>
                  </a:lnTo>
                  <a:lnTo>
                    <a:pt x="455" y="32"/>
                  </a:lnTo>
                  <a:lnTo>
                    <a:pt x="455" y="32"/>
                  </a:lnTo>
                  <a:lnTo>
                    <a:pt x="455" y="31"/>
                  </a:lnTo>
                  <a:lnTo>
                    <a:pt x="456" y="31"/>
                  </a:lnTo>
                  <a:lnTo>
                    <a:pt x="455" y="31"/>
                  </a:lnTo>
                  <a:lnTo>
                    <a:pt x="455" y="30"/>
                  </a:lnTo>
                  <a:lnTo>
                    <a:pt x="456" y="30"/>
                  </a:lnTo>
                  <a:lnTo>
                    <a:pt x="456" y="29"/>
                  </a:lnTo>
                  <a:lnTo>
                    <a:pt x="457" y="29"/>
                  </a:lnTo>
                  <a:lnTo>
                    <a:pt x="458" y="29"/>
                  </a:lnTo>
                  <a:lnTo>
                    <a:pt x="459" y="29"/>
                  </a:lnTo>
                  <a:lnTo>
                    <a:pt x="460" y="29"/>
                  </a:lnTo>
                  <a:lnTo>
                    <a:pt x="460" y="28"/>
                  </a:lnTo>
                  <a:lnTo>
                    <a:pt x="461" y="29"/>
                  </a:lnTo>
                  <a:lnTo>
                    <a:pt x="462" y="29"/>
                  </a:lnTo>
                  <a:lnTo>
                    <a:pt x="462" y="29"/>
                  </a:lnTo>
                  <a:lnTo>
                    <a:pt x="463" y="29"/>
                  </a:lnTo>
                  <a:lnTo>
                    <a:pt x="464" y="29"/>
                  </a:lnTo>
                  <a:lnTo>
                    <a:pt x="464" y="30"/>
                  </a:lnTo>
                  <a:lnTo>
                    <a:pt x="465" y="30"/>
                  </a:lnTo>
                  <a:lnTo>
                    <a:pt x="466" y="30"/>
                  </a:lnTo>
                  <a:lnTo>
                    <a:pt x="467" y="31"/>
                  </a:lnTo>
                  <a:lnTo>
                    <a:pt x="468" y="31"/>
                  </a:lnTo>
                  <a:lnTo>
                    <a:pt x="468" y="32"/>
                  </a:lnTo>
                  <a:lnTo>
                    <a:pt x="469" y="32"/>
                  </a:lnTo>
                  <a:lnTo>
                    <a:pt x="470" y="32"/>
                  </a:lnTo>
                  <a:lnTo>
                    <a:pt x="471" y="32"/>
                  </a:lnTo>
                  <a:lnTo>
                    <a:pt x="472" y="32"/>
                  </a:lnTo>
                  <a:lnTo>
                    <a:pt x="473" y="33"/>
                  </a:lnTo>
                  <a:lnTo>
                    <a:pt x="474" y="33"/>
                  </a:lnTo>
                  <a:lnTo>
                    <a:pt x="475" y="34"/>
                  </a:lnTo>
                  <a:lnTo>
                    <a:pt x="476" y="34"/>
                  </a:lnTo>
                  <a:lnTo>
                    <a:pt x="477" y="35"/>
                  </a:lnTo>
                  <a:lnTo>
                    <a:pt x="478" y="35"/>
                  </a:lnTo>
                  <a:lnTo>
                    <a:pt x="479" y="36"/>
                  </a:lnTo>
                  <a:lnTo>
                    <a:pt x="480" y="36"/>
                  </a:lnTo>
                  <a:lnTo>
                    <a:pt x="481" y="37"/>
                  </a:lnTo>
                  <a:lnTo>
                    <a:pt x="481" y="37"/>
                  </a:lnTo>
                  <a:lnTo>
                    <a:pt x="482" y="38"/>
                  </a:lnTo>
                  <a:lnTo>
                    <a:pt x="483" y="38"/>
                  </a:lnTo>
                  <a:lnTo>
                    <a:pt x="484" y="38"/>
                  </a:lnTo>
                  <a:lnTo>
                    <a:pt x="485" y="39"/>
                  </a:lnTo>
                  <a:lnTo>
                    <a:pt x="487" y="40"/>
                  </a:lnTo>
                  <a:lnTo>
                    <a:pt x="487" y="40"/>
                  </a:lnTo>
                  <a:lnTo>
                    <a:pt x="488" y="41"/>
                  </a:lnTo>
                  <a:lnTo>
                    <a:pt x="489" y="42"/>
                  </a:lnTo>
                  <a:lnTo>
                    <a:pt x="490" y="42"/>
                  </a:lnTo>
                  <a:lnTo>
                    <a:pt x="491" y="43"/>
                  </a:lnTo>
                  <a:lnTo>
                    <a:pt x="493" y="44"/>
                  </a:lnTo>
                  <a:lnTo>
                    <a:pt x="495" y="45"/>
                  </a:lnTo>
                  <a:lnTo>
                    <a:pt x="496" y="45"/>
                  </a:lnTo>
                  <a:lnTo>
                    <a:pt x="497" y="46"/>
                  </a:lnTo>
                  <a:lnTo>
                    <a:pt x="499" y="46"/>
                  </a:lnTo>
                  <a:lnTo>
                    <a:pt x="500" y="47"/>
                  </a:lnTo>
                  <a:lnTo>
                    <a:pt x="502" y="48"/>
                  </a:lnTo>
                  <a:lnTo>
                    <a:pt x="503" y="49"/>
                  </a:lnTo>
                  <a:lnTo>
                    <a:pt x="504" y="50"/>
                  </a:lnTo>
                  <a:lnTo>
                    <a:pt x="506" y="51"/>
                  </a:lnTo>
                  <a:lnTo>
                    <a:pt x="507" y="51"/>
                  </a:lnTo>
                  <a:lnTo>
                    <a:pt x="508" y="51"/>
                  </a:lnTo>
                  <a:lnTo>
                    <a:pt x="509" y="52"/>
                  </a:lnTo>
                  <a:lnTo>
                    <a:pt x="511" y="52"/>
                  </a:lnTo>
                  <a:lnTo>
                    <a:pt x="512" y="53"/>
                  </a:lnTo>
                  <a:lnTo>
                    <a:pt x="513" y="54"/>
                  </a:lnTo>
                  <a:lnTo>
                    <a:pt x="514" y="55"/>
                  </a:lnTo>
                  <a:lnTo>
                    <a:pt x="516" y="56"/>
                  </a:lnTo>
                  <a:lnTo>
                    <a:pt x="517" y="56"/>
                  </a:lnTo>
                  <a:lnTo>
                    <a:pt x="518" y="56"/>
                  </a:lnTo>
                  <a:lnTo>
                    <a:pt x="518" y="57"/>
                  </a:lnTo>
                  <a:lnTo>
                    <a:pt x="519" y="57"/>
                  </a:lnTo>
                  <a:lnTo>
                    <a:pt x="519" y="57"/>
                  </a:lnTo>
                  <a:lnTo>
                    <a:pt x="520" y="57"/>
                  </a:lnTo>
                  <a:lnTo>
                    <a:pt x="520" y="58"/>
                  </a:lnTo>
                  <a:lnTo>
                    <a:pt x="521" y="58"/>
                  </a:lnTo>
                  <a:lnTo>
                    <a:pt x="522" y="58"/>
                  </a:lnTo>
                  <a:lnTo>
                    <a:pt x="522" y="58"/>
                  </a:lnTo>
                  <a:lnTo>
                    <a:pt x="523" y="58"/>
                  </a:lnTo>
                  <a:lnTo>
                    <a:pt x="523" y="59"/>
                  </a:lnTo>
                  <a:lnTo>
                    <a:pt x="524" y="59"/>
                  </a:lnTo>
                  <a:lnTo>
                    <a:pt x="524" y="60"/>
                  </a:lnTo>
                  <a:lnTo>
                    <a:pt x="525" y="60"/>
                  </a:lnTo>
                  <a:lnTo>
                    <a:pt x="525" y="61"/>
                  </a:lnTo>
                  <a:lnTo>
                    <a:pt x="525" y="62"/>
                  </a:lnTo>
                  <a:lnTo>
                    <a:pt x="526" y="62"/>
                  </a:lnTo>
                  <a:lnTo>
                    <a:pt x="526" y="63"/>
                  </a:lnTo>
                  <a:lnTo>
                    <a:pt x="526" y="64"/>
                  </a:lnTo>
                  <a:lnTo>
                    <a:pt x="526" y="64"/>
                  </a:lnTo>
                  <a:lnTo>
                    <a:pt x="526" y="64"/>
                  </a:lnTo>
                  <a:lnTo>
                    <a:pt x="526" y="65"/>
                  </a:lnTo>
                  <a:lnTo>
                    <a:pt x="527" y="65"/>
                  </a:lnTo>
                  <a:lnTo>
                    <a:pt x="527" y="66"/>
                  </a:lnTo>
                  <a:lnTo>
                    <a:pt x="527" y="67"/>
                  </a:lnTo>
                  <a:lnTo>
                    <a:pt x="528" y="67"/>
                  </a:lnTo>
                  <a:lnTo>
                    <a:pt x="528" y="68"/>
                  </a:lnTo>
                  <a:lnTo>
                    <a:pt x="529" y="69"/>
                  </a:lnTo>
                  <a:lnTo>
                    <a:pt x="530" y="70"/>
                  </a:lnTo>
                  <a:lnTo>
                    <a:pt x="530" y="71"/>
                  </a:lnTo>
                  <a:lnTo>
                    <a:pt x="531" y="71"/>
                  </a:lnTo>
                  <a:lnTo>
                    <a:pt x="531" y="72"/>
                  </a:lnTo>
                  <a:lnTo>
                    <a:pt x="532" y="73"/>
                  </a:lnTo>
                  <a:lnTo>
                    <a:pt x="532" y="75"/>
                  </a:lnTo>
                  <a:lnTo>
                    <a:pt x="533" y="77"/>
                  </a:lnTo>
                  <a:lnTo>
                    <a:pt x="534" y="77"/>
                  </a:lnTo>
                  <a:lnTo>
                    <a:pt x="535" y="79"/>
                  </a:lnTo>
                  <a:lnTo>
                    <a:pt x="535" y="80"/>
                  </a:lnTo>
                  <a:lnTo>
                    <a:pt x="536" y="81"/>
                  </a:lnTo>
                  <a:lnTo>
                    <a:pt x="536" y="82"/>
                  </a:lnTo>
                  <a:lnTo>
                    <a:pt x="537" y="82"/>
                  </a:lnTo>
                  <a:lnTo>
                    <a:pt x="537" y="83"/>
                  </a:lnTo>
                  <a:lnTo>
                    <a:pt x="537" y="83"/>
                  </a:lnTo>
                  <a:lnTo>
                    <a:pt x="538" y="83"/>
                  </a:lnTo>
                  <a:lnTo>
                    <a:pt x="538" y="84"/>
                  </a:lnTo>
                  <a:lnTo>
                    <a:pt x="539" y="84"/>
                  </a:lnTo>
                  <a:lnTo>
                    <a:pt x="539" y="85"/>
                  </a:lnTo>
                  <a:lnTo>
                    <a:pt x="539" y="85"/>
                  </a:lnTo>
                  <a:lnTo>
                    <a:pt x="539" y="86"/>
                  </a:lnTo>
                  <a:lnTo>
                    <a:pt x="540" y="86"/>
                  </a:lnTo>
                  <a:lnTo>
                    <a:pt x="541" y="87"/>
                  </a:lnTo>
                  <a:lnTo>
                    <a:pt x="542" y="88"/>
                  </a:lnTo>
                  <a:lnTo>
                    <a:pt x="544" y="90"/>
                  </a:lnTo>
                  <a:lnTo>
                    <a:pt x="546" y="90"/>
                  </a:lnTo>
                  <a:lnTo>
                    <a:pt x="547" y="91"/>
                  </a:lnTo>
                  <a:lnTo>
                    <a:pt x="548" y="92"/>
                  </a:lnTo>
                  <a:lnTo>
                    <a:pt x="550" y="93"/>
                  </a:lnTo>
                  <a:lnTo>
                    <a:pt x="551" y="94"/>
                  </a:lnTo>
                  <a:lnTo>
                    <a:pt x="551" y="94"/>
                  </a:lnTo>
                  <a:lnTo>
                    <a:pt x="552" y="95"/>
                  </a:lnTo>
                  <a:lnTo>
                    <a:pt x="555" y="96"/>
                  </a:lnTo>
                  <a:lnTo>
                    <a:pt x="556" y="97"/>
                  </a:lnTo>
                  <a:lnTo>
                    <a:pt x="558" y="98"/>
                  </a:lnTo>
                  <a:lnTo>
                    <a:pt x="558" y="99"/>
                  </a:lnTo>
                  <a:lnTo>
                    <a:pt x="560" y="100"/>
                  </a:lnTo>
                  <a:lnTo>
                    <a:pt x="561" y="101"/>
                  </a:lnTo>
                  <a:lnTo>
                    <a:pt x="562" y="102"/>
                  </a:lnTo>
                  <a:lnTo>
                    <a:pt x="563" y="102"/>
                  </a:lnTo>
                  <a:lnTo>
                    <a:pt x="564" y="103"/>
                  </a:lnTo>
                  <a:lnTo>
                    <a:pt x="564" y="103"/>
                  </a:lnTo>
                  <a:lnTo>
                    <a:pt x="566" y="103"/>
                  </a:lnTo>
                  <a:lnTo>
                    <a:pt x="567" y="104"/>
                  </a:lnTo>
                  <a:lnTo>
                    <a:pt x="567" y="105"/>
                  </a:lnTo>
                  <a:lnTo>
                    <a:pt x="568" y="105"/>
                  </a:lnTo>
                  <a:lnTo>
                    <a:pt x="569" y="106"/>
                  </a:lnTo>
                  <a:lnTo>
                    <a:pt x="570" y="106"/>
                  </a:lnTo>
                  <a:lnTo>
                    <a:pt x="570" y="107"/>
                  </a:lnTo>
                  <a:lnTo>
                    <a:pt x="571" y="107"/>
                  </a:lnTo>
                  <a:lnTo>
                    <a:pt x="571" y="108"/>
                  </a:lnTo>
                  <a:lnTo>
                    <a:pt x="572" y="109"/>
                  </a:lnTo>
                  <a:lnTo>
                    <a:pt x="573" y="109"/>
                  </a:lnTo>
                  <a:lnTo>
                    <a:pt x="574" y="110"/>
                  </a:lnTo>
                  <a:lnTo>
                    <a:pt x="575" y="111"/>
                  </a:lnTo>
                  <a:lnTo>
                    <a:pt x="575" y="112"/>
                  </a:lnTo>
                  <a:lnTo>
                    <a:pt x="576" y="112"/>
                  </a:lnTo>
                  <a:lnTo>
                    <a:pt x="577" y="113"/>
                  </a:lnTo>
                  <a:lnTo>
                    <a:pt x="577" y="114"/>
                  </a:lnTo>
                  <a:lnTo>
                    <a:pt x="577" y="115"/>
                  </a:lnTo>
                  <a:lnTo>
                    <a:pt x="577" y="116"/>
                  </a:lnTo>
                  <a:lnTo>
                    <a:pt x="578" y="116"/>
                  </a:lnTo>
                  <a:lnTo>
                    <a:pt x="579" y="117"/>
                  </a:lnTo>
                  <a:lnTo>
                    <a:pt x="580" y="119"/>
                  </a:lnTo>
                  <a:lnTo>
                    <a:pt x="580" y="120"/>
                  </a:lnTo>
                  <a:lnTo>
                    <a:pt x="581" y="121"/>
                  </a:lnTo>
                  <a:lnTo>
                    <a:pt x="581" y="122"/>
                  </a:lnTo>
                  <a:lnTo>
                    <a:pt x="581" y="122"/>
                  </a:lnTo>
                  <a:lnTo>
                    <a:pt x="582" y="123"/>
                  </a:lnTo>
                  <a:lnTo>
                    <a:pt x="582" y="124"/>
                  </a:lnTo>
                  <a:lnTo>
                    <a:pt x="582" y="125"/>
                  </a:lnTo>
                  <a:lnTo>
                    <a:pt x="583" y="125"/>
                  </a:lnTo>
                  <a:lnTo>
                    <a:pt x="583" y="126"/>
                  </a:lnTo>
                  <a:lnTo>
                    <a:pt x="583" y="127"/>
                  </a:lnTo>
                  <a:lnTo>
                    <a:pt x="583" y="127"/>
                  </a:lnTo>
                  <a:lnTo>
                    <a:pt x="583" y="128"/>
                  </a:lnTo>
                  <a:lnTo>
                    <a:pt x="584" y="128"/>
                  </a:lnTo>
                  <a:lnTo>
                    <a:pt x="585" y="129"/>
                  </a:lnTo>
                  <a:lnTo>
                    <a:pt x="585" y="130"/>
                  </a:lnTo>
                  <a:lnTo>
                    <a:pt x="586" y="131"/>
                  </a:lnTo>
                  <a:lnTo>
                    <a:pt x="586" y="132"/>
                  </a:lnTo>
                  <a:lnTo>
                    <a:pt x="587" y="133"/>
                  </a:lnTo>
                  <a:lnTo>
                    <a:pt x="588" y="133"/>
                  </a:lnTo>
                  <a:lnTo>
                    <a:pt x="588" y="134"/>
                  </a:lnTo>
                  <a:lnTo>
                    <a:pt x="589" y="134"/>
                  </a:lnTo>
                  <a:lnTo>
                    <a:pt x="589" y="135"/>
                  </a:lnTo>
                  <a:lnTo>
                    <a:pt x="590" y="135"/>
                  </a:lnTo>
                  <a:lnTo>
                    <a:pt x="590" y="135"/>
                  </a:lnTo>
                  <a:lnTo>
                    <a:pt x="590" y="135"/>
                  </a:lnTo>
                  <a:lnTo>
                    <a:pt x="590" y="136"/>
                  </a:lnTo>
                  <a:lnTo>
                    <a:pt x="591" y="136"/>
                  </a:lnTo>
                  <a:lnTo>
                    <a:pt x="592" y="136"/>
                  </a:lnTo>
                  <a:lnTo>
                    <a:pt x="593" y="137"/>
                  </a:lnTo>
                  <a:lnTo>
                    <a:pt x="594" y="137"/>
                  </a:lnTo>
                  <a:lnTo>
                    <a:pt x="595" y="137"/>
                  </a:lnTo>
                  <a:lnTo>
                    <a:pt x="596" y="137"/>
                  </a:lnTo>
                  <a:lnTo>
                    <a:pt x="596" y="137"/>
                  </a:lnTo>
                  <a:lnTo>
                    <a:pt x="596" y="138"/>
                  </a:lnTo>
                  <a:lnTo>
                    <a:pt x="597" y="138"/>
                  </a:lnTo>
                  <a:lnTo>
                    <a:pt x="598" y="138"/>
                  </a:lnTo>
                  <a:lnTo>
                    <a:pt x="599" y="139"/>
                  </a:lnTo>
                  <a:lnTo>
                    <a:pt x="600" y="140"/>
                  </a:lnTo>
                  <a:lnTo>
                    <a:pt x="601" y="140"/>
                  </a:lnTo>
                  <a:lnTo>
                    <a:pt x="601" y="141"/>
                  </a:lnTo>
                  <a:lnTo>
                    <a:pt x="602" y="141"/>
                  </a:lnTo>
                  <a:lnTo>
                    <a:pt x="602" y="141"/>
                  </a:lnTo>
                  <a:lnTo>
                    <a:pt x="603" y="141"/>
                  </a:lnTo>
                  <a:lnTo>
                    <a:pt x="603" y="142"/>
                  </a:lnTo>
                  <a:lnTo>
                    <a:pt x="603" y="143"/>
                  </a:lnTo>
                  <a:lnTo>
                    <a:pt x="604" y="144"/>
                  </a:lnTo>
                  <a:lnTo>
                    <a:pt x="604" y="145"/>
                  </a:lnTo>
                  <a:lnTo>
                    <a:pt x="605" y="145"/>
                  </a:lnTo>
                  <a:lnTo>
                    <a:pt x="605" y="146"/>
                  </a:lnTo>
                  <a:lnTo>
                    <a:pt x="606" y="147"/>
                  </a:lnTo>
                  <a:lnTo>
                    <a:pt x="607" y="148"/>
                  </a:lnTo>
                  <a:lnTo>
                    <a:pt x="607" y="148"/>
                  </a:lnTo>
                  <a:lnTo>
                    <a:pt x="607" y="149"/>
                  </a:lnTo>
                  <a:lnTo>
                    <a:pt x="608" y="150"/>
                  </a:lnTo>
                  <a:lnTo>
                    <a:pt x="609" y="151"/>
                  </a:lnTo>
                  <a:lnTo>
                    <a:pt x="609" y="153"/>
                  </a:lnTo>
                  <a:lnTo>
                    <a:pt x="609" y="154"/>
                  </a:lnTo>
                  <a:lnTo>
                    <a:pt x="610" y="154"/>
                  </a:lnTo>
                  <a:lnTo>
                    <a:pt x="610" y="154"/>
                  </a:lnTo>
                  <a:lnTo>
                    <a:pt x="611" y="155"/>
                  </a:lnTo>
                  <a:lnTo>
                    <a:pt x="612" y="156"/>
                  </a:lnTo>
                  <a:lnTo>
                    <a:pt x="613" y="157"/>
                  </a:lnTo>
                  <a:lnTo>
                    <a:pt x="613" y="158"/>
                  </a:lnTo>
                  <a:lnTo>
                    <a:pt x="614" y="158"/>
                  </a:lnTo>
                  <a:lnTo>
                    <a:pt x="615" y="159"/>
                  </a:lnTo>
                  <a:lnTo>
                    <a:pt x="615" y="160"/>
                  </a:lnTo>
                  <a:lnTo>
                    <a:pt x="614" y="161"/>
                  </a:lnTo>
                  <a:lnTo>
                    <a:pt x="613" y="161"/>
                  </a:lnTo>
                  <a:lnTo>
                    <a:pt x="613" y="162"/>
                  </a:lnTo>
                  <a:lnTo>
                    <a:pt x="612" y="163"/>
                  </a:lnTo>
                  <a:lnTo>
                    <a:pt x="611" y="164"/>
                  </a:lnTo>
                  <a:lnTo>
                    <a:pt x="610" y="165"/>
                  </a:lnTo>
                  <a:lnTo>
                    <a:pt x="610" y="166"/>
                  </a:lnTo>
                  <a:lnTo>
                    <a:pt x="609" y="167"/>
                  </a:lnTo>
                  <a:lnTo>
                    <a:pt x="609" y="167"/>
                  </a:lnTo>
                  <a:lnTo>
                    <a:pt x="609" y="168"/>
                  </a:lnTo>
                  <a:lnTo>
                    <a:pt x="609" y="169"/>
                  </a:lnTo>
                  <a:lnTo>
                    <a:pt x="609" y="170"/>
                  </a:lnTo>
                  <a:lnTo>
                    <a:pt x="609" y="170"/>
                  </a:lnTo>
                  <a:lnTo>
                    <a:pt x="608" y="171"/>
                  </a:lnTo>
                  <a:lnTo>
                    <a:pt x="607" y="172"/>
                  </a:lnTo>
                  <a:lnTo>
                    <a:pt x="606" y="172"/>
                  </a:lnTo>
                  <a:lnTo>
                    <a:pt x="605" y="173"/>
                  </a:lnTo>
                  <a:lnTo>
                    <a:pt x="605" y="173"/>
                  </a:lnTo>
                  <a:lnTo>
                    <a:pt x="604" y="173"/>
                  </a:lnTo>
                  <a:lnTo>
                    <a:pt x="604" y="174"/>
                  </a:lnTo>
                  <a:lnTo>
                    <a:pt x="604" y="175"/>
                  </a:lnTo>
                  <a:lnTo>
                    <a:pt x="603" y="175"/>
                  </a:lnTo>
                  <a:lnTo>
                    <a:pt x="603" y="176"/>
                  </a:lnTo>
                  <a:lnTo>
                    <a:pt x="603" y="176"/>
                  </a:lnTo>
                  <a:lnTo>
                    <a:pt x="603" y="177"/>
                  </a:lnTo>
                  <a:lnTo>
                    <a:pt x="603" y="178"/>
                  </a:lnTo>
                  <a:lnTo>
                    <a:pt x="602" y="178"/>
                  </a:lnTo>
                  <a:lnTo>
                    <a:pt x="602" y="179"/>
                  </a:lnTo>
                  <a:lnTo>
                    <a:pt x="601" y="180"/>
                  </a:lnTo>
                  <a:lnTo>
                    <a:pt x="600" y="180"/>
                  </a:lnTo>
                  <a:lnTo>
                    <a:pt x="600" y="181"/>
                  </a:lnTo>
                  <a:lnTo>
                    <a:pt x="599" y="181"/>
                  </a:lnTo>
                  <a:lnTo>
                    <a:pt x="599" y="182"/>
                  </a:lnTo>
                  <a:lnTo>
                    <a:pt x="598" y="183"/>
                  </a:lnTo>
                  <a:lnTo>
                    <a:pt x="598" y="184"/>
                  </a:lnTo>
                  <a:lnTo>
                    <a:pt x="598" y="185"/>
                  </a:lnTo>
                  <a:lnTo>
                    <a:pt x="597" y="185"/>
                  </a:lnTo>
                  <a:lnTo>
                    <a:pt x="597" y="184"/>
                  </a:lnTo>
                  <a:lnTo>
                    <a:pt x="597" y="185"/>
                  </a:lnTo>
                  <a:lnTo>
                    <a:pt x="597" y="186"/>
                  </a:lnTo>
                  <a:lnTo>
                    <a:pt x="596" y="186"/>
                  </a:lnTo>
                  <a:lnTo>
                    <a:pt x="596" y="186"/>
                  </a:lnTo>
                  <a:lnTo>
                    <a:pt x="596" y="187"/>
                  </a:lnTo>
                  <a:lnTo>
                    <a:pt x="596" y="188"/>
                  </a:lnTo>
                  <a:lnTo>
                    <a:pt x="595" y="189"/>
                  </a:lnTo>
                  <a:lnTo>
                    <a:pt x="594" y="190"/>
                  </a:lnTo>
                  <a:lnTo>
                    <a:pt x="593" y="191"/>
                  </a:lnTo>
                  <a:lnTo>
                    <a:pt x="592" y="192"/>
                  </a:lnTo>
                  <a:lnTo>
                    <a:pt x="592" y="193"/>
                  </a:lnTo>
                  <a:lnTo>
                    <a:pt x="591" y="193"/>
                  </a:lnTo>
                  <a:lnTo>
                    <a:pt x="591" y="194"/>
                  </a:lnTo>
                  <a:lnTo>
                    <a:pt x="590" y="195"/>
                  </a:lnTo>
                  <a:lnTo>
                    <a:pt x="590" y="195"/>
                  </a:lnTo>
                  <a:lnTo>
                    <a:pt x="590" y="196"/>
                  </a:lnTo>
                  <a:lnTo>
                    <a:pt x="589" y="198"/>
                  </a:lnTo>
                  <a:lnTo>
                    <a:pt x="588" y="198"/>
                  </a:lnTo>
                  <a:lnTo>
                    <a:pt x="588" y="199"/>
                  </a:lnTo>
                  <a:lnTo>
                    <a:pt x="587" y="199"/>
                  </a:lnTo>
                  <a:lnTo>
                    <a:pt x="587" y="200"/>
                  </a:lnTo>
                  <a:lnTo>
                    <a:pt x="586" y="200"/>
                  </a:lnTo>
                  <a:lnTo>
                    <a:pt x="585" y="201"/>
                  </a:lnTo>
                  <a:lnTo>
                    <a:pt x="585" y="202"/>
                  </a:lnTo>
                  <a:lnTo>
                    <a:pt x="584" y="202"/>
                  </a:lnTo>
                  <a:lnTo>
                    <a:pt x="583" y="202"/>
                  </a:lnTo>
                  <a:lnTo>
                    <a:pt x="583" y="203"/>
                  </a:lnTo>
                  <a:lnTo>
                    <a:pt x="583" y="203"/>
                  </a:lnTo>
                  <a:lnTo>
                    <a:pt x="582" y="203"/>
                  </a:lnTo>
                  <a:lnTo>
                    <a:pt x="582" y="204"/>
                  </a:lnTo>
                  <a:lnTo>
                    <a:pt x="582" y="205"/>
                  </a:lnTo>
                  <a:lnTo>
                    <a:pt x="581" y="205"/>
                  </a:lnTo>
                  <a:lnTo>
                    <a:pt x="581" y="205"/>
                  </a:lnTo>
                  <a:lnTo>
                    <a:pt x="580" y="206"/>
                  </a:lnTo>
                  <a:lnTo>
                    <a:pt x="578" y="206"/>
                  </a:lnTo>
                  <a:lnTo>
                    <a:pt x="578" y="207"/>
                  </a:lnTo>
                  <a:lnTo>
                    <a:pt x="577" y="207"/>
                  </a:lnTo>
                  <a:lnTo>
                    <a:pt x="577" y="208"/>
                  </a:lnTo>
                  <a:lnTo>
                    <a:pt x="577" y="209"/>
                  </a:lnTo>
                  <a:lnTo>
                    <a:pt x="577" y="209"/>
                  </a:lnTo>
                  <a:lnTo>
                    <a:pt x="577" y="210"/>
                  </a:lnTo>
                  <a:lnTo>
                    <a:pt x="577" y="211"/>
                  </a:lnTo>
                  <a:lnTo>
                    <a:pt x="577" y="212"/>
                  </a:lnTo>
                  <a:lnTo>
                    <a:pt x="576" y="212"/>
                  </a:lnTo>
                  <a:lnTo>
                    <a:pt x="576" y="212"/>
                  </a:lnTo>
                  <a:lnTo>
                    <a:pt x="576" y="213"/>
                  </a:lnTo>
                  <a:lnTo>
                    <a:pt x="576" y="214"/>
                  </a:lnTo>
                  <a:lnTo>
                    <a:pt x="576" y="215"/>
                  </a:lnTo>
                  <a:lnTo>
                    <a:pt x="576" y="216"/>
                  </a:lnTo>
                  <a:lnTo>
                    <a:pt x="575" y="217"/>
                  </a:lnTo>
                  <a:lnTo>
                    <a:pt x="576" y="217"/>
                  </a:lnTo>
                  <a:lnTo>
                    <a:pt x="576" y="218"/>
                  </a:lnTo>
                  <a:lnTo>
                    <a:pt x="575" y="218"/>
                  </a:lnTo>
                  <a:lnTo>
                    <a:pt x="575" y="218"/>
                  </a:lnTo>
                  <a:lnTo>
                    <a:pt x="575" y="219"/>
                  </a:lnTo>
                  <a:lnTo>
                    <a:pt x="574" y="219"/>
                  </a:lnTo>
                  <a:lnTo>
                    <a:pt x="574" y="220"/>
                  </a:lnTo>
                  <a:lnTo>
                    <a:pt x="574" y="221"/>
                  </a:lnTo>
                  <a:lnTo>
                    <a:pt x="574" y="222"/>
                  </a:lnTo>
                  <a:lnTo>
                    <a:pt x="573" y="223"/>
                  </a:lnTo>
                  <a:lnTo>
                    <a:pt x="574" y="224"/>
                  </a:lnTo>
                  <a:lnTo>
                    <a:pt x="574" y="225"/>
                  </a:lnTo>
                  <a:lnTo>
                    <a:pt x="574" y="225"/>
                  </a:lnTo>
                  <a:lnTo>
                    <a:pt x="574" y="226"/>
                  </a:lnTo>
                  <a:lnTo>
                    <a:pt x="574" y="227"/>
                  </a:lnTo>
                  <a:lnTo>
                    <a:pt x="575" y="227"/>
                  </a:lnTo>
                  <a:lnTo>
                    <a:pt x="575" y="228"/>
                  </a:lnTo>
                  <a:lnTo>
                    <a:pt x="575" y="229"/>
                  </a:lnTo>
                  <a:lnTo>
                    <a:pt x="575" y="230"/>
                  </a:lnTo>
                  <a:lnTo>
                    <a:pt x="575" y="231"/>
                  </a:lnTo>
                  <a:lnTo>
                    <a:pt x="576" y="231"/>
                  </a:lnTo>
                  <a:lnTo>
                    <a:pt x="576" y="231"/>
                  </a:lnTo>
                  <a:lnTo>
                    <a:pt x="576" y="232"/>
                  </a:lnTo>
                  <a:lnTo>
                    <a:pt x="576" y="233"/>
                  </a:lnTo>
                  <a:lnTo>
                    <a:pt x="576" y="234"/>
                  </a:lnTo>
                  <a:lnTo>
                    <a:pt x="576" y="235"/>
                  </a:lnTo>
                  <a:lnTo>
                    <a:pt x="576" y="236"/>
                  </a:lnTo>
                  <a:lnTo>
                    <a:pt x="576" y="237"/>
                  </a:lnTo>
                  <a:lnTo>
                    <a:pt x="576" y="238"/>
                  </a:lnTo>
                  <a:lnTo>
                    <a:pt x="576" y="238"/>
                  </a:lnTo>
                  <a:lnTo>
                    <a:pt x="576" y="240"/>
                  </a:lnTo>
                  <a:lnTo>
                    <a:pt x="576" y="241"/>
                  </a:lnTo>
                  <a:lnTo>
                    <a:pt x="576" y="243"/>
                  </a:lnTo>
                  <a:lnTo>
                    <a:pt x="576" y="244"/>
                  </a:lnTo>
                  <a:lnTo>
                    <a:pt x="576" y="244"/>
                  </a:lnTo>
                  <a:lnTo>
                    <a:pt x="576" y="245"/>
                  </a:lnTo>
                  <a:lnTo>
                    <a:pt x="576" y="246"/>
                  </a:lnTo>
                  <a:lnTo>
                    <a:pt x="576" y="247"/>
                  </a:lnTo>
                  <a:lnTo>
                    <a:pt x="575" y="249"/>
                  </a:lnTo>
                  <a:lnTo>
                    <a:pt x="575" y="250"/>
                  </a:lnTo>
                  <a:lnTo>
                    <a:pt x="575" y="250"/>
                  </a:lnTo>
                  <a:lnTo>
                    <a:pt x="575" y="251"/>
                  </a:lnTo>
                  <a:lnTo>
                    <a:pt x="575" y="252"/>
                  </a:lnTo>
                  <a:lnTo>
                    <a:pt x="575" y="253"/>
                  </a:lnTo>
                  <a:lnTo>
                    <a:pt x="575" y="254"/>
                  </a:lnTo>
                  <a:lnTo>
                    <a:pt x="575" y="255"/>
                  </a:lnTo>
                  <a:lnTo>
                    <a:pt x="574" y="256"/>
                  </a:lnTo>
                  <a:lnTo>
                    <a:pt x="575" y="256"/>
                  </a:lnTo>
                  <a:lnTo>
                    <a:pt x="575" y="257"/>
                  </a:lnTo>
                  <a:lnTo>
                    <a:pt x="574" y="257"/>
                  </a:lnTo>
                  <a:lnTo>
                    <a:pt x="575" y="257"/>
                  </a:lnTo>
                  <a:lnTo>
                    <a:pt x="576" y="257"/>
                  </a:lnTo>
                  <a:lnTo>
                    <a:pt x="577" y="257"/>
                  </a:lnTo>
                  <a:lnTo>
                    <a:pt x="577" y="257"/>
                  </a:lnTo>
                  <a:lnTo>
                    <a:pt x="577" y="257"/>
                  </a:lnTo>
                  <a:lnTo>
                    <a:pt x="578" y="257"/>
                  </a:lnTo>
                  <a:lnTo>
                    <a:pt x="579" y="257"/>
                  </a:lnTo>
                  <a:lnTo>
                    <a:pt x="580" y="258"/>
                  </a:lnTo>
                  <a:lnTo>
                    <a:pt x="581" y="258"/>
                  </a:lnTo>
                  <a:lnTo>
                    <a:pt x="582" y="258"/>
                  </a:lnTo>
                  <a:lnTo>
                    <a:pt x="582" y="259"/>
                  </a:lnTo>
                  <a:lnTo>
                    <a:pt x="583" y="259"/>
                  </a:lnTo>
                  <a:lnTo>
                    <a:pt x="583" y="259"/>
                  </a:lnTo>
                  <a:lnTo>
                    <a:pt x="584" y="259"/>
                  </a:lnTo>
                  <a:lnTo>
                    <a:pt x="585" y="259"/>
                  </a:lnTo>
                  <a:lnTo>
                    <a:pt x="584" y="259"/>
                  </a:lnTo>
                  <a:lnTo>
                    <a:pt x="584" y="260"/>
                  </a:lnTo>
                  <a:lnTo>
                    <a:pt x="585" y="260"/>
                  </a:lnTo>
                  <a:lnTo>
                    <a:pt x="585" y="261"/>
                  </a:lnTo>
                  <a:lnTo>
                    <a:pt x="585" y="260"/>
                  </a:lnTo>
                  <a:lnTo>
                    <a:pt x="586" y="261"/>
                  </a:lnTo>
                  <a:lnTo>
                    <a:pt x="586" y="260"/>
                  </a:lnTo>
                  <a:lnTo>
                    <a:pt x="587" y="260"/>
                  </a:lnTo>
                  <a:lnTo>
                    <a:pt x="587" y="259"/>
                  </a:lnTo>
                  <a:lnTo>
                    <a:pt x="587" y="260"/>
                  </a:lnTo>
                  <a:lnTo>
                    <a:pt x="588" y="260"/>
                  </a:lnTo>
                  <a:lnTo>
                    <a:pt x="589" y="260"/>
                  </a:lnTo>
                  <a:lnTo>
                    <a:pt x="590" y="260"/>
                  </a:lnTo>
                  <a:lnTo>
                    <a:pt x="590" y="260"/>
                  </a:lnTo>
                  <a:lnTo>
                    <a:pt x="591" y="260"/>
                  </a:lnTo>
                  <a:lnTo>
                    <a:pt x="592" y="260"/>
                  </a:lnTo>
                  <a:lnTo>
                    <a:pt x="593" y="260"/>
                  </a:lnTo>
                  <a:lnTo>
                    <a:pt x="593" y="259"/>
                  </a:lnTo>
                  <a:lnTo>
                    <a:pt x="593" y="258"/>
                  </a:lnTo>
                  <a:lnTo>
                    <a:pt x="593" y="257"/>
                  </a:lnTo>
                  <a:lnTo>
                    <a:pt x="594" y="257"/>
                  </a:lnTo>
                  <a:lnTo>
                    <a:pt x="595" y="257"/>
                  </a:lnTo>
                  <a:lnTo>
                    <a:pt x="596" y="257"/>
                  </a:lnTo>
                  <a:lnTo>
                    <a:pt x="596" y="257"/>
                  </a:lnTo>
                  <a:lnTo>
                    <a:pt x="596" y="257"/>
                  </a:lnTo>
                  <a:lnTo>
                    <a:pt x="597" y="257"/>
                  </a:lnTo>
                  <a:lnTo>
                    <a:pt x="598" y="257"/>
                  </a:lnTo>
                  <a:lnTo>
                    <a:pt x="598" y="256"/>
                  </a:lnTo>
                  <a:lnTo>
                    <a:pt x="598" y="257"/>
                  </a:lnTo>
                  <a:lnTo>
                    <a:pt x="599" y="257"/>
                  </a:lnTo>
                  <a:lnTo>
                    <a:pt x="600" y="257"/>
                  </a:lnTo>
                  <a:lnTo>
                    <a:pt x="601" y="257"/>
                  </a:lnTo>
                  <a:lnTo>
                    <a:pt x="602" y="257"/>
                  </a:lnTo>
                  <a:lnTo>
                    <a:pt x="602" y="257"/>
                  </a:lnTo>
                  <a:lnTo>
                    <a:pt x="603" y="257"/>
                  </a:lnTo>
                  <a:lnTo>
                    <a:pt x="603" y="257"/>
                  </a:lnTo>
                  <a:lnTo>
                    <a:pt x="604" y="257"/>
                  </a:lnTo>
                  <a:lnTo>
                    <a:pt x="604" y="257"/>
                  </a:lnTo>
                  <a:lnTo>
                    <a:pt x="605" y="257"/>
                  </a:lnTo>
                  <a:lnTo>
                    <a:pt x="606" y="257"/>
                  </a:lnTo>
                  <a:lnTo>
                    <a:pt x="607" y="257"/>
                  </a:lnTo>
                  <a:lnTo>
                    <a:pt x="607" y="256"/>
                  </a:lnTo>
                  <a:lnTo>
                    <a:pt x="608" y="256"/>
                  </a:lnTo>
                  <a:lnTo>
                    <a:pt x="609" y="256"/>
                  </a:lnTo>
                  <a:lnTo>
                    <a:pt x="609" y="256"/>
                  </a:lnTo>
                  <a:lnTo>
                    <a:pt x="610" y="256"/>
                  </a:lnTo>
                  <a:lnTo>
                    <a:pt x="610" y="255"/>
                  </a:lnTo>
                  <a:lnTo>
                    <a:pt x="611" y="255"/>
                  </a:lnTo>
                  <a:lnTo>
                    <a:pt x="612" y="255"/>
                  </a:lnTo>
                  <a:lnTo>
                    <a:pt x="613" y="255"/>
                  </a:lnTo>
                  <a:lnTo>
                    <a:pt x="613" y="256"/>
                  </a:lnTo>
                  <a:lnTo>
                    <a:pt x="614" y="256"/>
                  </a:lnTo>
                  <a:lnTo>
                    <a:pt x="615" y="256"/>
                  </a:lnTo>
                  <a:lnTo>
                    <a:pt x="615" y="256"/>
                  </a:lnTo>
                  <a:lnTo>
                    <a:pt x="616" y="256"/>
                  </a:lnTo>
                  <a:lnTo>
                    <a:pt x="617" y="255"/>
                  </a:lnTo>
                  <a:lnTo>
                    <a:pt x="618" y="255"/>
                  </a:lnTo>
                  <a:lnTo>
                    <a:pt x="618" y="254"/>
                  </a:lnTo>
                  <a:lnTo>
                    <a:pt x="619" y="254"/>
                  </a:lnTo>
                  <a:lnTo>
                    <a:pt x="620" y="253"/>
                  </a:lnTo>
                  <a:lnTo>
                    <a:pt x="621" y="253"/>
                  </a:lnTo>
                  <a:lnTo>
                    <a:pt x="621" y="252"/>
                  </a:lnTo>
                  <a:lnTo>
                    <a:pt x="622" y="252"/>
                  </a:lnTo>
                  <a:lnTo>
                    <a:pt x="622" y="252"/>
                  </a:lnTo>
                  <a:lnTo>
                    <a:pt x="623" y="252"/>
                  </a:lnTo>
                  <a:lnTo>
                    <a:pt x="623" y="251"/>
                  </a:lnTo>
                  <a:lnTo>
                    <a:pt x="624" y="251"/>
                  </a:lnTo>
                  <a:lnTo>
                    <a:pt x="625" y="251"/>
                  </a:lnTo>
                  <a:lnTo>
                    <a:pt x="626" y="251"/>
                  </a:lnTo>
                  <a:lnTo>
                    <a:pt x="626" y="250"/>
                  </a:lnTo>
                  <a:lnTo>
                    <a:pt x="627" y="250"/>
                  </a:lnTo>
                  <a:lnTo>
                    <a:pt x="628" y="250"/>
                  </a:lnTo>
                  <a:lnTo>
                    <a:pt x="628" y="250"/>
                  </a:lnTo>
                  <a:lnTo>
                    <a:pt x="628" y="250"/>
                  </a:lnTo>
                  <a:lnTo>
                    <a:pt x="628" y="249"/>
                  </a:lnTo>
                  <a:lnTo>
                    <a:pt x="629" y="249"/>
                  </a:lnTo>
                  <a:lnTo>
                    <a:pt x="630" y="249"/>
                  </a:lnTo>
                  <a:lnTo>
                    <a:pt x="631" y="249"/>
                  </a:lnTo>
                  <a:lnTo>
                    <a:pt x="631" y="250"/>
                  </a:lnTo>
                  <a:lnTo>
                    <a:pt x="632" y="250"/>
                  </a:lnTo>
                  <a:lnTo>
                    <a:pt x="633" y="250"/>
                  </a:lnTo>
                  <a:lnTo>
                    <a:pt x="634" y="250"/>
                  </a:lnTo>
                  <a:lnTo>
                    <a:pt x="634" y="251"/>
                  </a:lnTo>
                  <a:lnTo>
                    <a:pt x="635" y="251"/>
                  </a:lnTo>
                  <a:lnTo>
                    <a:pt x="635" y="250"/>
                  </a:lnTo>
                  <a:lnTo>
                    <a:pt x="635" y="250"/>
                  </a:lnTo>
                  <a:lnTo>
                    <a:pt x="636" y="250"/>
                  </a:lnTo>
                  <a:lnTo>
                    <a:pt x="637" y="250"/>
                  </a:lnTo>
                  <a:lnTo>
                    <a:pt x="637" y="250"/>
                  </a:lnTo>
                  <a:lnTo>
                    <a:pt x="638" y="250"/>
                  </a:lnTo>
                  <a:lnTo>
                    <a:pt x="638" y="250"/>
                  </a:lnTo>
                  <a:lnTo>
                    <a:pt x="639" y="250"/>
                  </a:lnTo>
                  <a:lnTo>
                    <a:pt x="639" y="251"/>
                  </a:lnTo>
                  <a:lnTo>
                    <a:pt x="639" y="252"/>
                  </a:lnTo>
                  <a:lnTo>
                    <a:pt x="640" y="252"/>
                  </a:lnTo>
                  <a:lnTo>
                    <a:pt x="640" y="253"/>
                  </a:lnTo>
                  <a:lnTo>
                    <a:pt x="640" y="254"/>
                  </a:lnTo>
                  <a:lnTo>
                    <a:pt x="640" y="255"/>
                  </a:lnTo>
                  <a:lnTo>
                    <a:pt x="640" y="256"/>
                  </a:lnTo>
                  <a:lnTo>
                    <a:pt x="641" y="256"/>
                  </a:lnTo>
                  <a:lnTo>
                    <a:pt x="643" y="256"/>
                  </a:lnTo>
                  <a:lnTo>
                    <a:pt x="643" y="257"/>
                  </a:lnTo>
                  <a:lnTo>
                    <a:pt x="643" y="256"/>
                  </a:lnTo>
                  <a:lnTo>
                    <a:pt x="644" y="256"/>
                  </a:lnTo>
                  <a:lnTo>
                    <a:pt x="644" y="257"/>
                  </a:lnTo>
                  <a:lnTo>
                    <a:pt x="645" y="257"/>
                  </a:lnTo>
                  <a:lnTo>
                    <a:pt x="645" y="256"/>
                  </a:lnTo>
                  <a:lnTo>
                    <a:pt x="645" y="257"/>
                  </a:lnTo>
                  <a:lnTo>
                    <a:pt x="646" y="257"/>
                  </a:lnTo>
                  <a:lnTo>
                    <a:pt x="647" y="257"/>
                  </a:lnTo>
                  <a:lnTo>
                    <a:pt x="647" y="257"/>
                  </a:lnTo>
                  <a:lnTo>
                    <a:pt x="648" y="257"/>
                  </a:lnTo>
                  <a:lnTo>
                    <a:pt x="649" y="256"/>
                  </a:lnTo>
                  <a:lnTo>
                    <a:pt x="650" y="256"/>
                  </a:lnTo>
                  <a:lnTo>
                    <a:pt x="651" y="256"/>
                  </a:lnTo>
                  <a:lnTo>
                    <a:pt x="652" y="256"/>
                  </a:lnTo>
                  <a:lnTo>
                    <a:pt x="651" y="256"/>
                  </a:lnTo>
                  <a:lnTo>
                    <a:pt x="651" y="257"/>
                  </a:lnTo>
                  <a:lnTo>
                    <a:pt x="649" y="258"/>
                  </a:lnTo>
                  <a:lnTo>
                    <a:pt x="649" y="259"/>
                  </a:lnTo>
                  <a:lnTo>
                    <a:pt x="649" y="260"/>
                  </a:lnTo>
                  <a:lnTo>
                    <a:pt x="649" y="261"/>
                  </a:lnTo>
                  <a:lnTo>
                    <a:pt x="648" y="262"/>
                  </a:lnTo>
                  <a:lnTo>
                    <a:pt x="645" y="264"/>
                  </a:lnTo>
                  <a:lnTo>
                    <a:pt x="644" y="265"/>
                  </a:lnTo>
                  <a:lnTo>
                    <a:pt x="644" y="266"/>
                  </a:lnTo>
                  <a:lnTo>
                    <a:pt x="643" y="268"/>
                  </a:lnTo>
                  <a:lnTo>
                    <a:pt x="642" y="269"/>
                  </a:lnTo>
                  <a:lnTo>
                    <a:pt x="642" y="270"/>
                  </a:lnTo>
                  <a:lnTo>
                    <a:pt x="641" y="270"/>
                  </a:lnTo>
                  <a:lnTo>
                    <a:pt x="641" y="270"/>
                  </a:lnTo>
                  <a:lnTo>
                    <a:pt x="641" y="271"/>
                  </a:lnTo>
                  <a:lnTo>
                    <a:pt x="640" y="272"/>
                  </a:lnTo>
                  <a:lnTo>
                    <a:pt x="639" y="272"/>
                  </a:lnTo>
                  <a:lnTo>
                    <a:pt x="638" y="274"/>
                  </a:lnTo>
                  <a:lnTo>
                    <a:pt x="637" y="274"/>
                  </a:lnTo>
                  <a:lnTo>
                    <a:pt x="637" y="275"/>
                  </a:lnTo>
                  <a:lnTo>
                    <a:pt x="636" y="276"/>
                  </a:lnTo>
                  <a:lnTo>
                    <a:pt x="636" y="277"/>
                  </a:lnTo>
                  <a:lnTo>
                    <a:pt x="635" y="277"/>
                  </a:lnTo>
                  <a:lnTo>
                    <a:pt x="635" y="279"/>
                  </a:lnTo>
                  <a:lnTo>
                    <a:pt x="635" y="279"/>
                  </a:lnTo>
                  <a:lnTo>
                    <a:pt x="633" y="279"/>
                  </a:lnTo>
                  <a:lnTo>
                    <a:pt x="632" y="280"/>
                  </a:lnTo>
                  <a:lnTo>
                    <a:pt x="633" y="281"/>
                  </a:lnTo>
                  <a:lnTo>
                    <a:pt x="633" y="282"/>
                  </a:lnTo>
                  <a:lnTo>
                    <a:pt x="634" y="282"/>
                  </a:lnTo>
                  <a:lnTo>
                    <a:pt x="634" y="283"/>
                  </a:lnTo>
                  <a:lnTo>
                    <a:pt x="634" y="283"/>
                  </a:lnTo>
                  <a:lnTo>
                    <a:pt x="634" y="284"/>
                  </a:lnTo>
                  <a:lnTo>
                    <a:pt x="635" y="284"/>
                  </a:lnTo>
                  <a:lnTo>
                    <a:pt x="635" y="285"/>
                  </a:lnTo>
                  <a:lnTo>
                    <a:pt x="635" y="285"/>
                  </a:lnTo>
                  <a:lnTo>
                    <a:pt x="635" y="286"/>
                  </a:lnTo>
                  <a:lnTo>
                    <a:pt x="636" y="286"/>
                  </a:lnTo>
                  <a:lnTo>
                    <a:pt x="637" y="287"/>
                  </a:lnTo>
                  <a:lnTo>
                    <a:pt x="637" y="288"/>
                  </a:lnTo>
                  <a:lnTo>
                    <a:pt x="638" y="288"/>
                  </a:lnTo>
                  <a:lnTo>
                    <a:pt x="638" y="289"/>
                  </a:lnTo>
                  <a:lnTo>
                    <a:pt x="639" y="289"/>
                  </a:lnTo>
                  <a:lnTo>
                    <a:pt x="639" y="289"/>
                  </a:lnTo>
                  <a:lnTo>
                    <a:pt x="640" y="289"/>
                  </a:lnTo>
                  <a:lnTo>
                    <a:pt x="640" y="290"/>
                  </a:lnTo>
                  <a:lnTo>
                    <a:pt x="641" y="290"/>
                  </a:lnTo>
                  <a:lnTo>
                    <a:pt x="641" y="291"/>
                  </a:lnTo>
                  <a:lnTo>
                    <a:pt x="641" y="293"/>
                  </a:lnTo>
                  <a:lnTo>
                    <a:pt x="641" y="295"/>
                  </a:lnTo>
                  <a:lnTo>
                    <a:pt x="641" y="295"/>
                  </a:lnTo>
                  <a:lnTo>
                    <a:pt x="641" y="296"/>
                  </a:lnTo>
                  <a:lnTo>
                    <a:pt x="641" y="297"/>
                  </a:lnTo>
                  <a:lnTo>
                    <a:pt x="641" y="298"/>
                  </a:lnTo>
                  <a:lnTo>
                    <a:pt x="641" y="298"/>
                  </a:lnTo>
                  <a:lnTo>
                    <a:pt x="641" y="299"/>
                  </a:lnTo>
                  <a:lnTo>
                    <a:pt x="642" y="301"/>
                  </a:lnTo>
                  <a:lnTo>
                    <a:pt x="643" y="302"/>
                  </a:lnTo>
                  <a:lnTo>
                    <a:pt x="644" y="302"/>
                  </a:lnTo>
                  <a:lnTo>
                    <a:pt x="644" y="304"/>
                  </a:lnTo>
                  <a:lnTo>
                    <a:pt x="644" y="305"/>
                  </a:lnTo>
                  <a:lnTo>
                    <a:pt x="644" y="306"/>
                  </a:lnTo>
                  <a:lnTo>
                    <a:pt x="645" y="306"/>
                  </a:lnTo>
                  <a:lnTo>
                    <a:pt x="645" y="307"/>
                  </a:lnTo>
                  <a:lnTo>
                    <a:pt x="646" y="307"/>
                  </a:lnTo>
                  <a:lnTo>
                    <a:pt x="647" y="308"/>
                  </a:lnTo>
                  <a:lnTo>
                    <a:pt x="646" y="308"/>
                  </a:lnTo>
                  <a:lnTo>
                    <a:pt x="647" y="308"/>
                  </a:lnTo>
                  <a:lnTo>
                    <a:pt x="647" y="308"/>
                  </a:lnTo>
                  <a:lnTo>
                    <a:pt x="647" y="308"/>
                  </a:lnTo>
                  <a:lnTo>
                    <a:pt x="648" y="308"/>
                  </a:lnTo>
                  <a:lnTo>
                    <a:pt x="648" y="309"/>
                  </a:lnTo>
                  <a:lnTo>
                    <a:pt x="649" y="309"/>
                  </a:lnTo>
                  <a:lnTo>
                    <a:pt x="649" y="310"/>
                  </a:lnTo>
                  <a:lnTo>
                    <a:pt x="649" y="311"/>
                  </a:lnTo>
                  <a:lnTo>
                    <a:pt x="650" y="311"/>
                  </a:lnTo>
                  <a:lnTo>
                    <a:pt x="650" y="312"/>
                  </a:lnTo>
                  <a:lnTo>
                    <a:pt x="651" y="312"/>
                  </a:lnTo>
                  <a:lnTo>
                    <a:pt x="652" y="312"/>
                  </a:lnTo>
                  <a:lnTo>
                    <a:pt x="652" y="313"/>
                  </a:lnTo>
                  <a:lnTo>
                    <a:pt x="653" y="313"/>
                  </a:lnTo>
                  <a:lnTo>
                    <a:pt x="653" y="314"/>
                  </a:lnTo>
                  <a:lnTo>
                    <a:pt x="654" y="314"/>
                  </a:lnTo>
                  <a:lnTo>
                    <a:pt x="654" y="315"/>
                  </a:lnTo>
                  <a:lnTo>
                    <a:pt x="654" y="315"/>
                  </a:lnTo>
                  <a:lnTo>
                    <a:pt x="655" y="316"/>
                  </a:lnTo>
                  <a:lnTo>
                    <a:pt x="656" y="319"/>
                  </a:lnTo>
                  <a:lnTo>
                    <a:pt x="657" y="321"/>
                  </a:lnTo>
                  <a:lnTo>
                    <a:pt x="657" y="321"/>
                  </a:lnTo>
                  <a:lnTo>
                    <a:pt x="658" y="323"/>
                  </a:lnTo>
                  <a:lnTo>
                    <a:pt x="659" y="324"/>
                  </a:lnTo>
                  <a:lnTo>
                    <a:pt x="659" y="325"/>
                  </a:lnTo>
                  <a:lnTo>
                    <a:pt x="659" y="326"/>
                  </a:lnTo>
                  <a:lnTo>
                    <a:pt x="660" y="327"/>
                  </a:lnTo>
                  <a:lnTo>
                    <a:pt x="660" y="327"/>
                  </a:lnTo>
                  <a:lnTo>
                    <a:pt x="660" y="328"/>
                  </a:lnTo>
                  <a:lnTo>
                    <a:pt x="661" y="328"/>
                  </a:lnTo>
                  <a:lnTo>
                    <a:pt x="662" y="328"/>
                  </a:lnTo>
                  <a:lnTo>
                    <a:pt x="663" y="328"/>
                  </a:lnTo>
                  <a:lnTo>
                    <a:pt x="663" y="327"/>
                  </a:lnTo>
                  <a:lnTo>
                    <a:pt x="664" y="327"/>
                  </a:lnTo>
                  <a:lnTo>
                    <a:pt x="664" y="328"/>
                  </a:lnTo>
                  <a:lnTo>
                    <a:pt x="665" y="328"/>
                  </a:lnTo>
                  <a:lnTo>
                    <a:pt x="667" y="328"/>
                  </a:lnTo>
                  <a:lnTo>
                    <a:pt x="669" y="330"/>
                  </a:lnTo>
                  <a:lnTo>
                    <a:pt x="670" y="330"/>
                  </a:lnTo>
                  <a:lnTo>
                    <a:pt x="671" y="332"/>
                  </a:lnTo>
                  <a:lnTo>
                    <a:pt x="671" y="333"/>
                  </a:lnTo>
                  <a:lnTo>
                    <a:pt x="671" y="334"/>
                  </a:lnTo>
                  <a:lnTo>
                    <a:pt x="671" y="334"/>
                  </a:lnTo>
                  <a:lnTo>
                    <a:pt x="671" y="335"/>
                  </a:lnTo>
                  <a:lnTo>
                    <a:pt x="672" y="336"/>
                  </a:lnTo>
                  <a:lnTo>
                    <a:pt x="672" y="337"/>
                  </a:lnTo>
                  <a:lnTo>
                    <a:pt x="672" y="338"/>
                  </a:lnTo>
                  <a:lnTo>
                    <a:pt x="672" y="340"/>
                  </a:lnTo>
                  <a:lnTo>
                    <a:pt x="673" y="340"/>
                  </a:lnTo>
                  <a:lnTo>
                    <a:pt x="673" y="341"/>
                  </a:lnTo>
                  <a:lnTo>
                    <a:pt x="673" y="342"/>
                  </a:lnTo>
                  <a:lnTo>
                    <a:pt x="673" y="345"/>
                  </a:lnTo>
                  <a:lnTo>
                    <a:pt x="673" y="346"/>
                  </a:lnTo>
                  <a:lnTo>
                    <a:pt x="673" y="347"/>
                  </a:lnTo>
                  <a:lnTo>
                    <a:pt x="674" y="347"/>
                  </a:lnTo>
                  <a:lnTo>
                    <a:pt x="675" y="347"/>
                  </a:lnTo>
                  <a:lnTo>
                    <a:pt x="676" y="347"/>
                  </a:lnTo>
                  <a:lnTo>
                    <a:pt x="676" y="347"/>
                  </a:lnTo>
                  <a:lnTo>
                    <a:pt x="677" y="347"/>
                  </a:lnTo>
                  <a:lnTo>
                    <a:pt x="678" y="347"/>
                  </a:lnTo>
                  <a:lnTo>
                    <a:pt x="678" y="348"/>
                  </a:lnTo>
                  <a:lnTo>
                    <a:pt x="679" y="348"/>
                  </a:lnTo>
                  <a:lnTo>
                    <a:pt x="679" y="349"/>
                  </a:lnTo>
                  <a:lnTo>
                    <a:pt x="679" y="349"/>
                  </a:lnTo>
                  <a:lnTo>
                    <a:pt x="679" y="350"/>
                  </a:lnTo>
                  <a:lnTo>
                    <a:pt x="680" y="350"/>
                  </a:lnTo>
                  <a:lnTo>
                    <a:pt x="680" y="351"/>
                  </a:lnTo>
                  <a:lnTo>
                    <a:pt x="680" y="352"/>
                  </a:lnTo>
                  <a:lnTo>
                    <a:pt x="681" y="352"/>
                  </a:lnTo>
                  <a:lnTo>
                    <a:pt x="681" y="353"/>
                  </a:lnTo>
                  <a:lnTo>
                    <a:pt x="681" y="353"/>
                  </a:lnTo>
                  <a:lnTo>
                    <a:pt x="681" y="354"/>
                  </a:lnTo>
                  <a:lnTo>
                    <a:pt x="682" y="354"/>
                  </a:lnTo>
                  <a:lnTo>
                    <a:pt x="682" y="355"/>
                  </a:lnTo>
                  <a:lnTo>
                    <a:pt x="682" y="356"/>
                  </a:lnTo>
                  <a:lnTo>
                    <a:pt x="682" y="357"/>
                  </a:lnTo>
                  <a:lnTo>
                    <a:pt x="683" y="357"/>
                  </a:lnTo>
                  <a:lnTo>
                    <a:pt x="683" y="358"/>
                  </a:lnTo>
                  <a:lnTo>
                    <a:pt x="684" y="358"/>
                  </a:lnTo>
                  <a:lnTo>
                    <a:pt x="684" y="359"/>
                  </a:lnTo>
                  <a:lnTo>
                    <a:pt x="685" y="359"/>
                  </a:lnTo>
                  <a:lnTo>
                    <a:pt x="685" y="360"/>
                  </a:lnTo>
                  <a:lnTo>
                    <a:pt x="686" y="360"/>
                  </a:lnTo>
                  <a:lnTo>
                    <a:pt x="686" y="360"/>
                  </a:lnTo>
                  <a:lnTo>
                    <a:pt x="686" y="360"/>
                  </a:lnTo>
                  <a:lnTo>
                    <a:pt x="687" y="360"/>
                  </a:lnTo>
                  <a:lnTo>
                    <a:pt x="687" y="361"/>
                  </a:lnTo>
                  <a:lnTo>
                    <a:pt x="688" y="361"/>
                  </a:lnTo>
                  <a:lnTo>
                    <a:pt x="689" y="361"/>
                  </a:lnTo>
                  <a:lnTo>
                    <a:pt x="690" y="361"/>
                  </a:lnTo>
                  <a:lnTo>
                    <a:pt x="691" y="361"/>
                  </a:lnTo>
                  <a:lnTo>
                    <a:pt x="691" y="362"/>
                  </a:lnTo>
                  <a:lnTo>
                    <a:pt x="692" y="362"/>
                  </a:lnTo>
                  <a:lnTo>
                    <a:pt x="692" y="362"/>
                  </a:lnTo>
                  <a:lnTo>
                    <a:pt x="693" y="362"/>
                  </a:lnTo>
                  <a:lnTo>
                    <a:pt x="693" y="363"/>
                  </a:lnTo>
                  <a:lnTo>
                    <a:pt x="693" y="362"/>
                  </a:lnTo>
                  <a:lnTo>
                    <a:pt x="694" y="362"/>
                  </a:lnTo>
                  <a:lnTo>
                    <a:pt x="695" y="362"/>
                  </a:lnTo>
                  <a:lnTo>
                    <a:pt x="696" y="362"/>
                  </a:lnTo>
                  <a:lnTo>
                    <a:pt x="696" y="363"/>
                  </a:lnTo>
                  <a:lnTo>
                    <a:pt x="697" y="363"/>
                  </a:lnTo>
                  <a:lnTo>
                    <a:pt x="697" y="364"/>
                  </a:lnTo>
                  <a:lnTo>
                    <a:pt x="698" y="364"/>
                  </a:lnTo>
                  <a:lnTo>
                    <a:pt x="698" y="365"/>
                  </a:lnTo>
                  <a:lnTo>
                    <a:pt x="698" y="365"/>
                  </a:lnTo>
                  <a:lnTo>
                    <a:pt x="698" y="366"/>
                  </a:lnTo>
                  <a:lnTo>
                    <a:pt x="699" y="366"/>
                  </a:lnTo>
                  <a:lnTo>
                    <a:pt x="699" y="366"/>
                  </a:lnTo>
                  <a:lnTo>
                    <a:pt x="700" y="366"/>
                  </a:lnTo>
                  <a:lnTo>
                    <a:pt x="700" y="367"/>
                  </a:lnTo>
                  <a:lnTo>
                    <a:pt x="701" y="367"/>
                  </a:lnTo>
                  <a:lnTo>
                    <a:pt x="701" y="368"/>
                  </a:lnTo>
                  <a:lnTo>
                    <a:pt x="702" y="368"/>
                  </a:lnTo>
                  <a:lnTo>
                    <a:pt x="702" y="369"/>
                  </a:lnTo>
                  <a:lnTo>
                    <a:pt x="703" y="369"/>
                  </a:lnTo>
                  <a:lnTo>
                    <a:pt x="703" y="370"/>
                  </a:lnTo>
                  <a:lnTo>
                    <a:pt x="704" y="370"/>
                  </a:lnTo>
                  <a:lnTo>
                    <a:pt x="704" y="371"/>
                  </a:lnTo>
                  <a:lnTo>
                    <a:pt x="705" y="371"/>
                  </a:lnTo>
                  <a:lnTo>
                    <a:pt x="705" y="372"/>
                  </a:lnTo>
                  <a:lnTo>
                    <a:pt x="705" y="373"/>
                  </a:lnTo>
                  <a:lnTo>
                    <a:pt x="706" y="373"/>
                  </a:lnTo>
                  <a:lnTo>
                    <a:pt x="707" y="373"/>
                  </a:lnTo>
                  <a:lnTo>
                    <a:pt x="708" y="373"/>
                  </a:lnTo>
                  <a:lnTo>
                    <a:pt x="708" y="374"/>
                  </a:lnTo>
                  <a:lnTo>
                    <a:pt x="709" y="374"/>
                  </a:lnTo>
                  <a:lnTo>
                    <a:pt x="709" y="375"/>
                  </a:lnTo>
                  <a:lnTo>
                    <a:pt x="710" y="375"/>
                  </a:lnTo>
                  <a:lnTo>
                    <a:pt x="710" y="376"/>
                  </a:lnTo>
                  <a:lnTo>
                    <a:pt x="711" y="376"/>
                  </a:lnTo>
                  <a:lnTo>
                    <a:pt x="711" y="377"/>
                  </a:lnTo>
                  <a:lnTo>
                    <a:pt x="711" y="377"/>
                  </a:lnTo>
                  <a:lnTo>
                    <a:pt x="711" y="378"/>
                  </a:lnTo>
                  <a:lnTo>
                    <a:pt x="712" y="379"/>
                  </a:lnTo>
                  <a:lnTo>
                    <a:pt x="713" y="379"/>
                  </a:lnTo>
                  <a:lnTo>
                    <a:pt x="713" y="379"/>
                  </a:lnTo>
                  <a:lnTo>
                    <a:pt x="714" y="379"/>
                  </a:lnTo>
                  <a:lnTo>
                    <a:pt x="714" y="380"/>
                  </a:lnTo>
                  <a:lnTo>
                    <a:pt x="715" y="381"/>
                  </a:lnTo>
                  <a:lnTo>
                    <a:pt x="716" y="381"/>
                  </a:lnTo>
                  <a:lnTo>
                    <a:pt x="716" y="382"/>
                  </a:lnTo>
                  <a:lnTo>
                    <a:pt x="717" y="383"/>
                  </a:lnTo>
                  <a:lnTo>
                    <a:pt x="718" y="383"/>
                  </a:lnTo>
                  <a:lnTo>
                    <a:pt x="718" y="384"/>
                  </a:lnTo>
                  <a:lnTo>
                    <a:pt x="718" y="384"/>
                  </a:lnTo>
                  <a:lnTo>
                    <a:pt x="718" y="385"/>
                  </a:lnTo>
                  <a:lnTo>
                    <a:pt x="719" y="385"/>
                  </a:lnTo>
                  <a:lnTo>
                    <a:pt x="720" y="386"/>
                  </a:lnTo>
                  <a:lnTo>
                    <a:pt x="721" y="386"/>
                  </a:lnTo>
                  <a:lnTo>
                    <a:pt x="722" y="386"/>
                  </a:lnTo>
                  <a:lnTo>
                    <a:pt x="723" y="387"/>
                  </a:lnTo>
                  <a:lnTo>
                    <a:pt x="724" y="387"/>
                  </a:lnTo>
                  <a:lnTo>
                    <a:pt x="724" y="387"/>
                  </a:lnTo>
                  <a:lnTo>
                    <a:pt x="725" y="388"/>
                  </a:lnTo>
                  <a:lnTo>
                    <a:pt x="727" y="388"/>
                  </a:lnTo>
                  <a:lnTo>
                    <a:pt x="728" y="389"/>
                  </a:lnTo>
                  <a:lnTo>
                    <a:pt x="729" y="389"/>
                  </a:lnTo>
                  <a:lnTo>
                    <a:pt x="730" y="390"/>
                  </a:lnTo>
                  <a:lnTo>
                    <a:pt x="731" y="390"/>
                  </a:lnTo>
                  <a:lnTo>
                    <a:pt x="733" y="391"/>
                  </a:lnTo>
                  <a:lnTo>
                    <a:pt x="734" y="391"/>
                  </a:lnTo>
                  <a:lnTo>
                    <a:pt x="736" y="392"/>
                  </a:lnTo>
                  <a:lnTo>
                    <a:pt x="738" y="392"/>
                  </a:lnTo>
                  <a:lnTo>
                    <a:pt x="739" y="392"/>
                  </a:lnTo>
                  <a:lnTo>
                    <a:pt x="741" y="393"/>
                  </a:lnTo>
                  <a:lnTo>
                    <a:pt x="743" y="393"/>
                  </a:lnTo>
                  <a:lnTo>
                    <a:pt x="744" y="394"/>
                  </a:lnTo>
                  <a:lnTo>
                    <a:pt x="746" y="395"/>
                  </a:lnTo>
                  <a:lnTo>
                    <a:pt x="748" y="395"/>
                  </a:lnTo>
                  <a:lnTo>
                    <a:pt x="750" y="396"/>
                  </a:lnTo>
                  <a:lnTo>
                    <a:pt x="751" y="397"/>
                  </a:lnTo>
                  <a:lnTo>
                    <a:pt x="752" y="397"/>
                  </a:lnTo>
                  <a:lnTo>
                    <a:pt x="753" y="397"/>
                  </a:lnTo>
                  <a:lnTo>
                    <a:pt x="754" y="398"/>
                  </a:lnTo>
                  <a:lnTo>
                    <a:pt x="755" y="398"/>
                  </a:lnTo>
                  <a:lnTo>
                    <a:pt x="756" y="398"/>
                  </a:lnTo>
                  <a:lnTo>
                    <a:pt x="758" y="398"/>
                  </a:lnTo>
                  <a:lnTo>
                    <a:pt x="760" y="399"/>
                  </a:lnTo>
                  <a:lnTo>
                    <a:pt x="761" y="399"/>
                  </a:lnTo>
                  <a:lnTo>
                    <a:pt x="762" y="400"/>
                  </a:lnTo>
                  <a:lnTo>
                    <a:pt x="763" y="400"/>
                  </a:lnTo>
                  <a:lnTo>
                    <a:pt x="764" y="401"/>
                  </a:lnTo>
                  <a:lnTo>
                    <a:pt x="766" y="401"/>
                  </a:lnTo>
                  <a:lnTo>
                    <a:pt x="767" y="401"/>
                  </a:lnTo>
                  <a:lnTo>
                    <a:pt x="768" y="402"/>
                  </a:lnTo>
                  <a:lnTo>
                    <a:pt x="769" y="402"/>
                  </a:lnTo>
                  <a:lnTo>
                    <a:pt x="770" y="403"/>
                  </a:lnTo>
                  <a:lnTo>
                    <a:pt x="771" y="403"/>
                  </a:lnTo>
                  <a:lnTo>
                    <a:pt x="772" y="404"/>
                  </a:lnTo>
                  <a:lnTo>
                    <a:pt x="773" y="404"/>
                  </a:lnTo>
                  <a:lnTo>
                    <a:pt x="774" y="404"/>
                  </a:lnTo>
                  <a:lnTo>
                    <a:pt x="775" y="405"/>
                  </a:lnTo>
                  <a:lnTo>
                    <a:pt x="776" y="405"/>
                  </a:lnTo>
                  <a:lnTo>
                    <a:pt x="777" y="405"/>
                  </a:lnTo>
                  <a:lnTo>
                    <a:pt x="779" y="405"/>
                  </a:lnTo>
                  <a:lnTo>
                    <a:pt x="780" y="406"/>
                  </a:lnTo>
                  <a:lnTo>
                    <a:pt x="781" y="406"/>
                  </a:lnTo>
                  <a:lnTo>
                    <a:pt x="782" y="406"/>
                  </a:lnTo>
                  <a:lnTo>
                    <a:pt x="783" y="407"/>
                  </a:lnTo>
                  <a:lnTo>
                    <a:pt x="785" y="407"/>
                  </a:lnTo>
                  <a:lnTo>
                    <a:pt x="786" y="408"/>
                  </a:lnTo>
                  <a:lnTo>
                    <a:pt x="787" y="408"/>
                  </a:lnTo>
                  <a:lnTo>
                    <a:pt x="788" y="409"/>
                  </a:lnTo>
                  <a:lnTo>
                    <a:pt x="789" y="409"/>
                  </a:lnTo>
                  <a:lnTo>
                    <a:pt x="790" y="409"/>
                  </a:lnTo>
                  <a:lnTo>
                    <a:pt x="791" y="410"/>
                  </a:lnTo>
                  <a:lnTo>
                    <a:pt x="792" y="410"/>
                  </a:lnTo>
                  <a:lnTo>
                    <a:pt x="793" y="411"/>
                  </a:lnTo>
                  <a:lnTo>
                    <a:pt x="794" y="411"/>
                  </a:lnTo>
                  <a:lnTo>
                    <a:pt x="795" y="411"/>
                  </a:lnTo>
                  <a:lnTo>
                    <a:pt x="796" y="411"/>
                  </a:lnTo>
                  <a:lnTo>
                    <a:pt x="797" y="411"/>
                  </a:lnTo>
                  <a:lnTo>
                    <a:pt x="799" y="412"/>
                  </a:lnTo>
                  <a:lnTo>
                    <a:pt x="800" y="412"/>
                  </a:lnTo>
                  <a:lnTo>
                    <a:pt x="801" y="412"/>
                  </a:lnTo>
                  <a:lnTo>
                    <a:pt x="801" y="413"/>
                  </a:lnTo>
                  <a:lnTo>
                    <a:pt x="803" y="413"/>
                  </a:lnTo>
                  <a:lnTo>
                    <a:pt x="804" y="414"/>
                  </a:lnTo>
                  <a:lnTo>
                    <a:pt x="805" y="414"/>
                  </a:lnTo>
                  <a:lnTo>
                    <a:pt x="806" y="414"/>
                  </a:lnTo>
                  <a:lnTo>
                    <a:pt x="807" y="415"/>
                  </a:lnTo>
                  <a:lnTo>
                    <a:pt x="807" y="415"/>
                  </a:lnTo>
                  <a:lnTo>
                    <a:pt x="808" y="415"/>
                  </a:lnTo>
                  <a:lnTo>
                    <a:pt x="809" y="416"/>
                  </a:lnTo>
                  <a:lnTo>
                    <a:pt x="810" y="416"/>
                  </a:lnTo>
                  <a:lnTo>
                    <a:pt x="812" y="417"/>
                  </a:lnTo>
                  <a:lnTo>
                    <a:pt x="813" y="417"/>
                  </a:lnTo>
                  <a:lnTo>
                    <a:pt x="814" y="417"/>
                  </a:lnTo>
                  <a:lnTo>
                    <a:pt x="814" y="417"/>
                  </a:lnTo>
                  <a:lnTo>
                    <a:pt x="815" y="417"/>
                  </a:lnTo>
                  <a:lnTo>
                    <a:pt x="816" y="417"/>
                  </a:lnTo>
                  <a:lnTo>
                    <a:pt x="816" y="418"/>
                  </a:lnTo>
                  <a:lnTo>
                    <a:pt x="817" y="418"/>
                  </a:lnTo>
                  <a:lnTo>
                    <a:pt x="818" y="418"/>
                  </a:lnTo>
                  <a:lnTo>
                    <a:pt x="819" y="419"/>
                  </a:lnTo>
                  <a:lnTo>
                    <a:pt x="820" y="419"/>
                  </a:lnTo>
                  <a:lnTo>
                    <a:pt x="820" y="419"/>
                  </a:lnTo>
                  <a:lnTo>
                    <a:pt x="821" y="420"/>
                  </a:lnTo>
                  <a:lnTo>
                    <a:pt x="822" y="420"/>
                  </a:lnTo>
                  <a:lnTo>
                    <a:pt x="823" y="420"/>
                  </a:lnTo>
                  <a:lnTo>
                    <a:pt x="825" y="421"/>
                  </a:lnTo>
                  <a:lnTo>
                    <a:pt x="826" y="421"/>
                  </a:lnTo>
                  <a:lnTo>
                    <a:pt x="826" y="421"/>
                  </a:lnTo>
                  <a:lnTo>
                    <a:pt x="827" y="422"/>
                  </a:lnTo>
                  <a:lnTo>
                    <a:pt x="828" y="422"/>
                  </a:lnTo>
                  <a:lnTo>
                    <a:pt x="829" y="423"/>
                  </a:lnTo>
                  <a:lnTo>
                    <a:pt x="831" y="423"/>
                  </a:lnTo>
                  <a:lnTo>
                    <a:pt x="832" y="424"/>
                  </a:lnTo>
                  <a:lnTo>
                    <a:pt x="833" y="424"/>
                  </a:lnTo>
                  <a:lnTo>
                    <a:pt x="833" y="424"/>
                  </a:lnTo>
                  <a:lnTo>
                    <a:pt x="836" y="424"/>
                  </a:lnTo>
                  <a:lnTo>
                    <a:pt x="837" y="425"/>
                  </a:lnTo>
                  <a:lnTo>
                    <a:pt x="838" y="425"/>
                  </a:lnTo>
                  <a:lnTo>
                    <a:pt x="839" y="425"/>
                  </a:lnTo>
                  <a:lnTo>
                    <a:pt x="839" y="425"/>
                  </a:lnTo>
                  <a:lnTo>
                    <a:pt x="840" y="426"/>
                  </a:lnTo>
                  <a:lnTo>
                    <a:pt x="841" y="426"/>
                  </a:lnTo>
                  <a:lnTo>
                    <a:pt x="842" y="426"/>
                  </a:lnTo>
                  <a:lnTo>
                    <a:pt x="843" y="427"/>
                  </a:lnTo>
                  <a:lnTo>
                    <a:pt x="845" y="427"/>
                  </a:lnTo>
                  <a:lnTo>
                    <a:pt x="846" y="428"/>
                  </a:lnTo>
                  <a:lnTo>
                    <a:pt x="846" y="428"/>
                  </a:lnTo>
                  <a:lnTo>
                    <a:pt x="847" y="428"/>
                  </a:lnTo>
                  <a:lnTo>
                    <a:pt x="848" y="429"/>
                  </a:lnTo>
                  <a:lnTo>
                    <a:pt x="853" y="430"/>
                  </a:lnTo>
                  <a:lnTo>
                    <a:pt x="855" y="430"/>
                  </a:lnTo>
                  <a:lnTo>
                    <a:pt x="855" y="431"/>
                  </a:lnTo>
                  <a:lnTo>
                    <a:pt x="856" y="431"/>
                  </a:lnTo>
                  <a:lnTo>
                    <a:pt x="858" y="431"/>
                  </a:lnTo>
                  <a:lnTo>
                    <a:pt x="859" y="432"/>
                  </a:lnTo>
                  <a:lnTo>
                    <a:pt x="860" y="432"/>
                  </a:lnTo>
                  <a:lnTo>
                    <a:pt x="860" y="433"/>
                  </a:lnTo>
                  <a:lnTo>
                    <a:pt x="861" y="433"/>
                  </a:lnTo>
                  <a:lnTo>
                    <a:pt x="862" y="433"/>
                  </a:lnTo>
                  <a:lnTo>
                    <a:pt x="863" y="433"/>
                  </a:lnTo>
                  <a:lnTo>
                    <a:pt x="864" y="434"/>
                  </a:lnTo>
                  <a:lnTo>
                    <a:pt x="865" y="434"/>
                  </a:lnTo>
                  <a:lnTo>
                    <a:pt x="865" y="434"/>
                  </a:lnTo>
                  <a:lnTo>
                    <a:pt x="865" y="435"/>
                  </a:lnTo>
                  <a:lnTo>
                    <a:pt x="866" y="435"/>
                  </a:lnTo>
                  <a:lnTo>
                    <a:pt x="867" y="435"/>
                  </a:lnTo>
                  <a:lnTo>
                    <a:pt x="868" y="435"/>
                  </a:lnTo>
                  <a:lnTo>
                    <a:pt x="868" y="436"/>
                  </a:lnTo>
                  <a:lnTo>
                    <a:pt x="869" y="436"/>
                  </a:lnTo>
                  <a:lnTo>
                    <a:pt x="870" y="436"/>
                  </a:lnTo>
                  <a:lnTo>
                    <a:pt x="871" y="436"/>
                  </a:lnTo>
                  <a:lnTo>
                    <a:pt x="871" y="437"/>
                  </a:lnTo>
                  <a:lnTo>
                    <a:pt x="872" y="437"/>
                  </a:lnTo>
                  <a:lnTo>
                    <a:pt x="873" y="437"/>
                  </a:lnTo>
                  <a:lnTo>
                    <a:pt x="873" y="437"/>
                  </a:lnTo>
                  <a:lnTo>
                    <a:pt x="875" y="437"/>
                  </a:lnTo>
                  <a:lnTo>
                    <a:pt x="876" y="437"/>
                  </a:lnTo>
                  <a:lnTo>
                    <a:pt x="876" y="438"/>
                  </a:lnTo>
                  <a:lnTo>
                    <a:pt x="877" y="438"/>
                  </a:lnTo>
                  <a:lnTo>
                    <a:pt x="878" y="438"/>
                  </a:lnTo>
                  <a:lnTo>
                    <a:pt x="878" y="438"/>
                  </a:lnTo>
                  <a:lnTo>
                    <a:pt x="878" y="439"/>
                  </a:lnTo>
                  <a:lnTo>
                    <a:pt x="879" y="439"/>
                  </a:lnTo>
                  <a:lnTo>
                    <a:pt x="880" y="439"/>
                  </a:lnTo>
                  <a:lnTo>
                    <a:pt x="881" y="440"/>
                  </a:lnTo>
                  <a:lnTo>
                    <a:pt x="882" y="440"/>
                  </a:lnTo>
                  <a:lnTo>
                    <a:pt x="883" y="440"/>
                  </a:lnTo>
                  <a:lnTo>
                    <a:pt x="884" y="441"/>
                  </a:lnTo>
                  <a:lnTo>
                    <a:pt x="884" y="441"/>
                  </a:lnTo>
                  <a:lnTo>
                    <a:pt x="885" y="441"/>
                  </a:lnTo>
                  <a:lnTo>
                    <a:pt x="886" y="441"/>
                  </a:lnTo>
                  <a:lnTo>
                    <a:pt x="886" y="442"/>
                  </a:lnTo>
                  <a:lnTo>
                    <a:pt x="887" y="442"/>
                  </a:lnTo>
                  <a:lnTo>
                    <a:pt x="888" y="442"/>
                  </a:lnTo>
                  <a:lnTo>
                    <a:pt x="889" y="442"/>
                  </a:lnTo>
                  <a:lnTo>
                    <a:pt x="889" y="443"/>
                  </a:lnTo>
                  <a:lnTo>
                    <a:pt x="890" y="443"/>
                  </a:lnTo>
                  <a:lnTo>
                    <a:pt x="890" y="443"/>
                  </a:lnTo>
                  <a:lnTo>
                    <a:pt x="891" y="443"/>
                  </a:lnTo>
                  <a:lnTo>
                    <a:pt x="892" y="443"/>
                  </a:lnTo>
                  <a:lnTo>
                    <a:pt x="893" y="443"/>
                  </a:lnTo>
                  <a:lnTo>
                    <a:pt x="894" y="443"/>
                  </a:lnTo>
                  <a:lnTo>
                    <a:pt x="894" y="444"/>
                  </a:lnTo>
                  <a:lnTo>
                    <a:pt x="895" y="444"/>
                  </a:lnTo>
                  <a:lnTo>
                    <a:pt x="896" y="444"/>
                  </a:lnTo>
                  <a:lnTo>
                    <a:pt x="897" y="444"/>
                  </a:lnTo>
                  <a:lnTo>
                    <a:pt x="897" y="445"/>
                  </a:lnTo>
                  <a:lnTo>
                    <a:pt x="897" y="445"/>
                  </a:lnTo>
                  <a:lnTo>
                    <a:pt x="898" y="445"/>
                  </a:lnTo>
                  <a:lnTo>
                    <a:pt x="899" y="445"/>
                  </a:lnTo>
                  <a:lnTo>
                    <a:pt x="899" y="446"/>
                  </a:lnTo>
                  <a:lnTo>
                    <a:pt x="900" y="446"/>
                  </a:lnTo>
                  <a:lnTo>
                    <a:pt x="901" y="446"/>
                  </a:lnTo>
                  <a:lnTo>
                    <a:pt x="902" y="447"/>
                  </a:lnTo>
                  <a:lnTo>
                    <a:pt x="903" y="447"/>
                  </a:lnTo>
                  <a:lnTo>
                    <a:pt x="903" y="447"/>
                  </a:lnTo>
                  <a:lnTo>
                    <a:pt x="904" y="448"/>
                  </a:lnTo>
                  <a:lnTo>
                    <a:pt x="905" y="448"/>
                  </a:lnTo>
                  <a:lnTo>
                    <a:pt x="906" y="448"/>
                  </a:lnTo>
                  <a:lnTo>
                    <a:pt x="907" y="449"/>
                  </a:lnTo>
                  <a:lnTo>
                    <a:pt x="908" y="449"/>
                  </a:lnTo>
                  <a:lnTo>
                    <a:pt x="909" y="449"/>
                  </a:lnTo>
                  <a:lnTo>
                    <a:pt x="910" y="450"/>
                  </a:lnTo>
                  <a:lnTo>
                    <a:pt x="910" y="450"/>
                  </a:lnTo>
                  <a:lnTo>
                    <a:pt x="911" y="450"/>
                  </a:lnTo>
                  <a:lnTo>
                    <a:pt x="912" y="450"/>
                  </a:lnTo>
                  <a:lnTo>
                    <a:pt x="913" y="450"/>
                  </a:lnTo>
                  <a:lnTo>
                    <a:pt x="914" y="450"/>
                  </a:lnTo>
                  <a:lnTo>
                    <a:pt x="914" y="451"/>
                  </a:lnTo>
                  <a:lnTo>
                    <a:pt x="915" y="451"/>
                  </a:lnTo>
                  <a:lnTo>
                    <a:pt x="916" y="451"/>
                  </a:lnTo>
                  <a:lnTo>
                    <a:pt x="933" y="451"/>
                  </a:lnTo>
                  <a:lnTo>
                    <a:pt x="969" y="451"/>
                  </a:lnTo>
                  <a:lnTo>
                    <a:pt x="971" y="451"/>
                  </a:lnTo>
                  <a:lnTo>
                    <a:pt x="972" y="451"/>
                  </a:lnTo>
                  <a:lnTo>
                    <a:pt x="973" y="451"/>
                  </a:lnTo>
                  <a:lnTo>
                    <a:pt x="974" y="451"/>
                  </a:lnTo>
                  <a:lnTo>
                    <a:pt x="980" y="451"/>
                  </a:lnTo>
                  <a:lnTo>
                    <a:pt x="978" y="454"/>
                  </a:lnTo>
                  <a:lnTo>
                    <a:pt x="975" y="456"/>
                  </a:lnTo>
                  <a:lnTo>
                    <a:pt x="972" y="460"/>
                  </a:lnTo>
                  <a:lnTo>
                    <a:pt x="968" y="463"/>
                  </a:lnTo>
                  <a:lnTo>
                    <a:pt x="966" y="466"/>
                  </a:lnTo>
                  <a:lnTo>
                    <a:pt x="965" y="467"/>
                  </a:lnTo>
                  <a:lnTo>
                    <a:pt x="962" y="470"/>
                  </a:lnTo>
                  <a:lnTo>
                    <a:pt x="959" y="473"/>
                  </a:lnTo>
                  <a:lnTo>
                    <a:pt x="958" y="475"/>
                  </a:lnTo>
                  <a:lnTo>
                    <a:pt x="956" y="475"/>
                  </a:lnTo>
                  <a:lnTo>
                    <a:pt x="954" y="477"/>
                  </a:lnTo>
                  <a:lnTo>
                    <a:pt x="952" y="480"/>
                  </a:lnTo>
                  <a:lnTo>
                    <a:pt x="949" y="483"/>
                  </a:lnTo>
                  <a:lnTo>
                    <a:pt x="945" y="487"/>
                  </a:lnTo>
                  <a:lnTo>
                    <a:pt x="941" y="491"/>
                  </a:lnTo>
                  <a:lnTo>
                    <a:pt x="936" y="495"/>
                  </a:lnTo>
                  <a:lnTo>
                    <a:pt x="932" y="500"/>
                  </a:lnTo>
                  <a:lnTo>
                    <a:pt x="929" y="504"/>
                  </a:lnTo>
                  <a:lnTo>
                    <a:pt x="923" y="508"/>
                  </a:lnTo>
                  <a:lnTo>
                    <a:pt x="920" y="512"/>
                  </a:lnTo>
                  <a:lnTo>
                    <a:pt x="916" y="515"/>
                  </a:lnTo>
                  <a:lnTo>
                    <a:pt x="913" y="519"/>
                  </a:lnTo>
                  <a:lnTo>
                    <a:pt x="909" y="523"/>
                  </a:lnTo>
                  <a:lnTo>
                    <a:pt x="904" y="527"/>
                  </a:lnTo>
                  <a:lnTo>
                    <a:pt x="900" y="532"/>
                  </a:lnTo>
                  <a:lnTo>
                    <a:pt x="897" y="535"/>
                  </a:lnTo>
                  <a:lnTo>
                    <a:pt x="892" y="540"/>
                  </a:lnTo>
                  <a:lnTo>
                    <a:pt x="890" y="541"/>
                  </a:lnTo>
                  <a:lnTo>
                    <a:pt x="886" y="546"/>
                  </a:lnTo>
                  <a:lnTo>
                    <a:pt x="882" y="550"/>
                  </a:lnTo>
                  <a:lnTo>
                    <a:pt x="878" y="554"/>
                  </a:lnTo>
                  <a:lnTo>
                    <a:pt x="874" y="558"/>
                  </a:lnTo>
                  <a:lnTo>
                    <a:pt x="870" y="562"/>
                  </a:lnTo>
                  <a:lnTo>
                    <a:pt x="866" y="565"/>
                  </a:lnTo>
                  <a:lnTo>
                    <a:pt x="863" y="569"/>
                  </a:lnTo>
                  <a:lnTo>
                    <a:pt x="859" y="572"/>
                  </a:lnTo>
                  <a:lnTo>
                    <a:pt x="856" y="576"/>
                  </a:lnTo>
                  <a:lnTo>
                    <a:pt x="853" y="579"/>
                  </a:lnTo>
                  <a:lnTo>
                    <a:pt x="852" y="581"/>
                  </a:lnTo>
                  <a:lnTo>
                    <a:pt x="849" y="583"/>
                  </a:lnTo>
                  <a:lnTo>
                    <a:pt x="846" y="585"/>
                  </a:lnTo>
                  <a:lnTo>
                    <a:pt x="843" y="590"/>
                  </a:lnTo>
                  <a:lnTo>
                    <a:pt x="839" y="593"/>
                  </a:lnTo>
                  <a:lnTo>
                    <a:pt x="836" y="597"/>
                  </a:lnTo>
                  <a:lnTo>
                    <a:pt x="833" y="600"/>
                  </a:lnTo>
                  <a:lnTo>
                    <a:pt x="830" y="603"/>
                  </a:lnTo>
                  <a:lnTo>
                    <a:pt x="826" y="606"/>
                  </a:lnTo>
                  <a:lnTo>
                    <a:pt x="825" y="609"/>
                  </a:lnTo>
                  <a:lnTo>
                    <a:pt x="822" y="611"/>
                  </a:lnTo>
                  <a:lnTo>
                    <a:pt x="820" y="613"/>
                  </a:lnTo>
                  <a:lnTo>
                    <a:pt x="820" y="614"/>
                  </a:lnTo>
                  <a:lnTo>
                    <a:pt x="818" y="616"/>
                  </a:lnTo>
                  <a:lnTo>
                    <a:pt x="816" y="617"/>
                  </a:lnTo>
                  <a:lnTo>
                    <a:pt x="815" y="619"/>
                  </a:lnTo>
                  <a:lnTo>
                    <a:pt x="814" y="621"/>
                  </a:lnTo>
                  <a:lnTo>
                    <a:pt x="811" y="623"/>
                  </a:lnTo>
                  <a:lnTo>
                    <a:pt x="810" y="624"/>
                  </a:lnTo>
                  <a:lnTo>
                    <a:pt x="809" y="625"/>
                  </a:lnTo>
                  <a:lnTo>
                    <a:pt x="808" y="626"/>
                  </a:lnTo>
                  <a:lnTo>
                    <a:pt x="807" y="628"/>
                  </a:lnTo>
                  <a:lnTo>
                    <a:pt x="805" y="629"/>
                  </a:lnTo>
                  <a:lnTo>
                    <a:pt x="802" y="632"/>
                  </a:lnTo>
                  <a:lnTo>
                    <a:pt x="801" y="635"/>
                  </a:lnTo>
                  <a:lnTo>
                    <a:pt x="798" y="637"/>
                  </a:lnTo>
                  <a:lnTo>
                    <a:pt x="796" y="639"/>
                  </a:lnTo>
                  <a:lnTo>
                    <a:pt x="794" y="642"/>
                  </a:lnTo>
                  <a:lnTo>
                    <a:pt x="792" y="644"/>
                  </a:lnTo>
                  <a:lnTo>
                    <a:pt x="791" y="645"/>
                  </a:lnTo>
                  <a:lnTo>
                    <a:pt x="789" y="647"/>
                  </a:lnTo>
                  <a:lnTo>
                    <a:pt x="787" y="649"/>
                  </a:lnTo>
                  <a:lnTo>
                    <a:pt x="785" y="650"/>
                  </a:lnTo>
                  <a:lnTo>
                    <a:pt x="785" y="651"/>
                  </a:lnTo>
                  <a:lnTo>
                    <a:pt x="784" y="652"/>
                  </a:lnTo>
                  <a:lnTo>
                    <a:pt x="782" y="653"/>
                  </a:lnTo>
                  <a:lnTo>
                    <a:pt x="782" y="653"/>
                  </a:lnTo>
                  <a:lnTo>
                    <a:pt x="781" y="653"/>
                  </a:lnTo>
                  <a:lnTo>
                    <a:pt x="779" y="653"/>
                  </a:lnTo>
                  <a:lnTo>
                    <a:pt x="777" y="653"/>
                  </a:lnTo>
                  <a:lnTo>
                    <a:pt x="774" y="653"/>
                  </a:lnTo>
                  <a:lnTo>
                    <a:pt x="770" y="653"/>
                  </a:lnTo>
                  <a:lnTo>
                    <a:pt x="768" y="652"/>
                  </a:lnTo>
                  <a:lnTo>
                    <a:pt x="764" y="652"/>
                  </a:lnTo>
                  <a:lnTo>
                    <a:pt x="761" y="652"/>
                  </a:lnTo>
                  <a:lnTo>
                    <a:pt x="757" y="652"/>
                  </a:lnTo>
                  <a:lnTo>
                    <a:pt x="756" y="652"/>
                  </a:lnTo>
                  <a:lnTo>
                    <a:pt x="755" y="652"/>
                  </a:lnTo>
                  <a:lnTo>
                    <a:pt x="753" y="652"/>
                  </a:lnTo>
                  <a:lnTo>
                    <a:pt x="752" y="651"/>
                  </a:lnTo>
                  <a:lnTo>
                    <a:pt x="750" y="651"/>
                  </a:lnTo>
                  <a:lnTo>
                    <a:pt x="749" y="651"/>
                  </a:lnTo>
                  <a:lnTo>
                    <a:pt x="747" y="651"/>
                  </a:lnTo>
                  <a:lnTo>
                    <a:pt x="745" y="651"/>
                  </a:lnTo>
                  <a:lnTo>
                    <a:pt x="744" y="651"/>
                  </a:lnTo>
                  <a:lnTo>
                    <a:pt x="743" y="651"/>
                  </a:lnTo>
                  <a:lnTo>
                    <a:pt x="741" y="651"/>
                  </a:lnTo>
                  <a:lnTo>
                    <a:pt x="739" y="651"/>
                  </a:lnTo>
                  <a:lnTo>
                    <a:pt x="738" y="651"/>
                  </a:lnTo>
                  <a:lnTo>
                    <a:pt x="737" y="651"/>
                  </a:lnTo>
                  <a:lnTo>
                    <a:pt x="735" y="651"/>
                  </a:lnTo>
                  <a:lnTo>
                    <a:pt x="732" y="650"/>
                  </a:lnTo>
                  <a:lnTo>
                    <a:pt x="730" y="650"/>
                  </a:lnTo>
                  <a:lnTo>
                    <a:pt x="729" y="650"/>
                  </a:lnTo>
                  <a:lnTo>
                    <a:pt x="727" y="650"/>
                  </a:lnTo>
                  <a:lnTo>
                    <a:pt x="724" y="650"/>
                  </a:lnTo>
                  <a:lnTo>
                    <a:pt x="723" y="650"/>
                  </a:lnTo>
                  <a:lnTo>
                    <a:pt x="721" y="650"/>
                  </a:lnTo>
                  <a:lnTo>
                    <a:pt x="719" y="650"/>
                  </a:lnTo>
                  <a:lnTo>
                    <a:pt x="718" y="650"/>
                  </a:lnTo>
                  <a:lnTo>
                    <a:pt x="715" y="651"/>
                  </a:lnTo>
                  <a:lnTo>
                    <a:pt x="711" y="652"/>
                  </a:lnTo>
                  <a:lnTo>
                    <a:pt x="708" y="653"/>
                  </a:lnTo>
                  <a:lnTo>
                    <a:pt x="705" y="655"/>
                  </a:lnTo>
                  <a:lnTo>
                    <a:pt x="702" y="655"/>
                  </a:lnTo>
                  <a:lnTo>
                    <a:pt x="699" y="655"/>
                  </a:lnTo>
                  <a:lnTo>
                    <a:pt x="698" y="656"/>
                  </a:lnTo>
                  <a:lnTo>
                    <a:pt x="696" y="657"/>
                  </a:lnTo>
                  <a:lnTo>
                    <a:pt x="694" y="657"/>
                  </a:lnTo>
                  <a:lnTo>
                    <a:pt x="693" y="658"/>
                  </a:lnTo>
                  <a:lnTo>
                    <a:pt x="692" y="658"/>
                  </a:lnTo>
                  <a:lnTo>
                    <a:pt x="691" y="659"/>
                  </a:lnTo>
                  <a:lnTo>
                    <a:pt x="689" y="659"/>
                  </a:lnTo>
                  <a:lnTo>
                    <a:pt x="687" y="660"/>
                  </a:lnTo>
                  <a:lnTo>
                    <a:pt x="685" y="661"/>
                  </a:lnTo>
                  <a:lnTo>
                    <a:pt x="683" y="662"/>
                  </a:lnTo>
                  <a:lnTo>
                    <a:pt x="680" y="662"/>
                  </a:lnTo>
                  <a:lnTo>
                    <a:pt x="679" y="663"/>
                  </a:lnTo>
                  <a:lnTo>
                    <a:pt x="678" y="663"/>
                  </a:lnTo>
                  <a:lnTo>
                    <a:pt x="676" y="664"/>
                  </a:lnTo>
                  <a:lnTo>
                    <a:pt x="674" y="665"/>
                  </a:lnTo>
                  <a:lnTo>
                    <a:pt x="672" y="666"/>
                  </a:lnTo>
                  <a:lnTo>
                    <a:pt x="669" y="668"/>
                  </a:lnTo>
                  <a:lnTo>
                    <a:pt x="667" y="668"/>
                  </a:lnTo>
                  <a:lnTo>
                    <a:pt x="667" y="669"/>
                  </a:lnTo>
                  <a:lnTo>
                    <a:pt x="665" y="670"/>
                  </a:lnTo>
                  <a:lnTo>
                    <a:pt x="664" y="670"/>
                  </a:lnTo>
                  <a:lnTo>
                    <a:pt x="662" y="672"/>
                  </a:lnTo>
                  <a:lnTo>
                    <a:pt x="660" y="673"/>
                  </a:lnTo>
                  <a:lnTo>
                    <a:pt x="660" y="673"/>
                  </a:lnTo>
                  <a:lnTo>
                    <a:pt x="658" y="674"/>
                  </a:lnTo>
                  <a:lnTo>
                    <a:pt x="657" y="675"/>
                  </a:lnTo>
                  <a:lnTo>
                    <a:pt x="656" y="676"/>
                  </a:lnTo>
                  <a:lnTo>
                    <a:pt x="655" y="677"/>
                  </a:lnTo>
                  <a:lnTo>
                    <a:pt x="655" y="678"/>
                  </a:lnTo>
                  <a:lnTo>
                    <a:pt x="655" y="679"/>
                  </a:lnTo>
                  <a:lnTo>
                    <a:pt x="654" y="680"/>
                  </a:lnTo>
                  <a:lnTo>
                    <a:pt x="654" y="681"/>
                  </a:lnTo>
                  <a:lnTo>
                    <a:pt x="654" y="681"/>
                  </a:lnTo>
                  <a:lnTo>
                    <a:pt x="654" y="682"/>
                  </a:lnTo>
                  <a:lnTo>
                    <a:pt x="654" y="683"/>
                  </a:lnTo>
                  <a:lnTo>
                    <a:pt x="653" y="684"/>
                  </a:lnTo>
                  <a:lnTo>
                    <a:pt x="652" y="685"/>
                  </a:lnTo>
                  <a:lnTo>
                    <a:pt x="652" y="686"/>
                  </a:lnTo>
                  <a:lnTo>
                    <a:pt x="651" y="687"/>
                  </a:lnTo>
                  <a:lnTo>
                    <a:pt x="650" y="688"/>
                  </a:lnTo>
                  <a:lnTo>
                    <a:pt x="648" y="690"/>
                  </a:lnTo>
                  <a:lnTo>
                    <a:pt x="647" y="691"/>
                  </a:lnTo>
                  <a:lnTo>
                    <a:pt x="647" y="693"/>
                  </a:lnTo>
                  <a:lnTo>
                    <a:pt x="646" y="694"/>
                  </a:lnTo>
                  <a:lnTo>
                    <a:pt x="645" y="694"/>
                  </a:lnTo>
                  <a:lnTo>
                    <a:pt x="644" y="694"/>
                  </a:lnTo>
                  <a:lnTo>
                    <a:pt x="642" y="694"/>
                  </a:lnTo>
                  <a:lnTo>
                    <a:pt x="641" y="695"/>
                  </a:lnTo>
                  <a:lnTo>
                    <a:pt x="640" y="695"/>
                  </a:lnTo>
                  <a:lnTo>
                    <a:pt x="639" y="695"/>
                  </a:lnTo>
                  <a:lnTo>
                    <a:pt x="638" y="695"/>
                  </a:lnTo>
                  <a:lnTo>
                    <a:pt x="636" y="695"/>
                  </a:lnTo>
                  <a:lnTo>
                    <a:pt x="635" y="695"/>
                  </a:lnTo>
                  <a:lnTo>
                    <a:pt x="635" y="696"/>
                  </a:lnTo>
                  <a:lnTo>
                    <a:pt x="634" y="696"/>
                  </a:lnTo>
                  <a:lnTo>
                    <a:pt x="633" y="696"/>
                  </a:lnTo>
                  <a:lnTo>
                    <a:pt x="632" y="696"/>
                  </a:lnTo>
                  <a:lnTo>
                    <a:pt x="631" y="697"/>
                  </a:lnTo>
                  <a:lnTo>
                    <a:pt x="629" y="697"/>
                  </a:lnTo>
                  <a:lnTo>
                    <a:pt x="628" y="698"/>
                  </a:lnTo>
                  <a:lnTo>
                    <a:pt x="627" y="699"/>
                  </a:lnTo>
                  <a:lnTo>
                    <a:pt x="625" y="699"/>
                  </a:lnTo>
                  <a:lnTo>
                    <a:pt x="623" y="699"/>
                  </a:lnTo>
                  <a:lnTo>
                    <a:pt x="622" y="699"/>
                  </a:lnTo>
                  <a:lnTo>
                    <a:pt x="621" y="699"/>
                  </a:lnTo>
                  <a:lnTo>
                    <a:pt x="619" y="700"/>
                  </a:lnTo>
                  <a:lnTo>
                    <a:pt x="617" y="700"/>
                  </a:lnTo>
                  <a:lnTo>
                    <a:pt x="615" y="700"/>
                  </a:lnTo>
                  <a:lnTo>
                    <a:pt x="615" y="700"/>
                  </a:lnTo>
                  <a:lnTo>
                    <a:pt x="614" y="700"/>
                  </a:lnTo>
                  <a:lnTo>
                    <a:pt x="613" y="700"/>
                  </a:lnTo>
                  <a:lnTo>
                    <a:pt x="612" y="700"/>
                  </a:lnTo>
                  <a:lnTo>
                    <a:pt x="609" y="700"/>
                  </a:lnTo>
                  <a:lnTo>
                    <a:pt x="608" y="700"/>
                  </a:lnTo>
                  <a:lnTo>
                    <a:pt x="604" y="700"/>
                  </a:lnTo>
                  <a:lnTo>
                    <a:pt x="603" y="700"/>
                  </a:lnTo>
                  <a:lnTo>
                    <a:pt x="601" y="700"/>
                  </a:lnTo>
                  <a:lnTo>
                    <a:pt x="600" y="700"/>
                  </a:lnTo>
                  <a:lnTo>
                    <a:pt x="599" y="700"/>
                  </a:lnTo>
                  <a:lnTo>
                    <a:pt x="598" y="700"/>
                  </a:lnTo>
                  <a:lnTo>
                    <a:pt x="597" y="700"/>
                  </a:lnTo>
                  <a:lnTo>
                    <a:pt x="596" y="700"/>
                  </a:lnTo>
                  <a:lnTo>
                    <a:pt x="596" y="701"/>
                  </a:lnTo>
                  <a:lnTo>
                    <a:pt x="595" y="701"/>
                  </a:lnTo>
                  <a:lnTo>
                    <a:pt x="594" y="701"/>
                  </a:lnTo>
                  <a:lnTo>
                    <a:pt x="593" y="701"/>
                  </a:lnTo>
                  <a:lnTo>
                    <a:pt x="593" y="702"/>
                  </a:lnTo>
                  <a:lnTo>
                    <a:pt x="592" y="702"/>
                  </a:lnTo>
                  <a:lnTo>
                    <a:pt x="592" y="703"/>
                  </a:lnTo>
                  <a:lnTo>
                    <a:pt x="592" y="704"/>
                  </a:lnTo>
                  <a:lnTo>
                    <a:pt x="591" y="704"/>
                  </a:lnTo>
                  <a:lnTo>
                    <a:pt x="590" y="704"/>
                  </a:lnTo>
                  <a:lnTo>
                    <a:pt x="591" y="704"/>
                  </a:lnTo>
                  <a:lnTo>
                    <a:pt x="590" y="704"/>
                  </a:lnTo>
                  <a:lnTo>
                    <a:pt x="590" y="705"/>
                  </a:lnTo>
                  <a:lnTo>
                    <a:pt x="590" y="705"/>
                  </a:lnTo>
                  <a:lnTo>
                    <a:pt x="590" y="705"/>
                  </a:lnTo>
                  <a:lnTo>
                    <a:pt x="590" y="705"/>
                  </a:lnTo>
                  <a:lnTo>
                    <a:pt x="590" y="706"/>
                  </a:lnTo>
                  <a:lnTo>
                    <a:pt x="589" y="706"/>
                  </a:lnTo>
                  <a:lnTo>
                    <a:pt x="589" y="707"/>
                  </a:lnTo>
                  <a:lnTo>
                    <a:pt x="589" y="706"/>
                  </a:lnTo>
                  <a:lnTo>
                    <a:pt x="588" y="706"/>
                  </a:lnTo>
                  <a:lnTo>
                    <a:pt x="588" y="707"/>
                  </a:lnTo>
                  <a:lnTo>
                    <a:pt x="587" y="707"/>
                  </a:lnTo>
                  <a:lnTo>
                    <a:pt x="587" y="707"/>
                  </a:lnTo>
                  <a:lnTo>
                    <a:pt x="586" y="707"/>
                  </a:lnTo>
                  <a:lnTo>
                    <a:pt x="586" y="708"/>
                  </a:lnTo>
                  <a:lnTo>
                    <a:pt x="586" y="709"/>
                  </a:lnTo>
                  <a:lnTo>
                    <a:pt x="585" y="709"/>
                  </a:lnTo>
                  <a:lnTo>
                    <a:pt x="585" y="710"/>
                  </a:lnTo>
                  <a:lnTo>
                    <a:pt x="585" y="711"/>
                  </a:lnTo>
                  <a:lnTo>
                    <a:pt x="585" y="712"/>
                  </a:lnTo>
                  <a:lnTo>
                    <a:pt x="585" y="713"/>
                  </a:lnTo>
                  <a:lnTo>
                    <a:pt x="584" y="713"/>
                  </a:lnTo>
                  <a:lnTo>
                    <a:pt x="583" y="713"/>
                  </a:lnTo>
                  <a:lnTo>
                    <a:pt x="583" y="713"/>
                  </a:lnTo>
                  <a:lnTo>
                    <a:pt x="583" y="713"/>
                  </a:lnTo>
                  <a:lnTo>
                    <a:pt x="583" y="714"/>
                  </a:lnTo>
                  <a:lnTo>
                    <a:pt x="582" y="714"/>
                  </a:lnTo>
                  <a:lnTo>
                    <a:pt x="581" y="714"/>
                  </a:lnTo>
                  <a:lnTo>
                    <a:pt x="581" y="715"/>
                  </a:lnTo>
                  <a:lnTo>
                    <a:pt x="580" y="715"/>
                  </a:lnTo>
                  <a:lnTo>
                    <a:pt x="579" y="715"/>
                  </a:lnTo>
                  <a:lnTo>
                    <a:pt x="578" y="715"/>
                  </a:lnTo>
                  <a:lnTo>
                    <a:pt x="578" y="716"/>
                  </a:lnTo>
                  <a:lnTo>
                    <a:pt x="577" y="716"/>
                  </a:lnTo>
                  <a:lnTo>
                    <a:pt x="577" y="716"/>
                  </a:lnTo>
                  <a:lnTo>
                    <a:pt x="577" y="715"/>
                  </a:lnTo>
                  <a:lnTo>
                    <a:pt x="576" y="715"/>
                  </a:lnTo>
                  <a:lnTo>
                    <a:pt x="576" y="716"/>
                  </a:lnTo>
                  <a:lnTo>
                    <a:pt x="576" y="715"/>
                  </a:lnTo>
                  <a:lnTo>
                    <a:pt x="576" y="716"/>
                  </a:lnTo>
                  <a:lnTo>
                    <a:pt x="575" y="716"/>
                  </a:lnTo>
                  <a:lnTo>
                    <a:pt x="575" y="715"/>
                  </a:lnTo>
                  <a:lnTo>
                    <a:pt x="575" y="714"/>
                  </a:lnTo>
                  <a:lnTo>
                    <a:pt x="574" y="714"/>
                  </a:lnTo>
                  <a:lnTo>
                    <a:pt x="573" y="714"/>
                  </a:lnTo>
                  <a:lnTo>
                    <a:pt x="572" y="714"/>
                  </a:lnTo>
                  <a:lnTo>
                    <a:pt x="571" y="714"/>
                  </a:lnTo>
                  <a:lnTo>
                    <a:pt x="571" y="713"/>
                  </a:lnTo>
                  <a:lnTo>
                    <a:pt x="571" y="714"/>
                  </a:lnTo>
                  <a:lnTo>
                    <a:pt x="571" y="714"/>
                  </a:lnTo>
                  <a:lnTo>
                    <a:pt x="571" y="713"/>
                  </a:lnTo>
                  <a:lnTo>
                    <a:pt x="570" y="713"/>
                  </a:lnTo>
                  <a:lnTo>
                    <a:pt x="571" y="713"/>
                  </a:lnTo>
                  <a:lnTo>
                    <a:pt x="570" y="713"/>
                  </a:lnTo>
                  <a:lnTo>
                    <a:pt x="569" y="713"/>
                  </a:lnTo>
                  <a:lnTo>
                    <a:pt x="569" y="714"/>
                  </a:lnTo>
                  <a:lnTo>
                    <a:pt x="568" y="714"/>
                  </a:lnTo>
                  <a:lnTo>
                    <a:pt x="568" y="715"/>
                  </a:lnTo>
                  <a:lnTo>
                    <a:pt x="568" y="714"/>
                  </a:lnTo>
                  <a:lnTo>
                    <a:pt x="568" y="715"/>
                  </a:lnTo>
                  <a:lnTo>
                    <a:pt x="567" y="715"/>
                  </a:lnTo>
                  <a:lnTo>
                    <a:pt x="566" y="715"/>
                  </a:lnTo>
                  <a:lnTo>
                    <a:pt x="565" y="715"/>
                  </a:lnTo>
                  <a:lnTo>
                    <a:pt x="565" y="714"/>
                  </a:lnTo>
                  <a:lnTo>
                    <a:pt x="565" y="715"/>
                  </a:lnTo>
                  <a:lnTo>
                    <a:pt x="565" y="714"/>
                  </a:lnTo>
                  <a:lnTo>
                    <a:pt x="564" y="714"/>
                  </a:lnTo>
                  <a:lnTo>
                    <a:pt x="564" y="713"/>
                  </a:lnTo>
                  <a:lnTo>
                    <a:pt x="564" y="714"/>
                  </a:lnTo>
                  <a:lnTo>
                    <a:pt x="564" y="714"/>
                  </a:lnTo>
                  <a:lnTo>
                    <a:pt x="563" y="714"/>
                  </a:lnTo>
                  <a:lnTo>
                    <a:pt x="562" y="714"/>
                  </a:lnTo>
                  <a:lnTo>
                    <a:pt x="562" y="715"/>
                  </a:lnTo>
                  <a:lnTo>
                    <a:pt x="562" y="714"/>
                  </a:lnTo>
                  <a:lnTo>
                    <a:pt x="561" y="714"/>
                  </a:lnTo>
                  <a:lnTo>
                    <a:pt x="561" y="715"/>
                  </a:lnTo>
                  <a:lnTo>
                    <a:pt x="560" y="715"/>
                  </a:lnTo>
                  <a:lnTo>
                    <a:pt x="560" y="714"/>
                  </a:lnTo>
                  <a:lnTo>
                    <a:pt x="559" y="714"/>
                  </a:lnTo>
                  <a:lnTo>
                    <a:pt x="558" y="714"/>
                  </a:lnTo>
                  <a:lnTo>
                    <a:pt x="558" y="714"/>
                  </a:lnTo>
                  <a:lnTo>
                    <a:pt x="558" y="715"/>
                  </a:lnTo>
                  <a:lnTo>
                    <a:pt x="557" y="715"/>
                  </a:lnTo>
                  <a:lnTo>
                    <a:pt x="557" y="716"/>
                  </a:lnTo>
                  <a:lnTo>
                    <a:pt x="557" y="715"/>
                  </a:lnTo>
                  <a:lnTo>
                    <a:pt x="556" y="715"/>
                  </a:lnTo>
                  <a:lnTo>
                    <a:pt x="555" y="715"/>
                  </a:lnTo>
                  <a:lnTo>
                    <a:pt x="554" y="715"/>
                  </a:lnTo>
                  <a:lnTo>
                    <a:pt x="554" y="716"/>
                  </a:lnTo>
                  <a:lnTo>
                    <a:pt x="554" y="715"/>
                  </a:lnTo>
                  <a:lnTo>
                    <a:pt x="554" y="716"/>
                  </a:lnTo>
                  <a:lnTo>
                    <a:pt x="553" y="716"/>
                  </a:lnTo>
                  <a:lnTo>
                    <a:pt x="553" y="715"/>
                  </a:lnTo>
                  <a:lnTo>
                    <a:pt x="552" y="715"/>
                  </a:lnTo>
                  <a:lnTo>
                    <a:pt x="552" y="716"/>
                  </a:lnTo>
                  <a:lnTo>
                    <a:pt x="551" y="716"/>
                  </a:lnTo>
                  <a:lnTo>
                    <a:pt x="551" y="715"/>
                  </a:lnTo>
                  <a:lnTo>
                    <a:pt x="551" y="716"/>
                  </a:lnTo>
                  <a:lnTo>
                    <a:pt x="551" y="716"/>
                  </a:lnTo>
                  <a:lnTo>
                    <a:pt x="550" y="716"/>
                  </a:lnTo>
                  <a:lnTo>
                    <a:pt x="550" y="715"/>
                  </a:lnTo>
                  <a:lnTo>
                    <a:pt x="549" y="715"/>
                  </a:lnTo>
                  <a:lnTo>
                    <a:pt x="548" y="715"/>
                  </a:lnTo>
                  <a:lnTo>
                    <a:pt x="548" y="716"/>
                  </a:lnTo>
                  <a:lnTo>
                    <a:pt x="548" y="715"/>
                  </a:lnTo>
                  <a:lnTo>
                    <a:pt x="548" y="716"/>
                  </a:lnTo>
                  <a:lnTo>
                    <a:pt x="547" y="716"/>
                  </a:lnTo>
                  <a:lnTo>
                    <a:pt x="546" y="716"/>
                  </a:lnTo>
                  <a:lnTo>
                    <a:pt x="546" y="715"/>
                  </a:lnTo>
                  <a:lnTo>
                    <a:pt x="546" y="716"/>
                  </a:lnTo>
                  <a:lnTo>
                    <a:pt x="545" y="716"/>
                  </a:lnTo>
                  <a:lnTo>
                    <a:pt x="545" y="717"/>
                  </a:lnTo>
                  <a:lnTo>
                    <a:pt x="545" y="717"/>
                  </a:lnTo>
                  <a:lnTo>
                    <a:pt x="544" y="717"/>
                  </a:lnTo>
                  <a:lnTo>
                    <a:pt x="544" y="716"/>
                  </a:lnTo>
                  <a:lnTo>
                    <a:pt x="544" y="717"/>
                  </a:lnTo>
                  <a:lnTo>
                    <a:pt x="544" y="716"/>
                  </a:lnTo>
                  <a:lnTo>
                    <a:pt x="544" y="717"/>
                  </a:lnTo>
                  <a:lnTo>
                    <a:pt x="543" y="717"/>
                  </a:lnTo>
                  <a:lnTo>
                    <a:pt x="543" y="716"/>
                  </a:lnTo>
                  <a:lnTo>
                    <a:pt x="542" y="716"/>
                  </a:lnTo>
                  <a:lnTo>
                    <a:pt x="543" y="716"/>
                  </a:lnTo>
                  <a:lnTo>
                    <a:pt x="543" y="717"/>
                  </a:lnTo>
                  <a:lnTo>
                    <a:pt x="542" y="717"/>
                  </a:lnTo>
                  <a:lnTo>
                    <a:pt x="542" y="716"/>
                  </a:lnTo>
                  <a:lnTo>
                    <a:pt x="542" y="717"/>
                  </a:lnTo>
                  <a:lnTo>
                    <a:pt x="541" y="717"/>
                  </a:lnTo>
                  <a:lnTo>
                    <a:pt x="541" y="716"/>
                  </a:lnTo>
                  <a:lnTo>
                    <a:pt x="542" y="716"/>
                  </a:lnTo>
                  <a:lnTo>
                    <a:pt x="541" y="716"/>
                  </a:lnTo>
                  <a:lnTo>
                    <a:pt x="540" y="716"/>
                  </a:lnTo>
                  <a:lnTo>
                    <a:pt x="540" y="715"/>
                  </a:lnTo>
                  <a:lnTo>
                    <a:pt x="540" y="716"/>
                  </a:lnTo>
                  <a:lnTo>
                    <a:pt x="539" y="716"/>
                  </a:lnTo>
                  <a:lnTo>
                    <a:pt x="539" y="715"/>
                  </a:lnTo>
                  <a:lnTo>
                    <a:pt x="539" y="715"/>
                  </a:lnTo>
                  <a:lnTo>
                    <a:pt x="539" y="716"/>
                  </a:lnTo>
                  <a:lnTo>
                    <a:pt x="538" y="716"/>
                  </a:lnTo>
                  <a:lnTo>
                    <a:pt x="537" y="716"/>
                  </a:lnTo>
                  <a:lnTo>
                    <a:pt x="537" y="717"/>
                  </a:lnTo>
                  <a:lnTo>
                    <a:pt x="536" y="717"/>
                  </a:lnTo>
                  <a:lnTo>
                    <a:pt x="535" y="717"/>
                  </a:lnTo>
                  <a:lnTo>
                    <a:pt x="535" y="716"/>
                  </a:lnTo>
                  <a:lnTo>
                    <a:pt x="534" y="716"/>
                  </a:lnTo>
                  <a:lnTo>
                    <a:pt x="534" y="717"/>
                  </a:lnTo>
                  <a:lnTo>
                    <a:pt x="534" y="716"/>
                  </a:lnTo>
                  <a:lnTo>
                    <a:pt x="533" y="716"/>
                  </a:lnTo>
                  <a:lnTo>
                    <a:pt x="533" y="715"/>
                  </a:lnTo>
                  <a:lnTo>
                    <a:pt x="532" y="715"/>
                  </a:lnTo>
                  <a:lnTo>
                    <a:pt x="532" y="715"/>
                  </a:lnTo>
                  <a:lnTo>
                    <a:pt x="532" y="714"/>
                  </a:lnTo>
                  <a:lnTo>
                    <a:pt x="531" y="714"/>
                  </a:lnTo>
                  <a:lnTo>
                    <a:pt x="531" y="713"/>
                  </a:lnTo>
                  <a:lnTo>
                    <a:pt x="530" y="713"/>
                  </a:lnTo>
                  <a:lnTo>
                    <a:pt x="530" y="713"/>
                  </a:lnTo>
                  <a:lnTo>
                    <a:pt x="529" y="713"/>
                  </a:lnTo>
                  <a:lnTo>
                    <a:pt x="529" y="712"/>
                  </a:lnTo>
                  <a:lnTo>
                    <a:pt x="528" y="712"/>
                  </a:lnTo>
                  <a:lnTo>
                    <a:pt x="528" y="711"/>
                  </a:lnTo>
                  <a:lnTo>
                    <a:pt x="527" y="711"/>
                  </a:lnTo>
                  <a:lnTo>
                    <a:pt x="527" y="710"/>
                  </a:lnTo>
                  <a:lnTo>
                    <a:pt x="527" y="709"/>
                  </a:lnTo>
                  <a:lnTo>
                    <a:pt x="526" y="709"/>
                  </a:lnTo>
                  <a:lnTo>
                    <a:pt x="526" y="709"/>
                  </a:lnTo>
                  <a:lnTo>
                    <a:pt x="526" y="708"/>
                  </a:lnTo>
                  <a:lnTo>
                    <a:pt x="526" y="707"/>
                  </a:lnTo>
                  <a:lnTo>
                    <a:pt x="526" y="708"/>
                  </a:lnTo>
                  <a:lnTo>
                    <a:pt x="525" y="708"/>
                  </a:lnTo>
                  <a:lnTo>
                    <a:pt x="525" y="707"/>
                  </a:lnTo>
                  <a:lnTo>
                    <a:pt x="524" y="707"/>
                  </a:lnTo>
                  <a:lnTo>
                    <a:pt x="524" y="707"/>
                  </a:lnTo>
                  <a:lnTo>
                    <a:pt x="523" y="707"/>
                  </a:lnTo>
                  <a:lnTo>
                    <a:pt x="523" y="706"/>
                  </a:lnTo>
                  <a:lnTo>
                    <a:pt x="522" y="706"/>
                  </a:lnTo>
                  <a:lnTo>
                    <a:pt x="522" y="705"/>
                  </a:lnTo>
                  <a:lnTo>
                    <a:pt x="521" y="705"/>
                  </a:lnTo>
                  <a:lnTo>
                    <a:pt x="521" y="704"/>
                  </a:lnTo>
                  <a:lnTo>
                    <a:pt x="520" y="704"/>
                  </a:lnTo>
                  <a:lnTo>
                    <a:pt x="520" y="703"/>
                  </a:lnTo>
                  <a:lnTo>
                    <a:pt x="519" y="703"/>
                  </a:lnTo>
                  <a:lnTo>
                    <a:pt x="519" y="703"/>
                  </a:lnTo>
                  <a:lnTo>
                    <a:pt x="518" y="703"/>
                  </a:lnTo>
                  <a:lnTo>
                    <a:pt x="518" y="702"/>
                  </a:lnTo>
                  <a:lnTo>
                    <a:pt x="517" y="702"/>
                  </a:lnTo>
                  <a:lnTo>
                    <a:pt x="517" y="701"/>
                  </a:lnTo>
                  <a:lnTo>
                    <a:pt x="516" y="701"/>
                  </a:lnTo>
                  <a:lnTo>
                    <a:pt x="516" y="700"/>
                  </a:lnTo>
                  <a:lnTo>
                    <a:pt x="515" y="700"/>
                  </a:lnTo>
                  <a:lnTo>
                    <a:pt x="515" y="700"/>
                  </a:lnTo>
                  <a:lnTo>
                    <a:pt x="515" y="699"/>
                  </a:lnTo>
                  <a:lnTo>
                    <a:pt x="515" y="698"/>
                  </a:lnTo>
                  <a:lnTo>
                    <a:pt x="514" y="698"/>
                  </a:lnTo>
                  <a:lnTo>
                    <a:pt x="513" y="698"/>
                  </a:lnTo>
                  <a:lnTo>
                    <a:pt x="513" y="697"/>
                  </a:lnTo>
                  <a:lnTo>
                    <a:pt x="513" y="697"/>
                  </a:lnTo>
                  <a:lnTo>
                    <a:pt x="513" y="696"/>
                  </a:lnTo>
                  <a:lnTo>
                    <a:pt x="512" y="696"/>
                  </a:lnTo>
                  <a:lnTo>
                    <a:pt x="513" y="696"/>
                  </a:lnTo>
                  <a:lnTo>
                    <a:pt x="513" y="697"/>
                  </a:lnTo>
                  <a:lnTo>
                    <a:pt x="512" y="697"/>
                  </a:lnTo>
                  <a:lnTo>
                    <a:pt x="512" y="696"/>
                  </a:lnTo>
                  <a:lnTo>
                    <a:pt x="511" y="696"/>
                  </a:lnTo>
                  <a:lnTo>
                    <a:pt x="510" y="696"/>
                  </a:lnTo>
                  <a:lnTo>
                    <a:pt x="510" y="695"/>
                  </a:lnTo>
                  <a:lnTo>
                    <a:pt x="509" y="695"/>
                  </a:lnTo>
                  <a:lnTo>
                    <a:pt x="509" y="694"/>
                  </a:lnTo>
                  <a:lnTo>
                    <a:pt x="508" y="694"/>
                  </a:lnTo>
                  <a:lnTo>
                    <a:pt x="507" y="694"/>
                  </a:lnTo>
                  <a:lnTo>
                    <a:pt x="507" y="694"/>
                  </a:lnTo>
                  <a:lnTo>
                    <a:pt x="507" y="695"/>
                  </a:lnTo>
                  <a:lnTo>
                    <a:pt x="506" y="695"/>
                  </a:lnTo>
                  <a:lnTo>
                    <a:pt x="506" y="696"/>
                  </a:lnTo>
                  <a:lnTo>
                    <a:pt x="505" y="696"/>
                  </a:lnTo>
                  <a:lnTo>
                    <a:pt x="504" y="696"/>
                  </a:lnTo>
                  <a:lnTo>
                    <a:pt x="503" y="696"/>
                  </a:lnTo>
                  <a:lnTo>
                    <a:pt x="503" y="697"/>
                  </a:lnTo>
                  <a:lnTo>
                    <a:pt x="502" y="697"/>
                  </a:lnTo>
                  <a:lnTo>
                    <a:pt x="501" y="697"/>
                  </a:lnTo>
                  <a:lnTo>
                    <a:pt x="501" y="698"/>
                  </a:lnTo>
                  <a:lnTo>
                    <a:pt x="500" y="698"/>
                  </a:lnTo>
                  <a:lnTo>
                    <a:pt x="500" y="698"/>
                  </a:lnTo>
                  <a:lnTo>
                    <a:pt x="500" y="699"/>
                  </a:lnTo>
                  <a:lnTo>
                    <a:pt x="499" y="699"/>
                  </a:lnTo>
                  <a:lnTo>
                    <a:pt x="498" y="699"/>
                  </a:lnTo>
                  <a:lnTo>
                    <a:pt x="497" y="700"/>
                  </a:lnTo>
                  <a:lnTo>
                    <a:pt x="496" y="700"/>
                  </a:lnTo>
                  <a:lnTo>
                    <a:pt x="495" y="700"/>
                  </a:lnTo>
                  <a:lnTo>
                    <a:pt x="495" y="700"/>
                  </a:lnTo>
                  <a:lnTo>
                    <a:pt x="494" y="700"/>
                  </a:lnTo>
                  <a:lnTo>
                    <a:pt x="494" y="700"/>
                  </a:lnTo>
                  <a:lnTo>
                    <a:pt x="493" y="701"/>
                  </a:lnTo>
                  <a:lnTo>
                    <a:pt x="492" y="701"/>
                  </a:lnTo>
                  <a:lnTo>
                    <a:pt x="491" y="701"/>
                  </a:lnTo>
                  <a:lnTo>
                    <a:pt x="491" y="702"/>
                  </a:lnTo>
                  <a:lnTo>
                    <a:pt x="490" y="702"/>
                  </a:lnTo>
                  <a:lnTo>
                    <a:pt x="489" y="702"/>
                  </a:lnTo>
                  <a:lnTo>
                    <a:pt x="488" y="703"/>
                  </a:lnTo>
                  <a:lnTo>
                    <a:pt x="487" y="703"/>
                  </a:lnTo>
                  <a:lnTo>
                    <a:pt x="487" y="703"/>
                  </a:lnTo>
                  <a:lnTo>
                    <a:pt x="487" y="704"/>
                  </a:lnTo>
                  <a:lnTo>
                    <a:pt x="486" y="704"/>
                  </a:lnTo>
                  <a:lnTo>
                    <a:pt x="485" y="704"/>
                  </a:lnTo>
                  <a:lnTo>
                    <a:pt x="484" y="705"/>
                  </a:lnTo>
                  <a:lnTo>
                    <a:pt x="483" y="705"/>
                  </a:lnTo>
                  <a:lnTo>
                    <a:pt x="483" y="706"/>
                  </a:lnTo>
                  <a:lnTo>
                    <a:pt x="483" y="705"/>
                  </a:lnTo>
                  <a:lnTo>
                    <a:pt x="482" y="705"/>
                  </a:lnTo>
                  <a:lnTo>
                    <a:pt x="482" y="706"/>
                  </a:lnTo>
                  <a:lnTo>
                    <a:pt x="481" y="706"/>
                  </a:lnTo>
                  <a:lnTo>
                    <a:pt x="481" y="706"/>
                  </a:lnTo>
                  <a:lnTo>
                    <a:pt x="481" y="707"/>
                  </a:lnTo>
                  <a:lnTo>
                    <a:pt x="480" y="707"/>
                  </a:lnTo>
                  <a:lnTo>
                    <a:pt x="479" y="707"/>
                  </a:lnTo>
                  <a:lnTo>
                    <a:pt x="478" y="707"/>
                  </a:lnTo>
                  <a:lnTo>
                    <a:pt x="478" y="707"/>
                  </a:lnTo>
                  <a:lnTo>
                    <a:pt x="476" y="708"/>
                  </a:lnTo>
                  <a:lnTo>
                    <a:pt x="475" y="708"/>
                  </a:lnTo>
                  <a:lnTo>
                    <a:pt x="475" y="708"/>
                  </a:lnTo>
                  <a:lnTo>
                    <a:pt x="474" y="708"/>
                  </a:lnTo>
                  <a:lnTo>
                    <a:pt x="474" y="709"/>
                  </a:lnTo>
                  <a:lnTo>
                    <a:pt x="473" y="709"/>
                  </a:lnTo>
                  <a:lnTo>
                    <a:pt x="472" y="709"/>
                  </a:lnTo>
                  <a:lnTo>
                    <a:pt x="472" y="710"/>
                  </a:lnTo>
                  <a:lnTo>
                    <a:pt x="471" y="710"/>
                  </a:lnTo>
                  <a:lnTo>
                    <a:pt x="470" y="709"/>
                  </a:lnTo>
                  <a:lnTo>
                    <a:pt x="470" y="710"/>
                  </a:lnTo>
                  <a:lnTo>
                    <a:pt x="469" y="710"/>
                  </a:lnTo>
                  <a:lnTo>
                    <a:pt x="469" y="711"/>
                  </a:lnTo>
                  <a:lnTo>
                    <a:pt x="468" y="711"/>
                  </a:lnTo>
                  <a:lnTo>
                    <a:pt x="468" y="712"/>
                  </a:lnTo>
                  <a:lnTo>
                    <a:pt x="468" y="712"/>
                  </a:lnTo>
                  <a:lnTo>
                    <a:pt x="467" y="712"/>
                  </a:lnTo>
                  <a:lnTo>
                    <a:pt x="467" y="713"/>
                  </a:lnTo>
                  <a:lnTo>
                    <a:pt x="466" y="713"/>
                  </a:lnTo>
                  <a:lnTo>
                    <a:pt x="465" y="713"/>
                  </a:lnTo>
                  <a:lnTo>
                    <a:pt x="465" y="713"/>
                  </a:lnTo>
                  <a:lnTo>
                    <a:pt x="464" y="713"/>
                  </a:lnTo>
                  <a:lnTo>
                    <a:pt x="463" y="713"/>
                  </a:lnTo>
                  <a:lnTo>
                    <a:pt x="463" y="714"/>
                  </a:lnTo>
                  <a:lnTo>
                    <a:pt x="462" y="714"/>
                  </a:lnTo>
                  <a:lnTo>
                    <a:pt x="462" y="714"/>
                  </a:lnTo>
                  <a:lnTo>
                    <a:pt x="462" y="715"/>
                  </a:lnTo>
                  <a:lnTo>
                    <a:pt x="461" y="715"/>
                  </a:lnTo>
                  <a:lnTo>
                    <a:pt x="460" y="715"/>
                  </a:lnTo>
                  <a:lnTo>
                    <a:pt x="460" y="716"/>
                  </a:lnTo>
                  <a:lnTo>
                    <a:pt x="459" y="716"/>
                  </a:lnTo>
                  <a:lnTo>
                    <a:pt x="458" y="716"/>
                  </a:lnTo>
                  <a:lnTo>
                    <a:pt x="458" y="717"/>
                  </a:lnTo>
                  <a:lnTo>
                    <a:pt x="457" y="717"/>
                  </a:lnTo>
                  <a:lnTo>
                    <a:pt x="456" y="717"/>
                  </a:lnTo>
                  <a:lnTo>
                    <a:pt x="456" y="718"/>
                  </a:lnTo>
                  <a:lnTo>
                    <a:pt x="455" y="718"/>
                  </a:lnTo>
                  <a:lnTo>
                    <a:pt x="455" y="718"/>
                  </a:lnTo>
                  <a:lnTo>
                    <a:pt x="455" y="719"/>
                  </a:lnTo>
                  <a:lnTo>
                    <a:pt x="454" y="719"/>
                  </a:lnTo>
                  <a:lnTo>
                    <a:pt x="453" y="719"/>
                  </a:lnTo>
                  <a:lnTo>
                    <a:pt x="453" y="719"/>
                  </a:lnTo>
                  <a:lnTo>
                    <a:pt x="452" y="719"/>
                  </a:lnTo>
                  <a:lnTo>
                    <a:pt x="451" y="719"/>
                  </a:lnTo>
                  <a:lnTo>
                    <a:pt x="451" y="720"/>
                  </a:lnTo>
                  <a:lnTo>
                    <a:pt x="450" y="720"/>
                  </a:lnTo>
                  <a:lnTo>
                    <a:pt x="449" y="720"/>
                  </a:lnTo>
                  <a:lnTo>
                    <a:pt x="449" y="721"/>
                  </a:lnTo>
                  <a:lnTo>
                    <a:pt x="449" y="721"/>
                  </a:lnTo>
                  <a:lnTo>
                    <a:pt x="449" y="722"/>
                  </a:lnTo>
                  <a:lnTo>
                    <a:pt x="449" y="723"/>
                  </a:lnTo>
                  <a:lnTo>
                    <a:pt x="448" y="723"/>
                  </a:lnTo>
                  <a:lnTo>
                    <a:pt x="448" y="724"/>
                  </a:lnTo>
                  <a:lnTo>
                    <a:pt x="448" y="725"/>
                  </a:lnTo>
                  <a:lnTo>
                    <a:pt x="447" y="725"/>
                  </a:lnTo>
                  <a:lnTo>
                    <a:pt x="447" y="726"/>
                  </a:lnTo>
                  <a:lnTo>
                    <a:pt x="447" y="726"/>
                  </a:lnTo>
                  <a:lnTo>
                    <a:pt x="446" y="726"/>
                  </a:lnTo>
                  <a:lnTo>
                    <a:pt x="446" y="727"/>
                  </a:lnTo>
                  <a:lnTo>
                    <a:pt x="446" y="728"/>
                  </a:lnTo>
                  <a:lnTo>
                    <a:pt x="445" y="728"/>
                  </a:lnTo>
                  <a:lnTo>
                    <a:pt x="445" y="729"/>
                  </a:lnTo>
                  <a:lnTo>
                    <a:pt x="445" y="730"/>
                  </a:lnTo>
                  <a:lnTo>
                    <a:pt x="444" y="730"/>
                  </a:lnTo>
                  <a:lnTo>
                    <a:pt x="444" y="731"/>
                  </a:lnTo>
                  <a:lnTo>
                    <a:pt x="444" y="732"/>
                  </a:lnTo>
                  <a:lnTo>
                    <a:pt x="443" y="733"/>
                  </a:lnTo>
                  <a:lnTo>
                    <a:pt x="443" y="734"/>
                  </a:lnTo>
                  <a:lnTo>
                    <a:pt x="443" y="735"/>
                  </a:lnTo>
                  <a:lnTo>
                    <a:pt x="442" y="735"/>
                  </a:lnTo>
                  <a:lnTo>
                    <a:pt x="442" y="736"/>
                  </a:lnTo>
                  <a:lnTo>
                    <a:pt x="441" y="736"/>
                  </a:lnTo>
                  <a:lnTo>
                    <a:pt x="441" y="737"/>
                  </a:lnTo>
                  <a:lnTo>
                    <a:pt x="440" y="737"/>
                  </a:lnTo>
                  <a:lnTo>
                    <a:pt x="440" y="738"/>
                  </a:lnTo>
                  <a:lnTo>
                    <a:pt x="439" y="738"/>
                  </a:lnTo>
                  <a:lnTo>
                    <a:pt x="439" y="739"/>
                  </a:lnTo>
                  <a:lnTo>
                    <a:pt x="438" y="739"/>
                  </a:lnTo>
                  <a:lnTo>
                    <a:pt x="438" y="739"/>
                  </a:lnTo>
                  <a:lnTo>
                    <a:pt x="437" y="739"/>
                  </a:lnTo>
                  <a:lnTo>
                    <a:pt x="437" y="740"/>
                  </a:lnTo>
                  <a:lnTo>
                    <a:pt x="436" y="740"/>
                  </a:lnTo>
                  <a:lnTo>
                    <a:pt x="436" y="741"/>
                  </a:lnTo>
                  <a:lnTo>
                    <a:pt x="436" y="741"/>
                  </a:lnTo>
                  <a:lnTo>
                    <a:pt x="435" y="742"/>
                  </a:lnTo>
                  <a:lnTo>
                    <a:pt x="435" y="743"/>
                  </a:lnTo>
                  <a:lnTo>
                    <a:pt x="434" y="743"/>
                  </a:lnTo>
                  <a:lnTo>
                    <a:pt x="434" y="744"/>
                  </a:lnTo>
                  <a:lnTo>
                    <a:pt x="433" y="744"/>
                  </a:lnTo>
                  <a:lnTo>
                    <a:pt x="433" y="745"/>
                  </a:lnTo>
                  <a:lnTo>
                    <a:pt x="432" y="745"/>
                  </a:lnTo>
                  <a:lnTo>
                    <a:pt x="432" y="745"/>
                  </a:lnTo>
                  <a:lnTo>
                    <a:pt x="431" y="745"/>
                  </a:lnTo>
                  <a:lnTo>
                    <a:pt x="430" y="746"/>
                  </a:lnTo>
                  <a:lnTo>
                    <a:pt x="430" y="747"/>
                  </a:lnTo>
                  <a:lnTo>
                    <a:pt x="430" y="747"/>
                  </a:lnTo>
                  <a:lnTo>
                    <a:pt x="430" y="748"/>
                  </a:lnTo>
                  <a:lnTo>
                    <a:pt x="430" y="749"/>
                  </a:lnTo>
                  <a:lnTo>
                    <a:pt x="430" y="750"/>
                  </a:lnTo>
                  <a:lnTo>
                    <a:pt x="429" y="750"/>
                  </a:lnTo>
                  <a:lnTo>
                    <a:pt x="429" y="751"/>
                  </a:lnTo>
                  <a:lnTo>
                    <a:pt x="429" y="752"/>
                  </a:lnTo>
                  <a:lnTo>
                    <a:pt x="428" y="752"/>
                  </a:lnTo>
                  <a:lnTo>
                    <a:pt x="427" y="752"/>
                  </a:lnTo>
                  <a:lnTo>
                    <a:pt x="426" y="752"/>
                  </a:lnTo>
                  <a:lnTo>
                    <a:pt x="425" y="752"/>
                  </a:lnTo>
                  <a:lnTo>
                    <a:pt x="425" y="751"/>
                  </a:lnTo>
                  <a:lnTo>
                    <a:pt x="425" y="750"/>
                  </a:lnTo>
                  <a:lnTo>
                    <a:pt x="425" y="749"/>
                  </a:lnTo>
                  <a:lnTo>
                    <a:pt x="425" y="748"/>
                  </a:lnTo>
                  <a:lnTo>
                    <a:pt x="425" y="747"/>
                  </a:lnTo>
                  <a:lnTo>
                    <a:pt x="424" y="747"/>
                  </a:lnTo>
                  <a:lnTo>
                    <a:pt x="424" y="748"/>
                  </a:lnTo>
                  <a:lnTo>
                    <a:pt x="423" y="748"/>
                  </a:lnTo>
                  <a:lnTo>
                    <a:pt x="423" y="748"/>
                  </a:lnTo>
                  <a:lnTo>
                    <a:pt x="422" y="748"/>
                  </a:lnTo>
                  <a:lnTo>
                    <a:pt x="421" y="748"/>
                  </a:lnTo>
                  <a:lnTo>
                    <a:pt x="420" y="748"/>
                  </a:lnTo>
                  <a:lnTo>
                    <a:pt x="420" y="747"/>
                  </a:lnTo>
                  <a:lnTo>
                    <a:pt x="420" y="748"/>
                  </a:lnTo>
                  <a:lnTo>
                    <a:pt x="419" y="748"/>
                  </a:lnTo>
                  <a:lnTo>
                    <a:pt x="419" y="747"/>
                  </a:lnTo>
                  <a:lnTo>
                    <a:pt x="419" y="748"/>
                  </a:lnTo>
                  <a:lnTo>
                    <a:pt x="418" y="748"/>
                  </a:lnTo>
                  <a:lnTo>
                    <a:pt x="418" y="747"/>
                  </a:lnTo>
                  <a:lnTo>
                    <a:pt x="417" y="747"/>
                  </a:lnTo>
                  <a:lnTo>
                    <a:pt x="417" y="747"/>
                  </a:lnTo>
                  <a:lnTo>
                    <a:pt x="416" y="747"/>
                  </a:lnTo>
                  <a:lnTo>
                    <a:pt x="415" y="747"/>
                  </a:lnTo>
                  <a:lnTo>
                    <a:pt x="414" y="747"/>
                  </a:lnTo>
                  <a:lnTo>
                    <a:pt x="414" y="746"/>
                  </a:lnTo>
                  <a:lnTo>
                    <a:pt x="414" y="745"/>
                  </a:lnTo>
                  <a:lnTo>
                    <a:pt x="413" y="745"/>
                  </a:lnTo>
                  <a:lnTo>
                    <a:pt x="412" y="745"/>
                  </a:lnTo>
                  <a:lnTo>
                    <a:pt x="412" y="746"/>
                  </a:lnTo>
                  <a:lnTo>
                    <a:pt x="412" y="747"/>
                  </a:lnTo>
                  <a:lnTo>
                    <a:pt x="411" y="747"/>
                  </a:lnTo>
                  <a:lnTo>
                    <a:pt x="411" y="746"/>
                  </a:lnTo>
                  <a:lnTo>
                    <a:pt x="411" y="746"/>
                  </a:lnTo>
                  <a:lnTo>
                    <a:pt x="411" y="747"/>
                  </a:lnTo>
                  <a:lnTo>
                    <a:pt x="410" y="747"/>
                  </a:lnTo>
                  <a:lnTo>
                    <a:pt x="409" y="747"/>
                  </a:lnTo>
                  <a:lnTo>
                    <a:pt x="408" y="747"/>
                  </a:lnTo>
                  <a:lnTo>
                    <a:pt x="407" y="746"/>
                  </a:lnTo>
                  <a:lnTo>
                    <a:pt x="406" y="746"/>
                  </a:lnTo>
                  <a:lnTo>
                    <a:pt x="405" y="746"/>
                  </a:lnTo>
                  <a:lnTo>
                    <a:pt x="405" y="747"/>
                  </a:lnTo>
                  <a:lnTo>
                    <a:pt x="404" y="747"/>
                  </a:lnTo>
                  <a:lnTo>
                    <a:pt x="404" y="746"/>
                  </a:lnTo>
                  <a:lnTo>
                    <a:pt x="404" y="745"/>
                  </a:lnTo>
                  <a:lnTo>
                    <a:pt x="404" y="746"/>
                  </a:lnTo>
                  <a:lnTo>
                    <a:pt x="404" y="746"/>
                  </a:lnTo>
                  <a:lnTo>
                    <a:pt x="404" y="745"/>
                  </a:lnTo>
                  <a:lnTo>
                    <a:pt x="403" y="745"/>
                  </a:lnTo>
                  <a:lnTo>
                    <a:pt x="402" y="745"/>
                  </a:lnTo>
                  <a:lnTo>
                    <a:pt x="402" y="745"/>
                  </a:lnTo>
                  <a:lnTo>
                    <a:pt x="401" y="745"/>
                  </a:lnTo>
                  <a:lnTo>
                    <a:pt x="400" y="745"/>
                  </a:lnTo>
                  <a:lnTo>
                    <a:pt x="400" y="744"/>
                  </a:lnTo>
                  <a:lnTo>
                    <a:pt x="399" y="744"/>
                  </a:lnTo>
                  <a:lnTo>
                    <a:pt x="399" y="743"/>
                  </a:lnTo>
                  <a:lnTo>
                    <a:pt x="398" y="743"/>
                  </a:lnTo>
                  <a:lnTo>
                    <a:pt x="398" y="743"/>
                  </a:lnTo>
                  <a:lnTo>
                    <a:pt x="397" y="743"/>
                  </a:lnTo>
                  <a:lnTo>
                    <a:pt x="397" y="744"/>
                  </a:lnTo>
                  <a:lnTo>
                    <a:pt x="396" y="744"/>
                  </a:lnTo>
                  <a:lnTo>
                    <a:pt x="395" y="744"/>
                  </a:lnTo>
                  <a:lnTo>
                    <a:pt x="394" y="744"/>
                  </a:lnTo>
                  <a:lnTo>
                    <a:pt x="393" y="744"/>
                  </a:lnTo>
                  <a:lnTo>
                    <a:pt x="393" y="745"/>
                  </a:lnTo>
                  <a:lnTo>
                    <a:pt x="393" y="744"/>
                  </a:lnTo>
                  <a:lnTo>
                    <a:pt x="392" y="744"/>
                  </a:lnTo>
                  <a:lnTo>
                    <a:pt x="391" y="744"/>
                  </a:lnTo>
                  <a:lnTo>
                    <a:pt x="391" y="744"/>
                  </a:lnTo>
                  <a:lnTo>
                    <a:pt x="390" y="744"/>
                  </a:lnTo>
                  <a:lnTo>
                    <a:pt x="389" y="744"/>
                  </a:lnTo>
                  <a:lnTo>
                    <a:pt x="390" y="745"/>
                  </a:lnTo>
                  <a:lnTo>
                    <a:pt x="388" y="745"/>
                  </a:lnTo>
                  <a:lnTo>
                    <a:pt x="387" y="745"/>
                  </a:lnTo>
                  <a:lnTo>
                    <a:pt x="386" y="745"/>
                  </a:lnTo>
                  <a:lnTo>
                    <a:pt x="385" y="745"/>
                  </a:lnTo>
                  <a:lnTo>
                    <a:pt x="383" y="744"/>
                  </a:lnTo>
                  <a:lnTo>
                    <a:pt x="382" y="743"/>
                  </a:lnTo>
                  <a:lnTo>
                    <a:pt x="381" y="743"/>
                  </a:lnTo>
                  <a:lnTo>
                    <a:pt x="380" y="743"/>
                  </a:lnTo>
                  <a:lnTo>
                    <a:pt x="379" y="743"/>
                  </a:lnTo>
                  <a:lnTo>
                    <a:pt x="379" y="742"/>
                  </a:lnTo>
                  <a:lnTo>
                    <a:pt x="379" y="742"/>
                  </a:lnTo>
                  <a:lnTo>
                    <a:pt x="378" y="742"/>
                  </a:lnTo>
                  <a:lnTo>
                    <a:pt x="377" y="742"/>
                  </a:lnTo>
                  <a:lnTo>
                    <a:pt x="377" y="741"/>
                  </a:lnTo>
                  <a:lnTo>
                    <a:pt x="376" y="741"/>
                  </a:lnTo>
                  <a:lnTo>
                    <a:pt x="375" y="741"/>
                  </a:lnTo>
                  <a:lnTo>
                    <a:pt x="374" y="741"/>
                  </a:lnTo>
                  <a:lnTo>
                    <a:pt x="373" y="741"/>
                  </a:lnTo>
                  <a:lnTo>
                    <a:pt x="373" y="740"/>
                  </a:lnTo>
                  <a:lnTo>
                    <a:pt x="373" y="739"/>
                  </a:lnTo>
                  <a:lnTo>
                    <a:pt x="372" y="739"/>
                  </a:lnTo>
                  <a:lnTo>
                    <a:pt x="372" y="739"/>
                  </a:lnTo>
                  <a:lnTo>
                    <a:pt x="372" y="738"/>
                  </a:lnTo>
                  <a:lnTo>
                    <a:pt x="372" y="737"/>
                  </a:lnTo>
                  <a:lnTo>
                    <a:pt x="371" y="737"/>
                  </a:lnTo>
                  <a:lnTo>
                    <a:pt x="371" y="738"/>
                  </a:lnTo>
                  <a:lnTo>
                    <a:pt x="371" y="739"/>
                  </a:lnTo>
                  <a:lnTo>
                    <a:pt x="370" y="739"/>
                  </a:lnTo>
                  <a:lnTo>
                    <a:pt x="367" y="739"/>
                  </a:lnTo>
                  <a:lnTo>
                    <a:pt x="367" y="738"/>
                  </a:lnTo>
                  <a:lnTo>
                    <a:pt x="366" y="738"/>
                  </a:lnTo>
                  <a:lnTo>
                    <a:pt x="366" y="739"/>
                  </a:lnTo>
                  <a:lnTo>
                    <a:pt x="365" y="739"/>
                  </a:lnTo>
                  <a:lnTo>
                    <a:pt x="364" y="739"/>
                  </a:lnTo>
                  <a:lnTo>
                    <a:pt x="364" y="738"/>
                  </a:lnTo>
                  <a:lnTo>
                    <a:pt x="363" y="738"/>
                  </a:lnTo>
                  <a:lnTo>
                    <a:pt x="363" y="737"/>
                  </a:lnTo>
                  <a:lnTo>
                    <a:pt x="362" y="736"/>
                  </a:lnTo>
                  <a:lnTo>
                    <a:pt x="362" y="735"/>
                  </a:lnTo>
                  <a:lnTo>
                    <a:pt x="361" y="735"/>
                  </a:lnTo>
                  <a:lnTo>
                    <a:pt x="360" y="735"/>
                  </a:lnTo>
                  <a:lnTo>
                    <a:pt x="360" y="736"/>
                  </a:lnTo>
                  <a:lnTo>
                    <a:pt x="361" y="736"/>
                  </a:lnTo>
                  <a:lnTo>
                    <a:pt x="360" y="737"/>
                  </a:lnTo>
                  <a:lnTo>
                    <a:pt x="361" y="737"/>
                  </a:lnTo>
                  <a:lnTo>
                    <a:pt x="360" y="738"/>
                  </a:lnTo>
                  <a:lnTo>
                    <a:pt x="359" y="738"/>
                  </a:lnTo>
                  <a:lnTo>
                    <a:pt x="359" y="738"/>
                  </a:lnTo>
                  <a:lnTo>
                    <a:pt x="358" y="739"/>
                  </a:lnTo>
                  <a:lnTo>
                    <a:pt x="357" y="739"/>
                  </a:lnTo>
                  <a:lnTo>
                    <a:pt x="356" y="739"/>
                  </a:lnTo>
                  <a:lnTo>
                    <a:pt x="353" y="739"/>
                  </a:lnTo>
                  <a:lnTo>
                    <a:pt x="352" y="739"/>
                  </a:lnTo>
                  <a:lnTo>
                    <a:pt x="351" y="739"/>
                  </a:lnTo>
                  <a:lnTo>
                    <a:pt x="350" y="739"/>
                  </a:lnTo>
                  <a:lnTo>
                    <a:pt x="349" y="739"/>
                  </a:lnTo>
                  <a:lnTo>
                    <a:pt x="347" y="738"/>
                  </a:lnTo>
                  <a:lnTo>
                    <a:pt x="346" y="738"/>
                  </a:lnTo>
                  <a:lnTo>
                    <a:pt x="345" y="738"/>
                  </a:lnTo>
                  <a:lnTo>
                    <a:pt x="343" y="738"/>
                  </a:lnTo>
                  <a:lnTo>
                    <a:pt x="340" y="738"/>
                  </a:lnTo>
                  <a:lnTo>
                    <a:pt x="339" y="738"/>
                  </a:lnTo>
                  <a:lnTo>
                    <a:pt x="338" y="738"/>
                  </a:lnTo>
                  <a:lnTo>
                    <a:pt x="336" y="738"/>
                  </a:lnTo>
                  <a:lnTo>
                    <a:pt x="336" y="739"/>
                  </a:lnTo>
                  <a:lnTo>
                    <a:pt x="335" y="739"/>
                  </a:lnTo>
                  <a:lnTo>
                    <a:pt x="334" y="738"/>
                  </a:lnTo>
                  <a:lnTo>
                    <a:pt x="334" y="737"/>
                  </a:lnTo>
                  <a:lnTo>
                    <a:pt x="334" y="737"/>
                  </a:lnTo>
                  <a:lnTo>
                    <a:pt x="333" y="736"/>
                  </a:lnTo>
                  <a:lnTo>
                    <a:pt x="332" y="735"/>
                  </a:lnTo>
                  <a:lnTo>
                    <a:pt x="331" y="734"/>
                  </a:lnTo>
                  <a:lnTo>
                    <a:pt x="330" y="734"/>
                  </a:lnTo>
                  <a:lnTo>
                    <a:pt x="329" y="733"/>
                  </a:lnTo>
                  <a:lnTo>
                    <a:pt x="329" y="732"/>
                  </a:lnTo>
                  <a:lnTo>
                    <a:pt x="328" y="732"/>
                  </a:lnTo>
                  <a:lnTo>
                    <a:pt x="328" y="732"/>
                  </a:lnTo>
                  <a:lnTo>
                    <a:pt x="327" y="732"/>
                  </a:lnTo>
                  <a:lnTo>
                    <a:pt x="328" y="732"/>
                  </a:lnTo>
                  <a:lnTo>
                    <a:pt x="327" y="732"/>
                  </a:lnTo>
                  <a:lnTo>
                    <a:pt x="327" y="731"/>
                  </a:lnTo>
                  <a:lnTo>
                    <a:pt x="327" y="730"/>
                  </a:lnTo>
                  <a:lnTo>
                    <a:pt x="326" y="730"/>
                  </a:lnTo>
                  <a:lnTo>
                    <a:pt x="324" y="729"/>
                  </a:lnTo>
                  <a:lnTo>
                    <a:pt x="321" y="727"/>
                  </a:lnTo>
                  <a:lnTo>
                    <a:pt x="321" y="727"/>
                  </a:lnTo>
                  <a:lnTo>
                    <a:pt x="321" y="726"/>
                  </a:lnTo>
                  <a:lnTo>
                    <a:pt x="320" y="726"/>
                  </a:lnTo>
                  <a:lnTo>
                    <a:pt x="319" y="726"/>
                  </a:lnTo>
                  <a:lnTo>
                    <a:pt x="318" y="726"/>
                  </a:lnTo>
                  <a:lnTo>
                    <a:pt x="317" y="725"/>
                  </a:lnTo>
                  <a:lnTo>
                    <a:pt x="315" y="723"/>
                  </a:lnTo>
                  <a:lnTo>
                    <a:pt x="315" y="723"/>
                  </a:lnTo>
                  <a:lnTo>
                    <a:pt x="313" y="722"/>
                  </a:lnTo>
                  <a:lnTo>
                    <a:pt x="312" y="721"/>
                  </a:lnTo>
                  <a:lnTo>
                    <a:pt x="311" y="721"/>
                  </a:lnTo>
                  <a:lnTo>
                    <a:pt x="311" y="720"/>
                  </a:lnTo>
                  <a:lnTo>
                    <a:pt x="310" y="720"/>
                  </a:lnTo>
                  <a:lnTo>
                    <a:pt x="310" y="719"/>
                  </a:lnTo>
                  <a:lnTo>
                    <a:pt x="309" y="719"/>
                  </a:lnTo>
                  <a:lnTo>
                    <a:pt x="308" y="719"/>
                  </a:lnTo>
                  <a:lnTo>
                    <a:pt x="308" y="718"/>
                  </a:lnTo>
                  <a:lnTo>
                    <a:pt x="307" y="718"/>
                  </a:lnTo>
                  <a:lnTo>
                    <a:pt x="306" y="717"/>
                  </a:lnTo>
                  <a:lnTo>
                    <a:pt x="304" y="716"/>
                  </a:lnTo>
                  <a:lnTo>
                    <a:pt x="303" y="715"/>
                  </a:lnTo>
                  <a:lnTo>
                    <a:pt x="302" y="713"/>
                  </a:lnTo>
                  <a:lnTo>
                    <a:pt x="301" y="713"/>
                  </a:lnTo>
                  <a:lnTo>
                    <a:pt x="300" y="713"/>
                  </a:lnTo>
                  <a:lnTo>
                    <a:pt x="299" y="713"/>
                  </a:lnTo>
                  <a:lnTo>
                    <a:pt x="299" y="712"/>
                  </a:lnTo>
                  <a:lnTo>
                    <a:pt x="298" y="712"/>
                  </a:lnTo>
                  <a:lnTo>
                    <a:pt x="297" y="712"/>
                  </a:lnTo>
                  <a:lnTo>
                    <a:pt x="297" y="711"/>
                  </a:lnTo>
                  <a:lnTo>
                    <a:pt x="296" y="711"/>
                  </a:lnTo>
                  <a:lnTo>
                    <a:pt x="296" y="710"/>
                  </a:lnTo>
                  <a:lnTo>
                    <a:pt x="296" y="710"/>
                  </a:lnTo>
                  <a:lnTo>
                    <a:pt x="295" y="709"/>
                  </a:lnTo>
                  <a:lnTo>
                    <a:pt x="294" y="709"/>
                  </a:lnTo>
                  <a:lnTo>
                    <a:pt x="293" y="708"/>
                  </a:lnTo>
                  <a:lnTo>
                    <a:pt x="292" y="707"/>
                  </a:lnTo>
                  <a:lnTo>
                    <a:pt x="291" y="707"/>
                  </a:lnTo>
                  <a:lnTo>
                    <a:pt x="291" y="707"/>
                  </a:lnTo>
                  <a:lnTo>
                    <a:pt x="290" y="707"/>
                  </a:lnTo>
                  <a:lnTo>
                    <a:pt x="289" y="706"/>
                  </a:lnTo>
                  <a:lnTo>
                    <a:pt x="289" y="705"/>
                  </a:lnTo>
                  <a:lnTo>
                    <a:pt x="289" y="705"/>
                  </a:lnTo>
                  <a:lnTo>
                    <a:pt x="288" y="705"/>
                  </a:lnTo>
                  <a:lnTo>
                    <a:pt x="287" y="704"/>
                  </a:lnTo>
                  <a:lnTo>
                    <a:pt x="286" y="704"/>
                  </a:lnTo>
                  <a:lnTo>
                    <a:pt x="285" y="703"/>
                  </a:lnTo>
                  <a:lnTo>
                    <a:pt x="284" y="702"/>
                  </a:lnTo>
                  <a:lnTo>
                    <a:pt x="283" y="702"/>
                  </a:lnTo>
                  <a:lnTo>
                    <a:pt x="283" y="701"/>
                  </a:lnTo>
                  <a:lnTo>
                    <a:pt x="282" y="700"/>
                  </a:lnTo>
                  <a:lnTo>
                    <a:pt x="281" y="700"/>
                  </a:lnTo>
                  <a:lnTo>
                    <a:pt x="280" y="700"/>
                  </a:lnTo>
                  <a:lnTo>
                    <a:pt x="279" y="700"/>
                  </a:lnTo>
                  <a:lnTo>
                    <a:pt x="279" y="699"/>
                  </a:lnTo>
                  <a:lnTo>
                    <a:pt x="278" y="699"/>
                  </a:lnTo>
                  <a:lnTo>
                    <a:pt x="277" y="698"/>
                  </a:lnTo>
                  <a:lnTo>
                    <a:pt x="276" y="697"/>
                  </a:lnTo>
                  <a:lnTo>
                    <a:pt x="275" y="696"/>
                  </a:lnTo>
                  <a:lnTo>
                    <a:pt x="274" y="695"/>
                  </a:lnTo>
                  <a:lnTo>
                    <a:pt x="273" y="695"/>
                  </a:lnTo>
                  <a:lnTo>
                    <a:pt x="272" y="694"/>
                  </a:lnTo>
                  <a:lnTo>
                    <a:pt x="271" y="694"/>
                  </a:lnTo>
                  <a:lnTo>
                    <a:pt x="271" y="694"/>
                  </a:lnTo>
                  <a:lnTo>
                    <a:pt x="270" y="694"/>
                  </a:lnTo>
                  <a:lnTo>
                    <a:pt x="270" y="694"/>
                  </a:lnTo>
                  <a:lnTo>
                    <a:pt x="270" y="693"/>
                  </a:lnTo>
                  <a:lnTo>
                    <a:pt x="269" y="693"/>
                  </a:lnTo>
                  <a:lnTo>
                    <a:pt x="269" y="692"/>
                  </a:lnTo>
                  <a:lnTo>
                    <a:pt x="268" y="691"/>
                  </a:lnTo>
                  <a:lnTo>
                    <a:pt x="268" y="690"/>
                  </a:lnTo>
                  <a:lnTo>
                    <a:pt x="267" y="690"/>
                  </a:lnTo>
                  <a:lnTo>
                    <a:pt x="266" y="690"/>
                  </a:lnTo>
                  <a:lnTo>
                    <a:pt x="266" y="689"/>
                  </a:lnTo>
                  <a:lnTo>
                    <a:pt x="265" y="689"/>
                  </a:lnTo>
                  <a:lnTo>
                    <a:pt x="265" y="688"/>
                  </a:lnTo>
                  <a:lnTo>
                    <a:pt x="264" y="688"/>
                  </a:lnTo>
                  <a:lnTo>
                    <a:pt x="264" y="688"/>
                  </a:lnTo>
                  <a:lnTo>
                    <a:pt x="264" y="687"/>
                  </a:lnTo>
                  <a:lnTo>
                    <a:pt x="263" y="688"/>
                  </a:lnTo>
                  <a:lnTo>
                    <a:pt x="262" y="688"/>
                  </a:lnTo>
                  <a:lnTo>
                    <a:pt x="261" y="687"/>
                  </a:lnTo>
                  <a:lnTo>
                    <a:pt x="261" y="687"/>
                  </a:lnTo>
                  <a:lnTo>
                    <a:pt x="260" y="687"/>
                  </a:lnTo>
                  <a:lnTo>
                    <a:pt x="259" y="687"/>
                  </a:lnTo>
                  <a:lnTo>
                    <a:pt x="258" y="687"/>
                  </a:lnTo>
                  <a:lnTo>
                    <a:pt x="258" y="686"/>
                  </a:lnTo>
                  <a:lnTo>
                    <a:pt x="256" y="685"/>
                  </a:lnTo>
                  <a:lnTo>
                    <a:pt x="255" y="685"/>
                  </a:lnTo>
                  <a:lnTo>
                    <a:pt x="254" y="685"/>
                  </a:lnTo>
                  <a:lnTo>
                    <a:pt x="253" y="684"/>
                  </a:lnTo>
                  <a:lnTo>
                    <a:pt x="252" y="684"/>
                  </a:lnTo>
                  <a:lnTo>
                    <a:pt x="251" y="683"/>
                  </a:lnTo>
                  <a:lnTo>
                    <a:pt x="250" y="684"/>
                  </a:lnTo>
                  <a:lnTo>
                    <a:pt x="248" y="684"/>
                  </a:lnTo>
                  <a:lnTo>
                    <a:pt x="247" y="684"/>
                  </a:lnTo>
                  <a:lnTo>
                    <a:pt x="246" y="684"/>
                  </a:lnTo>
                  <a:lnTo>
                    <a:pt x="244" y="684"/>
                  </a:lnTo>
                  <a:lnTo>
                    <a:pt x="244" y="684"/>
                  </a:lnTo>
                  <a:lnTo>
                    <a:pt x="243" y="684"/>
                  </a:lnTo>
                  <a:lnTo>
                    <a:pt x="242" y="684"/>
                  </a:lnTo>
                  <a:lnTo>
                    <a:pt x="241" y="684"/>
                  </a:lnTo>
                  <a:lnTo>
                    <a:pt x="240" y="684"/>
                  </a:lnTo>
                  <a:lnTo>
                    <a:pt x="239" y="684"/>
                  </a:lnTo>
                  <a:lnTo>
                    <a:pt x="238" y="683"/>
                  </a:lnTo>
                  <a:lnTo>
                    <a:pt x="238" y="683"/>
                  </a:lnTo>
                  <a:lnTo>
                    <a:pt x="236" y="683"/>
                  </a:lnTo>
                  <a:lnTo>
                    <a:pt x="235" y="683"/>
                  </a:lnTo>
                  <a:lnTo>
                    <a:pt x="234" y="683"/>
                  </a:lnTo>
                  <a:lnTo>
                    <a:pt x="233" y="683"/>
                  </a:lnTo>
                  <a:lnTo>
                    <a:pt x="232" y="684"/>
                  </a:lnTo>
                  <a:lnTo>
                    <a:pt x="232" y="684"/>
                  </a:lnTo>
                  <a:lnTo>
                    <a:pt x="231" y="684"/>
                  </a:lnTo>
                  <a:lnTo>
                    <a:pt x="229" y="684"/>
                  </a:lnTo>
                  <a:lnTo>
                    <a:pt x="228" y="684"/>
                  </a:lnTo>
                  <a:lnTo>
                    <a:pt x="227" y="684"/>
                  </a:lnTo>
                  <a:lnTo>
                    <a:pt x="224" y="683"/>
                  </a:lnTo>
                  <a:lnTo>
                    <a:pt x="223" y="683"/>
                  </a:lnTo>
                  <a:lnTo>
                    <a:pt x="219" y="683"/>
                  </a:lnTo>
                  <a:lnTo>
                    <a:pt x="218" y="683"/>
                  </a:lnTo>
                  <a:lnTo>
                    <a:pt x="217" y="683"/>
                  </a:lnTo>
                  <a:lnTo>
                    <a:pt x="216" y="683"/>
                  </a:lnTo>
                  <a:lnTo>
                    <a:pt x="215" y="683"/>
                  </a:lnTo>
                  <a:lnTo>
                    <a:pt x="214" y="683"/>
                  </a:lnTo>
                  <a:lnTo>
                    <a:pt x="213" y="683"/>
                  </a:lnTo>
                  <a:lnTo>
                    <a:pt x="212" y="683"/>
                  </a:lnTo>
                  <a:lnTo>
                    <a:pt x="212" y="682"/>
                  </a:lnTo>
                  <a:lnTo>
                    <a:pt x="212" y="683"/>
                  </a:lnTo>
                  <a:lnTo>
                    <a:pt x="210" y="683"/>
                  </a:lnTo>
                  <a:lnTo>
                    <a:pt x="209" y="683"/>
                  </a:lnTo>
                  <a:lnTo>
                    <a:pt x="206" y="683"/>
                  </a:lnTo>
                  <a:lnTo>
                    <a:pt x="206" y="683"/>
                  </a:lnTo>
                  <a:lnTo>
                    <a:pt x="205" y="683"/>
                  </a:lnTo>
                  <a:lnTo>
                    <a:pt x="204" y="683"/>
                  </a:lnTo>
                  <a:lnTo>
                    <a:pt x="203" y="683"/>
                  </a:lnTo>
                  <a:lnTo>
                    <a:pt x="201" y="683"/>
                  </a:lnTo>
                  <a:lnTo>
                    <a:pt x="200" y="683"/>
                  </a:lnTo>
                  <a:lnTo>
                    <a:pt x="199" y="682"/>
                  </a:lnTo>
                  <a:lnTo>
                    <a:pt x="198" y="682"/>
                  </a:lnTo>
                  <a:lnTo>
                    <a:pt x="197" y="681"/>
                  </a:lnTo>
                  <a:lnTo>
                    <a:pt x="195" y="680"/>
                  </a:lnTo>
                  <a:lnTo>
                    <a:pt x="193" y="677"/>
                  </a:lnTo>
                  <a:lnTo>
                    <a:pt x="193" y="676"/>
                  </a:lnTo>
                  <a:lnTo>
                    <a:pt x="194" y="676"/>
                  </a:lnTo>
                  <a:lnTo>
                    <a:pt x="194" y="675"/>
                  </a:lnTo>
                  <a:lnTo>
                    <a:pt x="193" y="675"/>
                  </a:lnTo>
                  <a:lnTo>
                    <a:pt x="193" y="674"/>
                  </a:lnTo>
                  <a:lnTo>
                    <a:pt x="193" y="674"/>
                  </a:lnTo>
                  <a:lnTo>
                    <a:pt x="193" y="672"/>
                  </a:lnTo>
                  <a:lnTo>
                    <a:pt x="192" y="671"/>
                  </a:lnTo>
                  <a:close/>
                </a:path>
              </a:pathLst>
            </a:custGeom>
            <a:blipFill>
              <a:blip r:embed="rId11"/>
              <a:stretch>
                <a:fillRect/>
              </a:stretch>
            </a:blipFill>
            <a:ln w="3175">
              <a:solidFill>
                <a:schemeClr val="tx1"/>
              </a:solidFill>
            </a:ln>
          </p:spPr>
          <p:txBody>
            <a:bodyPr lIns="62168" tIns="31084" rIns="62168" bIns="31084"/>
            <a:lstStyle/>
            <a:p>
              <a:pPr>
                <a:defRPr/>
              </a:pPr>
              <a:endParaRPr lang="en-GB" sz="1224">
                <a:solidFill>
                  <a:srgbClr val="002060"/>
                </a:solidFill>
                <a:latin typeface="Arial" panose="020B0604020202020204" pitchFamily="34" charset="0"/>
                <a:cs typeface="Arial" panose="020B0604020202020204" pitchFamily="34" charset="0"/>
              </a:endParaRPr>
            </a:p>
          </p:txBody>
        </p:sp>
        <p:sp>
          <p:nvSpPr>
            <p:cNvPr id="29" name="Google Shape;275;p23">
              <a:extLst>
                <a:ext uri="{FF2B5EF4-FFF2-40B4-BE49-F238E27FC236}">
                  <a16:creationId xmlns:a16="http://schemas.microsoft.com/office/drawing/2014/main" id="{6F22B08C-2CEE-E5FF-A6D9-F28E74218F0B}"/>
                </a:ext>
              </a:extLst>
            </p:cNvPr>
            <p:cNvSpPr txBox="1">
              <a:spLocks/>
            </p:cNvSpPr>
            <p:nvPr/>
          </p:nvSpPr>
          <p:spPr>
            <a:xfrm>
              <a:off x="2409061" y="312944"/>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200MW</a:t>
              </a:r>
            </a:p>
          </p:txBody>
        </p:sp>
        <p:sp>
          <p:nvSpPr>
            <p:cNvPr id="30" name="Google Shape;275;p23">
              <a:extLst>
                <a:ext uri="{FF2B5EF4-FFF2-40B4-BE49-F238E27FC236}">
                  <a16:creationId xmlns:a16="http://schemas.microsoft.com/office/drawing/2014/main" id="{7E394376-02BD-B0A0-C66C-06FC01A4F309}"/>
                </a:ext>
              </a:extLst>
            </p:cNvPr>
            <p:cNvSpPr txBox="1">
              <a:spLocks/>
            </p:cNvSpPr>
            <p:nvPr/>
          </p:nvSpPr>
          <p:spPr>
            <a:xfrm>
              <a:off x="2942824" y="1077543"/>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a:solidFill>
                    <a:srgbClr val="002060"/>
                  </a:solidFill>
                </a:rPr>
                <a:t>80MW</a:t>
              </a:r>
              <a:endParaRPr lang="en-US" sz="1000" dirty="0">
                <a:solidFill>
                  <a:srgbClr val="002060"/>
                </a:solidFill>
              </a:endParaRPr>
            </a:p>
          </p:txBody>
        </p:sp>
        <p:sp>
          <p:nvSpPr>
            <p:cNvPr id="31" name="Google Shape;275;p23">
              <a:extLst>
                <a:ext uri="{FF2B5EF4-FFF2-40B4-BE49-F238E27FC236}">
                  <a16:creationId xmlns:a16="http://schemas.microsoft.com/office/drawing/2014/main" id="{01ADD462-272C-73EE-E1D8-EB66F16079B5}"/>
                </a:ext>
              </a:extLst>
            </p:cNvPr>
            <p:cNvSpPr txBox="1">
              <a:spLocks/>
            </p:cNvSpPr>
            <p:nvPr/>
          </p:nvSpPr>
          <p:spPr>
            <a:xfrm>
              <a:off x="1713787" y="3121960"/>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100" dirty="0">
                  <a:solidFill>
                    <a:srgbClr val="002060"/>
                  </a:solidFill>
                </a:rPr>
                <a:t>152MW</a:t>
              </a:r>
            </a:p>
          </p:txBody>
        </p:sp>
        <p:sp>
          <p:nvSpPr>
            <p:cNvPr id="32" name="Google Shape;275;p23">
              <a:extLst>
                <a:ext uri="{FF2B5EF4-FFF2-40B4-BE49-F238E27FC236}">
                  <a16:creationId xmlns:a16="http://schemas.microsoft.com/office/drawing/2014/main" id="{DCE36A8E-151A-D537-2B93-1E86C5880187}"/>
                </a:ext>
              </a:extLst>
            </p:cNvPr>
            <p:cNvSpPr txBox="1">
              <a:spLocks/>
            </p:cNvSpPr>
            <p:nvPr/>
          </p:nvSpPr>
          <p:spPr>
            <a:xfrm>
              <a:off x="2621834" y="3121321"/>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363MW</a:t>
              </a:r>
            </a:p>
          </p:txBody>
        </p:sp>
        <p:sp>
          <p:nvSpPr>
            <p:cNvPr id="33" name="Google Shape;275;p23">
              <a:extLst>
                <a:ext uri="{FF2B5EF4-FFF2-40B4-BE49-F238E27FC236}">
                  <a16:creationId xmlns:a16="http://schemas.microsoft.com/office/drawing/2014/main" id="{8C7643E6-40AB-E3B1-B6A2-1A9D9C1CF228}"/>
                </a:ext>
              </a:extLst>
            </p:cNvPr>
            <p:cNvSpPr txBox="1">
              <a:spLocks/>
            </p:cNvSpPr>
            <p:nvPr/>
          </p:nvSpPr>
          <p:spPr>
            <a:xfrm>
              <a:off x="4959597" y="1828393"/>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180MW</a:t>
              </a:r>
            </a:p>
          </p:txBody>
        </p:sp>
        <p:sp>
          <p:nvSpPr>
            <p:cNvPr id="34" name="Google Shape;275;p23">
              <a:extLst>
                <a:ext uri="{FF2B5EF4-FFF2-40B4-BE49-F238E27FC236}">
                  <a16:creationId xmlns:a16="http://schemas.microsoft.com/office/drawing/2014/main" id="{6FF4D963-2AD3-8567-6FEA-289D5D452E19}"/>
                </a:ext>
              </a:extLst>
            </p:cNvPr>
            <p:cNvSpPr txBox="1">
              <a:spLocks/>
            </p:cNvSpPr>
            <p:nvPr/>
          </p:nvSpPr>
          <p:spPr>
            <a:xfrm>
              <a:off x="3875995" y="2603878"/>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HVDC2000 MW </a:t>
              </a:r>
            </a:p>
          </p:txBody>
        </p:sp>
        <p:sp>
          <p:nvSpPr>
            <p:cNvPr id="35" name="Google Shape;275;p23">
              <a:extLst>
                <a:ext uri="{FF2B5EF4-FFF2-40B4-BE49-F238E27FC236}">
                  <a16:creationId xmlns:a16="http://schemas.microsoft.com/office/drawing/2014/main" id="{0CD5BBF3-0AA1-6BB2-73E7-965A2C35BCDE}"/>
                </a:ext>
              </a:extLst>
            </p:cNvPr>
            <p:cNvSpPr txBox="1">
              <a:spLocks/>
            </p:cNvSpPr>
            <p:nvPr/>
          </p:nvSpPr>
          <p:spPr>
            <a:xfrm>
              <a:off x="3475389" y="2289243"/>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300MW</a:t>
              </a:r>
            </a:p>
          </p:txBody>
        </p:sp>
        <p:sp>
          <p:nvSpPr>
            <p:cNvPr id="36" name="Google Shape;275;p23">
              <a:extLst>
                <a:ext uri="{FF2B5EF4-FFF2-40B4-BE49-F238E27FC236}">
                  <a16:creationId xmlns:a16="http://schemas.microsoft.com/office/drawing/2014/main" id="{7A32C94F-58E0-E40E-016E-3D31FCC74D56}"/>
                </a:ext>
              </a:extLst>
            </p:cNvPr>
            <p:cNvSpPr txBox="1">
              <a:spLocks/>
            </p:cNvSpPr>
            <p:nvPr/>
          </p:nvSpPr>
          <p:spPr>
            <a:xfrm>
              <a:off x="3951476" y="1709540"/>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200MW</a:t>
              </a:r>
            </a:p>
          </p:txBody>
        </p:sp>
        <p:sp>
          <p:nvSpPr>
            <p:cNvPr id="37" name="Google Shape;275;p23">
              <a:extLst>
                <a:ext uri="{FF2B5EF4-FFF2-40B4-BE49-F238E27FC236}">
                  <a16:creationId xmlns:a16="http://schemas.microsoft.com/office/drawing/2014/main" id="{26E34646-EDF4-1688-1FFB-8E43EB72D6F1}"/>
                </a:ext>
              </a:extLst>
            </p:cNvPr>
            <p:cNvSpPr txBox="1">
              <a:spLocks/>
            </p:cNvSpPr>
            <p:nvPr/>
          </p:nvSpPr>
          <p:spPr>
            <a:xfrm>
              <a:off x="3577448" y="3486344"/>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100" dirty="0">
                  <a:solidFill>
                    <a:srgbClr val="002060"/>
                  </a:solidFill>
                </a:rPr>
                <a:t>140 MW</a:t>
              </a:r>
            </a:p>
          </p:txBody>
        </p:sp>
        <p:sp>
          <p:nvSpPr>
            <p:cNvPr id="38" name="Freeform 362">
              <a:extLst>
                <a:ext uri="{FF2B5EF4-FFF2-40B4-BE49-F238E27FC236}">
                  <a16:creationId xmlns:a16="http://schemas.microsoft.com/office/drawing/2014/main" id="{55ADC977-0399-990C-C5ED-75E352E9FE9A}"/>
                </a:ext>
              </a:extLst>
            </p:cNvPr>
            <p:cNvSpPr>
              <a:spLocks noEditPoints="1"/>
            </p:cNvSpPr>
            <p:nvPr/>
          </p:nvSpPr>
          <p:spPr bwMode="auto">
            <a:xfrm>
              <a:off x="3736807" y="239606"/>
              <a:ext cx="784019" cy="730127"/>
            </a:xfrm>
            <a:custGeom>
              <a:avLst/>
              <a:gdLst>
                <a:gd name="T0" fmla="*/ 136 w 798"/>
                <a:gd name="T1" fmla="*/ 15 h 635"/>
                <a:gd name="T2" fmla="*/ 171 w 798"/>
                <a:gd name="T3" fmla="*/ 20 h 635"/>
                <a:gd name="T4" fmla="*/ 216 w 798"/>
                <a:gd name="T5" fmla="*/ 39 h 635"/>
                <a:gd name="T6" fmla="*/ 274 w 798"/>
                <a:gd name="T7" fmla="*/ 52 h 635"/>
                <a:gd name="T8" fmla="*/ 295 w 798"/>
                <a:gd name="T9" fmla="*/ 56 h 635"/>
                <a:gd name="T10" fmla="*/ 327 w 798"/>
                <a:gd name="T11" fmla="*/ 39 h 635"/>
                <a:gd name="T12" fmla="*/ 339 w 798"/>
                <a:gd name="T13" fmla="*/ 32 h 635"/>
                <a:gd name="T14" fmla="*/ 343 w 798"/>
                <a:gd name="T15" fmla="*/ 29 h 635"/>
                <a:gd name="T16" fmla="*/ 358 w 798"/>
                <a:gd name="T17" fmla="*/ 26 h 635"/>
                <a:gd name="T18" fmla="*/ 387 w 798"/>
                <a:gd name="T19" fmla="*/ 13 h 635"/>
                <a:gd name="T20" fmla="*/ 457 w 798"/>
                <a:gd name="T21" fmla="*/ 14 h 635"/>
                <a:gd name="T22" fmla="*/ 474 w 798"/>
                <a:gd name="T23" fmla="*/ 12 h 635"/>
                <a:gd name="T24" fmla="*/ 498 w 798"/>
                <a:gd name="T25" fmla="*/ 29 h 635"/>
                <a:gd name="T26" fmla="*/ 532 w 798"/>
                <a:gd name="T27" fmla="*/ 38 h 635"/>
                <a:gd name="T28" fmla="*/ 570 w 798"/>
                <a:gd name="T29" fmla="*/ 35 h 635"/>
                <a:gd name="T30" fmla="*/ 643 w 798"/>
                <a:gd name="T31" fmla="*/ 83 h 635"/>
                <a:gd name="T32" fmla="*/ 660 w 798"/>
                <a:gd name="T33" fmla="*/ 151 h 635"/>
                <a:gd name="T34" fmla="*/ 648 w 798"/>
                <a:gd name="T35" fmla="*/ 186 h 635"/>
                <a:gd name="T36" fmla="*/ 634 w 798"/>
                <a:gd name="T37" fmla="*/ 221 h 635"/>
                <a:gd name="T38" fmla="*/ 628 w 798"/>
                <a:gd name="T39" fmla="*/ 250 h 635"/>
                <a:gd name="T40" fmla="*/ 607 w 798"/>
                <a:gd name="T41" fmla="*/ 250 h 635"/>
                <a:gd name="T42" fmla="*/ 582 w 798"/>
                <a:gd name="T43" fmla="*/ 226 h 635"/>
                <a:gd name="T44" fmla="*/ 557 w 798"/>
                <a:gd name="T45" fmla="*/ 205 h 635"/>
                <a:gd name="T46" fmla="*/ 546 w 798"/>
                <a:gd name="T47" fmla="*/ 169 h 635"/>
                <a:gd name="T48" fmla="*/ 524 w 798"/>
                <a:gd name="T49" fmla="*/ 146 h 635"/>
                <a:gd name="T50" fmla="*/ 511 w 798"/>
                <a:gd name="T51" fmla="*/ 113 h 635"/>
                <a:gd name="T52" fmla="*/ 501 w 798"/>
                <a:gd name="T53" fmla="*/ 141 h 635"/>
                <a:gd name="T54" fmla="*/ 518 w 798"/>
                <a:gd name="T55" fmla="*/ 173 h 635"/>
                <a:gd name="T56" fmla="*/ 545 w 798"/>
                <a:gd name="T57" fmla="*/ 214 h 635"/>
                <a:gd name="T58" fmla="*/ 564 w 798"/>
                <a:gd name="T59" fmla="*/ 237 h 635"/>
                <a:gd name="T60" fmla="*/ 578 w 798"/>
                <a:gd name="T61" fmla="*/ 257 h 635"/>
                <a:gd name="T62" fmla="*/ 585 w 798"/>
                <a:gd name="T63" fmla="*/ 277 h 635"/>
                <a:gd name="T64" fmla="*/ 596 w 798"/>
                <a:gd name="T65" fmla="*/ 289 h 635"/>
                <a:gd name="T66" fmla="*/ 600 w 798"/>
                <a:gd name="T67" fmla="*/ 301 h 635"/>
                <a:gd name="T68" fmla="*/ 604 w 798"/>
                <a:gd name="T69" fmla="*/ 324 h 635"/>
                <a:gd name="T70" fmla="*/ 620 w 798"/>
                <a:gd name="T71" fmla="*/ 354 h 635"/>
                <a:gd name="T72" fmla="*/ 642 w 798"/>
                <a:gd name="T73" fmla="*/ 388 h 635"/>
                <a:gd name="T74" fmla="*/ 663 w 798"/>
                <a:gd name="T75" fmla="*/ 426 h 635"/>
                <a:gd name="T76" fmla="*/ 679 w 798"/>
                <a:gd name="T77" fmla="*/ 459 h 635"/>
                <a:gd name="T78" fmla="*/ 701 w 798"/>
                <a:gd name="T79" fmla="*/ 490 h 635"/>
                <a:gd name="T80" fmla="*/ 714 w 798"/>
                <a:gd name="T81" fmla="*/ 507 h 635"/>
                <a:gd name="T82" fmla="*/ 704 w 798"/>
                <a:gd name="T83" fmla="*/ 519 h 635"/>
                <a:gd name="T84" fmla="*/ 715 w 798"/>
                <a:gd name="T85" fmla="*/ 561 h 635"/>
                <a:gd name="T86" fmla="*/ 724 w 798"/>
                <a:gd name="T87" fmla="*/ 578 h 635"/>
                <a:gd name="T88" fmla="*/ 757 w 798"/>
                <a:gd name="T89" fmla="*/ 599 h 635"/>
                <a:gd name="T90" fmla="*/ 793 w 798"/>
                <a:gd name="T91" fmla="*/ 627 h 635"/>
                <a:gd name="T92" fmla="*/ 19 w 798"/>
                <a:gd name="T93" fmla="*/ 189 h 635"/>
                <a:gd name="T94" fmla="*/ 5 w 798"/>
                <a:gd name="T95" fmla="*/ 91 h 635"/>
                <a:gd name="T96" fmla="*/ 12 w 798"/>
                <a:gd name="T97" fmla="*/ 36 h 635"/>
                <a:gd name="T98" fmla="*/ 31 w 798"/>
                <a:gd name="T99" fmla="*/ 7 h 635"/>
                <a:gd name="T100" fmla="*/ 640 w 798"/>
                <a:gd name="T101" fmla="*/ 244 h 635"/>
                <a:gd name="T102" fmla="*/ 603 w 798"/>
                <a:gd name="T103" fmla="*/ 273 h 635"/>
                <a:gd name="T104" fmla="*/ 601 w 798"/>
                <a:gd name="T105" fmla="*/ 290 h 635"/>
                <a:gd name="T106" fmla="*/ 607 w 798"/>
                <a:gd name="T107" fmla="*/ 323 h 635"/>
                <a:gd name="T108" fmla="*/ 750 w 798"/>
                <a:gd name="T109" fmla="*/ 528 h 635"/>
                <a:gd name="T110" fmla="*/ 582 w 798"/>
                <a:gd name="T111" fmla="*/ 257 h 635"/>
                <a:gd name="T112" fmla="*/ 752 w 798"/>
                <a:gd name="T113" fmla="*/ 582 h 635"/>
                <a:gd name="T114" fmla="*/ 779 w 798"/>
                <a:gd name="T115" fmla="*/ 611 h 635"/>
                <a:gd name="T116" fmla="*/ 775 w 798"/>
                <a:gd name="T117" fmla="*/ 609 h 635"/>
                <a:gd name="T118" fmla="*/ 280 w 798"/>
                <a:gd name="T119" fmla="*/ 56 h 635"/>
                <a:gd name="T120" fmla="*/ 607 w 798"/>
                <a:gd name="T121" fmla="*/ 295 h 635"/>
                <a:gd name="T122" fmla="*/ 599 w 798"/>
                <a:gd name="T123" fmla="*/ 269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8" h="635">
                  <a:moveTo>
                    <a:pt x="80" y="4"/>
                  </a:moveTo>
                  <a:lnTo>
                    <a:pt x="80" y="5"/>
                  </a:lnTo>
                  <a:lnTo>
                    <a:pt x="81" y="5"/>
                  </a:lnTo>
                  <a:lnTo>
                    <a:pt x="82" y="5"/>
                  </a:lnTo>
                  <a:lnTo>
                    <a:pt x="83" y="5"/>
                  </a:lnTo>
                  <a:lnTo>
                    <a:pt x="83" y="5"/>
                  </a:lnTo>
                  <a:lnTo>
                    <a:pt x="84" y="5"/>
                  </a:lnTo>
                  <a:lnTo>
                    <a:pt x="85" y="5"/>
                  </a:lnTo>
                  <a:lnTo>
                    <a:pt x="86" y="6"/>
                  </a:lnTo>
                  <a:lnTo>
                    <a:pt x="88" y="6"/>
                  </a:lnTo>
                  <a:lnTo>
                    <a:pt x="89" y="6"/>
                  </a:lnTo>
                  <a:lnTo>
                    <a:pt x="89" y="6"/>
                  </a:lnTo>
                  <a:lnTo>
                    <a:pt x="90" y="6"/>
                  </a:lnTo>
                  <a:lnTo>
                    <a:pt x="95" y="7"/>
                  </a:lnTo>
                  <a:lnTo>
                    <a:pt x="96" y="7"/>
                  </a:lnTo>
                  <a:lnTo>
                    <a:pt x="97" y="8"/>
                  </a:lnTo>
                  <a:lnTo>
                    <a:pt x="98" y="8"/>
                  </a:lnTo>
                  <a:lnTo>
                    <a:pt x="101" y="9"/>
                  </a:lnTo>
                  <a:lnTo>
                    <a:pt x="102" y="9"/>
                  </a:lnTo>
                  <a:lnTo>
                    <a:pt x="102" y="9"/>
                  </a:lnTo>
                  <a:lnTo>
                    <a:pt x="103" y="10"/>
                  </a:lnTo>
                  <a:lnTo>
                    <a:pt x="104" y="10"/>
                  </a:lnTo>
                  <a:lnTo>
                    <a:pt x="105" y="10"/>
                  </a:lnTo>
                  <a:lnTo>
                    <a:pt x="107" y="11"/>
                  </a:lnTo>
                  <a:lnTo>
                    <a:pt x="108" y="11"/>
                  </a:lnTo>
                  <a:lnTo>
                    <a:pt x="111" y="11"/>
                  </a:lnTo>
                  <a:lnTo>
                    <a:pt x="112" y="11"/>
                  </a:lnTo>
                  <a:lnTo>
                    <a:pt x="113" y="12"/>
                  </a:lnTo>
                  <a:lnTo>
                    <a:pt x="114" y="12"/>
                  </a:lnTo>
                  <a:lnTo>
                    <a:pt x="115" y="12"/>
                  </a:lnTo>
                  <a:lnTo>
                    <a:pt x="116" y="12"/>
                  </a:lnTo>
                  <a:lnTo>
                    <a:pt x="117" y="12"/>
                  </a:lnTo>
                  <a:lnTo>
                    <a:pt x="118" y="12"/>
                  </a:lnTo>
                  <a:lnTo>
                    <a:pt x="120" y="12"/>
                  </a:lnTo>
                  <a:lnTo>
                    <a:pt x="121" y="12"/>
                  </a:lnTo>
                  <a:lnTo>
                    <a:pt x="121" y="12"/>
                  </a:lnTo>
                  <a:lnTo>
                    <a:pt x="121" y="12"/>
                  </a:lnTo>
                  <a:lnTo>
                    <a:pt x="122" y="12"/>
                  </a:lnTo>
                  <a:lnTo>
                    <a:pt x="124" y="13"/>
                  </a:lnTo>
                  <a:lnTo>
                    <a:pt x="125" y="13"/>
                  </a:lnTo>
                  <a:lnTo>
                    <a:pt x="125" y="12"/>
                  </a:lnTo>
                  <a:lnTo>
                    <a:pt x="126" y="12"/>
                  </a:lnTo>
                  <a:lnTo>
                    <a:pt x="128" y="12"/>
                  </a:lnTo>
                  <a:lnTo>
                    <a:pt x="128" y="13"/>
                  </a:lnTo>
                  <a:lnTo>
                    <a:pt x="130" y="13"/>
                  </a:lnTo>
                  <a:lnTo>
                    <a:pt x="131" y="13"/>
                  </a:lnTo>
                  <a:lnTo>
                    <a:pt x="132" y="13"/>
                  </a:lnTo>
                  <a:lnTo>
                    <a:pt x="133" y="13"/>
                  </a:lnTo>
                  <a:lnTo>
                    <a:pt x="134" y="13"/>
                  </a:lnTo>
                  <a:lnTo>
                    <a:pt x="134" y="14"/>
                  </a:lnTo>
                  <a:lnTo>
                    <a:pt x="135" y="14"/>
                  </a:lnTo>
                  <a:lnTo>
                    <a:pt x="136" y="14"/>
                  </a:lnTo>
                  <a:lnTo>
                    <a:pt x="136" y="15"/>
                  </a:lnTo>
                  <a:lnTo>
                    <a:pt x="138" y="15"/>
                  </a:lnTo>
                  <a:lnTo>
                    <a:pt x="138" y="16"/>
                  </a:lnTo>
                  <a:lnTo>
                    <a:pt x="139" y="16"/>
                  </a:lnTo>
                  <a:lnTo>
                    <a:pt x="140" y="16"/>
                  </a:lnTo>
                  <a:lnTo>
                    <a:pt x="142" y="16"/>
                  </a:lnTo>
                  <a:lnTo>
                    <a:pt x="143" y="16"/>
                  </a:lnTo>
                  <a:lnTo>
                    <a:pt x="144" y="16"/>
                  </a:lnTo>
                  <a:lnTo>
                    <a:pt x="145" y="16"/>
                  </a:lnTo>
                  <a:lnTo>
                    <a:pt x="146" y="16"/>
                  </a:lnTo>
                  <a:lnTo>
                    <a:pt x="148" y="16"/>
                  </a:lnTo>
                  <a:lnTo>
                    <a:pt x="149" y="16"/>
                  </a:lnTo>
                  <a:lnTo>
                    <a:pt x="149" y="17"/>
                  </a:lnTo>
                  <a:lnTo>
                    <a:pt x="150" y="17"/>
                  </a:lnTo>
                  <a:lnTo>
                    <a:pt x="151" y="18"/>
                  </a:lnTo>
                  <a:lnTo>
                    <a:pt x="152" y="19"/>
                  </a:lnTo>
                  <a:lnTo>
                    <a:pt x="153" y="19"/>
                  </a:lnTo>
                  <a:lnTo>
                    <a:pt x="153" y="19"/>
                  </a:lnTo>
                  <a:lnTo>
                    <a:pt x="154" y="19"/>
                  </a:lnTo>
                  <a:lnTo>
                    <a:pt x="154" y="19"/>
                  </a:lnTo>
                  <a:lnTo>
                    <a:pt x="155" y="19"/>
                  </a:lnTo>
                  <a:lnTo>
                    <a:pt x="155" y="20"/>
                  </a:lnTo>
                  <a:lnTo>
                    <a:pt x="156" y="20"/>
                  </a:lnTo>
                  <a:lnTo>
                    <a:pt x="157" y="20"/>
                  </a:lnTo>
                  <a:lnTo>
                    <a:pt x="158" y="20"/>
                  </a:lnTo>
                  <a:lnTo>
                    <a:pt x="159" y="20"/>
                  </a:lnTo>
                  <a:lnTo>
                    <a:pt x="159" y="20"/>
                  </a:lnTo>
                  <a:lnTo>
                    <a:pt x="160" y="20"/>
                  </a:lnTo>
                  <a:lnTo>
                    <a:pt x="161" y="20"/>
                  </a:lnTo>
                  <a:lnTo>
                    <a:pt x="162" y="20"/>
                  </a:lnTo>
                  <a:lnTo>
                    <a:pt x="163" y="20"/>
                  </a:lnTo>
                  <a:lnTo>
                    <a:pt x="164" y="20"/>
                  </a:lnTo>
                  <a:lnTo>
                    <a:pt x="164" y="21"/>
                  </a:lnTo>
                  <a:lnTo>
                    <a:pt x="164" y="20"/>
                  </a:lnTo>
                  <a:lnTo>
                    <a:pt x="165" y="20"/>
                  </a:lnTo>
                  <a:lnTo>
                    <a:pt x="165" y="21"/>
                  </a:lnTo>
                  <a:lnTo>
                    <a:pt x="165" y="20"/>
                  </a:lnTo>
                  <a:lnTo>
                    <a:pt x="165" y="21"/>
                  </a:lnTo>
                  <a:lnTo>
                    <a:pt x="166" y="21"/>
                  </a:lnTo>
                  <a:lnTo>
                    <a:pt x="166" y="22"/>
                  </a:lnTo>
                  <a:lnTo>
                    <a:pt x="166" y="21"/>
                  </a:lnTo>
                  <a:lnTo>
                    <a:pt x="166" y="21"/>
                  </a:lnTo>
                  <a:lnTo>
                    <a:pt x="166" y="21"/>
                  </a:lnTo>
                  <a:lnTo>
                    <a:pt x="166" y="21"/>
                  </a:lnTo>
                  <a:lnTo>
                    <a:pt x="167" y="21"/>
                  </a:lnTo>
                  <a:lnTo>
                    <a:pt x="168" y="21"/>
                  </a:lnTo>
                  <a:lnTo>
                    <a:pt x="169" y="21"/>
                  </a:lnTo>
                  <a:lnTo>
                    <a:pt x="170" y="21"/>
                  </a:lnTo>
                  <a:lnTo>
                    <a:pt x="170" y="20"/>
                  </a:lnTo>
                  <a:lnTo>
                    <a:pt x="170" y="21"/>
                  </a:lnTo>
                  <a:lnTo>
                    <a:pt x="170" y="20"/>
                  </a:lnTo>
                  <a:lnTo>
                    <a:pt x="171" y="20"/>
                  </a:lnTo>
                  <a:lnTo>
                    <a:pt x="171" y="21"/>
                  </a:lnTo>
                  <a:lnTo>
                    <a:pt x="171" y="20"/>
                  </a:lnTo>
                  <a:lnTo>
                    <a:pt x="172" y="20"/>
                  </a:lnTo>
                  <a:lnTo>
                    <a:pt x="172" y="20"/>
                  </a:lnTo>
                  <a:lnTo>
                    <a:pt x="172" y="21"/>
                  </a:lnTo>
                  <a:lnTo>
                    <a:pt x="173" y="21"/>
                  </a:lnTo>
                  <a:lnTo>
                    <a:pt x="173" y="22"/>
                  </a:lnTo>
                  <a:lnTo>
                    <a:pt x="172" y="22"/>
                  </a:lnTo>
                  <a:lnTo>
                    <a:pt x="172" y="23"/>
                  </a:lnTo>
                  <a:lnTo>
                    <a:pt x="173" y="23"/>
                  </a:lnTo>
                  <a:lnTo>
                    <a:pt x="174" y="25"/>
                  </a:lnTo>
                  <a:lnTo>
                    <a:pt x="175" y="26"/>
                  </a:lnTo>
                  <a:lnTo>
                    <a:pt x="175" y="27"/>
                  </a:lnTo>
                  <a:lnTo>
                    <a:pt x="176" y="28"/>
                  </a:lnTo>
                  <a:lnTo>
                    <a:pt x="177" y="29"/>
                  </a:lnTo>
                  <a:lnTo>
                    <a:pt x="178" y="30"/>
                  </a:lnTo>
                  <a:lnTo>
                    <a:pt x="179" y="31"/>
                  </a:lnTo>
                  <a:lnTo>
                    <a:pt x="179" y="31"/>
                  </a:lnTo>
                  <a:lnTo>
                    <a:pt x="180" y="31"/>
                  </a:lnTo>
                  <a:lnTo>
                    <a:pt x="182" y="31"/>
                  </a:lnTo>
                  <a:lnTo>
                    <a:pt x="185" y="31"/>
                  </a:lnTo>
                  <a:lnTo>
                    <a:pt x="186" y="31"/>
                  </a:lnTo>
                  <a:lnTo>
                    <a:pt x="187" y="32"/>
                  </a:lnTo>
                  <a:lnTo>
                    <a:pt x="191" y="32"/>
                  </a:lnTo>
                  <a:lnTo>
                    <a:pt x="192" y="33"/>
                  </a:lnTo>
                  <a:lnTo>
                    <a:pt x="193" y="33"/>
                  </a:lnTo>
                  <a:lnTo>
                    <a:pt x="195" y="33"/>
                  </a:lnTo>
                  <a:lnTo>
                    <a:pt x="196" y="32"/>
                  </a:lnTo>
                  <a:lnTo>
                    <a:pt x="197" y="33"/>
                  </a:lnTo>
                  <a:lnTo>
                    <a:pt x="198" y="32"/>
                  </a:lnTo>
                  <a:lnTo>
                    <a:pt x="198" y="32"/>
                  </a:lnTo>
                  <a:lnTo>
                    <a:pt x="200" y="31"/>
                  </a:lnTo>
                  <a:lnTo>
                    <a:pt x="201" y="31"/>
                  </a:lnTo>
                  <a:lnTo>
                    <a:pt x="204" y="31"/>
                  </a:lnTo>
                  <a:lnTo>
                    <a:pt x="205" y="30"/>
                  </a:lnTo>
                  <a:lnTo>
                    <a:pt x="206" y="29"/>
                  </a:lnTo>
                  <a:lnTo>
                    <a:pt x="207" y="29"/>
                  </a:lnTo>
                  <a:lnTo>
                    <a:pt x="207" y="30"/>
                  </a:lnTo>
                  <a:lnTo>
                    <a:pt x="207" y="31"/>
                  </a:lnTo>
                  <a:lnTo>
                    <a:pt x="207" y="31"/>
                  </a:lnTo>
                  <a:lnTo>
                    <a:pt x="207" y="32"/>
                  </a:lnTo>
                  <a:lnTo>
                    <a:pt x="207" y="33"/>
                  </a:lnTo>
                  <a:lnTo>
                    <a:pt x="208" y="33"/>
                  </a:lnTo>
                  <a:lnTo>
                    <a:pt x="208" y="34"/>
                  </a:lnTo>
                  <a:lnTo>
                    <a:pt x="208" y="35"/>
                  </a:lnTo>
                  <a:lnTo>
                    <a:pt x="208" y="36"/>
                  </a:lnTo>
                  <a:lnTo>
                    <a:pt x="208" y="37"/>
                  </a:lnTo>
                  <a:lnTo>
                    <a:pt x="209" y="37"/>
                  </a:lnTo>
                  <a:lnTo>
                    <a:pt x="209" y="38"/>
                  </a:lnTo>
                  <a:lnTo>
                    <a:pt x="210" y="38"/>
                  </a:lnTo>
                  <a:lnTo>
                    <a:pt x="210" y="38"/>
                  </a:lnTo>
                  <a:lnTo>
                    <a:pt x="211" y="38"/>
                  </a:lnTo>
                  <a:lnTo>
                    <a:pt x="212" y="38"/>
                  </a:lnTo>
                  <a:lnTo>
                    <a:pt x="213" y="38"/>
                  </a:lnTo>
                  <a:lnTo>
                    <a:pt x="216" y="39"/>
                  </a:lnTo>
                  <a:lnTo>
                    <a:pt x="217" y="39"/>
                  </a:lnTo>
                  <a:lnTo>
                    <a:pt x="217" y="39"/>
                  </a:lnTo>
                  <a:lnTo>
                    <a:pt x="218" y="39"/>
                  </a:lnTo>
                  <a:lnTo>
                    <a:pt x="221" y="39"/>
                  </a:lnTo>
                  <a:lnTo>
                    <a:pt x="223" y="38"/>
                  </a:lnTo>
                  <a:lnTo>
                    <a:pt x="223" y="38"/>
                  </a:lnTo>
                  <a:lnTo>
                    <a:pt x="224" y="38"/>
                  </a:lnTo>
                  <a:lnTo>
                    <a:pt x="225" y="38"/>
                  </a:lnTo>
                  <a:lnTo>
                    <a:pt x="227" y="39"/>
                  </a:lnTo>
                  <a:lnTo>
                    <a:pt x="229" y="40"/>
                  </a:lnTo>
                  <a:lnTo>
                    <a:pt x="232" y="40"/>
                  </a:lnTo>
                  <a:lnTo>
                    <a:pt x="234" y="40"/>
                  </a:lnTo>
                  <a:lnTo>
                    <a:pt x="236" y="40"/>
                  </a:lnTo>
                  <a:lnTo>
                    <a:pt x="237" y="40"/>
                  </a:lnTo>
                  <a:lnTo>
                    <a:pt x="238" y="40"/>
                  </a:lnTo>
                  <a:lnTo>
                    <a:pt x="239" y="40"/>
                  </a:lnTo>
                  <a:lnTo>
                    <a:pt x="240" y="39"/>
                  </a:lnTo>
                  <a:lnTo>
                    <a:pt x="242" y="39"/>
                  </a:lnTo>
                  <a:lnTo>
                    <a:pt x="243" y="39"/>
                  </a:lnTo>
                  <a:lnTo>
                    <a:pt x="243" y="39"/>
                  </a:lnTo>
                  <a:lnTo>
                    <a:pt x="244" y="39"/>
                  </a:lnTo>
                  <a:lnTo>
                    <a:pt x="246" y="40"/>
                  </a:lnTo>
                  <a:lnTo>
                    <a:pt x="247" y="41"/>
                  </a:lnTo>
                  <a:lnTo>
                    <a:pt x="248" y="41"/>
                  </a:lnTo>
                  <a:lnTo>
                    <a:pt x="249" y="41"/>
                  </a:lnTo>
                  <a:lnTo>
                    <a:pt x="250" y="42"/>
                  </a:lnTo>
                  <a:lnTo>
                    <a:pt x="251" y="41"/>
                  </a:lnTo>
                  <a:lnTo>
                    <a:pt x="252" y="41"/>
                  </a:lnTo>
                  <a:lnTo>
                    <a:pt x="253" y="42"/>
                  </a:lnTo>
                  <a:lnTo>
                    <a:pt x="254" y="42"/>
                  </a:lnTo>
                  <a:lnTo>
                    <a:pt x="254" y="43"/>
                  </a:lnTo>
                  <a:lnTo>
                    <a:pt x="255" y="44"/>
                  </a:lnTo>
                  <a:lnTo>
                    <a:pt x="256" y="44"/>
                  </a:lnTo>
                  <a:lnTo>
                    <a:pt x="258" y="44"/>
                  </a:lnTo>
                  <a:lnTo>
                    <a:pt x="259" y="44"/>
                  </a:lnTo>
                  <a:lnTo>
                    <a:pt x="261" y="44"/>
                  </a:lnTo>
                  <a:lnTo>
                    <a:pt x="262" y="44"/>
                  </a:lnTo>
                  <a:lnTo>
                    <a:pt x="262" y="45"/>
                  </a:lnTo>
                  <a:lnTo>
                    <a:pt x="263" y="45"/>
                  </a:lnTo>
                  <a:lnTo>
                    <a:pt x="265" y="46"/>
                  </a:lnTo>
                  <a:lnTo>
                    <a:pt x="265" y="47"/>
                  </a:lnTo>
                  <a:lnTo>
                    <a:pt x="266" y="47"/>
                  </a:lnTo>
                  <a:lnTo>
                    <a:pt x="267" y="48"/>
                  </a:lnTo>
                  <a:lnTo>
                    <a:pt x="268" y="48"/>
                  </a:lnTo>
                  <a:lnTo>
                    <a:pt x="269" y="48"/>
                  </a:lnTo>
                  <a:lnTo>
                    <a:pt x="270" y="49"/>
                  </a:lnTo>
                  <a:lnTo>
                    <a:pt x="269" y="49"/>
                  </a:lnTo>
                  <a:lnTo>
                    <a:pt x="270" y="49"/>
                  </a:lnTo>
                  <a:lnTo>
                    <a:pt x="270" y="50"/>
                  </a:lnTo>
                  <a:lnTo>
                    <a:pt x="270" y="51"/>
                  </a:lnTo>
                  <a:lnTo>
                    <a:pt x="271" y="51"/>
                  </a:lnTo>
                  <a:lnTo>
                    <a:pt x="273" y="51"/>
                  </a:lnTo>
                  <a:lnTo>
                    <a:pt x="274" y="52"/>
                  </a:lnTo>
                  <a:lnTo>
                    <a:pt x="275" y="53"/>
                  </a:lnTo>
                  <a:lnTo>
                    <a:pt x="277" y="54"/>
                  </a:lnTo>
                  <a:lnTo>
                    <a:pt x="278" y="54"/>
                  </a:lnTo>
                  <a:lnTo>
                    <a:pt x="278" y="55"/>
                  </a:lnTo>
                  <a:lnTo>
                    <a:pt x="279" y="55"/>
                  </a:lnTo>
                  <a:lnTo>
                    <a:pt x="280" y="55"/>
                  </a:lnTo>
                  <a:lnTo>
                    <a:pt x="279" y="55"/>
                  </a:lnTo>
                  <a:lnTo>
                    <a:pt x="280" y="55"/>
                  </a:lnTo>
                  <a:lnTo>
                    <a:pt x="279" y="55"/>
                  </a:lnTo>
                  <a:lnTo>
                    <a:pt x="280" y="55"/>
                  </a:lnTo>
                  <a:lnTo>
                    <a:pt x="280" y="56"/>
                  </a:lnTo>
                  <a:lnTo>
                    <a:pt x="280" y="55"/>
                  </a:lnTo>
                  <a:lnTo>
                    <a:pt x="280" y="56"/>
                  </a:lnTo>
                  <a:lnTo>
                    <a:pt x="280" y="55"/>
                  </a:lnTo>
                  <a:lnTo>
                    <a:pt x="279" y="55"/>
                  </a:lnTo>
                  <a:lnTo>
                    <a:pt x="279" y="56"/>
                  </a:lnTo>
                  <a:lnTo>
                    <a:pt x="279" y="55"/>
                  </a:lnTo>
                  <a:lnTo>
                    <a:pt x="279" y="56"/>
                  </a:lnTo>
                  <a:lnTo>
                    <a:pt x="279" y="55"/>
                  </a:lnTo>
                  <a:lnTo>
                    <a:pt x="279" y="56"/>
                  </a:lnTo>
                  <a:lnTo>
                    <a:pt x="279" y="55"/>
                  </a:lnTo>
                  <a:lnTo>
                    <a:pt x="279" y="56"/>
                  </a:lnTo>
                  <a:lnTo>
                    <a:pt x="280" y="56"/>
                  </a:lnTo>
                  <a:lnTo>
                    <a:pt x="279" y="56"/>
                  </a:lnTo>
                  <a:lnTo>
                    <a:pt x="280" y="56"/>
                  </a:lnTo>
                  <a:lnTo>
                    <a:pt x="281" y="56"/>
                  </a:lnTo>
                  <a:lnTo>
                    <a:pt x="281" y="57"/>
                  </a:lnTo>
                  <a:lnTo>
                    <a:pt x="281" y="57"/>
                  </a:lnTo>
                  <a:lnTo>
                    <a:pt x="281" y="56"/>
                  </a:lnTo>
                  <a:lnTo>
                    <a:pt x="281" y="57"/>
                  </a:lnTo>
                  <a:lnTo>
                    <a:pt x="281" y="56"/>
                  </a:lnTo>
                  <a:lnTo>
                    <a:pt x="281" y="57"/>
                  </a:lnTo>
                  <a:lnTo>
                    <a:pt x="282" y="57"/>
                  </a:lnTo>
                  <a:lnTo>
                    <a:pt x="282" y="56"/>
                  </a:lnTo>
                  <a:lnTo>
                    <a:pt x="282" y="57"/>
                  </a:lnTo>
                  <a:lnTo>
                    <a:pt x="283" y="57"/>
                  </a:lnTo>
                  <a:lnTo>
                    <a:pt x="284" y="57"/>
                  </a:lnTo>
                  <a:lnTo>
                    <a:pt x="283" y="57"/>
                  </a:lnTo>
                  <a:lnTo>
                    <a:pt x="284" y="57"/>
                  </a:lnTo>
                  <a:lnTo>
                    <a:pt x="285" y="57"/>
                  </a:lnTo>
                  <a:lnTo>
                    <a:pt x="286" y="57"/>
                  </a:lnTo>
                  <a:lnTo>
                    <a:pt x="287" y="57"/>
                  </a:lnTo>
                  <a:lnTo>
                    <a:pt x="287" y="57"/>
                  </a:lnTo>
                  <a:lnTo>
                    <a:pt x="288" y="57"/>
                  </a:lnTo>
                  <a:lnTo>
                    <a:pt x="289" y="57"/>
                  </a:lnTo>
                  <a:lnTo>
                    <a:pt x="290" y="57"/>
                  </a:lnTo>
                  <a:lnTo>
                    <a:pt x="291" y="57"/>
                  </a:lnTo>
                  <a:lnTo>
                    <a:pt x="291" y="56"/>
                  </a:lnTo>
                  <a:lnTo>
                    <a:pt x="292" y="56"/>
                  </a:lnTo>
                  <a:lnTo>
                    <a:pt x="293" y="56"/>
                  </a:lnTo>
                  <a:lnTo>
                    <a:pt x="294" y="56"/>
                  </a:lnTo>
                  <a:lnTo>
                    <a:pt x="294" y="56"/>
                  </a:lnTo>
                  <a:lnTo>
                    <a:pt x="295" y="56"/>
                  </a:lnTo>
                  <a:lnTo>
                    <a:pt x="295" y="55"/>
                  </a:lnTo>
                  <a:lnTo>
                    <a:pt x="296" y="55"/>
                  </a:lnTo>
                  <a:lnTo>
                    <a:pt x="297" y="55"/>
                  </a:lnTo>
                  <a:lnTo>
                    <a:pt x="298" y="55"/>
                  </a:lnTo>
                  <a:lnTo>
                    <a:pt x="298" y="54"/>
                  </a:lnTo>
                  <a:lnTo>
                    <a:pt x="299" y="54"/>
                  </a:lnTo>
                  <a:lnTo>
                    <a:pt x="300" y="54"/>
                  </a:lnTo>
                  <a:lnTo>
                    <a:pt x="300" y="54"/>
                  </a:lnTo>
                  <a:lnTo>
                    <a:pt x="300" y="53"/>
                  </a:lnTo>
                  <a:lnTo>
                    <a:pt x="301" y="53"/>
                  </a:lnTo>
                  <a:lnTo>
                    <a:pt x="302" y="53"/>
                  </a:lnTo>
                  <a:lnTo>
                    <a:pt x="303" y="53"/>
                  </a:lnTo>
                  <a:lnTo>
                    <a:pt x="303" y="52"/>
                  </a:lnTo>
                  <a:lnTo>
                    <a:pt x="304" y="52"/>
                  </a:lnTo>
                  <a:lnTo>
                    <a:pt x="305" y="52"/>
                  </a:lnTo>
                  <a:lnTo>
                    <a:pt x="306" y="52"/>
                  </a:lnTo>
                  <a:lnTo>
                    <a:pt x="306" y="51"/>
                  </a:lnTo>
                  <a:lnTo>
                    <a:pt x="307" y="51"/>
                  </a:lnTo>
                  <a:lnTo>
                    <a:pt x="307" y="51"/>
                  </a:lnTo>
                  <a:lnTo>
                    <a:pt x="308" y="51"/>
                  </a:lnTo>
                  <a:lnTo>
                    <a:pt x="309" y="51"/>
                  </a:lnTo>
                  <a:lnTo>
                    <a:pt x="309" y="50"/>
                  </a:lnTo>
                  <a:lnTo>
                    <a:pt x="310" y="50"/>
                  </a:lnTo>
                  <a:lnTo>
                    <a:pt x="311" y="50"/>
                  </a:lnTo>
                  <a:lnTo>
                    <a:pt x="312" y="50"/>
                  </a:lnTo>
                  <a:lnTo>
                    <a:pt x="312" y="49"/>
                  </a:lnTo>
                  <a:lnTo>
                    <a:pt x="313" y="49"/>
                  </a:lnTo>
                  <a:lnTo>
                    <a:pt x="313" y="49"/>
                  </a:lnTo>
                  <a:lnTo>
                    <a:pt x="313" y="48"/>
                  </a:lnTo>
                  <a:lnTo>
                    <a:pt x="314" y="48"/>
                  </a:lnTo>
                  <a:lnTo>
                    <a:pt x="315" y="47"/>
                  </a:lnTo>
                  <a:lnTo>
                    <a:pt x="316" y="47"/>
                  </a:lnTo>
                  <a:lnTo>
                    <a:pt x="316" y="46"/>
                  </a:lnTo>
                  <a:lnTo>
                    <a:pt x="317" y="46"/>
                  </a:lnTo>
                  <a:lnTo>
                    <a:pt x="318" y="46"/>
                  </a:lnTo>
                  <a:lnTo>
                    <a:pt x="318" y="45"/>
                  </a:lnTo>
                  <a:lnTo>
                    <a:pt x="319" y="45"/>
                  </a:lnTo>
                  <a:lnTo>
                    <a:pt x="319" y="44"/>
                  </a:lnTo>
                  <a:lnTo>
                    <a:pt x="320" y="44"/>
                  </a:lnTo>
                  <a:lnTo>
                    <a:pt x="320" y="44"/>
                  </a:lnTo>
                  <a:lnTo>
                    <a:pt x="321" y="44"/>
                  </a:lnTo>
                  <a:lnTo>
                    <a:pt x="322" y="44"/>
                  </a:lnTo>
                  <a:lnTo>
                    <a:pt x="322" y="43"/>
                  </a:lnTo>
                  <a:lnTo>
                    <a:pt x="323" y="43"/>
                  </a:lnTo>
                  <a:lnTo>
                    <a:pt x="323" y="42"/>
                  </a:lnTo>
                  <a:lnTo>
                    <a:pt x="324" y="42"/>
                  </a:lnTo>
                  <a:lnTo>
                    <a:pt x="325" y="42"/>
                  </a:lnTo>
                  <a:lnTo>
                    <a:pt x="325" y="41"/>
                  </a:lnTo>
                  <a:lnTo>
                    <a:pt x="326" y="41"/>
                  </a:lnTo>
                  <a:lnTo>
                    <a:pt x="326" y="40"/>
                  </a:lnTo>
                  <a:lnTo>
                    <a:pt x="326" y="40"/>
                  </a:lnTo>
                  <a:lnTo>
                    <a:pt x="326" y="39"/>
                  </a:lnTo>
                  <a:lnTo>
                    <a:pt x="327" y="39"/>
                  </a:lnTo>
                  <a:lnTo>
                    <a:pt x="328" y="39"/>
                  </a:lnTo>
                  <a:lnTo>
                    <a:pt x="328" y="38"/>
                  </a:lnTo>
                  <a:lnTo>
                    <a:pt x="329" y="38"/>
                  </a:lnTo>
                  <a:lnTo>
                    <a:pt x="329" y="38"/>
                  </a:lnTo>
                  <a:lnTo>
                    <a:pt x="330" y="38"/>
                  </a:lnTo>
                  <a:lnTo>
                    <a:pt x="331" y="38"/>
                  </a:lnTo>
                  <a:lnTo>
                    <a:pt x="331" y="37"/>
                  </a:lnTo>
                  <a:lnTo>
                    <a:pt x="332" y="37"/>
                  </a:lnTo>
                  <a:lnTo>
                    <a:pt x="332" y="36"/>
                  </a:lnTo>
                  <a:lnTo>
                    <a:pt x="332" y="35"/>
                  </a:lnTo>
                  <a:lnTo>
                    <a:pt x="332" y="36"/>
                  </a:lnTo>
                  <a:lnTo>
                    <a:pt x="332" y="35"/>
                  </a:lnTo>
                  <a:lnTo>
                    <a:pt x="332" y="35"/>
                  </a:lnTo>
                  <a:lnTo>
                    <a:pt x="333" y="35"/>
                  </a:lnTo>
                  <a:lnTo>
                    <a:pt x="332" y="35"/>
                  </a:lnTo>
                  <a:lnTo>
                    <a:pt x="332" y="35"/>
                  </a:lnTo>
                  <a:lnTo>
                    <a:pt x="332" y="36"/>
                  </a:lnTo>
                  <a:lnTo>
                    <a:pt x="332" y="36"/>
                  </a:lnTo>
                  <a:lnTo>
                    <a:pt x="332" y="35"/>
                  </a:lnTo>
                  <a:lnTo>
                    <a:pt x="332" y="36"/>
                  </a:lnTo>
                  <a:lnTo>
                    <a:pt x="333" y="36"/>
                  </a:lnTo>
                  <a:lnTo>
                    <a:pt x="334" y="36"/>
                  </a:lnTo>
                  <a:lnTo>
                    <a:pt x="335" y="36"/>
                  </a:lnTo>
                  <a:lnTo>
                    <a:pt x="335" y="35"/>
                  </a:lnTo>
                  <a:lnTo>
                    <a:pt x="336" y="35"/>
                  </a:lnTo>
                  <a:lnTo>
                    <a:pt x="336" y="34"/>
                  </a:lnTo>
                  <a:lnTo>
                    <a:pt x="337" y="34"/>
                  </a:lnTo>
                  <a:lnTo>
                    <a:pt x="336" y="34"/>
                  </a:lnTo>
                  <a:lnTo>
                    <a:pt x="337" y="34"/>
                  </a:lnTo>
                  <a:lnTo>
                    <a:pt x="336" y="34"/>
                  </a:lnTo>
                  <a:lnTo>
                    <a:pt x="337" y="34"/>
                  </a:lnTo>
                  <a:lnTo>
                    <a:pt x="336" y="34"/>
                  </a:lnTo>
                  <a:lnTo>
                    <a:pt x="337" y="34"/>
                  </a:lnTo>
                  <a:lnTo>
                    <a:pt x="336" y="34"/>
                  </a:lnTo>
                  <a:lnTo>
                    <a:pt x="337" y="34"/>
                  </a:lnTo>
                  <a:lnTo>
                    <a:pt x="338" y="34"/>
                  </a:lnTo>
                  <a:lnTo>
                    <a:pt x="337" y="34"/>
                  </a:lnTo>
                  <a:lnTo>
                    <a:pt x="338" y="34"/>
                  </a:lnTo>
                  <a:lnTo>
                    <a:pt x="337" y="34"/>
                  </a:lnTo>
                  <a:lnTo>
                    <a:pt x="337" y="33"/>
                  </a:lnTo>
                  <a:lnTo>
                    <a:pt x="338" y="33"/>
                  </a:lnTo>
                  <a:lnTo>
                    <a:pt x="338" y="32"/>
                  </a:lnTo>
                  <a:lnTo>
                    <a:pt x="338" y="33"/>
                  </a:lnTo>
                  <a:lnTo>
                    <a:pt x="338" y="32"/>
                  </a:lnTo>
                  <a:lnTo>
                    <a:pt x="338" y="33"/>
                  </a:lnTo>
                  <a:lnTo>
                    <a:pt x="339" y="33"/>
                  </a:lnTo>
                  <a:lnTo>
                    <a:pt x="339" y="32"/>
                  </a:lnTo>
                  <a:lnTo>
                    <a:pt x="338" y="32"/>
                  </a:lnTo>
                  <a:lnTo>
                    <a:pt x="339" y="32"/>
                  </a:lnTo>
                  <a:lnTo>
                    <a:pt x="338" y="32"/>
                  </a:lnTo>
                  <a:lnTo>
                    <a:pt x="339" y="32"/>
                  </a:lnTo>
                  <a:lnTo>
                    <a:pt x="338" y="32"/>
                  </a:lnTo>
                  <a:lnTo>
                    <a:pt x="339" y="32"/>
                  </a:lnTo>
                  <a:lnTo>
                    <a:pt x="339" y="31"/>
                  </a:lnTo>
                  <a:lnTo>
                    <a:pt x="339" y="32"/>
                  </a:lnTo>
                  <a:lnTo>
                    <a:pt x="339" y="31"/>
                  </a:lnTo>
                  <a:lnTo>
                    <a:pt x="339" y="32"/>
                  </a:lnTo>
                  <a:lnTo>
                    <a:pt x="339" y="31"/>
                  </a:lnTo>
                  <a:lnTo>
                    <a:pt x="338" y="31"/>
                  </a:lnTo>
                  <a:lnTo>
                    <a:pt x="339" y="31"/>
                  </a:lnTo>
                  <a:lnTo>
                    <a:pt x="338" y="31"/>
                  </a:lnTo>
                  <a:lnTo>
                    <a:pt x="338" y="32"/>
                  </a:lnTo>
                  <a:lnTo>
                    <a:pt x="338" y="31"/>
                  </a:lnTo>
                  <a:lnTo>
                    <a:pt x="338" y="32"/>
                  </a:lnTo>
                  <a:lnTo>
                    <a:pt x="338" y="31"/>
                  </a:lnTo>
                  <a:lnTo>
                    <a:pt x="338" y="32"/>
                  </a:lnTo>
                  <a:lnTo>
                    <a:pt x="338" y="31"/>
                  </a:lnTo>
                  <a:lnTo>
                    <a:pt x="338" y="32"/>
                  </a:lnTo>
                  <a:lnTo>
                    <a:pt x="337" y="32"/>
                  </a:lnTo>
                  <a:lnTo>
                    <a:pt x="338" y="32"/>
                  </a:lnTo>
                  <a:lnTo>
                    <a:pt x="337" y="32"/>
                  </a:lnTo>
                  <a:lnTo>
                    <a:pt x="338" y="32"/>
                  </a:lnTo>
                  <a:lnTo>
                    <a:pt x="337" y="32"/>
                  </a:lnTo>
                  <a:lnTo>
                    <a:pt x="338" y="32"/>
                  </a:lnTo>
                  <a:lnTo>
                    <a:pt x="337" y="32"/>
                  </a:lnTo>
                  <a:lnTo>
                    <a:pt x="337" y="33"/>
                  </a:lnTo>
                  <a:lnTo>
                    <a:pt x="337" y="32"/>
                  </a:lnTo>
                  <a:lnTo>
                    <a:pt x="337" y="33"/>
                  </a:lnTo>
                  <a:lnTo>
                    <a:pt x="337" y="32"/>
                  </a:lnTo>
                  <a:lnTo>
                    <a:pt x="336" y="32"/>
                  </a:lnTo>
                  <a:lnTo>
                    <a:pt x="336" y="33"/>
                  </a:lnTo>
                  <a:lnTo>
                    <a:pt x="336" y="32"/>
                  </a:lnTo>
                  <a:lnTo>
                    <a:pt x="337" y="32"/>
                  </a:lnTo>
                  <a:lnTo>
                    <a:pt x="337" y="31"/>
                  </a:lnTo>
                  <a:lnTo>
                    <a:pt x="338" y="31"/>
                  </a:lnTo>
                  <a:lnTo>
                    <a:pt x="338" y="31"/>
                  </a:lnTo>
                  <a:lnTo>
                    <a:pt x="339" y="31"/>
                  </a:lnTo>
                  <a:lnTo>
                    <a:pt x="339" y="31"/>
                  </a:lnTo>
                  <a:lnTo>
                    <a:pt x="339" y="31"/>
                  </a:lnTo>
                  <a:lnTo>
                    <a:pt x="340" y="31"/>
                  </a:lnTo>
                  <a:lnTo>
                    <a:pt x="339" y="31"/>
                  </a:lnTo>
                  <a:lnTo>
                    <a:pt x="339" y="31"/>
                  </a:lnTo>
                  <a:lnTo>
                    <a:pt x="340" y="31"/>
                  </a:lnTo>
                  <a:lnTo>
                    <a:pt x="340" y="31"/>
                  </a:lnTo>
                  <a:lnTo>
                    <a:pt x="340" y="31"/>
                  </a:lnTo>
                  <a:lnTo>
                    <a:pt x="341" y="31"/>
                  </a:lnTo>
                  <a:lnTo>
                    <a:pt x="342" y="31"/>
                  </a:lnTo>
                  <a:lnTo>
                    <a:pt x="342" y="30"/>
                  </a:lnTo>
                  <a:lnTo>
                    <a:pt x="343" y="30"/>
                  </a:lnTo>
                  <a:lnTo>
                    <a:pt x="342" y="30"/>
                  </a:lnTo>
                  <a:lnTo>
                    <a:pt x="343" y="30"/>
                  </a:lnTo>
                  <a:lnTo>
                    <a:pt x="343" y="29"/>
                  </a:lnTo>
                  <a:lnTo>
                    <a:pt x="343" y="30"/>
                  </a:lnTo>
                  <a:lnTo>
                    <a:pt x="343" y="29"/>
                  </a:lnTo>
                  <a:lnTo>
                    <a:pt x="344" y="29"/>
                  </a:lnTo>
                  <a:lnTo>
                    <a:pt x="343" y="29"/>
                  </a:lnTo>
                  <a:lnTo>
                    <a:pt x="344" y="29"/>
                  </a:lnTo>
                  <a:lnTo>
                    <a:pt x="344" y="28"/>
                  </a:lnTo>
                  <a:lnTo>
                    <a:pt x="345" y="28"/>
                  </a:lnTo>
                  <a:lnTo>
                    <a:pt x="345" y="28"/>
                  </a:lnTo>
                  <a:lnTo>
                    <a:pt x="345" y="27"/>
                  </a:lnTo>
                  <a:lnTo>
                    <a:pt x="346" y="27"/>
                  </a:lnTo>
                  <a:lnTo>
                    <a:pt x="346" y="26"/>
                  </a:lnTo>
                  <a:lnTo>
                    <a:pt x="346" y="27"/>
                  </a:lnTo>
                  <a:lnTo>
                    <a:pt x="346" y="26"/>
                  </a:lnTo>
                  <a:lnTo>
                    <a:pt x="347" y="26"/>
                  </a:lnTo>
                  <a:lnTo>
                    <a:pt x="347" y="25"/>
                  </a:lnTo>
                  <a:lnTo>
                    <a:pt x="347" y="26"/>
                  </a:lnTo>
                  <a:lnTo>
                    <a:pt x="347" y="25"/>
                  </a:lnTo>
                  <a:lnTo>
                    <a:pt x="347" y="26"/>
                  </a:lnTo>
                  <a:lnTo>
                    <a:pt x="348" y="26"/>
                  </a:lnTo>
                  <a:lnTo>
                    <a:pt x="348" y="25"/>
                  </a:lnTo>
                  <a:lnTo>
                    <a:pt x="349" y="25"/>
                  </a:lnTo>
                  <a:lnTo>
                    <a:pt x="349" y="25"/>
                  </a:lnTo>
                  <a:lnTo>
                    <a:pt x="349" y="24"/>
                  </a:lnTo>
                  <a:lnTo>
                    <a:pt x="349" y="25"/>
                  </a:lnTo>
                  <a:lnTo>
                    <a:pt x="349" y="24"/>
                  </a:lnTo>
                  <a:lnTo>
                    <a:pt x="350" y="24"/>
                  </a:lnTo>
                  <a:lnTo>
                    <a:pt x="351" y="24"/>
                  </a:lnTo>
                  <a:lnTo>
                    <a:pt x="350" y="24"/>
                  </a:lnTo>
                  <a:lnTo>
                    <a:pt x="351" y="24"/>
                  </a:lnTo>
                  <a:lnTo>
                    <a:pt x="351" y="24"/>
                  </a:lnTo>
                  <a:lnTo>
                    <a:pt x="351" y="23"/>
                  </a:lnTo>
                  <a:lnTo>
                    <a:pt x="351" y="24"/>
                  </a:lnTo>
                  <a:lnTo>
                    <a:pt x="351" y="24"/>
                  </a:lnTo>
                  <a:lnTo>
                    <a:pt x="351" y="25"/>
                  </a:lnTo>
                  <a:lnTo>
                    <a:pt x="351" y="24"/>
                  </a:lnTo>
                  <a:lnTo>
                    <a:pt x="351" y="25"/>
                  </a:lnTo>
                  <a:lnTo>
                    <a:pt x="351" y="25"/>
                  </a:lnTo>
                  <a:lnTo>
                    <a:pt x="351" y="25"/>
                  </a:lnTo>
                  <a:lnTo>
                    <a:pt x="351" y="25"/>
                  </a:lnTo>
                  <a:lnTo>
                    <a:pt x="351" y="25"/>
                  </a:lnTo>
                  <a:lnTo>
                    <a:pt x="351" y="25"/>
                  </a:lnTo>
                  <a:lnTo>
                    <a:pt x="351" y="25"/>
                  </a:lnTo>
                  <a:lnTo>
                    <a:pt x="351" y="25"/>
                  </a:lnTo>
                  <a:lnTo>
                    <a:pt x="351" y="25"/>
                  </a:lnTo>
                  <a:lnTo>
                    <a:pt x="351" y="26"/>
                  </a:lnTo>
                  <a:lnTo>
                    <a:pt x="352" y="26"/>
                  </a:lnTo>
                  <a:lnTo>
                    <a:pt x="352" y="27"/>
                  </a:lnTo>
                  <a:lnTo>
                    <a:pt x="352" y="26"/>
                  </a:lnTo>
                  <a:lnTo>
                    <a:pt x="352" y="27"/>
                  </a:lnTo>
                  <a:lnTo>
                    <a:pt x="353" y="27"/>
                  </a:lnTo>
                  <a:lnTo>
                    <a:pt x="354" y="27"/>
                  </a:lnTo>
                  <a:lnTo>
                    <a:pt x="355" y="27"/>
                  </a:lnTo>
                  <a:lnTo>
                    <a:pt x="356" y="27"/>
                  </a:lnTo>
                  <a:lnTo>
                    <a:pt x="357" y="27"/>
                  </a:lnTo>
                  <a:lnTo>
                    <a:pt x="358" y="26"/>
                  </a:lnTo>
                  <a:lnTo>
                    <a:pt x="358" y="27"/>
                  </a:lnTo>
                  <a:lnTo>
                    <a:pt x="358" y="26"/>
                  </a:lnTo>
                  <a:lnTo>
                    <a:pt x="359" y="26"/>
                  </a:lnTo>
                  <a:lnTo>
                    <a:pt x="360" y="26"/>
                  </a:lnTo>
                  <a:lnTo>
                    <a:pt x="361" y="25"/>
                  </a:lnTo>
                  <a:lnTo>
                    <a:pt x="362" y="25"/>
                  </a:lnTo>
                  <a:lnTo>
                    <a:pt x="363" y="25"/>
                  </a:lnTo>
                  <a:lnTo>
                    <a:pt x="363" y="25"/>
                  </a:lnTo>
                  <a:lnTo>
                    <a:pt x="364" y="25"/>
                  </a:lnTo>
                  <a:lnTo>
                    <a:pt x="364" y="24"/>
                  </a:lnTo>
                  <a:lnTo>
                    <a:pt x="365" y="24"/>
                  </a:lnTo>
                  <a:lnTo>
                    <a:pt x="365" y="23"/>
                  </a:lnTo>
                  <a:lnTo>
                    <a:pt x="366" y="23"/>
                  </a:lnTo>
                  <a:lnTo>
                    <a:pt x="366" y="22"/>
                  </a:lnTo>
                  <a:lnTo>
                    <a:pt x="367" y="21"/>
                  </a:lnTo>
                  <a:lnTo>
                    <a:pt x="367" y="20"/>
                  </a:lnTo>
                  <a:lnTo>
                    <a:pt x="368" y="20"/>
                  </a:lnTo>
                  <a:lnTo>
                    <a:pt x="368" y="19"/>
                  </a:lnTo>
                  <a:lnTo>
                    <a:pt x="368" y="19"/>
                  </a:lnTo>
                  <a:lnTo>
                    <a:pt x="369" y="18"/>
                  </a:lnTo>
                  <a:lnTo>
                    <a:pt x="369" y="17"/>
                  </a:lnTo>
                  <a:lnTo>
                    <a:pt x="369" y="16"/>
                  </a:lnTo>
                  <a:lnTo>
                    <a:pt x="370" y="16"/>
                  </a:lnTo>
                  <a:lnTo>
                    <a:pt x="370" y="15"/>
                  </a:lnTo>
                  <a:lnTo>
                    <a:pt x="370" y="14"/>
                  </a:lnTo>
                  <a:lnTo>
                    <a:pt x="369" y="14"/>
                  </a:lnTo>
                  <a:lnTo>
                    <a:pt x="369" y="13"/>
                  </a:lnTo>
                  <a:lnTo>
                    <a:pt x="368" y="12"/>
                  </a:lnTo>
                  <a:lnTo>
                    <a:pt x="369" y="12"/>
                  </a:lnTo>
                  <a:lnTo>
                    <a:pt x="369" y="12"/>
                  </a:lnTo>
                  <a:lnTo>
                    <a:pt x="370" y="12"/>
                  </a:lnTo>
                  <a:lnTo>
                    <a:pt x="371" y="12"/>
                  </a:lnTo>
                  <a:lnTo>
                    <a:pt x="371" y="12"/>
                  </a:lnTo>
                  <a:lnTo>
                    <a:pt x="372" y="12"/>
                  </a:lnTo>
                  <a:lnTo>
                    <a:pt x="372" y="13"/>
                  </a:lnTo>
                  <a:lnTo>
                    <a:pt x="373" y="13"/>
                  </a:lnTo>
                  <a:lnTo>
                    <a:pt x="373" y="14"/>
                  </a:lnTo>
                  <a:lnTo>
                    <a:pt x="374" y="14"/>
                  </a:lnTo>
                  <a:lnTo>
                    <a:pt x="375" y="14"/>
                  </a:lnTo>
                  <a:lnTo>
                    <a:pt x="375" y="15"/>
                  </a:lnTo>
                  <a:lnTo>
                    <a:pt x="376" y="15"/>
                  </a:lnTo>
                  <a:lnTo>
                    <a:pt x="377" y="15"/>
                  </a:lnTo>
                  <a:lnTo>
                    <a:pt x="377" y="15"/>
                  </a:lnTo>
                  <a:lnTo>
                    <a:pt x="378" y="15"/>
                  </a:lnTo>
                  <a:lnTo>
                    <a:pt x="379" y="15"/>
                  </a:lnTo>
                  <a:lnTo>
                    <a:pt x="380" y="15"/>
                  </a:lnTo>
                  <a:lnTo>
                    <a:pt x="380" y="14"/>
                  </a:lnTo>
                  <a:lnTo>
                    <a:pt x="381" y="14"/>
                  </a:lnTo>
                  <a:lnTo>
                    <a:pt x="382" y="14"/>
                  </a:lnTo>
                  <a:lnTo>
                    <a:pt x="383" y="14"/>
                  </a:lnTo>
                  <a:lnTo>
                    <a:pt x="383" y="14"/>
                  </a:lnTo>
                  <a:lnTo>
                    <a:pt x="384" y="13"/>
                  </a:lnTo>
                  <a:lnTo>
                    <a:pt x="385" y="13"/>
                  </a:lnTo>
                  <a:lnTo>
                    <a:pt x="386" y="13"/>
                  </a:lnTo>
                  <a:lnTo>
                    <a:pt x="387" y="13"/>
                  </a:lnTo>
                  <a:lnTo>
                    <a:pt x="387" y="12"/>
                  </a:lnTo>
                  <a:lnTo>
                    <a:pt x="388" y="12"/>
                  </a:lnTo>
                  <a:lnTo>
                    <a:pt x="389" y="12"/>
                  </a:lnTo>
                  <a:lnTo>
                    <a:pt x="390" y="12"/>
                  </a:lnTo>
                  <a:lnTo>
                    <a:pt x="390" y="12"/>
                  </a:lnTo>
                  <a:lnTo>
                    <a:pt x="391" y="12"/>
                  </a:lnTo>
                  <a:lnTo>
                    <a:pt x="392" y="12"/>
                  </a:lnTo>
                  <a:lnTo>
                    <a:pt x="393" y="12"/>
                  </a:lnTo>
                  <a:lnTo>
                    <a:pt x="393" y="11"/>
                  </a:lnTo>
                  <a:lnTo>
                    <a:pt x="394" y="11"/>
                  </a:lnTo>
                  <a:lnTo>
                    <a:pt x="395" y="11"/>
                  </a:lnTo>
                  <a:lnTo>
                    <a:pt x="396" y="11"/>
                  </a:lnTo>
                  <a:lnTo>
                    <a:pt x="396" y="10"/>
                  </a:lnTo>
                  <a:lnTo>
                    <a:pt x="396" y="10"/>
                  </a:lnTo>
                  <a:lnTo>
                    <a:pt x="397" y="10"/>
                  </a:lnTo>
                  <a:lnTo>
                    <a:pt x="399" y="9"/>
                  </a:lnTo>
                  <a:lnTo>
                    <a:pt x="402" y="9"/>
                  </a:lnTo>
                  <a:lnTo>
                    <a:pt x="403" y="8"/>
                  </a:lnTo>
                  <a:lnTo>
                    <a:pt x="407" y="7"/>
                  </a:lnTo>
                  <a:lnTo>
                    <a:pt x="409" y="6"/>
                  </a:lnTo>
                  <a:lnTo>
                    <a:pt x="414" y="6"/>
                  </a:lnTo>
                  <a:lnTo>
                    <a:pt x="415" y="6"/>
                  </a:lnTo>
                  <a:lnTo>
                    <a:pt x="415" y="5"/>
                  </a:lnTo>
                  <a:lnTo>
                    <a:pt x="416" y="6"/>
                  </a:lnTo>
                  <a:lnTo>
                    <a:pt x="417" y="6"/>
                  </a:lnTo>
                  <a:lnTo>
                    <a:pt x="419" y="6"/>
                  </a:lnTo>
                  <a:lnTo>
                    <a:pt x="420" y="6"/>
                  </a:lnTo>
                  <a:lnTo>
                    <a:pt x="421" y="6"/>
                  </a:lnTo>
                  <a:lnTo>
                    <a:pt x="423" y="6"/>
                  </a:lnTo>
                  <a:lnTo>
                    <a:pt x="425" y="6"/>
                  </a:lnTo>
                  <a:lnTo>
                    <a:pt x="427" y="7"/>
                  </a:lnTo>
                  <a:lnTo>
                    <a:pt x="428" y="7"/>
                  </a:lnTo>
                  <a:lnTo>
                    <a:pt x="433" y="9"/>
                  </a:lnTo>
                  <a:lnTo>
                    <a:pt x="435" y="10"/>
                  </a:lnTo>
                  <a:lnTo>
                    <a:pt x="437" y="12"/>
                  </a:lnTo>
                  <a:lnTo>
                    <a:pt x="438" y="12"/>
                  </a:lnTo>
                  <a:lnTo>
                    <a:pt x="441" y="13"/>
                  </a:lnTo>
                  <a:lnTo>
                    <a:pt x="442" y="14"/>
                  </a:lnTo>
                  <a:lnTo>
                    <a:pt x="447" y="16"/>
                  </a:lnTo>
                  <a:lnTo>
                    <a:pt x="447" y="16"/>
                  </a:lnTo>
                  <a:lnTo>
                    <a:pt x="448" y="16"/>
                  </a:lnTo>
                  <a:lnTo>
                    <a:pt x="449" y="16"/>
                  </a:lnTo>
                  <a:lnTo>
                    <a:pt x="450" y="16"/>
                  </a:lnTo>
                  <a:lnTo>
                    <a:pt x="451" y="16"/>
                  </a:lnTo>
                  <a:lnTo>
                    <a:pt x="451" y="15"/>
                  </a:lnTo>
                  <a:lnTo>
                    <a:pt x="452" y="15"/>
                  </a:lnTo>
                  <a:lnTo>
                    <a:pt x="453" y="15"/>
                  </a:lnTo>
                  <a:lnTo>
                    <a:pt x="454" y="15"/>
                  </a:lnTo>
                  <a:lnTo>
                    <a:pt x="454" y="15"/>
                  </a:lnTo>
                  <a:lnTo>
                    <a:pt x="455" y="15"/>
                  </a:lnTo>
                  <a:lnTo>
                    <a:pt x="455" y="14"/>
                  </a:lnTo>
                  <a:lnTo>
                    <a:pt x="456" y="14"/>
                  </a:lnTo>
                  <a:lnTo>
                    <a:pt x="457" y="14"/>
                  </a:lnTo>
                  <a:lnTo>
                    <a:pt x="458" y="14"/>
                  </a:lnTo>
                  <a:lnTo>
                    <a:pt x="459" y="14"/>
                  </a:lnTo>
                  <a:lnTo>
                    <a:pt x="460" y="14"/>
                  </a:lnTo>
                  <a:lnTo>
                    <a:pt x="460" y="13"/>
                  </a:lnTo>
                  <a:lnTo>
                    <a:pt x="460" y="13"/>
                  </a:lnTo>
                  <a:lnTo>
                    <a:pt x="461" y="13"/>
                  </a:lnTo>
                  <a:lnTo>
                    <a:pt x="460" y="13"/>
                  </a:lnTo>
                  <a:lnTo>
                    <a:pt x="461" y="13"/>
                  </a:lnTo>
                  <a:lnTo>
                    <a:pt x="460" y="13"/>
                  </a:lnTo>
                  <a:lnTo>
                    <a:pt x="460" y="14"/>
                  </a:lnTo>
                  <a:lnTo>
                    <a:pt x="461" y="14"/>
                  </a:lnTo>
                  <a:lnTo>
                    <a:pt x="461" y="15"/>
                  </a:lnTo>
                  <a:lnTo>
                    <a:pt x="462" y="15"/>
                  </a:lnTo>
                  <a:lnTo>
                    <a:pt x="461" y="15"/>
                  </a:lnTo>
                  <a:lnTo>
                    <a:pt x="462" y="15"/>
                  </a:lnTo>
                  <a:lnTo>
                    <a:pt x="462" y="14"/>
                  </a:lnTo>
                  <a:lnTo>
                    <a:pt x="461" y="14"/>
                  </a:lnTo>
                  <a:lnTo>
                    <a:pt x="461" y="13"/>
                  </a:lnTo>
                  <a:lnTo>
                    <a:pt x="461" y="12"/>
                  </a:lnTo>
                  <a:lnTo>
                    <a:pt x="461" y="13"/>
                  </a:lnTo>
                  <a:lnTo>
                    <a:pt x="462" y="13"/>
                  </a:lnTo>
                  <a:lnTo>
                    <a:pt x="462" y="12"/>
                  </a:lnTo>
                  <a:lnTo>
                    <a:pt x="463" y="12"/>
                  </a:lnTo>
                  <a:lnTo>
                    <a:pt x="464" y="12"/>
                  </a:lnTo>
                  <a:lnTo>
                    <a:pt x="464" y="12"/>
                  </a:lnTo>
                  <a:lnTo>
                    <a:pt x="465" y="12"/>
                  </a:lnTo>
                  <a:lnTo>
                    <a:pt x="466" y="12"/>
                  </a:lnTo>
                  <a:lnTo>
                    <a:pt x="466" y="11"/>
                  </a:lnTo>
                  <a:lnTo>
                    <a:pt x="467" y="11"/>
                  </a:lnTo>
                  <a:lnTo>
                    <a:pt x="467" y="11"/>
                  </a:lnTo>
                  <a:lnTo>
                    <a:pt x="468" y="11"/>
                  </a:lnTo>
                  <a:lnTo>
                    <a:pt x="469" y="11"/>
                  </a:lnTo>
                  <a:lnTo>
                    <a:pt x="470" y="11"/>
                  </a:lnTo>
                  <a:lnTo>
                    <a:pt x="471" y="11"/>
                  </a:lnTo>
                  <a:lnTo>
                    <a:pt x="472" y="11"/>
                  </a:lnTo>
                  <a:lnTo>
                    <a:pt x="473" y="11"/>
                  </a:lnTo>
                  <a:lnTo>
                    <a:pt x="473" y="11"/>
                  </a:lnTo>
                  <a:lnTo>
                    <a:pt x="473" y="12"/>
                  </a:lnTo>
                  <a:lnTo>
                    <a:pt x="474" y="12"/>
                  </a:lnTo>
                  <a:lnTo>
                    <a:pt x="474" y="12"/>
                  </a:lnTo>
                  <a:lnTo>
                    <a:pt x="475" y="12"/>
                  </a:lnTo>
                  <a:lnTo>
                    <a:pt x="476" y="12"/>
                  </a:lnTo>
                  <a:lnTo>
                    <a:pt x="476" y="13"/>
                  </a:lnTo>
                  <a:lnTo>
                    <a:pt x="476" y="14"/>
                  </a:lnTo>
                  <a:lnTo>
                    <a:pt x="476" y="13"/>
                  </a:lnTo>
                  <a:lnTo>
                    <a:pt x="476" y="14"/>
                  </a:lnTo>
                  <a:lnTo>
                    <a:pt x="476" y="13"/>
                  </a:lnTo>
                  <a:lnTo>
                    <a:pt x="476" y="14"/>
                  </a:lnTo>
                  <a:lnTo>
                    <a:pt x="476" y="13"/>
                  </a:lnTo>
                  <a:lnTo>
                    <a:pt x="475" y="13"/>
                  </a:lnTo>
                  <a:lnTo>
                    <a:pt x="475" y="12"/>
                  </a:lnTo>
                  <a:lnTo>
                    <a:pt x="474" y="12"/>
                  </a:lnTo>
                  <a:lnTo>
                    <a:pt x="474" y="12"/>
                  </a:lnTo>
                  <a:lnTo>
                    <a:pt x="474" y="12"/>
                  </a:lnTo>
                  <a:lnTo>
                    <a:pt x="474" y="13"/>
                  </a:lnTo>
                  <a:lnTo>
                    <a:pt x="475" y="13"/>
                  </a:lnTo>
                  <a:lnTo>
                    <a:pt x="475" y="14"/>
                  </a:lnTo>
                  <a:lnTo>
                    <a:pt x="475" y="15"/>
                  </a:lnTo>
                  <a:lnTo>
                    <a:pt x="475" y="14"/>
                  </a:lnTo>
                  <a:lnTo>
                    <a:pt x="475" y="15"/>
                  </a:lnTo>
                  <a:lnTo>
                    <a:pt x="476" y="15"/>
                  </a:lnTo>
                  <a:lnTo>
                    <a:pt x="476" y="16"/>
                  </a:lnTo>
                  <a:lnTo>
                    <a:pt x="476" y="17"/>
                  </a:lnTo>
                  <a:lnTo>
                    <a:pt x="477" y="17"/>
                  </a:lnTo>
                  <a:lnTo>
                    <a:pt x="477" y="18"/>
                  </a:lnTo>
                  <a:lnTo>
                    <a:pt x="478" y="18"/>
                  </a:lnTo>
                  <a:lnTo>
                    <a:pt x="480" y="20"/>
                  </a:lnTo>
                  <a:lnTo>
                    <a:pt x="481" y="20"/>
                  </a:lnTo>
                  <a:lnTo>
                    <a:pt x="481" y="21"/>
                  </a:lnTo>
                  <a:lnTo>
                    <a:pt x="482" y="22"/>
                  </a:lnTo>
                  <a:lnTo>
                    <a:pt x="483" y="22"/>
                  </a:lnTo>
                  <a:lnTo>
                    <a:pt x="485" y="23"/>
                  </a:lnTo>
                  <a:lnTo>
                    <a:pt x="486" y="24"/>
                  </a:lnTo>
                  <a:lnTo>
                    <a:pt x="487" y="25"/>
                  </a:lnTo>
                  <a:lnTo>
                    <a:pt x="488" y="25"/>
                  </a:lnTo>
                  <a:lnTo>
                    <a:pt x="488" y="25"/>
                  </a:lnTo>
                  <a:lnTo>
                    <a:pt x="488" y="25"/>
                  </a:lnTo>
                  <a:lnTo>
                    <a:pt x="488" y="25"/>
                  </a:lnTo>
                  <a:lnTo>
                    <a:pt x="489" y="25"/>
                  </a:lnTo>
                  <a:lnTo>
                    <a:pt x="490" y="25"/>
                  </a:lnTo>
                  <a:lnTo>
                    <a:pt x="490" y="26"/>
                  </a:lnTo>
                  <a:lnTo>
                    <a:pt x="490" y="25"/>
                  </a:lnTo>
                  <a:lnTo>
                    <a:pt x="490" y="26"/>
                  </a:lnTo>
                  <a:lnTo>
                    <a:pt x="491" y="26"/>
                  </a:lnTo>
                  <a:lnTo>
                    <a:pt x="492" y="26"/>
                  </a:lnTo>
                  <a:lnTo>
                    <a:pt x="492" y="26"/>
                  </a:lnTo>
                  <a:lnTo>
                    <a:pt x="493" y="26"/>
                  </a:lnTo>
                  <a:lnTo>
                    <a:pt x="494" y="26"/>
                  </a:lnTo>
                  <a:lnTo>
                    <a:pt x="494" y="27"/>
                  </a:lnTo>
                  <a:lnTo>
                    <a:pt x="495" y="27"/>
                  </a:lnTo>
                  <a:lnTo>
                    <a:pt x="496" y="27"/>
                  </a:lnTo>
                  <a:lnTo>
                    <a:pt x="497" y="27"/>
                  </a:lnTo>
                  <a:lnTo>
                    <a:pt x="498" y="27"/>
                  </a:lnTo>
                  <a:lnTo>
                    <a:pt x="498" y="26"/>
                  </a:lnTo>
                  <a:lnTo>
                    <a:pt x="498" y="26"/>
                  </a:lnTo>
                  <a:lnTo>
                    <a:pt x="498" y="26"/>
                  </a:lnTo>
                  <a:lnTo>
                    <a:pt x="498" y="27"/>
                  </a:lnTo>
                  <a:lnTo>
                    <a:pt x="498" y="28"/>
                  </a:lnTo>
                  <a:lnTo>
                    <a:pt x="498" y="28"/>
                  </a:lnTo>
                  <a:lnTo>
                    <a:pt x="498" y="27"/>
                  </a:lnTo>
                  <a:lnTo>
                    <a:pt x="498" y="28"/>
                  </a:lnTo>
                  <a:lnTo>
                    <a:pt x="498" y="28"/>
                  </a:lnTo>
                  <a:lnTo>
                    <a:pt x="498" y="28"/>
                  </a:lnTo>
                  <a:lnTo>
                    <a:pt x="498" y="28"/>
                  </a:lnTo>
                  <a:lnTo>
                    <a:pt x="498" y="28"/>
                  </a:lnTo>
                  <a:lnTo>
                    <a:pt x="498" y="29"/>
                  </a:lnTo>
                  <a:lnTo>
                    <a:pt x="499" y="29"/>
                  </a:lnTo>
                  <a:lnTo>
                    <a:pt x="499" y="30"/>
                  </a:lnTo>
                  <a:lnTo>
                    <a:pt x="500" y="30"/>
                  </a:lnTo>
                  <a:lnTo>
                    <a:pt x="500" y="29"/>
                  </a:lnTo>
                  <a:lnTo>
                    <a:pt x="500" y="30"/>
                  </a:lnTo>
                  <a:lnTo>
                    <a:pt x="501" y="30"/>
                  </a:lnTo>
                  <a:lnTo>
                    <a:pt x="501" y="29"/>
                  </a:lnTo>
                  <a:lnTo>
                    <a:pt x="500" y="30"/>
                  </a:lnTo>
                  <a:lnTo>
                    <a:pt x="501" y="31"/>
                  </a:lnTo>
                  <a:lnTo>
                    <a:pt x="502" y="31"/>
                  </a:lnTo>
                  <a:lnTo>
                    <a:pt x="503" y="31"/>
                  </a:lnTo>
                  <a:lnTo>
                    <a:pt x="505" y="31"/>
                  </a:lnTo>
                  <a:lnTo>
                    <a:pt x="505" y="32"/>
                  </a:lnTo>
                  <a:lnTo>
                    <a:pt x="505" y="32"/>
                  </a:lnTo>
                  <a:lnTo>
                    <a:pt x="505" y="33"/>
                  </a:lnTo>
                  <a:lnTo>
                    <a:pt x="506" y="33"/>
                  </a:lnTo>
                  <a:lnTo>
                    <a:pt x="507" y="33"/>
                  </a:lnTo>
                  <a:lnTo>
                    <a:pt x="507" y="34"/>
                  </a:lnTo>
                  <a:lnTo>
                    <a:pt x="508" y="35"/>
                  </a:lnTo>
                  <a:lnTo>
                    <a:pt x="509" y="35"/>
                  </a:lnTo>
                  <a:lnTo>
                    <a:pt x="509" y="36"/>
                  </a:lnTo>
                  <a:lnTo>
                    <a:pt x="509" y="37"/>
                  </a:lnTo>
                  <a:lnTo>
                    <a:pt x="510" y="37"/>
                  </a:lnTo>
                  <a:lnTo>
                    <a:pt x="510" y="38"/>
                  </a:lnTo>
                  <a:lnTo>
                    <a:pt x="511" y="38"/>
                  </a:lnTo>
                  <a:lnTo>
                    <a:pt x="511" y="38"/>
                  </a:lnTo>
                  <a:lnTo>
                    <a:pt x="511" y="38"/>
                  </a:lnTo>
                  <a:lnTo>
                    <a:pt x="511" y="39"/>
                  </a:lnTo>
                  <a:lnTo>
                    <a:pt x="512" y="39"/>
                  </a:lnTo>
                  <a:lnTo>
                    <a:pt x="513" y="39"/>
                  </a:lnTo>
                  <a:lnTo>
                    <a:pt x="514" y="40"/>
                  </a:lnTo>
                  <a:lnTo>
                    <a:pt x="515" y="41"/>
                  </a:lnTo>
                  <a:lnTo>
                    <a:pt x="516" y="41"/>
                  </a:lnTo>
                  <a:lnTo>
                    <a:pt x="517" y="41"/>
                  </a:lnTo>
                  <a:lnTo>
                    <a:pt x="518" y="41"/>
                  </a:lnTo>
                  <a:lnTo>
                    <a:pt x="518" y="41"/>
                  </a:lnTo>
                  <a:lnTo>
                    <a:pt x="519" y="41"/>
                  </a:lnTo>
                  <a:lnTo>
                    <a:pt x="520" y="41"/>
                  </a:lnTo>
                  <a:lnTo>
                    <a:pt x="521" y="41"/>
                  </a:lnTo>
                  <a:lnTo>
                    <a:pt x="522" y="41"/>
                  </a:lnTo>
                  <a:lnTo>
                    <a:pt x="523" y="41"/>
                  </a:lnTo>
                  <a:lnTo>
                    <a:pt x="523" y="40"/>
                  </a:lnTo>
                  <a:lnTo>
                    <a:pt x="524" y="40"/>
                  </a:lnTo>
                  <a:lnTo>
                    <a:pt x="524" y="40"/>
                  </a:lnTo>
                  <a:lnTo>
                    <a:pt x="525" y="40"/>
                  </a:lnTo>
                  <a:lnTo>
                    <a:pt x="526" y="40"/>
                  </a:lnTo>
                  <a:lnTo>
                    <a:pt x="527" y="39"/>
                  </a:lnTo>
                  <a:lnTo>
                    <a:pt x="528" y="39"/>
                  </a:lnTo>
                  <a:lnTo>
                    <a:pt x="529" y="39"/>
                  </a:lnTo>
                  <a:lnTo>
                    <a:pt x="530" y="39"/>
                  </a:lnTo>
                  <a:lnTo>
                    <a:pt x="530" y="38"/>
                  </a:lnTo>
                  <a:lnTo>
                    <a:pt x="531" y="38"/>
                  </a:lnTo>
                  <a:lnTo>
                    <a:pt x="532" y="38"/>
                  </a:lnTo>
                  <a:lnTo>
                    <a:pt x="533" y="38"/>
                  </a:lnTo>
                  <a:lnTo>
                    <a:pt x="533" y="37"/>
                  </a:lnTo>
                  <a:lnTo>
                    <a:pt x="534" y="37"/>
                  </a:lnTo>
                  <a:lnTo>
                    <a:pt x="535" y="36"/>
                  </a:lnTo>
                  <a:lnTo>
                    <a:pt x="536" y="36"/>
                  </a:lnTo>
                  <a:lnTo>
                    <a:pt x="537" y="35"/>
                  </a:lnTo>
                  <a:lnTo>
                    <a:pt x="538" y="34"/>
                  </a:lnTo>
                  <a:lnTo>
                    <a:pt x="539" y="34"/>
                  </a:lnTo>
                  <a:lnTo>
                    <a:pt x="540" y="34"/>
                  </a:lnTo>
                  <a:lnTo>
                    <a:pt x="541" y="33"/>
                  </a:lnTo>
                  <a:lnTo>
                    <a:pt x="542" y="33"/>
                  </a:lnTo>
                  <a:lnTo>
                    <a:pt x="543" y="32"/>
                  </a:lnTo>
                  <a:lnTo>
                    <a:pt x="543" y="32"/>
                  </a:lnTo>
                  <a:lnTo>
                    <a:pt x="544" y="31"/>
                  </a:lnTo>
                  <a:lnTo>
                    <a:pt x="545" y="31"/>
                  </a:lnTo>
                  <a:lnTo>
                    <a:pt x="546" y="31"/>
                  </a:lnTo>
                  <a:lnTo>
                    <a:pt x="547" y="30"/>
                  </a:lnTo>
                  <a:lnTo>
                    <a:pt x="548" y="30"/>
                  </a:lnTo>
                  <a:lnTo>
                    <a:pt x="550" y="30"/>
                  </a:lnTo>
                  <a:lnTo>
                    <a:pt x="550" y="30"/>
                  </a:lnTo>
                  <a:lnTo>
                    <a:pt x="551" y="30"/>
                  </a:lnTo>
                  <a:lnTo>
                    <a:pt x="552" y="30"/>
                  </a:lnTo>
                  <a:lnTo>
                    <a:pt x="554" y="30"/>
                  </a:lnTo>
                  <a:lnTo>
                    <a:pt x="555" y="30"/>
                  </a:lnTo>
                  <a:lnTo>
                    <a:pt x="556" y="30"/>
                  </a:lnTo>
                  <a:lnTo>
                    <a:pt x="556" y="30"/>
                  </a:lnTo>
                  <a:lnTo>
                    <a:pt x="557" y="30"/>
                  </a:lnTo>
                  <a:lnTo>
                    <a:pt x="559" y="31"/>
                  </a:lnTo>
                  <a:lnTo>
                    <a:pt x="560" y="31"/>
                  </a:lnTo>
                  <a:lnTo>
                    <a:pt x="561" y="31"/>
                  </a:lnTo>
                  <a:lnTo>
                    <a:pt x="562" y="31"/>
                  </a:lnTo>
                  <a:lnTo>
                    <a:pt x="562" y="31"/>
                  </a:lnTo>
                  <a:lnTo>
                    <a:pt x="563" y="31"/>
                  </a:lnTo>
                  <a:lnTo>
                    <a:pt x="564" y="31"/>
                  </a:lnTo>
                  <a:lnTo>
                    <a:pt x="565" y="31"/>
                  </a:lnTo>
                  <a:lnTo>
                    <a:pt x="566" y="32"/>
                  </a:lnTo>
                  <a:lnTo>
                    <a:pt x="567" y="32"/>
                  </a:lnTo>
                  <a:lnTo>
                    <a:pt x="568" y="32"/>
                  </a:lnTo>
                  <a:lnTo>
                    <a:pt x="569" y="33"/>
                  </a:lnTo>
                  <a:lnTo>
                    <a:pt x="569" y="33"/>
                  </a:lnTo>
                  <a:lnTo>
                    <a:pt x="570" y="33"/>
                  </a:lnTo>
                  <a:lnTo>
                    <a:pt x="570" y="34"/>
                  </a:lnTo>
                  <a:lnTo>
                    <a:pt x="571" y="34"/>
                  </a:lnTo>
                  <a:lnTo>
                    <a:pt x="572" y="35"/>
                  </a:lnTo>
                  <a:lnTo>
                    <a:pt x="573" y="35"/>
                  </a:lnTo>
                  <a:lnTo>
                    <a:pt x="573" y="36"/>
                  </a:lnTo>
                  <a:lnTo>
                    <a:pt x="574" y="36"/>
                  </a:lnTo>
                  <a:lnTo>
                    <a:pt x="573" y="36"/>
                  </a:lnTo>
                  <a:lnTo>
                    <a:pt x="572" y="35"/>
                  </a:lnTo>
                  <a:lnTo>
                    <a:pt x="571" y="35"/>
                  </a:lnTo>
                  <a:lnTo>
                    <a:pt x="571" y="34"/>
                  </a:lnTo>
                  <a:lnTo>
                    <a:pt x="570" y="34"/>
                  </a:lnTo>
                  <a:lnTo>
                    <a:pt x="570" y="35"/>
                  </a:lnTo>
                  <a:lnTo>
                    <a:pt x="571" y="35"/>
                  </a:lnTo>
                  <a:lnTo>
                    <a:pt x="571" y="36"/>
                  </a:lnTo>
                  <a:lnTo>
                    <a:pt x="571" y="35"/>
                  </a:lnTo>
                  <a:lnTo>
                    <a:pt x="572" y="36"/>
                  </a:lnTo>
                  <a:lnTo>
                    <a:pt x="573" y="36"/>
                  </a:lnTo>
                  <a:lnTo>
                    <a:pt x="573" y="37"/>
                  </a:lnTo>
                  <a:lnTo>
                    <a:pt x="575" y="37"/>
                  </a:lnTo>
                  <a:lnTo>
                    <a:pt x="576" y="37"/>
                  </a:lnTo>
                  <a:lnTo>
                    <a:pt x="577" y="37"/>
                  </a:lnTo>
                  <a:lnTo>
                    <a:pt x="579" y="37"/>
                  </a:lnTo>
                  <a:lnTo>
                    <a:pt x="581" y="38"/>
                  </a:lnTo>
                  <a:lnTo>
                    <a:pt x="582" y="37"/>
                  </a:lnTo>
                  <a:lnTo>
                    <a:pt x="583" y="37"/>
                  </a:lnTo>
                  <a:lnTo>
                    <a:pt x="585" y="37"/>
                  </a:lnTo>
                  <a:lnTo>
                    <a:pt x="587" y="37"/>
                  </a:lnTo>
                  <a:lnTo>
                    <a:pt x="588" y="37"/>
                  </a:lnTo>
                  <a:lnTo>
                    <a:pt x="588" y="37"/>
                  </a:lnTo>
                  <a:lnTo>
                    <a:pt x="589" y="36"/>
                  </a:lnTo>
                  <a:lnTo>
                    <a:pt x="591" y="36"/>
                  </a:lnTo>
                  <a:lnTo>
                    <a:pt x="592" y="36"/>
                  </a:lnTo>
                  <a:lnTo>
                    <a:pt x="594" y="36"/>
                  </a:lnTo>
                  <a:lnTo>
                    <a:pt x="594" y="35"/>
                  </a:lnTo>
                  <a:lnTo>
                    <a:pt x="595" y="35"/>
                  </a:lnTo>
                  <a:lnTo>
                    <a:pt x="596" y="35"/>
                  </a:lnTo>
                  <a:lnTo>
                    <a:pt x="598" y="35"/>
                  </a:lnTo>
                  <a:lnTo>
                    <a:pt x="599" y="34"/>
                  </a:lnTo>
                  <a:lnTo>
                    <a:pt x="600" y="34"/>
                  </a:lnTo>
                  <a:lnTo>
                    <a:pt x="601" y="33"/>
                  </a:lnTo>
                  <a:lnTo>
                    <a:pt x="603" y="33"/>
                  </a:lnTo>
                  <a:lnTo>
                    <a:pt x="605" y="32"/>
                  </a:lnTo>
                  <a:lnTo>
                    <a:pt x="606" y="32"/>
                  </a:lnTo>
                  <a:lnTo>
                    <a:pt x="606" y="31"/>
                  </a:lnTo>
                  <a:lnTo>
                    <a:pt x="607" y="31"/>
                  </a:lnTo>
                  <a:lnTo>
                    <a:pt x="609" y="31"/>
                  </a:lnTo>
                  <a:lnTo>
                    <a:pt x="611" y="30"/>
                  </a:lnTo>
                  <a:lnTo>
                    <a:pt x="613" y="29"/>
                  </a:lnTo>
                  <a:lnTo>
                    <a:pt x="615" y="28"/>
                  </a:lnTo>
                  <a:lnTo>
                    <a:pt x="617" y="26"/>
                  </a:lnTo>
                  <a:lnTo>
                    <a:pt x="620" y="25"/>
                  </a:lnTo>
                  <a:lnTo>
                    <a:pt x="621" y="24"/>
                  </a:lnTo>
                  <a:lnTo>
                    <a:pt x="623" y="25"/>
                  </a:lnTo>
                  <a:lnTo>
                    <a:pt x="624" y="26"/>
                  </a:lnTo>
                  <a:lnTo>
                    <a:pt x="625" y="29"/>
                  </a:lnTo>
                  <a:lnTo>
                    <a:pt x="626" y="33"/>
                  </a:lnTo>
                  <a:lnTo>
                    <a:pt x="630" y="44"/>
                  </a:lnTo>
                  <a:lnTo>
                    <a:pt x="633" y="54"/>
                  </a:lnTo>
                  <a:lnTo>
                    <a:pt x="637" y="61"/>
                  </a:lnTo>
                  <a:lnTo>
                    <a:pt x="640" y="65"/>
                  </a:lnTo>
                  <a:lnTo>
                    <a:pt x="642" y="72"/>
                  </a:lnTo>
                  <a:lnTo>
                    <a:pt x="642" y="76"/>
                  </a:lnTo>
                  <a:lnTo>
                    <a:pt x="645" y="78"/>
                  </a:lnTo>
                  <a:lnTo>
                    <a:pt x="643" y="82"/>
                  </a:lnTo>
                  <a:lnTo>
                    <a:pt x="643" y="83"/>
                  </a:lnTo>
                  <a:lnTo>
                    <a:pt x="644" y="83"/>
                  </a:lnTo>
                  <a:lnTo>
                    <a:pt x="647" y="86"/>
                  </a:lnTo>
                  <a:lnTo>
                    <a:pt x="648" y="88"/>
                  </a:lnTo>
                  <a:lnTo>
                    <a:pt x="650" y="92"/>
                  </a:lnTo>
                  <a:lnTo>
                    <a:pt x="651" y="96"/>
                  </a:lnTo>
                  <a:lnTo>
                    <a:pt x="653" y="101"/>
                  </a:lnTo>
                  <a:lnTo>
                    <a:pt x="655" y="104"/>
                  </a:lnTo>
                  <a:lnTo>
                    <a:pt x="656" y="109"/>
                  </a:lnTo>
                  <a:lnTo>
                    <a:pt x="658" y="111"/>
                  </a:lnTo>
                  <a:lnTo>
                    <a:pt x="658" y="112"/>
                  </a:lnTo>
                  <a:lnTo>
                    <a:pt x="658" y="114"/>
                  </a:lnTo>
                  <a:lnTo>
                    <a:pt x="658" y="115"/>
                  </a:lnTo>
                  <a:lnTo>
                    <a:pt x="659" y="117"/>
                  </a:lnTo>
                  <a:lnTo>
                    <a:pt x="660" y="119"/>
                  </a:lnTo>
                  <a:lnTo>
                    <a:pt x="660" y="120"/>
                  </a:lnTo>
                  <a:lnTo>
                    <a:pt x="661" y="121"/>
                  </a:lnTo>
                  <a:lnTo>
                    <a:pt x="662" y="123"/>
                  </a:lnTo>
                  <a:lnTo>
                    <a:pt x="663" y="127"/>
                  </a:lnTo>
                  <a:lnTo>
                    <a:pt x="663" y="128"/>
                  </a:lnTo>
                  <a:lnTo>
                    <a:pt x="664" y="130"/>
                  </a:lnTo>
                  <a:lnTo>
                    <a:pt x="665" y="132"/>
                  </a:lnTo>
                  <a:lnTo>
                    <a:pt x="665" y="133"/>
                  </a:lnTo>
                  <a:lnTo>
                    <a:pt x="665" y="134"/>
                  </a:lnTo>
                  <a:lnTo>
                    <a:pt x="665" y="134"/>
                  </a:lnTo>
                  <a:lnTo>
                    <a:pt x="665" y="135"/>
                  </a:lnTo>
                  <a:lnTo>
                    <a:pt x="664" y="136"/>
                  </a:lnTo>
                  <a:lnTo>
                    <a:pt x="664" y="137"/>
                  </a:lnTo>
                  <a:lnTo>
                    <a:pt x="664" y="138"/>
                  </a:lnTo>
                  <a:lnTo>
                    <a:pt x="664" y="139"/>
                  </a:lnTo>
                  <a:lnTo>
                    <a:pt x="665" y="140"/>
                  </a:lnTo>
                  <a:lnTo>
                    <a:pt x="665" y="141"/>
                  </a:lnTo>
                  <a:lnTo>
                    <a:pt x="665" y="141"/>
                  </a:lnTo>
                  <a:lnTo>
                    <a:pt x="666" y="142"/>
                  </a:lnTo>
                  <a:lnTo>
                    <a:pt x="667" y="143"/>
                  </a:lnTo>
                  <a:lnTo>
                    <a:pt x="667" y="144"/>
                  </a:lnTo>
                  <a:lnTo>
                    <a:pt x="666" y="144"/>
                  </a:lnTo>
                  <a:lnTo>
                    <a:pt x="665" y="144"/>
                  </a:lnTo>
                  <a:lnTo>
                    <a:pt x="665" y="144"/>
                  </a:lnTo>
                  <a:lnTo>
                    <a:pt x="665" y="144"/>
                  </a:lnTo>
                  <a:lnTo>
                    <a:pt x="665" y="144"/>
                  </a:lnTo>
                  <a:lnTo>
                    <a:pt x="665" y="145"/>
                  </a:lnTo>
                  <a:lnTo>
                    <a:pt x="664" y="145"/>
                  </a:lnTo>
                  <a:lnTo>
                    <a:pt x="664" y="146"/>
                  </a:lnTo>
                  <a:lnTo>
                    <a:pt x="663" y="146"/>
                  </a:lnTo>
                  <a:lnTo>
                    <a:pt x="663" y="147"/>
                  </a:lnTo>
                  <a:lnTo>
                    <a:pt x="663" y="147"/>
                  </a:lnTo>
                  <a:lnTo>
                    <a:pt x="662" y="147"/>
                  </a:lnTo>
                  <a:lnTo>
                    <a:pt x="662" y="148"/>
                  </a:lnTo>
                  <a:lnTo>
                    <a:pt x="661" y="148"/>
                  </a:lnTo>
                  <a:lnTo>
                    <a:pt x="661" y="149"/>
                  </a:lnTo>
                  <a:lnTo>
                    <a:pt x="660" y="149"/>
                  </a:lnTo>
                  <a:lnTo>
                    <a:pt x="660" y="150"/>
                  </a:lnTo>
                  <a:lnTo>
                    <a:pt x="660" y="151"/>
                  </a:lnTo>
                  <a:lnTo>
                    <a:pt x="659" y="151"/>
                  </a:lnTo>
                  <a:lnTo>
                    <a:pt x="658" y="152"/>
                  </a:lnTo>
                  <a:lnTo>
                    <a:pt x="658" y="153"/>
                  </a:lnTo>
                  <a:lnTo>
                    <a:pt x="658" y="154"/>
                  </a:lnTo>
                  <a:lnTo>
                    <a:pt x="658" y="154"/>
                  </a:lnTo>
                  <a:lnTo>
                    <a:pt x="657" y="154"/>
                  </a:lnTo>
                  <a:lnTo>
                    <a:pt x="657" y="155"/>
                  </a:lnTo>
                  <a:lnTo>
                    <a:pt x="656" y="155"/>
                  </a:lnTo>
                  <a:lnTo>
                    <a:pt x="656" y="156"/>
                  </a:lnTo>
                  <a:lnTo>
                    <a:pt x="656" y="157"/>
                  </a:lnTo>
                  <a:lnTo>
                    <a:pt x="656" y="158"/>
                  </a:lnTo>
                  <a:lnTo>
                    <a:pt x="656" y="159"/>
                  </a:lnTo>
                  <a:lnTo>
                    <a:pt x="655" y="159"/>
                  </a:lnTo>
                  <a:lnTo>
                    <a:pt x="655" y="160"/>
                  </a:lnTo>
                  <a:lnTo>
                    <a:pt x="656" y="160"/>
                  </a:lnTo>
                  <a:lnTo>
                    <a:pt x="656" y="161"/>
                  </a:lnTo>
                  <a:lnTo>
                    <a:pt x="656" y="162"/>
                  </a:lnTo>
                  <a:lnTo>
                    <a:pt x="655" y="163"/>
                  </a:lnTo>
                  <a:lnTo>
                    <a:pt x="655" y="164"/>
                  </a:lnTo>
                  <a:lnTo>
                    <a:pt x="654" y="164"/>
                  </a:lnTo>
                  <a:lnTo>
                    <a:pt x="654" y="165"/>
                  </a:lnTo>
                  <a:lnTo>
                    <a:pt x="653" y="165"/>
                  </a:lnTo>
                  <a:lnTo>
                    <a:pt x="652" y="165"/>
                  </a:lnTo>
                  <a:lnTo>
                    <a:pt x="652" y="166"/>
                  </a:lnTo>
                  <a:lnTo>
                    <a:pt x="652" y="166"/>
                  </a:lnTo>
                  <a:lnTo>
                    <a:pt x="652" y="167"/>
                  </a:lnTo>
                  <a:lnTo>
                    <a:pt x="652" y="168"/>
                  </a:lnTo>
                  <a:lnTo>
                    <a:pt x="652" y="168"/>
                  </a:lnTo>
                  <a:lnTo>
                    <a:pt x="652" y="169"/>
                  </a:lnTo>
                  <a:lnTo>
                    <a:pt x="652" y="170"/>
                  </a:lnTo>
                  <a:lnTo>
                    <a:pt x="652" y="171"/>
                  </a:lnTo>
                  <a:lnTo>
                    <a:pt x="652" y="172"/>
                  </a:lnTo>
                  <a:lnTo>
                    <a:pt x="652" y="173"/>
                  </a:lnTo>
                  <a:lnTo>
                    <a:pt x="651" y="173"/>
                  </a:lnTo>
                  <a:lnTo>
                    <a:pt x="652" y="173"/>
                  </a:lnTo>
                  <a:lnTo>
                    <a:pt x="652" y="174"/>
                  </a:lnTo>
                  <a:lnTo>
                    <a:pt x="652" y="174"/>
                  </a:lnTo>
                  <a:lnTo>
                    <a:pt x="652" y="175"/>
                  </a:lnTo>
                  <a:lnTo>
                    <a:pt x="652" y="176"/>
                  </a:lnTo>
                  <a:lnTo>
                    <a:pt x="652" y="177"/>
                  </a:lnTo>
                  <a:lnTo>
                    <a:pt x="651" y="178"/>
                  </a:lnTo>
                  <a:lnTo>
                    <a:pt x="650" y="178"/>
                  </a:lnTo>
                  <a:lnTo>
                    <a:pt x="650" y="179"/>
                  </a:lnTo>
                  <a:lnTo>
                    <a:pt x="650" y="179"/>
                  </a:lnTo>
                  <a:lnTo>
                    <a:pt x="650" y="180"/>
                  </a:lnTo>
                  <a:lnTo>
                    <a:pt x="650" y="181"/>
                  </a:lnTo>
                  <a:lnTo>
                    <a:pt x="650" y="182"/>
                  </a:lnTo>
                  <a:lnTo>
                    <a:pt x="650" y="183"/>
                  </a:lnTo>
                  <a:lnTo>
                    <a:pt x="650" y="184"/>
                  </a:lnTo>
                  <a:lnTo>
                    <a:pt x="650" y="185"/>
                  </a:lnTo>
                  <a:lnTo>
                    <a:pt x="649" y="185"/>
                  </a:lnTo>
                  <a:lnTo>
                    <a:pt x="649" y="186"/>
                  </a:lnTo>
                  <a:lnTo>
                    <a:pt x="648" y="186"/>
                  </a:lnTo>
                  <a:lnTo>
                    <a:pt x="648" y="186"/>
                  </a:lnTo>
                  <a:lnTo>
                    <a:pt x="648" y="187"/>
                  </a:lnTo>
                  <a:lnTo>
                    <a:pt x="648" y="188"/>
                  </a:lnTo>
                  <a:lnTo>
                    <a:pt x="648" y="190"/>
                  </a:lnTo>
                  <a:lnTo>
                    <a:pt x="648" y="191"/>
                  </a:lnTo>
                  <a:lnTo>
                    <a:pt x="648" y="192"/>
                  </a:lnTo>
                  <a:lnTo>
                    <a:pt x="648" y="192"/>
                  </a:lnTo>
                  <a:lnTo>
                    <a:pt x="649" y="193"/>
                  </a:lnTo>
                  <a:lnTo>
                    <a:pt x="648" y="193"/>
                  </a:lnTo>
                  <a:lnTo>
                    <a:pt x="648" y="194"/>
                  </a:lnTo>
                  <a:lnTo>
                    <a:pt x="647" y="195"/>
                  </a:lnTo>
                  <a:lnTo>
                    <a:pt x="647" y="196"/>
                  </a:lnTo>
                  <a:lnTo>
                    <a:pt x="646" y="197"/>
                  </a:lnTo>
                  <a:lnTo>
                    <a:pt x="646" y="198"/>
                  </a:lnTo>
                  <a:lnTo>
                    <a:pt x="646" y="198"/>
                  </a:lnTo>
                  <a:lnTo>
                    <a:pt x="646" y="198"/>
                  </a:lnTo>
                  <a:lnTo>
                    <a:pt x="646" y="199"/>
                  </a:lnTo>
                  <a:lnTo>
                    <a:pt x="645" y="199"/>
                  </a:lnTo>
                  <a:lnTo>
                    <a:pt x="646" y="200"/>
                  </a:lnTo>
                  <a:lnTo>
                    <a:pt x="645" y="200"/>
                  </a:lnTo>
                  <a:lnTo>
                    <a:pt x="644" y="201"/>
                  </a:lnTo>
                  <a:lnTo>
                    <a:pt x="644" y="202"/>
                  </a:lnTo>
                  <a:lnTo>
                    <a:pt x="643" y="202"/>
                  </a:lnTo>
                  <a:lnTo>
                    <a:pt x="643" y="203"/>
                  </a:lnTo>
                  <a:lnTo>
                    <a:pt x="643" y="204"/>
                  </a:lnTo>
                  <a:lnTo>
                    <a:pt x="642" y="204"/>
                  </a:lnTo>
                  <a:lnTo>
                    <a:pt x="642" y="205"/>
                  </a:lnTo>
                  <a:lnTo>
                    <a:pt x="641" y="205"/>
                  </a:lnTo>
                  <a:lnTo>
                    <a:pt x="641" y="205"/>
                  </a:lnTo>
                  <a:lnTo>
                    <a:pt x="641" y="206"/>
                  </a:lnTo>
                  <a:lnTo>
                    <a:pt x="641" y="207"/>
                  </a:lnTo>
                  <a:lnTo>
                    <a:pt x="641" y="208"/>
                  </a:lnTo>
                  <a:lnTo>
                    <a:pt x="642" y="208"/>
                  </a:lnTo>
                  <a:lnTo>
                    <a:pt x="641" y="208"/>
                  </a:lnTo>
                  <a:lnTo>
                    <a:pt x="641" y="210"/>
                  </a:lnTo>
                  <a:lnTo>
                    <a:pt x="640" y="210"/>
                  </a:lnTo>
                  <a:lnTo>
                    <a:pt x="639" y="210"/>
                  </a:lnTo>
                  <a:lnTo>
                    <a:pt x="639" y="211"/>
                  </a:lnTo>
                  <a:lnTo>
                    <a:pt x="638" y="211"/>
                  </a:lnTo>
                  <a:lnTo>
                    <a:pt x="638" y="212"/>
                  </a:lnTo>
                  <a:lnTo>
                    <a:pt x="637" y="212"/>
                  </a:lnTo>
                  <a:lnTo>
                    <a:pt x="637" y="213"/>
                  </a:lnTo>
                  <a:lnTo>
                    <a:pt x="637" y="214"/>
                  </a:lnTo>
                  <a:lnTo>
                    <a:pt x="638" y="214"/>
                  </a:lnTo>
                  <a:lnTo>
                    <a:pt x="637" y="215"/>
                  </a:lnTo>
                  <a:lnTo>
                    <a:pt x="637" y="216"/>
                  </a:lnTo>
                  <a:lnTo>
                    <a:pt x="637" y="217"/>
                  </a:lnTo>
                  <a:lnTo>
                    <a:pt x="637" y="218"/>
                  </a:lnTo>
                  <a:lnTo>
                    <a:pt x="636" y="218"/>
                  </a:lnTo>
                  <a:lnTo>
                    <a:pt x="635" y="218"/>
                  </a:lnTo>
                  <a:lnTo>
                    <a:pt x="635" y="219"/>
                  </a:lnTo>
                  <a:lnTo>
                    <a:pt x="634" y="220"/>
                  </a:lnTo>
                  <a:lnTo>
                    <a:pt x="634" y="221"/>
                  </a:lnTo>
                  <a:lnTo>
                    <a:pt x="634" y="222"/>
                  </a:lnTo>
                  <a:lnTo>
                    <a:pt x="634" y="223"/>
                  </a:lnTo>
                  <a:lnTo>
                    <a:pt x="634" y="224"/>
                  </a:lnTo>
                  <a:lnTo>
                    <a:pt x="634" y="224"/>
                  </a:lnTo>
                  <a:lnTo>
                    <a:pt x="635" y="225"/>
                  </a:lnTo>
                  <a:lnTo>
                    <a:pt x="634" y="225"/>
                  </a:lnTo>
                  <a:lnTo>
                    <a:pt x="634" y="226"/>
                  </a:lnTo>
                  <a:lnTo>
                    <a:pt x="634" y="227"/>
                  </a:lnTo>
                  <a:lnTo>
                    <a:pt x="635" y="227"/>
                  </a:lnTo>
                  <a:lnTo>
                    <a:pt x="634" y="228"/>
                  </a:lnTo>
                  <a:lnTo>
                    <a:pt x="635" y="228"/>
                  </a:lnTo>
                  <a:lnTo>
                    <a:pt x="636" y="229"/>
                  </a:lnTo>
                  <a:lnTo>
                    <a:pt x="636" y="230"/>
                  </a:lnTo>
                  <a:lnTo>
                    <a:pt x="637" y="230"/>
                  </a:lnTo>
                  <a:lnTo>
                    <a:pt x="637" y="231"/>
                  </a:lnTo>
                  <a:lnTo>
                    <a:pt x="637" y="231"/>
                  </a:lnTo>
                  <a:lnTo>
                    <a:pt x="636" y="232"/>
                  </a:lnTo>
                  <a:lnTo>
                    <a:pt x="636" y="233"/>
                  </a:lnTo>
                  <a:lnTo>
                    <a:pt x="636" y="234"/>
                  </a:lnTo>
                  <a:lnTo>
                    <a:pt x="636" y="235"/>
                  </a:lnTo>
                  <a:lnTo>
                    <a:pt x="635" y="235"/>
                  </a:lnTo>
                  <a:lnTo>
                    <a:pt x="635" y="236"/>
                  </a:lnTo>
                  <a:lnTo>
                    <a:pt x="635" y="237"/>
                  </a:lnTo>
                  <a:lnTo>
                    <a:pt x="636" y="237"/>
                  </a:lnTo>
                  <a:lnTo>
                    <a:pt x="636" y="237"/>
                  </a:lnTo>
                  <a:lnTo>
                    <a:pt x="636" y="238"/>
                  </a:lnTo>
                  <a:lnTo>
                    <a:pt x="636" y="239"/>
                  </a:lnTo>
                  <a:lnTo>
                    <a:pt x="636" y="240"/>
                  </a:lnTo>
                  <a:lnTo>
                    <a:pt x="636" y="241"/>
                  </a:lnTo>
                  <a:lnTo>
                    <a:pt x="636" y="242"/>
                  </a:lnTo>
                  <a:lnTo>
                    <a:pt x="635" y="242"/>
                  </a:lnTo>
                  <a:lnTo>
                    <a:pt x="635" y="243"/>
                  </a:lnTo>
                  <a:lnTo>
                    <a:pt x="635" y="243"/>
                  </a:lnTo>
                  <a:lnTo>
                    <a:pt x="634" y="243"/>
                  </a:lnTo>
                  <a:lnTo>
                    <a:pt x="633" y="243"/>
                  </a:lnTo>
                  <a:lnTo>
                    <a:pt x="633" y="244"/>
                  </a:lnTo>
                  <a:lnTo>
                    <a:pt x="633" y="244"/>
                  </a:lnTo>
                  <a:lnTo>
                    <a:pt x="633" y="245"/>
                  </a:lnTo>
                  <a:lnTo>
                    <a:pt x="632" y="245"/>
                  </a:lnTo>
                  <a:lnTo>
                    <a:pt x="632" y="246"/>
                  </a:lnTo>
                  <a:lnTo>
                    <a:pt x="632" y="247"/>
                  </a:lnTo>
                  <a:lnTo>
                    <a:pt x="631" y="247"/>
                  </a:lnTo>
                  <a:lnTo>
                    <a:pt x="630" y="247"/>
                  </a:lnTo>
                  <a:lnTo>
                    <a:pt x="629" y="247"/>
                  </a:lnTo>
                  <a:lnTo>
                    <a:pt x="629" y="248"/>
                  </a:lnTo>
                  <a:lnTo>
                    <a:pt x="629" y="249"/>
                  </a:lnTo>
                  <a:lnTo>
                    <a:pt x="628" y="249"/>
                  </a:lnTo>
                  <a:lnTo>
                    <a:pt x="628" y="250"/>
                  </a:lnTo>
                  <a:lnTo>
                    <a:pt x="629" y="250"/>
                  </a:lnTo>
                  <a:lnTo>
                    <a:pt x="628" y="250"/>
                  </a:lnTo>
                  <a:lnTo>
                    <a:pt x="629" y="250"/>
                  </a:lnTo>
                  <a:lnTo>
                    <a:pt x="628" y="250"/>
                  </a:lnTo>
                  <a:lnTo>
                    <a:pt x="628" y="250"/>
                  </a:lnTo>
                  <a:lnTo>
                    <a:pt x="628" y="251"/>
                  </a:lnTo>
                  <a:lnTo>
                    <a:pt x="627" y="251"/>
                  </a:lnTo>
                  <a:lnTo>
                    <a:pt x="627" y="250"/>
                  </a:lnTo>
                  <a:lnTo>
                    <a:pt x="626" y="250"/>
                  </a:lnTo>
                  <a:lnTo>
                    <a:pt x="627" y="250"/>
                  </a:lnTo>
                  <a:lnTo>
                    <a:pt x="626" y="250"/>
                  </a:lnTo>
                  <a:lnTo>
                    <a:pt x="626" y="251"/>
                  </a:lnTo>
                  <a:lnTo>
                    <a:pt x="626" y="250"/>
                  </a:lnTo>
                  <a:lnTo>
                    <a:pt x="626" y="251"/>
                  </a:lnTo>
                  <a:lnTo>
                    <a:pt x="626" y="250"/>
                  </a:lnTo>
                  <a:lnTo>
                    <a:pt x="626" y="250"/>
                  </a:lnTo>
                  <a:lnTo>
                    <a:pt x="626" y="251"/>
                  </a:lnTo>
                  <a:lnTo>
                    <a:pt x="626" y="252"/>
                  </a:lnTo>
                  <a:lnTo>
                    <a:pt x="625" y="252"/>
                  </a:lnTo>
                  <a:lnTo>
                    <a:pt x="625" y="253"/>
                  </a:lnTo>
                  <a:lnTo>
                    <a:pt x="625" y="254"/>
                  </a:lnTo>
                  <a:lnTo>
                    <a:pt x="625" y="255"/>
                  </a:lnTo>
                  <a:lnTo>
                    <a:pt x="624" y="255"/>
                  </a:lnTo>
                  <a:lnTo>
                    <a:pt x="623" y="255"/>
                  </a:lnTo>
                  <a:lnTo>
                    <a:pt x="622" y="255"/>
                  </a:lnTo>
                  <a:lnTo>
                    <a:pt x="621" y="255"/>
                  </a:lnTo>
                  <a:lnTo>
                    <a:pt x="620" y="255"/>
                  </a:lnTo>
                  <a:lnTo>
                    <a:pt x="621" y="255"/>
                  </a:lnTo>
                  <a:lnTo>
                    <a:pt x="621" y="256"/>
                  </a:lnTo>
                  <a:lnTo>
                    <a:pt x="622" y="256"/>
                  </a:lnTo>
                  <a:lnTo>
                    <a:pt x="623" y="256"/>
                  </a:lnTo>
                  <a:lnTo>
                    <a:pt x="624" y="256"/>
                  </a:lnTo>
                  <a:lnTo>
                    <a:pt x="624" y="257"/>
                  </a:lnTo>
                  <a:lnTo>
                    <a:pt x="624" y="258"/>
                  </a:lnTo>
                  <a:lnTo>
                    <a:pt x="625" y="258"/>
                  </a:lnTo>
                  <a:lnTo>
                    <a:pt x="624" y="259"/>
                  </a:lnTo>
                  <a:lnTo>
                    <a:pt x="622" y="259"/>
                  </a:lnTo>
                  <a:lnTo>
                    <a:pt x="620" y="256"/>
                  </a:lnTo>
                  <a:lnTo>
                    <a:pt x="620" y="255"/>
                  </a:lnTo>
                  <a:lnTo>
                    <a:pt x="619" y="255"/>
                  </a:lnTo>
                  <a:lnTo>
                    <a:pt x="618" y="255"/>
                  </a:lnTo>
                  <a:lnTo>
                    <a:pt x="617" y="255"/>
                  </a:lnTo>
                  <a:lnTo>
                    <a:pt x="616" y="255"/>
                  </a:lnTo>
                  <a:lnTo>
                    <a:pt x="615" y="254"/>
                  </a:lnTo>
                  <a:lnTo>
                    <a:pt x="614" y="254"/>
                  </a:lnTo>
                  <a:lnTo>
                    <a:pt x="614" y="255"/>
                  </a:lnTo>
                  <a:lnTo>
                    <a:pt x="614" y="255"/>
                  </a:lnTo>
                  <a:lnTo>
                    <a:pt x="614" y="254"/>
                  </a:lnTo>
                  <a:lnTo>
                    <a:pt x="613" y="254"/>
                  </a:lnTo>
                  <a:lnTo>
                    <a:pt x="612" y="254"/>
                  </a:lnTo>
                  <a:lnTo>
                    <a:pt x="611" y="254"/>
                  </a:lnTo>
                  <a:lnTo>
                    <a:pt x="611" y="253"/>
                  </a:lnTo>
                  <a:lnTo>
                    <a:pt x="610" y="252"/>
                  </a:lnTo>
                  <a:lnTo>
                    <a:pt x="608" y="251"/>
                  </a:lnTo>
                  <a:lnTo>
                    <a:pt x="608" y="250"/>
                  </a:lnTo>
                  <a:lnTo>
                    <a:pt x="607" y="250"/>
                  </a:lnTo>
                  <a:lnTo>
                    <a:pt x="607" y="250"/>
                  </a:lnTo>
                  <a:lnTo>
                    <a:pt x="607" y="250"/>
                  </a:lnTo>
                  <a:lnTo>
                    <a:pt x="607" y="249"/>
                  </a:lnTo>
                  <a:lnTo>
                    <a:pt x="606" y="249"/>
                  </a:lnTo>
                  <a:lnTo>
                    <a:pt x="605" y="248"/>
                  </a:lnTo>
                  <a:lnTo>
                    <a:pt x="604" y="248"/>
                  </a:lnTo>
                  <a:lnTo>
                    <a:pt x="604" y="247"/>
                  </a:lnTo>
                  <a:lnTo>
                    <a:pt x="603" y="247"/>
                  </a:lnTo>
                  <a:lnTo>
                    <a:pt x="602" y="246"/>
                  </a:lnTo>
                  <a:lnTo>
                    <a:pt x="602" y="245"/>
                  </a:lnTo>
                  <a:lnTo>
                    <a:pt x="601" y="245"/>
                  </a:lnTo>
                  <a:lnTo>
                    <a:pt x="601" y="245"/>
                  </a:lnTo>
                  <a:lnTo>
                    <a:pt x="600" y="245"/>
                  </a:lnTo>
                  <a:lnTo>
                    <a:pt x="599" y="245"/>
                  </a:lnTo>
                  <a:lnTo>
                    <a:pt x="599" y="244"/>
                  </a:lnTo>
                  <a:lnTo>
                    <a:pt x="598" y="244"/>
                  </a:lnTo>
                  <a:lnTo>
                    <a:pt x="598" y="243"/>
                  </a:lnTo>
                  <a:lnTo>
                    <a:pt x="597" y="243"/>
                  </a:lnTo>
                  <a:lnTo>
                    <a:pt x="596" y="243"/>
                  </a:lnTo>
                  <a:lnTo>
                    <a:pt x="595" y="243"/>
                  </a:lnTo>
                  <a:lnTo>
                    <a:pt x="595" y="242"/>
                  </a:lnTo>
                  <a:lnTo>
                    <a:pt x="594" y="242"/>
                  </a:lnTo>
                  <a:lnTo>
                    <a:pt x="594" y="241"/>
                  </a:lnTo>
                  <a:lnTo>
                    <a:pt x="594" y="241"/>
                  </a:lnTo>
                  <a:lnTo>
                    <a:pt x="594" y="240"/>
                  </a:lnTo>
                  <a:lnTo>
                    <a:pt x="593" y="240"/>
                  </a:lnTo>
                  <a:lnTo>
                    <a:pt x="592" y="240"/>
                  </a:lnTo>
                  <a:lnTo>
                    <a:pt x="592" y="239"/>
                  </a:lnTo>
                  <a:lnTo>
                    <a:pt x="592" y="238"/>
                  </a:lnTo>
                  <a:lnTo>
                    <a:pt x="591" y="238"/>
                  </a:lnTo>
                  <a:lnTo>
                    <a:pt x="591" y="237"/>
                  </a:lnTo>
                  <a:lnTo>
                    <a:pt x="590" y="237"/>
                  </a:lnTo>
                  <a:lnTo>
                    <a:pt x="589" y="237"/>
                  </a:lnTo>
                  <a:lnTo>
                    <a:pt x="590" y="237"/>
                  </a:lnTo>
                  <a:lnTo>
                    <a:pt x="589" y="237"/>
                  </a:lnTo>
                  <a:lnTo>
                    <a:pt x="588" y="237"/>
                  </a:lnTo>
                  <a:lnTo>
                    <a:pt x="588" y="236"/>
                  </a:lnTo>
                  <a:lnTo>
                    <a:pt x="588" y="235"/>
                  </a:lnTo>
                  <a:lnTo>
                    <a:pt x="588" y="234"/>
                  </a:lnTo>
                  <a:lnTo>
                    <a:pt x="587" y="234"/>
                  </a:lnTo>
                  <a:lnTo>
                    <a:pt x="587" y="233"/>
                  </a:lnTo>
                  <a:lnTo>
                    <a:pt x="587" y="232"/>
                  </a:lnTo>
                  <a:lnTo>
                    <a:pt x="586" y="232"/>
                  </a:lnTo>
                  <a:lnTo>
                    <a:pt x="586" y="231"/>
                  </a:lnTo>
                  <a:lnTo>
                    <a:pt x="586" y="231"/>
                  </a:lnTo>
                  <a:lnTo>
                    <a:pt x="585" y="231"/>
                  </a:lnTo>
                  <a:lnTo>
                    <a:pt x="584" y="231"/>
                  </a:lnTo>
                  <a:lnTo>
                    <a:pt x="584" y="230"/>
                  </a:lnTo>
                  <a:lnTo>
                    <a:pt x="583" y="230"/>
                  </a:lnTo>
                  <a:lnTo>
                    <a:pt x="583" y="229"/>
                  </a:lnTo>
                  <a:lnTo>
                    <a:pt x="583" y="228"/>
                  </a:lnTo>
                  <a:lnTo>
                    <a:pt x="583" y="227"/>
                  </a:lnTo>
                  <a:lnTo>
                    <a:pt x="582" y="227"/>
                  </a:lnTo>
                  <a:lnTo>
                    <a:pt x="582" y="226"/>
                  </a:lnTo>
                  <a:lnTo>
                    <a:pt x="582" y="226"/>
                  </a:lnTo>
                  <a:lnTo>
                    <a:pt x="582" y="225"/>
                  </a:lnTo>
                  <a:lnTo>
                    <a:pt x="581" y="225"/>
                  </a:lnTo>
                  <a:lnTo>
                    <a:pt x="581" y="224"/>
                  </a:lnTo>
                  <a:lnTo>
                    <a:pt x="580" y="224"/>
                  </a:lnTo>
                  <a:lnTo>
                    <a:pt x="580" y="223"/>
                  </a:lnTo>
                  <a:lnTo>
                    <a:pt x="579" y="222"/>
                  </a:lnTo>
                  <a:lnTo>
                    <a:pt x="578" y="222"/>
                  </a:lnTo>
                  <a:lnTo>
                    <a:pt x="577" y="221"/>
                  </a:lnTo>
                  <a:lnTo>
                    <a:pt x="577" y="220"/>
                  </a:lnTo>
                  <a:lnTo>
                    <a:pt x="576" y="220"/>
                  </a:lnTo>
                  <a:lnTo>
                    <a:pt x="575" y="220"/>
                  </a:lnTo>
                  <a:lnTo>
                    <a:pt x="575" y="219"/>
                  </a:lnTo>
                  <a:lnTo>
                    <a:pt x="574" y="218"/>
                  </a:lnTo>
                  <a:lnTo>
                    <a:pt x="573" y="218"/>
                  </a:lnTo>
                  <a:lnTo>
                    <a:pt x="572" y="218"/>
                  </a:lnTo>
                  <a:lnTo>
                    <a:pt x="572" y="218"/>
                  </a:lnTo>
                  <a:lnTo>
                    <a:pt x="571" y="218"/>
                  </a:lnTo>
                  <a:lnTo>
                    <a:pt x="570" y="218"/>
                  </a:lnTo>
                  <a:lnTo>
                    <a:pt x="570" y="217"/>
                  </a:lnTo>
                  <a:lnTo>
                    <a:pt x="569" y="217"/>
                  </a:lnTo>
                  <a:lnTo>
                    <a:pt x="569" y="216"/>
                  </a:lnTo>
                  <a:lnTo>
                    <a:pt x="569" y="216"/>
                  </a:lnTo>
                  <a:lnTo>
                    <a:pt x="569" y="215"/>
                  </a:lnTo>
                  <a:lnTo>
                    <a:pt x="568" y="215"/>
                  </a:lnTo>
                  <a:lnTo>
                    <a:pt x="568" y="214"/>
                  </a:lnTo>
                  <a:lnTo>
                    <a:pt x="567" y="214"/>
                  </a:lnTo>
                  <a:lnTo>
                    <a:pt x="567" y="213"/>
                  </a:lnTo>
                  <a:lnTo>
                    <a:pt x="566" y="212"/>
                  </a:lnTo>
                  <a:lnTo>
                    <a:pt x="566" y="211"/>
                  </a:lnTo>
                  <a:lnTo>
                    <a:pt x="565" y="211"/>
                  </a:lnTo>
                  <a:lnTo>
                    <a:pt x="564" y="211"/>
                  </a:lnTo>
                  <a:lnTo>
                    <a:pt x="563" y="210"/>
                  </a:lnTo>
                  <a:lnTo>
                    <a:pt x="562" y="210"/>
                  </a:lnTo>
                  <a:lnTo>
                    <a:pt x="562" y="209"/>
                  </a:lnTo>
                  <a:lnTo>
                    <a:pt x="562" y="209"/>
                  </a:lnTo>
                  <a:lnTo>
                    <a:pt x="562" y="208"/>
                  </a:lnTo>
                  <a:lnTo>
                    <a:pt x="561" y="207"/>
                  </a:lnTo>
                  <a:lnTo>
                    <a:pt x="561" y="206"/>
                  </a:lnTo>
                  <a:lnTo>
                    <a:pt x="560" y="206"/>
                  </a:lnTo>
                  <a:lnTo>
                    <a:pt x="559" y="205"/>
                  </a:lnTo>
                  <a:lnTo>
                    <a:pt x="560" y="205"/>
                  </a:lnTo>
                  <a:lnTo>
                    <a:pt x="560" y="205"/>
                  </a:lnTo>
                  <a:lnTo>
                    <a:pt x="560" y="204"/>
                  </a:lnTo>
                  <a:lnTo>
                    <a:pt x="559" y="204"/>
                  </a:lnTo>
                  <a:lnTo>
                    <a:pt x="559" y="203"/>
                  </a:lnTo>
                  <a:lnTo>
                    <a:pt x="558" y="203"/>
                  </a:lnTo>
                  <a:lnTo>
                    <a:pt x="557" y="204"/>
                  </a:lnTo>
                  <a:lnTo>
                    <a:pt x="558" y="205"/>
                  </a:lnTo>
                  <a:lnTo>
                    <a:pt x="559" y="205"/>
                  </a:lnTo>
                  <a:lnTo>
                    <a:pt x="559" y="205"/>
                  </a:lnTo>
                  <a:lnTo>
                    <a:pt x="558" y="205"/>
                  </a:lnTo>
                  <a:lnTo>
                    <a:pt x="558" y="205"/>
                  </a:lnTo>
                  <a:lnTo>
                    <a:pt x="557" y="205"/>
                  </a:lnTo>
                  <a:lnTo>
                    <a:pt x="557" y="204"/>
                  </a:lnTo>
                  <a:lnTo>
                    <a:pt x="557" y="203"/>
                  </a:lnTo>
                  <a:lnTo>
                    <a:pt x="556" y="203"/>
                  </a:lnTo>
                  <a:lnTo>
                    <a:pt x="556" y="202"/>
                  </a:lnTo>
                  <a:lnTo>
                    <a:pt x="556" y="201"/>
                  </a:lnTo>
                  <a:lnTo>
                    <a:pt x="556" y="200"/>
                  </a:lnTo>
                  <a:lnTo>
                    <a:pt x="556" y="199"/>
                  </a:lnTo>
                  <a:lnTo>
                    <a:pt x="556" y="198"/>
                  </a:lnTo>
                  <a:lnTo>
                    <a:pt x="556" y="198"/>
                  </a:lnTo>
                  <a:lnTo>
                    <a:pt x="555" y="197"/>
                  </a:lnTo>
                  <a:lnTo>
                    <a:pt x="556" y="196"/>
                  </a:lnTo>
                  <a:lnTo>
                    <a:pt x="556" y="195"/>
                  </a:lnTo>
                  <a:lnTo>
                    <a:pt x="556" y="194"/>
                  </a:lnTo>
                  <a:lnTo>
                    <a:pt x="556" y="194"/>
                  </a:lnTo>
                  <a:lnTo>
                    <a:pt x="556" y="193"/>
                  </a:lnTo>
                  <a:lnTo>
                    <a:pt x="556" y="192"/>
                  </a:lnTo>
                  <a:lnTo>
                    <a:pt x="557" y="192"/>
                  </a:lnTo>
                  <a:lnTo>
                    <a:pt x="557" y="191"/>
                  </a:lnTo>
                  <a:lnTo>
                    <a:pt x="556" y="191"/>
                  </a:lnTo>
                  <a:lnTo>
                    <a:pt x="556" y="190"/>
                  </a:lnTo>
                  <a:lnTo>
                    <a:pt x="556" y="189"/>
                  </a:lnTo>
                  <a:lnTo>
                    <a:pt x="556" y="189"/>
                  </a:lnTo>
                  <a:lnTo>
                    <a:pt x="556" y="188"/>
                  </a:lnTo>
                  <a:lnTo>
                    <a:pt x="555" y="188"/>
                  </a:lnTo>
                  <a:lnTo>
                    <a:pt x="554" y="187"/>
                  </a:lnTo>
                  <a:lnTo>
                    <a:pt x="554" y="186"/>
                  </a:lnTo>
                  <a:lnTo>
                    <a:pt x="553" y="186"/>
                  </a:lnTo>
                  <a:lnTo>
                    <a:pt x="553" y="185"/>
                  </a:lnTo>
                  <a:lnTo>
                    <a:pt x="553" y="183"/>
                  </a:lnTo>
                  <a:lnTo>
                    <a:pt x="553" y="182"/>
                  </a:lnTo>
                  <a:lnTo>
                    <a:pt x="554" y="181"/>
                  </a:lnTo>
                  <a:lnTo>
                    <a:pt x="554" y="180"/>
                  </a:lnTo>
                  <a:lnTo>
                    <a:pt x="554" y="179"/>
                  </a:lnTo>
                  <a:lnTo>
                    <a:pt x="553" y="179"/>
                  </a:lnTo>
                  <a:lnTo>
                    <a:pt x="553" y="179"/>
                  </a:lnTo>
                  <a:lnTo>
                    <a:pt x="553" y="178"/>
                  </a:lnTo>
                  <a:lnTo>
                    <a:pt x="553" y="177"/>
                  </a:lnTo>
                  <a:lnTo>
                    <a:pt x="554" y="177"/>
                  </a:lnTo>
                  <a:lnTo>
                    <a:pt x="554" y="176"/>
                  </a:lnTo>
                  <a:lnTo>
                    <a:pt x="554" y="175"/>
                  </a:lnTo>
                  <a:lnTo>
                    <a:pt x="553" y="175"/>
                  </a:lnTo>
                  <a:lnTo>
                    <a:pt x="552" y="175"/>
                  </a:lnTo>
                  <a:lnTo>
                    <a:pt x="552" y="174"/>
                  </a:lnTo>
                  <a:lnTo>
                    <a:pt x="551" y="173"/>
                  </a:lnTo>
                  <a:lnTo>
                    <a:pt x="550" y="173"/>
                  </a:lnTo>
                  <a:lnTo>
                    <a:pt x="550" y="173"/>
                  </a:lnTo>
                  <a:lnTo>
                    <a:pt x="549" y="173"/>
                  </a:lnTo>
                  <a:lnTo>
                    <a:pt x="548" y="173"/>
                  </a:lnTo>
                  <a:lnTo>
                    <a:pt x="548" y="172"/>
                  </a:lnTo>
                  <a:lnTo>
                    <a:pt x="547" y="171"/>
                  </a:lnTo>
                  <a:lnTo>
                    <a:pt x="547" y="170"/>
                  </a:lnTo>
                  <a:lnTo>
                    <a:pt x="547" y="169"/>
                  </a:lnTo>
                  <a:lnTo>
                    <a:pt x="546" y="169"/>
                  </a:lnTo>
                  <a:lnTo>
                    <a:pt x="545" y="168"/>
                  </a:lnTo>
                  <a:lnTo>
                    <a:pt x="545" y="167"/>
                  </a:lnTo>
                  <a:lnTo>
                    <a:pt x="544" y="167"/>
                  </a:lnTo>
                  <a:lnTo>
                    <a:pt x="543" y="166"/>
                  </a:lnTo>
                  <a:lnTo>
                    <a:pt x="543" y="166"/>
                  </a:lnTo>
                  <a:lnTo>
                    <a:pt x="543" y="166"/>
                  </a:lnTo>
                  <a:lnTo>
                    <a:pt x="542" y="165"/>
                  </a:lnTo>
                  <a:lnTo>
                    <a:pt x="541" y="165"/>
                  </a:lnTo>
                  <a:lnTo>
                    <a:pt x="540" y="165"/>
                  </a:lnTo>
                  <a:lnTo>
                    <a:pt x="540" y="164"/>
                  </a:lnTo>
                  <a:lnTo>
                    <a:pt x="539" y="163"/>
                  </a:lnTo>
                  <a:lnTo>
                    <a:pt x="539" y="162"/>
                  </a:lnTo>
                  <a:lnTo>
                    <a:pt x="538" y="162"/>
                  </a:lnTo>
                  <a:lnTo>
                    <a:pt x="537" y="162"/>
                  </a:lnTo>
                  <a:lnTo>
                    <a:pt x="537" y="162"/>
                  </a:lnTo>
                  <a:lnTo>
                    <a:pt x="537" y="161"/>
                  </a:lnTo>
                  <a:lnTo>
                    <a:pt x="536" y="161"/>
                  </a:lnTo>
                  <a:lnTo>
                    <a:pt x="535" y="160"/>
                  </a:lnTo>
                  <a:lnTo>
                    <a:pt x="534" y="160"/>
                  </a:lnTo>
                  <a:lnTo>
                    <a:pt x="534" y="159"/>
                  </a:lnTo>
                  <a:lnTo>
                    <a:pt x="534" y="158"/>
                  </a:lnTo>
                  <a:lnTo>
                    <a:pt x="534" y="157"/>
                  </a:lnTo>
                  <a:lnTo>
                    <a:pt x="533" y="157"/>
                  </a:lnTo>
                  <a:lnTo>
                    <a:pt x="533" y="156"/>
                  </a:lnTo>
                  <a:lnTo>
                    <a:pt x="532" y="156"/>
                  </a:lnTo>
                  <a:lnTo>
                    <a:pt x="532" y="155"/>
                  </a:lnTo>
                  <a:lnTo>
                    <a:pt x="531" y="155"/>
                  </a:lnTo>
                  <a:lnTo>
                    <a:pt x="531" y="154"/>
                  </a:lnTo>
                  <a:lnTo>
                    <a:pt x="530" y="154"/>
                  </a:lnTo>
                  <a:lnTo>
                    <a:pt x="530" y="154"/>
                  </a:lnTo>
                  <a:lnTo>
                    <a:pt x="531" y="154"/>
                  </a:lnTo>
                  <a:lnTo>
                    <a:pt x="530" y="153"/>
                  </a:lnTo>
                  <a:lnTo>
                    <a:pt x="530" y="152"/>
                  </a:lnTo>
                  <a:lnTo>
                    <a:pt x="530" y="151"/>
                  </a:lnTo>
                  <a:lnTo>
                    <a:pt x="530" y="150"/>
                  </a:lnTo>
                  <a:lnTo>
                    <a:pt x="530" y="149"/>
                  </a:lnTo>
                  <a:lnTo>
                    <a:pt x="530" y="149"/>
                  </a:lnTo>
                  <a:lnTo>
                    <a:pt x="530" y="148"/>
                  </a:lnTo>
                  <a:lnTo>
                    <a:pt x="529" y="148"/>
                  </a:lnTo>
                  <a:lnTo>
                    <a:pt x="529" y="147"/>
                  </a:lnTo>
                  <a:lnTo>
                    <a:pt x="528" y="147"/>
                  </a:lnTo>
                  <a:lnTo>
                    <a:pt x="527" y="147"/>
                  </a:lnTo>
                  <a:lnTo>
                    <a:pt x="526" y="147"/>
                  </a:lnTo>
                  <a:lnTo>
                    <a:pt x="525" y="147"/>
                  </a:lnTo>
                  <a:lnTo>
                    <a:pt x="525" y="146"/>
                  </a:lnTo>
                  <a:lnTo>
                    <a:pt x="526" y="146"/>
                  </a:lnTo>
                  <a:lnTo>
                    <a:pt x="525" y="146"/>
                  </a:lnTo>
                  <a:lnTo>
                    <a:pt x="525" y="145"/>
                  </a:lnTo>
                  <a:lnTo>
                    <a:pt x="525" y="144"/>
                  </a:lnTo>
                  <a:lnTo>
                    <a:pt x="525" y="145"/>
                  </a:lnTo>
                  <a:lnTo>
                    <a:pt x="524" y="145"/>
                  </a:lnTo>
                  <a:lnTo>
                    <a:pt x="524" y="146"/>
                  </a:lnTo>
                  <a:lnTo>
                    <a:pt x="524" y="146"/>
                  </a:lnTo>
                  <a:lnTo>
                    <a:pt x="524" y="145"/>
                  </a:lnTo>
                  <a:lnTo>
                    <a:pt x="524" y="144"/>
                  </a:lnTo>
                  <a:lnTo>
                    <a:pt x="524" y="143"/>
                  </a:lnTo>
                  <a:lnTo>
                    <a:pt x="524" y="142"/>
                  </a:lnTo>
                  <a:lnTo>
                    <a:pt x="524" y="141"/>
                  </a:lnTo>
                  <a:lnTo>
                    <a:pt x="524" y="141"/>
                  </a:lnTo>
                  <a:lnTo>
                    <a:pt x="524" y="141"/>
                  </a:lnTo>
                  <a:lnTo>
                    <a:pt x="524" y="140"/>
                  </a:lnTo>
                  <a:lnTo>
                    <a:pt x="524" y="140"/>
                  </a:lnTo>
                  <a:lnTo>
                    <a:pt x="524" y="139"/>
                  </a:lnTo>
                  <a:lnTo>
                    <a:pt x="524" y="138"/>
                  </a:lnTo>
                  <a:lnTo>
                    <a:pt x="523" y="138"/>
                  </a:lnTo>
                  <a:lnTo>
                    <a:pt x="523" y="137"/>
                  </a:lnTo>
                  <a:lnTo>
                    <a:pt x="522" y="137"/>
                  </a:lnTo>
                  <a:lnTo>
                    <a:pt x="521" y="137"/>
                  </a:lnTo>
                  <a:lnTo>
                    <a:pt x="521" y="136"/>
                  </a:lnTo>
                  <a:lnTo>
                    <a:pt x="522" y="136"/>
                  </a:lnTo>
                  <a:lnTo>
                    <a:pt x="522" y="135"/>
                  </a:lnTo>
                  <a:lnTo>
                    <a:pt x="522" y="134"/>
                  </a:lnTo>
                  <a:lnTo>
                    <a:pt x="521" y="133"/>
                  </a:lnTo>
                  <a:lnTo>
                    <a:pt x="521" y="132"/>
                  </a:lnTo>
                  <a:lnTo>
                    <a:pt x="522" y="132"/>
                  </a:lnTo>
                  <a:lnTo>
                    <a:pt x="522" y="131"/>
                  </a:lnTo>
                  <a:lnTo>
                    <a:pt x="522" y="130"/>
                  </a:lnTo>
                  <a:lnTo>
                    <a:pt x="522" y="129"/>
                  </a:lnTo>
                  <a:lnTo>
                    <a:pt x="522" y="128"/>
                  </a:lnTo>
                  <a:lnTo>
                    <a:pt x="522" y="128"/>
                  </a:lnTo>
                  <a:lnTo>
                    <a:pt x="522" y="127"/>
                  </a:lnTo>
                  <a:lnTo>
                    <a:pt x="521" y="127"/>
                  </a:lnTo>
                  <a:lnTo>
                    <a:pt x="519" y="125"/>
                  </a:lnTo>
                  <a:lnTo>
                    <a:pt x="519" y="124"/>
                  </a:lnTo>
                  <a:lnTo>
                    <a:pt x="519" y="123"/>
                  </a:lnTo>
                  <a:lnTo>
                    <a:pt x="518" y="123"/>
                  </a:lnTo>
                  <a:lnTo>
                    <a:pt x="517" y="122"/>
                  </a:lnTo>
                  <a:lnTo>
                    <a:pt x="517" y="121"/>
                  </a:lnTo>
                  <a:lnTo>
                    <a:pt x="518" y="121"/>
                  </a:lnTo>
                  <a:lnTo>
                    <a:pt x="518" y="121"/>
                  </a:lnTo>
                  <a:lnTo>
                    <a:pt x="518" y="120"/>
                  </a:lnTo>
                  <a:lnTo>
                    <a:pt x="518" y="119"/>
                  </a:lnTo>
                  <a:lnTo>
                    <a:pt x="518" y="118"/>
                  </a:lnTo>
                  <a:lnTo>
                    <a:pt x="517" y="118"/>
                  </a:lnTo>
                  <a:lnTo>
                    <a:pt x="516" y="117"/>
                  </a:lnTo>
                  <a:lnTo>
                    <a:pt x="515" y="116"/>
                  </a:lnTo>
                  <a:lnTo>
                    <a:pt x="514" y="116"/>
                  </a:lnTo>
                  <a:lnTo>
                    <a:pt x="514" y="115"/>
                  </a:lnTo>
                  <a:lnTo>
                    <a:pt x="513" y="115"/>
                  </a:lnTo>
                  <a:lnTo>
                    <a:pt x="513" y="115"/>
                  </a:lnTo>
                  <a:lnTo>
                    <a:pt x="514" y="115"/>
                  </a:lnTo>
                  <a:lnTo>
                    <a:pt x="513" y="115"/>
                  </a:lnTo>
                  <a:lnTo>
                    <a:pt x="513" y="114"/>
                  </a:lnTo>
                  <a:lnTo>
                    <a:pt x="513" y="113"/>
                  </a:lnTo>
                  <a:lnTo>
                    <a:pt x="512" y="113"/>
                  </a:lnTo>
                  <a:lnTo>
                    <a:pt x="511" y="113"/>
                  </a:lnTo>
                  <a:lnTo>
                    <a:pt x="511" y="113"/>
                  </a:lnTo>
                  <a:lnTo>
                    <a:pt x="508" y="114"/>
                  </a:lnTo>
                  <a:lnTo>
                    <a:pt x="508" y="115"/>
                  </a:lnTo>
                  <a:lnTo>
                    <a:pt x="509" y="115"/>
                  </a:lnTo>
                  <a:lnTo>
                    <a:pt x="508" y="115"/>
                  </a:lnTo>
                  <a:lnTo>
                    <a:pt x="508" y="115"/>
                  </a:lnTo>
                  <a:lnTo>
                    <a:pt x="508" y="116"/>
                  </a:lnTo>
                  <a:lnTo>
                    <a:pt x="507" y="116"/>
                  </a:lnTo>
                  <a:lnTo>
                    <a:pt x="508" y="116"/>
                  </a:lnTo>
                  <a:lnTo>
                    <a:pt x="508" y="117"/>
                  </a:lnTo>
                  <a:lnTo>
                    <a:pt x="508" y="118"/>
                  </a:lnTo>
                  <a:lnTo>
                    <a:pt x="508" y="119"/>
                  </a:lnTo>
                  <a:lnTo>
                    <a:pt x="509" y="119"/>
                  </a:lnTo>
                  <a:lnTo>
                    <a:pt x="509" y="118"/>
                  </a:lnTo>
                  <a:lnTo>
                    <a:pt x="510" y="119"/>
                  </a:lnTo>
                  <a:lnTo>
                    <a:pt x="509" y="119"/>
                  </a:lnTo>
                  <a:lnTo>
                    <a:pt x="510" y="119"/>
                  </a:lnTo>
                  <a:lnTo>
                    <a:pt x="511" y="119"/>
                  </a:lnTo>
                  <a:lnTo>
                    <a:pt x="510" y="120"/>
                  </a:lnTo>
                  <a:lnTo>
                    <a:pt x="509" y="121"/>
                  </a:lnTo>
                  <a:lnTo>
                    <a:pt x="509" y="121"/>
                  </a:lnTo>
                  <a:lnTo>
                    <a:pt x="508" y="122"/>
                  </a:lnTo>
                  <a:lnTo>
                    <a:pt x="507" y="123"/>
                  </a:lnTo>
                  <a:lnTo>
                    <a:pt x="506" y="124"/>
                  </a:lnTo>
                  <a:lnTo>
                    <a:pt x="505" y="125"/>
                  </a:lnTo>
                  <a:lnTo>
                    <a:pt x="505" y="126"/>
                  </a:lnTo>
                  <a:lnTo>
                    <a:pt x="504" y="127"/>
                  </a:lnTo>
                  <a:lnTo>
                    <a:pt x="503" y="128"/>
                  </a:lnTo>
                  <a:lnTo>
                    <a:pt x="503" y="128"/>
                  </a:lnTo>
                  <a:lnTo>
                    <a:pt x="502" y="128"/>
                  </a:lnTo>
                  <a:lnTo>
                    <a:pt x="502" y="129"/>
                  </a:lnTo>
                  <a:lnTo>
                    <a:pt x="502" y="130"/>
                  </a:lnTo>
                  <a:lnTo>
                    <a:pt x="501" y="130"/>
                  </a:lnTo>
                  <a:lnTo>
                    <a:pt x="501" y="131"/>
                  </a:lnTo>
                  <a:lnTo>
                    <a:pt x="500" y="131"/>
                  </a:lnTo>
                  <a:lnTo>
                    <a:pt x="501" y="131"/>
                  </a:lnTo>
                  <a:lnTo>
                    <a:pt x="500" y="131"/>
                  </a:lnTo>
                  <a:lnTo>
                    <a:pt x="500" y="132"/>
                  </a:lnTo>
                  <a:lnTo>
                    <a:pt x="500" y="133"/>
                  </a:lnTo>
                  <a:lnTo>
                    <a:pt x="500" y="134"/>
                  </a:lnTo>
                  <a:lnTo>
                    <a:pt x="500" y="134"/>
                  </a:lnTo>
                  <a:lnTo>
                    <a:pt x="500" y="135"/>
                  </a:lnTo>
                  <a:lnTo>
                    <a:pt x="499" y="135"/>
                  </a:lnTo>
                  <a:lnTo>
                    <a:pt x="499" y="136"/>
                  </a:lnTo>
                  <a:lnTo>
                    <a:pt x="499" y="137"/>
                  </a:lnTo>
                  <a:lnTo>
                    <a:pt x="499" y="136"/>
                  </a:lnTo>
                  <a:lnTo>
                    <a:pt x="499" y="137"/>
                  </a:lnTo>
                  <a:lnTo>
                    <a:pt x="499" y="138"/>
                  </a:lnTo>
                  <a:lnTo>
                    <a:pt x="500" y="139"/>
                  </a:lnTo>
                  <a:lnTo>
                    <a:pt x="501" y="138"/>
                  </a:lnTo>
                  <a:lnTo>
                    <a:pt x="501" y="139"/>
                  </a:lnTo>
                  <a:lnTo>
                    <a:pt x="501" y="140"/>
                  </a:lnTo>
                  <a:lnTo>
                    <a:pt x="501" y="141"/>
                  </a:lnTo>
                  <a:lnTo>
                    <a:pt x="502" y="141"/>
                  </a:lnTo>
                  <a:lnTo>
                    <a:pt x="502" y="141"/>
                  </a:lnTo>
                  <a:lnTo>
                    <a:pt x="504" y="142"/>
                  </a:lnTo>
                  <a:lnTo>
                    <a:pt x="505" y="142"/>
                  </a:lnTo>
                  <a:lnTo>
                    <a:pt x="505" y="143"/>
                  </a:lnTo>
                  <a:lnTo>
                    <a:pt x="506" y="144"/>
                  </a:lnTo>
                  <a:lnTo>
                    <a:pt x="507" y="145"/>
                  </a:lnTo>
                  <a:lnTo>
                    <a:pt x="508" y="146"/>
                  </a:lnTo>
                  <a:lnTo>
                    <a:pt x="508" y="147"/>
                  </a:lnTo>
                  <a:lnTo>
                    <a:pt x="509" y="147"/>
                  </a:lnTo>
                  <a:lnTo>
                    <a:pt x="510" y="147"/>
                  </a:lnTo>
                  <a:lnTo>
                    <a:pt x="510" y="147"/>
                  </a:lnTo>
                  <a:lnTo>
                    <a:pt x="511" y="147"/>
                  </a:lnTo>
                  <a:lnTo>
                    <a:pt x="511" y="148"/>
                  </a:lnTo>
                  <a:lnTo>
                    <a:pt x="512" y="148"/>
                  </a:lnTo>
                  <a:lnTo>
                    <a:pt x="512" y="149"/>
                  </a:lnTo>
                  <a:lnTo>
                    <a:pt x="513" y="149"/>
                  </a:lnTo>
                  <a:lnTo>
                    <a:pt x="514" y="150"/>
                  </a:lnTo>
                  <a:lnTo>
                    <a:pt x="514" y="151"/>
                  </a:lnTo>
                  <a:lnTo>
                    <a:pt x="515" y="152"/>
                  </a:lnTo>
                  <a:lnTo>
                    <a:pt x="516" y="153"/>
                  </a:lnTo>
                  <a:lnTo>
                    <a:pt x="516" y="154"/>
                  </a:lnTo>
                  <a:lnTo>
                    <a:pt x="516" y="154"/>
                  </a:lnTo>
                  <a:lnTo>
                    <a:pt x="517" y="155"/>
                  </a:lnTo>
                  <a:lnTo>
                    <a:pt x="517" y="156"/>
                  </a:lnTo>
                  <a:lnTo>
                    <a:pt x="517" y="157"/>
                  </a:lnTo>
                  <a:lnTo>
                    <a:pt x="517" y="158"/>
                  </a:lnTo>
                  <a:lnTo>
                    <a:pt x="517" y="159"/>
                  </a:lnTo>
                  <a:lnTo>
                    <a:pt x="518" y="159"/>
                  </a:lnTo>
                  <a:lnTo>
                    <a:pt x="518" y="160"/>
                  </a:lnTo>
                  <a:lnTo>
                    <a:pt x="518" y="160"/>
                  </a:lnTo>
                  <a:lnTo>
                    <a:pt x="518" y="160"/>
                  </a:lnTo>
                  <a:lnTo>
                    <a:pt x="518" y="161"/>
                  </a:lnTo>
                  <a:lnTo>
                    <a:pt x="518" y="162"/>
                  </a:lnTo>
                  <a:lnTo>
                    <a:pt x="518" y="162"/>
                  </a:lnTo>
                  <a:lnTo>
                    <a:pt x="518" y="163"/>
                  </a:lnTo>
                  <a:lnTo>
                    <a:pt x="519" y="164"/>
                  </a:lnTo>
                  <a:lnTo>
                    <a:pt x="519" y="165"/>
                  </a:lnTo>
                  <a:lnTo>
                    <a:pt x="519" y="166"/>
                  </a:lnTo>
                  <a:lnTo>
                    <a:pt x="519" y="166"/>
                  </a:lnTo>
                  <a:lnTo>
                    <a:pt x="520" y="167"/>
                  </a:lnTo>
                  <a:lnTo>
                    <a:pt x="520" y="168"/>
                  </a:lnTo>
                  <a:lnTo>
                    <a:pt x="520" y="169"/>
                  </a:lnTo>
                  <a:lnTo>
                    <a:pt x="520" y="170"/>
                  </a:lnTo>
                  <a:lnTo>
                    <a:pt x="519" y="171"/>
                  </a:lnTo>
                  <a:lnTo>
                    <a:pt x="518" y="172"/>
                  </a:lnTo>
                  <a:lnTo>
                    <a:pt x="519" y="172"/>
                  </a:lnTo>
                  <a:lnTo>
                    <a:pt x="519" y="173"/>
                  </a:lnTo>
                  <a:lnTo>
                    <a:pt x="519" y="172"/>
                  </a:lnTo>
                  <a:lnTo>
                    <a:pt x="518" y="172"/>
                  </a:lnTo>
                  <a:lnTo>
                    <a:pt x="518" y="172"/>
                  </a:lnTo>
                  <a:lnTo>
                    <a:pt x="518" y="173"/>
                  </a:lnTo>
                  <a:lnTo>
                    <a:pt x="518" y="173"/>
                  </a:lnTo>
                  <a:lnTo>
                    <a:pt x="518" y="174"/>
                  </a:lnTo>
                  <a:lnTo>
                    <a:pt x="518" y="174"/>
                  </a:lnTo>
                  <a:lnTo>
                    <a:pt x="518" y="175"/>
                  </a:lnTo>
                  <a:lnTo>
                    <a:pt x="518" y="176"/>
                  </a:lnTo>
                  <a:lnTo>
                    <a:pt x="518" y="177"/>
                  </a:lnTo>
                  <a:lnTo>
                    <a:pt x="518" y="178"/>
                  </a:lnTo>
                  <a:lnTo>
                    <a:pt x="518" y="179"/>
                  </a:lnTo>
                  <a:lnTo>
                    <a:pt x="520" y="179"/>
                  </a:lnTo>
                  <a:lnTo>
                    <a:pt x="521" y="180"/>
                  </a:lnTo>
                  <a:lnTo>
                    <a:pt x="521" y="182"/>
                  </a:lnTo>
                  <a:lnTo>
                    <a:pt x="521" y="183"/>
                  </a:lnTo>
                  <a:lnTo>
                    <a:pt x="523" y="186"/>
                  </a:lnTo>
                  <a:lnTo>
                    <a:pt x="524" y="186"/>
                  </a:lnTo>
                  <a:lnTo>
                    <a:pt x="524" y="186"/>
                  </a:lnTo>
                  <a:lnTo>
                    <a:pt x="524" y="187"/>
                  </a:lnTo>
                  <a:lnTo>
                    <a:pt x="525" y="187"/>
                  </a:lnTo>
                  <a:lnTo>
                    <a:pt x="526" y="189"/>
                  </a:lnTo>
                  <a:lnTo>
                    <a:pt x="528" y="189"/>
                  </a:lnTo>
                  <a:lnTo>
                    <a:pt x="529" y="190"/>
                  </a:lnTo>
                  <a:lnTo>
                    <a:pt x="530" y="191"/>
                  </a:lnTo>
                  <a:lnTo>
                    <a:pt x="530" y="193"/>
                  </a:lnTo>
                  <a:lnTo>
                    <a:pt x="531" y="193"/>
                  </a:lnTo>
                  <a:lnTo>
                    <a:pt x="531" y="194"/>
                  </a:lnTo>
                  <a:lnTo>
                    <a:pt x="531" y="195"/>
                  </a:lnTo>
                  <a:lnTo>
                    <a:pt x="531" y="196"/>
                  </a:lnTo>
                  <a:lnTo>
                    <a:pt x="532" y="197"/>
                  </a:lnTo>
                  <a:lnTo>
                    <a:pt x="532" y="198"/>
                  </a:lnTo>
                  <a:lnTo>
                    <a:pt x="532" y="198"/>
                  </a:lnTo>
                  <a:lnTo>
                    <a:pt x="533" y="199"/>
                  </a:lnTo>
                  <a:lnTo>
                    <a:pt x="533" y="200"/>
                  </a:lnTo>
                  <a:lnTo>
                    <a:pt x="533" y="201"/>
                  </a:lnTo>
                  <a:lnTo>
                    <a:pt x="534" y="202"/>
                  </a:lnTo>
                  <a:lnTo>
                    <a:pt x="534" y="203"/>
                  </a:lnTo>
                  <a:lnTo>
                    <a:pt x="533" y="203"/>
                  </a:lnTo>
                  <a:lnTo>
                    <a:pt x="533" y="204"/>
                  </a:lnTo>
                  <a:lnTo>
                    <a:pt x="534" y="204"/>
                  </a:lnTo>
                  <a:lnTo>
                    <a:pt x="535" y="204"/>
                  </a:lnTo>
                  <a:lnTo>
                    <a:pt x="535" y="205"/>
                  </a:lnTo>
                  <a:lnTo>
                    <a:pt x="537" y="205"/>
                  </a:lnTo>
                  <a:lnTo>
                    <a:pt x="537" y="205"/>
                  </a:lnTo>
                  <a:lnTo>
                    <a:pt x="538" y="205"/>
                  </a:lnTo>
                  <a:lnTo>
                    <a:pt x="539" y="207"/>
                  </a:lnTo>
                  <a:lnTo>
                    <a:pt x="540" y="207"/>
                  </a:lnTo>
                  <a:lnTo>
                    <a:pt x="540" y="208"/>
                  </a:lnTo>
                  <a:lnTo>
                    <a:pt x="541" y="209"/>
                  </a:lnTo>
                  <a:lnTo>
                    <a:pt x="543" y="209"/>
                  </a:lnTo>
                  <a:lnTo>
                    <a:pt x="543" y="210"/>
                  </a:lnTo>
                  <a:lnTo>
                    <a:pt x="543" y="211"/>
                  </a:lnTo>
                  <a:lnTo>
                    <a:pt x="544" y="211"/>
                  </a:lnTo>
                  <a:lnTo>
                    <a:pt x="544" y="212"/>
                  </a:lnTo>
                  <a:lnTo>
                    <a:pt x="545" y="212"/>
                  </a:lnTo>
                  <a:lnTo>
                    <a:pt x="545" y="213"/>
                  </a:lnTo>
                  <a:lnTo>
                    <a:pt x="545" y="214"/>
                  </a:lnTo>
                  <a:lnTo>
                    <a:pt x="545" y="215"/>
                  </a:lnTo>
                  <a:lnTo>
                    <a:pt x="546" y="215"/>
                  </a:lnTo>
                  <a:lnTo>
                    <a:pt x="546" y="216"/>
                  </a:lnTo>
                  <a:lnTo>
                    <a:pt x="547" y="216"/>
                  </a:lnTo>
                  <a:lnTo>
                    <a:pt x="546" y="216"/>
                  </a:lnTo>
                  <a:lnTo>
                    <a:pt x="547" y="216"/>
                  </a:lnTo>
                  <a:lnTo>
                    <a:pt x="547" y="217"/>
                  </a:lnTo>
                  <a:lnTo>
                    <a:pt x="547" y="218"/>
                  </a:lnTo>
                  <a:lnTo>
                    <a:pt x="548" y="218"/>
                  </a:lnTo>
                  <a:lnTo>
                    <a:pt x="549" y="218"/>
                  </a:lnTo>
                  <a:lnTo>
                    <a:pt x="550" y="218"/>
                  </a:lnTo>
                  <a:lnTo>
                    <a:pt x="550" y="218"/>
                  </a:lnTo>
                  <a:lnTo>
                    <a:pt x="550" y="219"/>
                  </a:lnTo>
                  <a:lnTo>
                    <a:pt x="550" y="220"/>
                  </a:lnTo>
                  <a:lnTo>
                    <a:pt x="550" y="221"/>
                  </a:lnTo>
                  <a:lnTo>
                    <a:pt x="550" y="222"/>
                  </a:lnTo>
                  <a:lnTo>
                    <a:pt x="551" y="222"/>
                  </a:lnTo>
                  <a:lnTo>
                    <a:pt x="551" y="223"/>
                  </a:lnTo>
                  <a:lnTo>
                    <a:pt x="552" y="223"/>
                  </a:lnTo>
                  <a:lnTo>
                    <a:pt x="552" y="224"/>
                  </a:lnTo>
                  <a:lnTo>
                    <a:pt x="553" y="224"/>
                  </a:lnTo>
                  <a:lnTo>
                    <a:pt x="553" y="224"/>
                  </a:lnTo>
                  <a:lnTo>
                    <a:pt x="554" y="225"/>
                  </a:lnTo>
                  <a:lnTo>
                    <a:pt x="554" y="226"/>
                  </a:lnTo>
                  <a:lnTo>
                    <a:pt x="555" y="226"/>
                  </a:lnTo>
                  <a:lnTo>
                    <a:pt x="555" y="227"/>
                  </a:lnTo>
                  <a:lnTo>
                    <a:pt x="556" y="227"/>
                  </a:lnTo>
                  <a:lnTo>
                    <a:pt x="556" y="228"/>
                  </a:lnTo>
                  <a:lnTo>
                    <a:pt x="557" y="229"/>
                  </a:lnTo>
                  <a:lnTo>
                    <a:pt x="557" y="230"/>
                  </a:lnTo>
                  <a:lnTo>
                    <a:pt x="558" y="230"/>
                  </a:lnTo>
                  <a:lnTo>
                    <a:pt x="558" y="231"/>
                  </a:lnTo>
                  <a:lnTo>
                    <a:pt x="558" y="231"/>
                  </a:lnTo>
                  <a:lnTo>
                    <a:pt x="558" y="232"/>
                  </a:lnTo>
                  <a:lnTo>
                    <a:pt x="559" y="232"/>
                  </a:lnTo>
                  <a:lnTo>
                    <a:pt x="560" y="232"/>
                  </a:lnTo>
                  <a:lnTo>
                    <a:pt x="561" y="232"/>
                  </a:lnTo>
                  <a:lnTo>
                    <a:pt x="560" y="232"/>
                  </a:lnTo>
                  <a:lnTo>
                    <a:pt x="561" y="232"/>
                  </a:lnTo>
                  <a:lnTo>
                    <a:pt x="560" y="232"/>
                  </a:lnTo>
                  <a:lnTo>
                    <a:pt x="561" y="232"/>
                  </a:lnTo>
                  <a:lnTo>
                    <a:pt x="561" y="233"/>
                  </a:lnTo>
                  <a:lnTo>
                    <a:pt x="562" y="233"/>
                  </a:lnTo>
                  <a:lnTo>
                    <a:pt x="562" y="234"/>
                  </a:lnTo>
                  <a:lnTo>
                    <a:pt x="562" y="234"/>
                  </a:lnTo>
                  <a:lnTo>
                    <a:pt x="562" y="235"/>
                  </a:lnTo>
                  <a:lnTo>
                    <a:pt x="562" y="234"/>
                  </a:lnTo>
                  <a:lnTo>
                    <a:pt x="562" y="235"/>
                  </a:lnTo>
                  <a:lnTo>
                    <a:pt x="563" y="235"/>
                  </a:lnTo>
                  <a:lnTo>
                    <a:pt x="563" y="236"/>
                  </a:lnTo>
                  <a:lnTo>
                    <a:pt x="564" y="236"/>
                  </a:lnTo>
                  <a:lnTo>
                    <a:pt x="564" y="237"/>
                  </a:lnTo>
                  <a:lnTo>
                    <a:pt x="564" y="237"/>
                  </a:lnTo>
                  <a:lnTo>
                    <a:pt x="565" y="237"/>
                  </a:lnTo>
                  <a:lnTo>
                    <a:pt x="565" y="238"/>
                  </a:lnTo>
                  <a:lnTo>
                    <a:pt x="566" y="238"/>
                  </a:lnTo>
                  <a:lnTo>
                    <a:pt x="567" y="238"/>
                  </a:lnTo>
                  <a:lnTo>
                    <a:pt x="567" y="239"/>
                  </a:lnTo>
                  <a:lnTo>
                    <a:pt x="568" y="239"/>
                  </a:lnTo>
                  <a:lnTo>
                    <a:pt x="569" y="239"/>
                  </a:lnTo>
                  <a:lnTo>
                    <a:pt x="569" y="239"/>
                  </a:lnTo>
                  <a:lnTo>
                    <a:pt x="569" y="240"/>
                  </a:lnTo>
                  <a:lnTo>
                    <a:pt x="570" y="240"/>
                  </a:lnTo>
                  <a:lnTo>
                    <a:pt x="571" y="240"/>
                  </a:lnTo>
                  <a:lnTo>
                    <a:pt x="571" y="241"/>
                  </a:lnTo>
                  <a:lnTo>
                    <a:pt x="572" y="241"/>
                  </a:lnTo>
                  <a:lnTo>
                    <a:pt x="573" y="241"/>
                  </a:lnTo>
                  <a:lnTo>
                    <a:pt x="573" y="242"/>
                  </a:lnTo>
                  <a:lnTo>
                    <a:pt x="574" y="242"/>
                  </a:lnTo>
                  <a:lnTo>
                    <a:pt x="574" y="243"/>
                  </a:lnTo>
                  <a:lnTo>
                    <a:pt x="575" y="243"/>
                  </a:lnTo>
                  <a:lnTo>
                    <a:pt x="575" y="244"/>
                  </a:lnTo>
                  <a:lnTo>
                    <a:pt x="576" y="245"/>
                  </a:lnTo>
                  <a:lnTo>
                    <a:pt x="577" y="245"/>
                  </a:lnTo>
                  <a:lnTo>
                    <a:pt x="577" y="246"/>
                  </a:lnTo>
                  <a:lnTo>
                    <a:pt x="577" y="247"/>
                  </a:lnTo>
                  <a:lnTo>
                    <a:pt x="579" y="248"/>
                  </a:lnTo>
                  <a:lnTo>
                    <a:pt x="579" y="249"/>
                  </a:lnTo>
                  <a:lnTo>
                    <a:pt x="579" y="250"/>
                  </a:lnTo>
                  <a:lnTo>
                    <a:pt x="579" y="250"/>
                  </a:lnTo>
                  <a:lnTo>
                    <a:pt x="580" y="250"/>
                  </a:lnTo>
                  <a:lnTo>
                    <a:pt x="581" y="251"/>
                  </a:lnTo>
                  <a:lnTo>
                    <a:pt x="581" y="252"/>
                  </a:lnTo>
                  <a:lnTo>
                    <a:pt x="581" y="253"/>
                  </a:lnTo>
                  <a:lnTo>
                    <a:pt x="581" y="254"/>
                  </a:lnTo>
                  <a:lnTo>
                    <a:pt x="581" y="255"/>
                  </a:lnTo>
                  <a:lnTo>
                    <a:pt x="580" y="255"/>
                  </a:lnTo>
                  <a:lnTo>
                    <a:pt x="580" y="254"/>
                  </a:lnTo>
                  <a:lnTo>
                    <a:pt x="579" y="254"/>
                  </a:lnTo>
                  <a:lnTo>
                    <a:pt x="579" y="253"/>
                  </a:lnTo>
                  <a:lnTo>
                    <a:pt x="578" y="254"/>
                  </a:lnTo>
                  <a:lnTo>
                    <a:pt x="577" y="253"/>
                  </a:lnTo>
                  <a:lnTo>
                    <a:pt x="576" y="253"/>
                  </a:lnTo>
                  <a:lnTo>
                    <a:pt x="576" y="252"/>
                  </a:lnTo>
                  <a:lnTo>
                    <a:pt x="575" y="252"/>
                  </a:lnTo>
                  <a:lnTo>
                    <a:pt x="574" y="252"/>
                  </a:lnTo>
                  <a:lnTo>
                    <a:pt x="573" y="253"/>
                  </a:lnTo>
                  <a:lnTo>
                    <a:pt x="574" y="254"/>
                  </a:lnTo>
                  <a:lnTo>
                    <a:pt x="575" y="254"/>
                  </a:lnTo>
                  <a:lnTo>
                    <a:pt x="575" y="255"/>
                  </a:lnTo>
                  <a:lnTo>
                    <a:pt x="575" y="256"/>
                  </a:lnTo>
                  <a:lnTo>
                    <a:pt x="575" y="256"/>
                  </a:lnTo>
                  <a:lnTo>
                    <a:pt x="576" y="256"/>
                  </a:lnTo>
                  <a:lnTo>
                    <a:pt x="576" y="257"/>
                  </a:lnTo>
                  <a:lnTo>
                    <a:pt x="577" y="257"/>
                  </a:lnTo>
                  <a:lnTo>
                    <a:pt x="578" y="257"/>
                  </a:lnTo>
                  <a:lnTo>
                    <a:pt x="578" y="256"/>
                  </a:lnTo>
                  <a:lnTo>
                    <a:pt x="579" y="256"/>
                  </a:lnTo>
                  <a:lnTo>
                    <a:pt x="579" y="257"/>
                  </a:lnTo>
                  <a:lnTo>
                    <a:pt x="579" y="258"/>
                  </a:lnTo>
                  <a:lnTo>
                    <a:pt x="578" y="259"/>
                  </a:lnTo>
                  <a:lnTo>
                    <a:pt x="578" y="260"/>
                  </a:lnTo>
                  <a:lnTo>
                    <a:pt x="577" y="260"/>
                  </a:lnTo>
                  <a:lnTo>
                    <a:pt x="576" y="260"/>
                  </a:lnTo>
                  <a:lnTo>
                    <a:pt x="577" y="261"/>
                  </a:lnTo>
                  <a:lnTo>
                    <a:pt x="577" y="260"/>
                  </a:lnTo>
                  <a:lnTo>
                    <a:pt x="578" y="260"/>
                  </a:lnTo>
                  <a:lnTo>
                    <a:pt x="578" y="261"/>
                  </a:lnTo>
                  <a:lnTo>
                    <a:pt x="578" y="262"/>
                  </a:lnTo>
                  <a:lnTo>
                    <a:pt x="579" y="262"/>
                  </a:lnTo>
                  <a:lnTo>
                    <a:pt x="580" y="262"/>
                  </a:lnTo>
                  <a:lnTo>
                    <a:pt x="580" y="263"/>
                  </a:lnTo>
                  <a:lnTo>
                    <a:pt x="581" y="263"/>
                  </a:lnTo>
                  <a:lnTo>
                    <a:pt x="581" y="263"/>
                  </a:lnTo>
                  <a:lnTo>
                    <a:pt x="582" y="264"/>
                  </a:lnTo>
                  <a:lnTo>
                    <a:pt x="581" y="264"/>
                  </a:lnTo>
                  <a:lnTo>
                    <a:pt x="581" y="263"/>
                  </a:lnTo>
                  <a:lnTo>
                    <a:pt x="580" y="263"/>
                  </a:lnTo>
                  <a:lnTo>
                    <a:pt x="580" y="263"/>
                  </a:lnTo>
                  <a:lnTo>
                    <a:pt x="579" y="263"/>
                  </a:lnTo>
                  <a:lnTo>
                    <a:pt x="579" y="263"/>
                  </a:lnTo>
                  <a:lnTo>
                    <a:pt x="580" y="263"/>
                  </a:lnTo>
                  <a:lnTo>
                    <a:pt x="579" y="263"/>
                  </a:lnTo>
                  <a:lnTo>
                    <a:pt x="578" y="263"/>
                  </a:lnTo>
                  <a:lnTo>
                    <a:pt x="577" y="262"/>
                  </a:lnTo>
                  <a:lnTo>
                    <a:pt x="575" y="263"/>
                  </a:lnTo>
                  <a:lnTo>
                    <a:pt x="575" y="264"/>
                  </a:lnTo>
                  <a:lnTo>
                    <a:pt x="575" y="264"/>
                  </a:lnTo>
                  <a:lnTo>
                    <a:pt x="576" y="264"/>
                  </a:lnTo>
                  <a:lnTo>
                    <a:pt x="576" y="265"/>
                  </a:lnTo>
                  <a:lnTo>
                    <a:pt x="577" y="266"/>
                  </a:lnTo>
                  <a:lnTo>
                    <a:pt x="578" y="267"/>
                  </a:lnTo>
                  <a:lnTo>
                    <a:pt x="579" y="268"/>
                  </a:lnTo>
                  <a:lnTo>
                    <a:pt x="580" y="269"/>
                  </a:lnTo>
                  <a:lnTo>
                    <a:pt x="579" y="270"/>
                  </a:lnTo>
                  <a:lnTo>
                    <a:pt x="579" y="272"/>
                  </a:lnTo>
                  <a:lnTo>
                    <a:pt x="580" y="272"/>
                  </a:lnTo>
                  <a:lnTo>
                    <a:pt x="581" y="272"/>
                  </a:lnTo>
                  <a:lnTo>
                    <a:pt x="582" y="272"/>
                  </a:lnTo>
                  <a:lnTo>
                    <a:pt x="582" y="273"/>
                  </a:lnTo>
                  <a:lnTo>
                    <a:pt x="582" y="274"/>
                  </a:lnTo>
                  <a:lnTo>
                    <a:pt x="582" y="274"/>
                  </a:lnTo>
                  <a:lnTo>
                    <a:pt x="583" y="274"/>
                  </a:lnTo>
                  <a:lnTo>
                    <a:pt x="583" y="275"/>
                  </a:lnTo>
                  <a:lnTo>
                    <a:pt x="583" y="276"/>
                  </a:lnTo>
                  <a:lnTo>
                    <a:pt x="583" y="276"/>
                  </a:lnTo>
                  <a:lnTo>
                    <a:pt x="584" y="276"/>
                  </a:lnTo>
                  <a:lnTo>
                    <a:pt x="584" y="277"/>
                  </a:lnTo>
                  <a:lnTo>
                    <a:pt x="585" y="277"/>
                  </a:lnTo>
                  <a:lnTo>
                    <a:pt x="585" y="278"/>
                  </a:lnTo>
                  <a:lnTo>
                    <a:pt x="586" y="278"/>
                  </a:lnTo>
                  <a:lnTo>
                    <a:pt x="586" y="279"/>
                  </a:lnTo>
                  <a:lnTo>
                    <a:pt x="587" y="279"/>
                  </a:lnTo>
                  <a:lnTo>
                    <a:pt x="587" y="280"/>
                  </a:lnTo>
                  <a:lnTo>
                    <a:pt x="586" y="280"/>
                  </a:lnTo>
                  <a:lnTo>
                    <a:pt x="587" y="280"/>
                  </a:lnTo>
                  <a:lnTo>
                    <a:pt x="586" y="280"/>
                  </a:lnTo>
                  <a:lnTo>
                    <a:pt x="587" y="280"/>
                  </a:lnTo>
                  <a:lnTo>
                    <a:pt x="586" y="280"/>
                  </a:lnTo>
                  <a:lnTo>
                    <a:pt x="587" y="280"/>
                  </a:lnTo>
                  <a:lnTo>
                    <a:pt x="586" y="280"/>
                  </a:lnTo>
                  <a:lnTo>
                    <a:pt x="587" y="280"/>
                  </a:lnTo>
                  <a:lnTo>
                    <a:pt x="587" y="281"/>
                  </a:lnTo>
                  <a:lnTo>
                    <a:pt x="587" y="280"/>
                  </a:lnTo>
                  <a:lnTo>
                    <a:pt x="587" y="281"/>
                  </a:lnTo>
                  <a:lnTo>
                    <a:pt x="587" y="280"/>
                  </a:lnTo>
                  <a:lnTo>
                    <a:pt x="586" y="280"/>
                  </a:lnTo>
                  <a:lnTo>
                    <a:pt x="587" y="280"/>
                  </a:lnTo>
                  <a:lnTo>
                    <a:pt x="587" y="281"/>
                  </a:lnTo>
                  <a:lnTo>
                    <a:pt x="586" y="281"/>
                  </a:lnTo>
                  <a:lnTo>
                    <a:pt x="587" y="281"/>
                  </a:lnTo>
                  <a:lnTo>
                    <a:pt x="587" y="282"/>
                  </a:lnTo>
                  <a:lnTo>
                    <a:pt x="587" y="282"/>
                  </a:lnTo>
                  <a:lnTo>
                    <a:pt x="587" y="282"/>
                  </a:lnTo>
                  <a:lnTo>
                    <a:pt x="586" y="282"/>
                  </a:lnTo>
                  <a:lnTo>
                    <a:pt x="586" y="282"/>
                  </a:lnTo>
                  <a:lnTo>
                    <a:pt x="587" y="282"/>
                  </a:lnTo>
                  <a:lnTo>
                    <a:pt x="587" y="283"/>
                  </a:lnTo>
                  <a:lnTo>
                    <a:pt x="588" y="283"/>
                  </a:lnTo>
                  <a:lnTo>
                    <a:pt x="588" y="284"/>
                  </a:lnTo>
                  <a:lnTo>
                    <a:pt x="588" y="285"/>
                  </a:lnTo>
                  <a:lnTo>
                    <a:pt x="588" y="285"/>
                  </a:lnTo>
                  <a:lnTo>
                    <a:pt x="588" y="286"/>
                  </a:lnTo>
                  <a:lnTo>
                    <a:pt x="589" y="286"/>
                  </a:lnTo>
                  <a:lnTo>
                    <a:pt x="589" y="287"/>
                  </a:lnTo>
                  <a:lnTo>
                    <a:pt x="590" y="287"/>
                  </a:lnTo>
                  <a:lnTo>
                    <a:pt x="591" y="287"/>
                  </a:lnTo>
                  <a:lnTo>
                    <a:pt x="591" y="288"/>
                  </a:lnTo>
                  <a:lnTo>
                    <a:pt x="592" y="288"/>
                  </a:lnTo>
                  <a:lnTo>
                    <a:pt x="593" y="288"/>
                  </a:lnTo>
                  <a:lnTo>
                    <a:pt x="593" y="288"/>
                  </a:lnTo>
                  <a:lnTo>
                    <a:pt x="594" y="288"/>
                  </a:lnTo>
                  <a:lnTo>
                    <a:pt x="594" y="288"/>
                  </a:lnTo>
                  <a:lnTo>
                    <a:pt x="594" y="289"/>
                  </a:lnTo>
                  <a:lnTo>
                    <a:pt x="595" y="289"/>
                  </a:lnTo>
                  <a:lnTo>
                    <a:pt x="596" y="289"/>
                  </a:lnTo>
                  <a:lnTo>
                    <a:pt x="595" y="289"/>
                  </a:lnTo>
                  <a:lnTo>
                    <a:pt x="596" y="289"/>
                  </a:lnTo>
                  <a:lnTo>
                    <a:pt x="596" y="290"/>
                  </a:lnTo>
                  <a:lnTo>
                    <a:pt x="597" y="290"/>
                  </a:lnTo>
                  <a:lnTo>
                    <a:pt x="597" y="289"/>
                  </a:lnTo>
                  <a:lnTo>
                    <a:pt x="596" y="289"/>
                  </a:lnTo>
                  <a:lnTo>
                    <a:pt x="597" y="289"/>
                  </a:lnTo>
                  <a:lnTo>
                    <a:pt x="597" y="290"/>
                  </a:lnTo>
                  <a:lnTo>
                    <a:pt x="598" y="290"/>
                  </a:lnTo>
                  <a:lnTo>
                    <a:pt x="597" y="290"/>
                  </a:lnTo>
                  <a:lnTo>
                    <a:pt x="598" y="290"/>
                  </a:lnTo>
                  <a:lnTo>
                    <a:pt x="597" y="290"/>
                  </a:lnTo>
                  <a:lnTo>
                    <a:pt x="597" y="291"/>
                  </a:lnTo>
                  <a:lnTo>
                    <a:pt x="597" y="290"/>
                  </a:lnTo>
                  <a:lnTo>
                    <a:pt x="597" y="291"/>
                  </a:lnTo>
                  <a:lnTo>
                    <a:pt x="597" y="290"/>
                  </a:lnTo>
                  <a:lnTo>
                    <a:pt x="598" y="290"/>
                  </a:lnTo>
                  <a:lnTo>
                    <a:pt x="597" y="290"/>
                  </a:lnTo>
                  <a:lnTo>
                    <a:pt x="597" y="291"/>
                  </a:lnTo>
                  <a:lnTo>
                    <a:pt x="598" y="291"/>
                  </a:lnTo>
                  <a:lnTo>
                    <a:pt x="597" y="291"/>
                  </a:lnTo>
                  <a:lnTo>
                    <a:pt x="598" y="291"/>
                  </a:lnTo>
                  <a:lnTo>
                    <a:pt x="597" y="291"/>
                  </a:lnTo>
                  <a:lnTo>
                    <a:pt x="598" y="291"/>
                  </a:lnTo>
                  <a:lnTo>
                    <a:pt x="597" y="291"/>
                  </a:lnTo>
                  <a:lnTo>
                    <a:pt x="598" y="291"/>
                  </a:lnTo>
                  <a:lnTo>
                    <a:pt x="597" y="291"/>
                  </a:lnTo>
                  <a:lnTo>
                    <a:pt x="598" y="291"/>
                  </a:lnTo>
                  <a:lnTo>
                    <a:pt x="597" y="291"/>
                  </a:lnTo>
                  <a:lnTo>
                    <a:pt x="597" y="292"/>
                  </a:lnTo>
                  <a:lnTo>
                    <a:pt x="597" y="293"/>
                  </a:lnTo>
                  <a:lnTo>
                    <a:pt x="597" y="292"/>
                  </a:lnTo>
                  <a:lnTo>
                    <a:pt x="597" y="293"/>
                  </a:lnTo>
                  <a:lnTo>
                    <a:pt x="598" y="293"/>
                  </a:lnTo>
                  <a:lnTo>
                    <a:pt x="597" y="293"/>
                  </a:lnTo>
                  <a:lnTo>
                    <a:pt x="598" y="293"/>
                  </a:lnTo>
                  <a:lnTo>
                    <a:pt x="598" y="294"/>
                  </a:lnTo>
                  <a:lnTo>
                    <a:pt x="597" y="294"/>
                  </a:lnTo>
                  <a:lnTo>
                    <a:pt x="597" y="295"/>
                  </a:lnTo>
                  <a:lnTo>
                    <a:pt x="596" y="295"/>
                  </a:lnTo>
                  <a:lnTo>
                    <a:pt x="596" y="295"/>
                  </a:lnTo>
                  <a:lnTo>
                    <a:pt x="596" y="296"/>
                  </a:lnTo>
                  <a:lnTo>
                    <a:pt x="596" y="297"/>
                  </a:lnTo>
                  <a:lnTo>
                    <a:pt x="596" y="298"/>
                  </a:lnTo>
                  <a:lnTo>
                    <a:pt x="596" y="299"/>
                  </a:lnTo>
                  <a:lnTo>
                    <a:pt x="596" y="300"/>
                  </a:lnTo>
                  <a:lnTo>
                    <a:pt x="597" y="300"/>
                  </a:lnTo>
                  <a:lnTo>
                    <a:pt x="597" y="301"/>
                  </a:lnTo>
                  <a:lnTo>
                    <a:pt x="597" y="300"/>
                  </a:lnTo>
                  <a:lnTo>
                    <a:pt x="598" y="300"/>
                  </a:lnTo>
                  <a:lnTo>
                    <a:pt x="598" y="301"/>
                  </a:lnTo>
                  <a:lnTo>
                    <a:pt x="598" y="300"/>
                  </a:lnTo>
                  <a:lnTo>
                    <a:pt x="597" y="301"/>
                  </a:lnTo>
                  <a:lnTo>
                    <a:pt x="598" y="301"/>
                  </a:lnTo>
                  <a:lnTo>
                    <a:pt x="597" y="301"/>
                  </a:lnTo>
                  <a:lnTo>
                    <a:pt x="598" y="301"/>
                  </a:lnTo>
                  <a:lnTo>
                    <a:pt x="599" y="301"/>
                  </a:lnTo>
                  <a:lnTo>
                    <a:pt x="599" y="301"/>
                  </a:lnTo>
                  <a:lnTo>
                    <a:pt x="600" y="301"/>
                  </a:lnTo>
                  <a:lnTo>
                    <a:pt x="601" y="301"/>
                  </a:lnTo>
                  <a:lnTo>
                    <a:pt x="601" y="302"/>
                  </a:lnTo>
                  <a:lnTo>
                    <a:pt x="601" y="301"/>
                  </a:lnTo>
                  <a:lnTo>
                    <a:pt x="601" y="302"/>
                  </a:lnTo>
                  <a:lnTo>
                    <a:pt x="601" y="303"/>
                  </a:lnTo>
                  <a:lnTo>
                    <a:pt x="601" y="303"/>
                  </a:lnTo>
                  <a:lnTo>
                    <a:pt x="600" y="304"/>
                  </a:lnTo>
                  <a:lnTo>
                    <a:pt x="601" y="305"/>
                  </a:lnTo>
                  <a:lnTo>
                    <a:pt x="601" y="306"/>
                  </a:lnTo>
                  <a:lnTo>
                    <a:pt x="602" y="306"/>
                  </a:lnTo>
                  <a:lnTo>
                    <a:pt x="601" y="306"/>
                  </a:lnTo>
                  <a:lnTo>
                    <a:pt x="601" y="307"/>
                  </a:lnTo>
                  <a:lnTo>
                    <a:pt x="602" y="308"/>
                  </a:lnTo>
                  <a:lnTo>
                    <a:pt x="603" y="308"/>
                  </a:lnTo>
                  <a:lnTo>
                    <a:pt x="602" y="308"/>
                  </a:lnTo>
                  <a:lnTo>
                    <a:pt x="603" y="308"/>
                  </a:lnTo>
                  <a:lnTo>
                    <a:pt x="603" y="310"/>
                  </a:lnTo>
                  <a:lnTo>
                    <a:pt x="604" y="311"/>
                  </a:lnTo>
                  <a:lnTo>
                    <a:pt x="605" y="312"/>
                  </a:lnTo>
                  <a:lnTo>
                    <a:pt x="606" y="314"/>
                  </a:lnTo>
                  <a:lnTo>
                    <a:pt x="607" y="313"/>
                  </a:lnTo>
                  <a:lnTo>
                    <a:pt x="607" y="313"/>
                  </a:lnTo>
                  <a:lnTo>
                    <a:pt x="607" y="314"/>
                  </a:lnTo>
                  <a:lnTo>
                    <a:pt x="607" y="314"/>
                  </a:lnTo>
                  <a:lnTo>
                    <a:pt x="607" y="315"/>
                  </a:lnTo>
                  <a:lnTo>
                    <a:pt x="607" y="316"/>
                  </a:lnTo>
                  <a:lnTo>
                    <a:pt x="607" y="317"/>
                  </a:lnTo>
                  <a:lnTo>
                    <a:pt x="607" y="316"/>
                  </a:lnTo>
                  <a:lnTo>
                    <a:pt x="607" y="316"/>
                  </a:lnTo>
                  <a:lnTo>
                    <a:pt x="606" y="315"/>
                  </a:lnTo>
                  <a:lnTo>
                    <a:pt x="605" y="316"/>
                  </a:lnTo>
                  <a:lnTo>
                    <a:pt x="605" y="317"/>
                  </a:lnTo>
                  <a:lnTo>
                    <a:pt x="604" y="317"/>
                  </a:lnTo>
                  <a:lnTo>
                    <a:pt x="605" y="317"/>
                  </a:lnTo>
                  <a:lnTo>
                    <a:pt x="604" y="317"/>
                  </a:lnTo>
                  <a:lnTo>
                    <a:pt x="605" y="317"/>
                  </a:lnTo>
                  <a:lnTo>
                    <a:pt x="604" y="317"/>
                  </a:lnTo>
                  <a:lnTo>
                    <a:pt x="605" y="317"/>
                  </a:lnTo>
                  <a:lnTo>
                    <a:pt x="604" y="317"/>
                  </a:lnTo>
                  <a:lnTo>
                    <a:pt x="604" y="318"/>
                  </a:lnTo>
                  <a:lnTo>
                    <a:pt x="604" y="319"/>
                  </a:lnTo>
                  <a:lnTo>
                    <a:pt x="604" y="320"/>
                  </a:lnTo>
                  <a:lnTo>
                    <a:pt x="603" y="320"/>
                  </a:lnTo>
                  <a:lnTo>
                    <a:pt x="603" y="321"/>
                  </a:lnTo>
                  <a:lnTo>
                    <a:pt x="603" y="321"/>
                  </a:lnTo>
                  <a:lnTo>
                    <a:pt x="604" y="321"/>
                  </a:lnTo>
                  <a:lnTo>
                    <a:pt x="604" y="322"/>
                  </a:lnTo>
                  <a:lnTo>
                    <a:pt x="604" y="321"/>
                  </a:lnTo>
                  <a:lnTo>
                    <a:pt x="604" y="322"/>
                  </a:lnTo>
                  <a:lnTo>
                    <a:pt x="605" y="322"/>
                  </a:lnTo>
                  <a:lnTo>
                    <a:pt x="605" y="323"/>
                  </a:lnTo>
                  <a:lnTo>
                    <a:pt x="604" y="323"/>
                  </a:lnTo>
                  <a:lnTo>
                    <a:pt x="604" y="324"/>
                  </a:lnTo>
                  <a:lnTo>
                    <a:pt x="604" y="323"/>
                  </a:lnTo>
                  <a:lnTo>
                    <a:pt x="604" y="324"/>
                  </a:lnTo>
                  <a:lnTo>
                    <a:pt x="603" y="324"/>
                  </a:lnTo>
                  <a:lnTo>
                    <a:pt x="603" y="325"/>
                  </a:lnTo>
                  <a:lnTo>
                    <a:pt x="603" y="326"/>
                  </a:lnTo>
                  <a:lnTo>
                    <a:pt x="603" y="327"/>
                  </a:lnTo>
                  <a:lnTo>
                    <a:pt x="604" y="327"/>
                  </a:lnTo>
                  <a:lnTo>
                    <a:pt x="603" y="327"/>
                  </a:lnTo>
                  <a:lnTo>
                    <a:pt x="603" y="327"/>
                  </a:lnTo>
                  <a:lnTo>
                    <a:pt x="603" y="328"/>
                  </a:lnTo>
                  <a:lnTo>
                    <a:pt x="604" y="329"/>
                  </a:lnTo>
                  <a:lnTo>
                    <a:pt x="605" y="329"/>
                  </a:lnTo>
                  <a:lnTo>
                    <a:pt x="606" y="329"/>
                  </a:lnTo>
                  <a:lnTo>
                    <a:pt x="606" y="330"/>
                  </a:lnTo>
                  <a:lnTo>
                    <a:pt x="607" y="330"/>
                  </a:lnTo>
                  <a:lnTo>
                    <a:pt x="607" y="330"/>
                  </a:lnTo>
                  <a:lnTo>
                    <a:pt x="607" y="331"/>
                  </a:lnTo>
                  <a:lnTo>
                    <a:pt x="608" y="332"/>
                  </a:lnTo>
                  <a:lnTo>
                    <a:pt x="609" y="332"/>
                  </a:lnTo>
                  <a:lnTo>
                    <a:pt x="609" y="333"/>
                  </a:lnTo>
                  <a:lnTo>
                    <a:pt x="609" y="333"/>
                  </a:lnTo>
                  <a:lnTo>
                    <a:pt x="610" y="334"/>
                  </a:lnTo>
                  <a:lnTo>
                    <a:pt x="610" y="335"/>
                  </a:lnTo>
                  <a:lnTo>
                    <a:pt x="611" y="336"/>
                  </a:lnTo>
                  <a:lnTo>
                    <a:pt x="612" y="337"/>
                  </a:lnTo>
                  <a:lnTo>
                    <a:pt x="612" y="338"/>
                  </a:lnTo>
                  <a:lnTo>
                    <a:pt x="613" y="338"/>
                  </a:lnTo>
                  <a:lnTo>
                    <a:pt x="613" y="339"/>
                  </a:lnTo>
                  <a:lnTo>
                    <a:pt x="613" y="340"/>
                  </a:lnTo>
                  <a:lnTo>
                    <a:pt x="613" y="340"/>
                  </a:lnTo>
                  <a:lnTo>
                    <a:pt x="614" y="340"/>
                  </a:lnTo>
                  <a:lnTo>
                    <a:pt x="613" y="341"/>
                  </a:lnTo>
                  <a:lnTo>
                    <a:pt x="613" y="342"/>
                  </a:lnTo>
                  <a:lnTo>
                    <a:pt x="614" y="342"/>
                  </a:lnTo>
                  <a:lnTo>
                    <a:pt x="614" y="343"/>
                  </a:lnTo>
                  <a:lnTo>
                    <a:pt x="614" y="343"/>
                  </a:lnTo>
                  <a:lnTo>
                    <a:pt x="614" y="344"/>
                  </a:lnTo>
                  <a:lnTo>
                    <a:pt x="614" y="345"/>
                  </a:lnTo>
                  <a:lnTo>
                    <a:pt x="615" y="346"/>
                  </a:lnTo>
                  <a:lnTo>
                    <a:pt x="616" y="346"/>
                  </a:lnTo>
                  <a:lnTo>
                    <a:pt x="617" y="346"/>
                  </a:lnTo>
                  <a:lnTo>
                    <a:pt x="616" y="347"/>
                  </a:lnTo>
                  <a:lnTo>
                    <a:pt x="617" y="347"/>
                  </a:lnTo>
                  <a:lnTo>
                    <a:pt x="617" y="348"/>
                  </a:lnTo>
                  <a:lnTo>
                    <a:pt x="618" y="348"/>
                  </a:lnTo>
                  <a:lnTo>
                    <a:pt x="618" y="349"/>
                  </a:lnTo>
                  <a:lnTo>
                    <a:pt x="619" y="349"/>
                  </a:lnTo>
                  <a:lnTo>
                    <a:pt x="619" y="350"/>
                  </a:lnTo>
                  <a:lnTo>
                    <a:pt x="620" y="350"/>
                  </a:lnTo>
                  <a:lnTo>
                    <a:pt x="620" y="351"/>
                  </a:lnTo>
                  <a:lnTo>
                    <a:pt x="620" y="352"/>
                  </a:lnTo>
                  <a:lnTo>
                    <a:pt x="620" y="353"/>
                  </a:lnTo>
                  <a:lnTo>
                    <a:pt x="620" y="354"/>
                  </a:lnTo>
                  <a:lnTo>
                    <a:pt x="621" y="355"/>
                  </a:lnTo>
                  <a:lnTo>
                    <a:pt x="621" y="356"/>
                  </a:lnTo>
                  <a:lnTo>
                    <a:pt x="622" y="357"/>
                  </a:lnTo>
                  <a:lnTo>
                    <a:pt x="622" y="359"/>
                  </a:lnTo>
                  <a:lnTo>
                    <a:pt x="623" y="359"/>
                  </a:lnTo>
                  <a:lnTo>
                    <a:pt x="623" y="359"/>
                  </a:lnTo>
                  <a:lnTo>
                    <a:pt x="624" y="360"/>
                  </a:lnTo>
                  <a:lnTo>
                    <a:pt x="624" y="361"/>
                  </a:lnTo>
                  <a:lnTo>
                    <a:pt x="624" y="362"/>
                  </a:lnTo>
                  <a:lnTo>
                    <a:pt x="623" y="362"/>
                  </a:lnTo>
                  <a:lnTo>
                    <a:pt x="624" y="362"/>
                  </a:lnTo>
                  <a:lnTo>
                    <a:pt x="625" y="362"/>
                  </a:lnTo>
                  <a:lnTo>
                    <a:pt x="625" y="363"/>
                  </a:lnTo>
                  <a:lnTo>
                    <a:pt x="625" y="364"/>
                  </a:lnTo>
                  <a:lnTo>
                    <a:pt x="626" y="364"/>
                  </a:lnTo>
                  <a:lnTo>
                    <a:pt x="626" y="365"/>
                  </a:lnTo>
                  <a:lnTo>
                    <a:pt x="626" y="365"/>
                  </a:lnTo>
                  <a:lnTo>
                    <a:pt x="626" y="366"/>
                  </a:lnTo>
                  <a:lnTo>
                    <a:pt x="626" y="366"/>
                  </a:lnTo>
                  <a:lnTo>
                    <a:pt x="626" y="366"/>
                  </a:lnTo>
                  <a:lnTo>
                    <a:pt x="626" y="366"/>
                  </a:lnTo>
                  <a:lnTo>
                    <a:pt x="627" y="366"/>
                  </a:lnTo>
                  <a:lnTo>
                    <a:pt x="628" y="367"/>
                  </a:lnTo>
                  <a:lnTo>
                    <a:pt x="628" y="368"/>
                  </a:lnTo>
                  <a:lnTo>
                    <a:pt x="629" y="370"/>
                  </a:lnTo>
                  <a:lnTo>
                    <a:pt x="629" y="371"/>
                  </a:lnTo>
                  <a:lnTo>
                    <a:pt x="630" y="372"/>
                  </a:lnTo>
                  <a:lnTo>
                    <a:pt x="630" y="372"/>
                  </a:lnTo>
                  <a:lnTo>
                    <a:pt x="630" y="373"/>
                  </a:lnTo>
                  <a:lnTo>
                    <a:pt x="632" y="373"/>
                  </a:lnTo>
                  <a:lnTo>
                    <a:pt x="632" y="374"/>
                  </a:lnTo>
                  <a:lnTo>
                    <a:pt x="633" y="374"/>
                  </a:lnTo>
                  <a:lnTo>
                    <a:pt x="633" y="375"/>
                  </a:lnTo>
                  <a:lnTo>
                    <a:pt x="633" y="376"/>
                  </a:lnTo>
                  <a:lnTo>
                    <a:pt x="634" y="377"/>
                  </a:lnTo>
                  <a:lnTo>
                    <a:pt x="634" y="378"/>
                  </a:lnTo>
                  <a:lnTo>
                    <a:pt x="635" y="378"/>
                  </a:lnTo>
                  <a:lnTo>
                    <a:pt x="635" y="379"/>
                  </a:lnTo>
                  <a:lnTo>
                    <a:pt x="635" y="380"/>
                  </a:lnTo>
                  <a:lnTo>
                    <a:pt x="635" y="381"/>
                  </a:lnTo>
                  <a:lnTo>
                    <a:pt x="636" y="382"/>
                  </a:lnTo>
                  <a:lnTo>
                    <a:pt x="636" y="383"/>
                  </a:lnTo>
                  <a:lnTo>
                    <a:pt x="637" y="383"/>
                  </a:lnTo>
                  <a:lnTo>
                    <a:pt x="638" y="383"/>
                  </a:lnTo>
                  <a:lnTo>
                    <a:pt x="639" y="383"/>
                  </a:lnTo>
                  <a:lnTo>
                    <a:pt x="639" y="384"/>
                  </a:lnTo>
                  <a:lnTo>
                    <a:pt x="639" y="385"/>
                  </a:lnTo>
                  <a:lnTo>
                    <a:pt x="639" y="385"/>
                  </a:lnTo>
                  <a:lnTo>
                    <a:pt x="639" y="385"/>
                  </a:lnTo>
                  <a:lnTo>
                    <a:pt x="640" y="386"/>
                  </a:lnTo>
                  <a:lnTo>
                    <a:pt x="641" y="387"/>
                  </a:lnTo>
                  <a:lnTo>
                    <a:pt x="642" y="387"/>
                  </a:lnTo>
                  <a:lnTo>
                    <a:pt x="642" y="388"/>
                  </a:lnTo>
                  <a:lnTo>
                    <a:pt x="643" y="388"/>
                  </a:lnTo>
                  <a:lnTo>
                    <a:pt x="643" y="389"/>
                  </a:lnTo>
                  <a:lnTo>
                    <a:pt x="644" y="390"/>
                  </a:lnTo>
                  <a:lnTo>
                    <a:pt x="644" y="391"/>
                  </a:lnTo>
                  <a:lnTo>
                    <a:pt x="645" y="391"/>
                  </a:lnTo>
                  <a:lnTo>
                    <a:pt x="645" y="391"/>
                  </a:lnTo>
                  <a:lnTo>
                    <a:pt x="645" y="393"/>
                  </a:lnTo>
                  <a:lnTo>
                    <a:pt x="646" y="393"/>
                  </a:lnTo>
                  <a:lnTo>
                    <a:pt x="646" y="394"/>
                  </a:lnTo>
                  <a:lnTo>
                    <a:pt x="646" y="395"/>
                  </a:lnTo>
                  <a:lnTo>
                    <a:pt x="646" y="396"/>
                  </a:lnTo>
                  <a:lnTo>
                    <a:pt x="646" y="397"/>
                  </a:lnTo>
                  <a:lnTo>
                    <a:pt x="647" y="398"/>
                  </a:lnTo>
                  <a:lnTo>
                    <a:pt x="648" y="398"/>
                  </a:lnTo>
                  <a:lnTo>
                    <a:pt x="648" y="399"/>
                  </a:lnTo>
                  <a:lnTo>
                    <a:pt x="649" y="399"/>
                  </a:lnTo>
                  <a:lnTo>
                    <a:pt x="649" y="400"/>
                  </a:lnTo>
                  <a:lnTo>
                    <a:pt x="649" y="401"/>
                  </a:lnTo>
                  <a:lnTo>
                    <a:pt x="649" y="402"/>
                  </a:lnTo>
                  <a:lnTo>
                    <a:pt x="650" y="403"/>
                  </a:lnTo>
                  <a:lnTo>
                    <a:pt x="649" y="403"/>
                  </a:lnTo>
                  <a:lnTo>
                    <a:pt x="650" y="403"/>
                  </a:lnTo>
                  <a:lnTo>
                    <a:pt x="650" y="404"/>
                  </a:lnTo>
                  <a:lnTo>
                    <a:pt x="650" y="404"/>
                  </a:lnTo>
                  <a:lnTo>
                    <a:pt x="651" y="404"/>
                  </a:lnTo>
                  <a:lnTo>
                    <a:pt x="651" y="405"/>
                  </a:lnTo>
                  <a:lnTo>
                    <a:pt x="652" y="405"/>
                  </a:lnTo>
                  <a:lnTo>
                    <a:pt x="652" y="406"/>
                  </a:lnTo>
                  <a:lnTo>
                    <a:pt x="652" y="407"/>
                  </a:lnTo>
                  <a:lnTo>
                    <a:pt x="652" y="408"/>
                  </a:lnTo>
                  <a:lnTo>
                    <a:pt x="653" y="408"/>
                  </a:lnTo>
                  <a:lnTo>
                    <a:pt x="653" y="410"/>
                  </a:lnTo>
                  <a:lnTo>
                    <a:pt x="653" y="411"/>
                  </a:lnTo>
                  <a:lnTo>
                    <a:pt x="654" y="412"/>
                  </a:lnTo>
                  <a:lnTo>
                    <a:pt x="655" y="413"/>
                  </a:lnTo>
                  <a:lnTo>
                    <a:pt x="656" y="413"/>
                  </a:lnTo>
                  <a:lnTo>
                    <a:pt x="656" y="414"/>
                  </a:lnTo>
                  <a:lnTo>
                    <a:pt x="656" y="415"/>
                  </a:lnTo>
                  <a:lnTo>
                    <a:pt x="656" y="416"/>
                  </a:lnTo>
                  <a:lnTo>
                    <a:pt x="657" y="416"/>
                  </a:lnTo>
                  <a:lnTo>
                    <a:pt x="657" y="417"/>
                  </a:lnTo>
                  <a:lnTo>
                    <a:pt x="657" y="417"/>
                  </a:lnTo>
                  <a:lnTo>
                    <a:pt x="659" y="420"/>
                  </a:lnTo>
                  <a:lnTo>
                    <a:pt x="659" y="421"/>
                  </a:lnTo>
                  <a:lnTo>
                    <a:pt x="659" y="422"/>
                  </a:lnTo>
                  <a:lnTo>
                    <a:pt x="660" y="423"/>
                  </a:lnTo>
                  <a:lnTo>
                    <a:pt x="660" y="423"/>
                  </a:lnTo>
                  <a:lnTo>
                    <a:pt x="661" y="423"/>
                  </a:lnTo>
                  <a:lnTo>
                    <a:pt x="661" y="424"/>
                  </a:lnTo>
                  <a:lnTo>
                    <a:pt x="662" y="424"/>
                  </a:lnTo>
                  <a:lnTo>
                    <a:pt x="662" y="425"/>
                  </a:lnTo>
                  <a:lnTo>
                    <a:pt x="663" y="425"/>
                  </a:lnTo>
                  <a:lnTo>
                    <a:pt x="663" y="426"/>
                  </a:lnTo>
                  <a:lnTo>
                    <a:pt x="664" y="426"/>
                  </a:lnTo>
                  <a:lnTo>
                    <a:pt x="664" y="427"/>
                  </a:lnTo>
                  <a:lnTo>
                    <a:pt x="663" y="427"/>
                  </a:lnTo>
                  <a:lnTo>
                    <a:pt x="664" y="427"/>
                  </a:lnTo>
                  <a:lnTo>
                    <a:pt x="664" y="428"/>
                  </a:lnTo>
                  <a:lnTo>
                    <a:pt x="664" y="429"/>
                  </a:lnTo>
                  <a:lnTo>
                    <a:pt x="665" y="429"/>
                  </a:lnTo>
                  <a:lnTo>
                    <a:pt x="665" y="430"/>
                  </a:lnTo>
                  <a:lnTo>
                    <a:pt x="665" y="430"/>
                  </a:lnTo>
                  <a:lnTo>
                    <a:pt x="665" y="430"/>
                  </a:lnTo>
                  <a:lnTo>
                    <a:pt x="665" y="431"/>
                  </a:lnTo>
                  <a:lnTo>
                    <a:pt x="665" y="431"/>
                  </a:lnTo>
                  <a:lnTo>
                    <a:pt x="665" y="431"/>
                  </a:lnTo>
                  <a:lnTo>
                    <a:pt x="665" y="432"/>
                  </a:lnTo>
                  <a:lnTo>
                    <a:pt x="666" y="432"/>
                  </a:lnTo>
                  <a:lnTo>
                    <a:pt x="666" y="433"/>
                  </a:lnTo>
                  <a:lnTo>
                    <a:pt x="666" y="434"/>
                  </a:lnTo>
                  <a:lnTo>
                    <a:pt x="667" y="434"/>
                  </a:lnTo>
                  <a:lnTo>
                    <a:pt x="667" y="435"/>
                  </a:lnTo>
                  <a:lnTo>
                    <a:pt x="668" y="436"/>
                  </a:lnTo>
                  <a:lnTo>
                    <a:pt x="668" y="436"/>
                  </a:lnTo>
                  <a:lnTo>
                    <a:pt x="669" y="436"/>
                  </a:lnTo>
                  <a:lnTo>
                    <a:pt x="670" y="437"/>
                  </a:lnTo>
                  <a:lnTo>
                    <a:pt x="670" y="438"/>
                  </a:lnTo>
                  <a:lnTo>
                    <a:pt x="669" y="439"/>
                  </a:lnTo>
                  <a:lnTo>
                    <a:pt x="669" y="440"/>
                  </a:lnTo>
                  <a:lnTo>
                    <a:pt x="669" y="441"/>
                  </a:lnTo>
                  <a:lnTo>
                    <a:pt x="670" y="441"/>
                  </a:lnTo>
                  <a:lnTo>
                    <a:pt x="671" y="441"/>
                  </a:lnTo>
                  <a:lnTo>
                    <a:pt x="671" y="442"/>
                  </a:lnTo>
                  <a:lnTo>
                    <a:pt x="671" y="443"/>
                  </a:lnTo>
                  <a:lnTo>
                    <a:pt x="671" y="443"/>
                  </a:lnTo>
                  <a:lnTo>
                    <a:pt x="672" y="444"/>
                  </a:lnTo>
                  <a:lnTo>
                    <a:pt x="672" y="445"/>
                  </a:lnTo>
                  <a:lnTo>
                    <a:pt x="672" y="446"/>
                  </a:lnTo>
                  <a:lnTo>
                    <a:pt x="673" y="447"/>
                  </a:lnTo>
                  <a:lnTo>
                    <a:pt x="672" y="448"/>
                  </a:lnTo>
                  <a:lnTo>
                    <a:pt x="672" y="449"/>
                  </a:lnTo>
                  <a:lnTo>
                    <a:pt x="673" y="449"/>
                  </a:lnTo>
                  <a:lnTo>
                    <a:pt x="673" y="449"/>
                  </a:lnTo>
                  <a:lnTo>
                    <a:pt x="675" y="450"/>
                  </a:lnTo>
                  <a:lnTo>
                    <a:pt x="675" y="451"/>
                  </a:lnTo>
                  <a:lnTo>
                    <a:pt x="676" y="451"/>
                  </a:lnTo>
                  <a:lnTo>
                    <a:pt x="677" y="452"/>
                  </a:lnTo>
                  <a:lnTo>
                    <a:pt x="677" y="453"/>
                  </a:lnTo>
                  <a:lnTo>
                    <a:pt x="678" y="453"/>
                  </a:lnTo>
                  <a:lnTo>
                    <a:pt x="678" y="454"/>
                  </a:lnTo>
                  <a:lnTo>
                    <a:pt x="678" y="454"/>
                  </a:lnTo>
                  <a:lnTo>
                    <a:pt x="678" y="455"/>
                  </a:lnTo>
                  <a:lnTo>
                    <a:pt x="679" y="455"/>
                  </a:lnTo>
                  <a:lnTo>
                    <a:pt x="679" y="457"/>
                  </a:lnTo>
                  <a:lnTo>
                    <a:pt x="678" y="457"/>
                  </a:lnTo>
                  <a:lnTo>
                    <a:pt x="679" y="459"/>
                  </a:lnTo>
                  <a:lnTo>
                    <a:pt x="680" y="459"/>
                  </a:lnTo>
                  <a:lnTo>
                    <a:pt x="680" y="460"/>
                  </a:lnTo>
                  <a:lnTo>
                    <a:pt x="679" y="461"/>
                  </a:lnTo>
                  <a:lnTo>
                    <a:pt x="680" y="461"/>
                  </a:lnTo>
                  <a:lnTo>
                    <a:pt x="680" y="462"/>
                  </a:lnTo>
                  <a:lnTo>
                    <a:pt x="681" y="462"/>
                  </a:lnTo>
                  <a:lnTo>
                    <a:pt x="680" y="462"/>
                  </a:lnTo>
                  <a:lnTo>
                    <a:pt x="680" y="463"/>
                  </a:lnTo>
                  <a:lnTo>
                    <a:pt x="681" y="463"/>
                  </a:lnTo>
                  <a:lnTo>
                    <a:pt x="681" y="462"/>
                  </a:lnTo>
                  <a:lnTo>
                    <a:pt x="682" y="462"/>
                  </a:lnTo>
                  <a:lnTo>
                    <a:pt x="682" y="463"/>
                  </a:lnTo>
                  <a:lnTo>
                    <a:pt x="683" y="464"/>
                  </a:lnTo>
                  <a:lnTo>
                    <a:pt x="683" y="465"/>
                  </a:lnTo>
                  <a:lnTo>
                    <a:pt x="684" y="466"/>
                  </a:lnTo>
                  <a:lnTo>
                    <a:pt x="683" y="467"/>
                  </a:lnTo>
                  <a:lnTo>
                    <a:pt x="683" y="468"/>
                  </a:lnTo>
                  <a:lnTo>
                    <a:pt x="682" y="468"/>
                  </a:lnTo>
                  <a:lnTo>
                    <a:pt x="682" y="469"/>
                  </a:lnTo>
                  <a:lnTo>
                    <a:pt x="683" y="469"/>
                  </a:lnTo>
                  <a:lnTo>
                    <a:pt x="684" y="470"/>
                  </a:lnTo>
                  <a:lnTo>
                    <a:pt x="684" y="471"/>
                  </a:lnTo>
                  <a:lnTo>
                    <a:pt x="685" y="471"/>
                  </a:lnTo>
                  <a:lnTo>
                    <a:pt x="685" y="472"/>
                  </a:lnTo>
                  <a:lnTo>
                    <a:pt x="686" y="472"/>
                  </a:lnTo>
                  <a:lnTo>
                    <a:pt x="686" y="473"/>
                  </a:lnTo>
                  <a:lnTo>
                    <a:pt x="686" y="474"/>
                  </a:lnTo>
                  <a:lnTo>
                    <a:pt x="687" y="475"/>
                  </a:lnTo>
                  <a:lnTo>
                    <a:pt x="688" y="475"/>
                  </a:lnTo>
                  <a:lnTo>
                    <a:pt x="688" y="475"/>
                  </a:lnTo>
                  <a:lnTo>
                    <a:pt x="688" y="476"/>
                  </a:lnTo>
                  <a:lnTo>
                    <a:pt x="689" y="476"/>
                  </a:lnTo>
                  <a:lnTo>
                    <a:pt x="690" y="477"/>
                  </a:lnTo>
                  <a:lnTo>
                    <a:pt x="690" y="477"/>
                  </a:lnTo>
                  <a:lnTo>
                    <a:pt x="690" y="478"/>
                  </a:lnTo>
                  <a:lnTo>
                    <a:pt x="691" y="478"/>
                  </a:lnTo>
                  <a:lnTo>
                    <a:pt x="692" y="479"/>
                  </a:lnTo>
                  <a:lnTo>
                    <a:pt x="693" y="479"/>
                  </a:lnTo>
                  <a:lnTo>
                    <a:pt x="694" y="479"/>
                  </a:lnTo>
                  <a:lnTo>
                    <a:pt x="694" y="480"/>
                  </a:lnTo>
                  <a:lnTo>
                    <a:pt x="695" y="481"/>
                  </a:lnTo>
                  <a:lnTo>
                    <a:pt x="696" y="481"/>
                  </a:lnTo>
                  <a:lnTo>
                    <a:pt x="697" y="482"/>
                  </a:lnTo>
                  <a:lnTo>
                    <a:pt x="697" y="483"/>
                  </a:lnTo>
                  <a:lnTo>
                    <a:pt x="698" y="484"/>
                  </a:lnTo>
                  <a:lnTo>
                    <a:pt x="699" y="485"/>
                  </a:lnTo>
                  <a:lnTo>
                    <a:pt x="698" y="485"/>
                  </a:lnTo>
                  <a:lnTo>
                    <a:pt x="700" y="487"/>
                  </a:lnTo>
                  <a:lnTo>
                    <a:pt x="701" y="488"/>
                  </a:lnTo>
                  <a:lnTo>
                    <a:pt x="701" y="488"/>
                  </a:lnTo>
                  <a:lnTo>
                    <a:pt x="702" y="488"/>
                  </a:lnTo>
                  <a:lnTo>
                    <a:pt x="701" y="489"/>
                  </a:lnTo>
                  <a:lnTo>
                    <a:pt x="701" y="490"/>
                  </a:lnTo>
                  <a:lnTo>
                    <a:pt x="702" y="492"/>
                  </a:lnTo>
                  <a:lnTo>
                    <a:pt x="703" y="492"/>
                  </a:lnTo>
                  <a:lnTo>
                    <a:pt x="703" y="493"/>
                  </a:lnTo>
                  <a:lnTo>
                    <a:pt x="704" y="494"/>
                  </a:lnTo>
                  <a:lnTo>
                    <a:pt x="705" y="494"/>
                  </a:lnTo>
                  <a:lnTo>
                    <a:pt x="705" y="495"/>
                  </a:lnTo>
                  <a:lnTo>
                    <a:pt x="705" y="496"/>
                  </a:lnTo>
                  <a:lnTo>
                    <a:pt x="706" y="496"/>
                  </a:lnTo>
                  <a:lnTo>
                    <a:pt x="706" y="495"/>
                  </a:lnTo>
                  <a:lnTo>
                    <a:pt x="706" y="494"/>
                  </a:lnTo>
                  <a:lnTo>
                    <a:pt x="705" y="494"/>
                  </a:lnTo>
                  <a:lnTo>
                    <a:pt x="705" y="494"/>
                  </a:lnTo>
                  <a:lnTo>
                    <a:pt x="707" y="494"/>
                  </a:lnTo>
                  <a:lnTo>
                    <a:pt x="708" y="495"/>
                  </a:lnTo>
                  <a:lnTo>
                    <a:pt x="709" y="495"/>
                  </a:lnTo>
                  <a:lnTo>
                    <a:pt x="710" y="495"/>
                  </a:lnTo>
                  <a:lnTo>
                    <a:pt x="710" y="496"/>
                  </a:lnTo>
                  <a:lnTo>
                    <a:pt x="711" y="497"/>
                  </a:lnTo>
                  <a:lnTo>
                    <a:pt x="712" y="498"/>
                  </a:lnTo>
                  <a:lnTo>
                    <a:pt x="712" y="499"/>
                  </a:lnTo>
                  <a:lnTo>
                    <a:pt x="713" y="500"/>
                  </a:lnTo>
                  <a:lnTo>
                    <a:pt x="713" y="500"/>
                  </a:lnTo>
                  <a:lnTo>
                    <a:pt x="713" y="501"/>
                  </a:lnTo>
                  <a:lnTo>
                    <a:pt x="713" y="502"/>
                  </a:lnTo>
                  <a:lnTo>
                    <a:pt x="714" y="502"/>
                  </a:lnTo>
                  <a:lnTo>
                    <a:pt x="715" y="502"/>
                  </a:lnTo>
                  <a:lnTo>
                    <a:pt x="716" y="502"/>
                  </a:lnTo>
                  <a:lnTo>
                    <a:pt x="716" y="502"/>
                  </a:lnTo>
                  <a:lnTo>
                    <a:pt x="717" y="502"/>
                  </a:lnTo>
                  <a:lnTo>
                    <a:pt x="718" y="502"/>
                  </a:lnTo>
                  <a:lnTo>
                    <a:pt x="719" y="503"/>
                  </a:lnTo>
                  <a:lnTo>
                    <a:pt x="720" y="503"/>
                  </a:lnTo>
                  <a:lnTo>
                    <a:pt x="721" y="504"/>
                  </a:lnTo>
                  <a:lnTo>
                    <a:pt x="722" y="504"/>
                  </a:lnTo>
                  <a:lnTo>
                    <a:pt x="722" y="506"/>
                  </a:lnTo>
                  <a:lnTo>
                    <a:pt x="723" y="507"/>
                  </a:lnTo>
                  <a:lnTo>
                    <a:pt x="723" y="507"/>
                  </a:lnTo>
                  <a:lnTo>
                    <a:pt x="724" y="508"/>
                  </a:lnTo>
                  <a:lnTo>
                    <a:pt x="725" y="509"/>
                  </a:lnTo>
                  <a:lnTo>
                    <a:pt x="724" y="510"/>
                  </a:lnTo>
                  <a:lnTo>
                    <a:pt x="723" y="508"/>
                  </a:lnTo>
                  <a:lnTo>
                    <a:pt x="722" y="507"/>
                  </a:lnTo>
                  <a:lnTo>
                    <a:pt x="722" y="507"/>
                  </a:lnTo>
                  <a:lnTo>
                    <a:pt x="722" y="507"/>
                  </a:lnTo>
                  <a:lnTo>
                    <a:pt x="720" y="507"/>
                  </a:lnTo>
                  <a:lnTo>
                    <a:pt x="719" y="507"/>
                  </a:lnTo>
                  <a:lnTo>
                    <a:pt x="719" y="508"/>
                  </a:lnTo>
                  <a:lnTo>
                    <a:pt x="718" y="508"/>
                  </a:lnTo>
                  <a:lnTo>
                    <a:pt x="717" y="508"/>
                  </a:lnTo>
                  <a:lnTo>
                    <a:pt x="716" y="507"/>
                  </a:lnTo>
                  <a:lnTo>
                    <a:pt x="716" y="507"/>
                  </a:lnTo>
                  <a:lnTo>
                    <a:pt x="715" y="507"/>
                  </a:lnTo>
                  <a:lnTo>
                    <a:pt x="714" y="507"/>
                  </a:lnTo>
                  <a:lnTo>
                    <a:pt x="712" y="507"/>
                  </a:lnTo>
                  <a:lnTo>
                    <a:pt x="711" y="507"/>
                  </a:lnTo>
                  <a:lnTo>
                    <a:pt x="710" y="507"/>
                  </a:lnTo>
                  <a:lnTo>
                    <a:pt x="710" y="506"/>
                  </a:lnTo>
                  <a:lnTo>
                    <a:pt x="710" y="506"/>
                  </a:lnTo>
                  <a:lnTo>
                    <a:pt x="709" y="506"/>
                  </a:lnTo>
                  <a:lnTo>
                    <a:pt x="707" y="507"/>
                  </a:lnTo>
                  <a:lnTo>
                    <a:pt x="706" y="507"/>
                  </a:lnTo>
                  <a:lnTo>
                    <a:pt x="708" y="507"/>
                  </a:lnTo>
                  <a:lnTo>
                    <a:pt x="707" y="507"/>
                  </a:lnTo>
                  <a:lnTo>
                    <a:pt x="708" y="506"/>
                  </a:lnTo>
                  <a:lnTo>
                    <a:pt x="710" y="505"/>
                  </a:lnTo>
                  <a:lnTo>
                    <a:pt x="709" y="505"/>
                  </a:lnTo>
                  <a:lnTo>
                    <a:pt x="708" y="505"/>
                  </a:lnTo>
                  <a:lnTo>
                    <a:pt x="707" y="504"/>
                  </a:lnTo>
                  <a:lnTo>
                    <a:pt x="706" y="504"/>
                  </a:lnTo>
                  <a:lnTo>
                    <a:pt x="706" y="505"/>
                  </a:lnTo>
                  <a:lnTo>
                    <a:pt x="705" y="505"/>
                  </a:lnTo>
                  <a:lnTo>
                    <a:pt x="706" y="506"/>
                  </a:lnTo>
                  <a:lnTo>
                    <a:pt x="705" y="506"/>
                  </a:lnTo>
                  <a:lnTo>
                    <a:pt x="705" y="507"/>
                  </a:lnTo>
                  <a:lnTo>
                    <a:pt x="704" y="507"/>
                  </a:lnTo>
                  <a:lnTo>
                    <a:pt x="704" y="507"/>
                  </a:lnTo>
                  <a:lnTo>
                    <a:pt x="704" y="508"/>
                  </a:lnTo>
                  <a:lnTo>
                    <a:pt x="704" y="509"/>
                  </a:lnTo>
                  <a:lnTo>
                    <a:pt x="704" y="508"/>
                  </a:lnTo>
                  <a:lnTo>
                    <a:pt x="704" y="509"/>
                  </a:lnTo>
                  <a:lnTo>
                    <a:pt x="704" y="510"/>
                  </a:lnTo>
                  <a:lnTo>
                    <a:pt x="705" y="511"/>
                  </a:lnTo>
                  <a:lnTo>
                    <a:pt x="705" y="512"/>
                  </a:lnTo>
                  <a:lnTo>
                    <a:pt x="705" y="513"/>
                  </a:lnTo>
                  <a:lnTo>
                    <a:pt x="704" y="513"/>
                  </a:lnTo>
                  <a:lnTo>
                    <a:pt x="704" y="513"/>
                  </a:lnTo>
                  <a:lnTo>
                    <a:pt x="704" y="514"/>
                  </a:lnTo>
                  <a:lnTo>
                    <a:pt x="704" y="515"/>
                  </a:lnTo>
                  <a:lnTo>
                    <a:pt x="704" y="516"/>
                  </a:lnTo>
                  <a:lnTo>
                    <a:pt x="704" y="517"/>
                  </a:lnTo>
                  <a:lnTo>
                    <a:pt x="705" y="517"/>
                  </a:lnTo>
                  <a:lnTo>
                    <a:pt x="705" y="516"/>
                  </a:lnTo>
                  <a:lnTo>
                    <a:pt x="704" y="517"/>
                  </a:lnTo>
                  <a:lnTo>
                    <a:pt x="704" y="518"/>
                  </a:lnTo>
                  <a:lnTo>
                    <a:pt x="705" y="518"/>
                  </a:lnTo>
                  <a:lnTo>
                    <a:pt x="705" y="517"/>
                  </a:lnTo>
                  <a:lnTo>
                    <a:pt x="706" y="517"/>
                  </a:lnTo>
                  <a:lnTo>
                    <a:pt x="706" y="516"/>
                  </a:lnTo>
                  <a:lnTo>
                    <a:pt x="707" y="517"/>
                  </a:lnTo>
                  <a:lnTo>
                    <a:pt x="707" y="519"/>
                  </a:lnTo>
                  <a:lnTo>
                    <a:pt x="707" y="520"/>
                  </a:lnTo>
                  <a:lnTo>
                    <a:pt x="706" y="520"/>
                  </a:lnTo>
                  <a:lnTo>
                    <a:pt x="706" y="519"/>
                  </a:lnTo>
                  <a:lnTo>
                    <a:pt x="706" y="518"/>
                  </a:lnTo>
                  <a:lnTo>
                    <a:pt x="705" y="519"/>
                  </a:lnTo>
                  <a:lnTo>
                    <a:pt x="704" y="519"/>
                  </a:lnTo>
                  <a:lnTo>
                    <a:pt x="705" y="519"/>
                  </a:lnTo>
                  <a:lnTo>
                    <a:pt x="705" y="520"/>
                  </a:lnTo>
                  <a:lnTo>
                    <a:pt x="706" y="520"/>
                  </a:lnTo>
                  <a:lnTo>
                    <a:pt x="706" y="520"/>
                  </a:lnTo>
                  <a:lnTo>
                    <a:pt x="706" y="522"/>
                  </a:lnTo>
                  <a:lnTo>
                    <a:pt x="706" y="523"/>
                  </a:lnTo>
                  <a:lnTo>
                    <a:pt x="707" y="524"/>
                  </a:lnTo>
                  <a:lnTo>
                    <a:pt x="706" y="526"/>
                  </a:lnTo>
                  <a:lnTo>
                    <a:pt x="706" y="526"/>
                  </a:lnTo>
                  <a:lnTo>
                    <a:pt x="705" y="526"/>
                  </a:lnTo>
                  <a:lnTo>
                    <a:pt x="705" y="526"/>
                  </a:lnTo>
                  <a:lnTo>
                    <a:pt x="705" y="526"/>
                  </a:lnTo>
                  <a:lnTo>
                    <a:pt x="705" y="527"/>
                  </a:lnTo>
                  <a:lnTo>
                    <a:pt x="706" y="527"/>
                  </a:lnTo>
                  <a:lnTo>
                    <a:pt x="706" y="529"/>
                  </a:lnTo>
                  <a:lnTo>
                    <a:pt x="706" y="528"/>
                  </a:lnTo>
                  <a:lnTo>
                    <a:pt x="706" y="530"/>
                  </a:lnTo>
                  <a:lnTo>
                    <a:pt x="706" y="531"/>
                  </a:lnTo>
                  <a:lnTo>
                    <a:pt x="706" y="532"/>
                  </a:lnTo>
                  <a:lnTo>
                    <a:pt x="706" y="533"/>
                  </a:lnTo>
                  <a:lnTo>
                    <a:pt x="706" y="533"/>
                  </a:lnTo>
                  <a:lnTo>
                    <a:pt x="705" y="533"/>
                  </a:lnTo>
                  <a:lnTo>
                    <a:pt x="705" y="535"/>
                  </a:lnTo>
                  <a:lnTo>
                    <a:pt x="705" y="536"/>
                  </a:lnTo>
                  <a:lnTo>
                    <a:pt x="705" y="537"/>
                  </a:lnTo>
                  <a:lnTo>
                    <a:pt x="705" y="538"/>
                  </a:lnTo>
                  <a:lnTo>
                    <a:pt x="706" y="538"/>
                  </a:lnTo>
                  <a:lnTo>
                    <a:pt x="706" y="539"/>
                  </a:lnTo>
                  <a:lnTo>
                    <a:pt x="707" y="539"/>
                  </a:lnTo>
                  <a:lnTo>
                    <a:pt x="708" y="540"/>
                  </a:lnTo>
                  <a:lnTo>
                    <a:pt x="708" y="541"/>
                  </a:lnTo>
                  <a:lnTo>
                    <a:pt x="709" y="541"/>
                  </a:lnTo>
                  <a:lnTo>
                    <a:pt x="709" y="542"/>
                  </a:lnTo>
                  <a:lnTo>
                    <a:pt x="709" y="543"/>
                  </a:lnTo>
                  <a:lnTo>
                    <a:pt x="710" y="543"/>
                  </a:lnTo>
                  <a:lnTo>
                    <a:pt x="710" y="544"/>
                  </a:lnTo>
                  <a:lnTo>
                    <a:pt x="710" y="545"/>
                  </a:lnTo>
                  <a:lnTo>
                    <a:pt x="710" y="546"/>
                  </a:lnTo>
                  <a:lnTo>
                    <a:pt x="710" y="547"/>
                  </a:lnTo>
                  <a:lnTo>
                    <a:pt x="710" y="550"/>
                  </a:lnTo>
                  <a:lnTo>
                    <a:pt x="710" y="552"/>
                  </a:lnTo>
                  <a:lnTo>
                    <a:pt x="710" y="552"/>
                  </a:lnTo>
                  <a:lnTo>
                    <a:pt x="710" y="553"/>
                  </a:lnTo>
                  <a:lnTo>
                    <a:pt x="710" y="554"/>
                  </a:lnTo>
                  <a:lnTo>
                    <a:pt x="711" y="555"/>
                  </a:lnTo>
                  <a:lnTo>
                    <a:pt x="712" y="557"/>
                  </a:lnTo>
                  <a:lnTo>
                    <a:pt x="713" y="558"/>
                  </a:lnTo>
                  <a:lnTo>
                    <a:pt x="713" y="558"/>
                  </a:lnTo>
                  <a:lnTo>
                    <a:pt x="714" y="558"/>
                  </a:lnTo>
                  <a:lnTo>
                    <a:pt x="714" y="559"/>
                  </a:lnTo>
                  <a:lnTo>
                    <a:pt x="714" y="560"/>
                  </a:lnTo>
                  <a:lnTo>
                    <a:pt x="715" y="560"/>
                  </a:lnTo>
                  <a:lnTo>
                    <a:pt x="715" y="561"/>
                  </a:lnTo>
                  <a:lnTo>
                    <a:pt x="716" y="562"/>
                  </a:lnTo>
                  <a:lnTo>
                    <a:pt x="716" y="564"/>
                  </a:lnTo>
                  <a:lnTo>
                    <a:pt x="716" y="564"/>
                  </a:lnTo>
                  <a:lnTo>
                    <a:pt x="716" y="565"/>
                  </a:lnTo>
                  <a:lnTo>
                    <a:pt x="716" y="566"/>
                  </a:lnTo>
                  <a:lnTo>
                    <a:pt x="716" y="567"/>
                  </a:lnTo>
                  <a:lnTo>
                    <a:pt x="716" y="568"/>
                  </a:lnTo>
                  <a:lnTo>
                    <a:pt x="716" y="569"/>
                  </a:lnTo>
                  <a:lnTo>
                    <a:pt x="717" y="570"/>
                  </a:lnTo>
                  <a:lnTo>
                    <a:pt x="717" y="571"/>
                  </a:lnTo>
                  <a:lnTo>
                    <a:pt x="716" y="571"/>
                  </a:lnTo>
                  <a:lnTo>
                    <a:pt x="716" y="570"/>
                  </a:lnTo>
                  <a:lnTo>
                    <a:pt x="716" y="571"/>
                  </a:lnTo>
                  <a:lnTo>
                    <a:pt x="716" y="571"/>
                  </a:lnTo>
                  <a:lnTo>
                    <a:pt x="716" y="572"/>
                  </a:lnTo>
                  <a:lnTo>
                    <a:pt x="717" y="571"/>
                  </a:lnTo>
                  <a:lnTo>
                    <a:pt x="717" y="571"/>
                  </a:lnTo>
                  <a:lnTo>
                    <a:pt x="718" y="571"/>
                  </a:lnTo>
                  <a:lnTo>
                    <a:pt x="718" y="571"/>
                  </a:lnTo>
                  <a:lnTo>
                    <a:pt x="718" y="572"/>
                  </a:lnTo>
                  <a:lnTo>
                    <a:pt x="719" y="573"/>
                  </a:lnTo>
                  <a:lnTo>
                    <a:pt x="719" y="574"/>
                  </a:lnTo>
                  <a:lnTo>
                    <a:pt x="720" y="575"/>
                  </a:lnTo>
                  <a:lnTo>
                    <a:pt x="720" y="576"/>
                  </a:lnTo>
                  <a:lnTo>
                    <a:pt x="721" y="576"/>
                  </a:lnTo>
                  <a:lnTo>
                    <a:pt x="721" y="577"/>
                  </a:lnTo>
                  <a:lnTo>
                    <a:pt x="722" y="577"/>
                  </a:lnTo>
                  <a:lnTo>
                    <a:pt x="722" y="578"/>
                  </a:lnTo>
                  <a:lnTo>
                    <a:pt x="722" y="578"/>
                  </a:lnTo>
                  <a:lnTo>
                    <a:pt x="722" y="577"/>
                  </a:lnTo>
                  <a:lnTo>
                    <a:pt x="722" y="577"/>
                  </a:lnTo>
                  <a:lnTo>
                    <a:pt x="722" y="576"/>
                  </a:lnTo>
                  <a:lnTo>
                    <a:pt x="722" y="577"/>
                  </a:lnTo>
                  <a:lnTo>
                    <a:pt x="722" y="576"/>
                  </a:lnTo>
                  <a:lnTo>
                    <a:pt x="722" y="575"/>
                  </a:lnTo>
                  <a:lnTo>
                    <a:pt x="722" y="575"/>
                  </a:lnTo>
                  <a:lnTo>
                    <a:pt x="722" y="574"/>
                  </a:lnTo>
                  <a:lnTo>
                    <a:pt x="721" y="574"/>
                  </a:lnTo>
                  <a:lnTo>
                    <a:pt x="720" y="574"/>
                  </a:lnTo>
                  <a:lnTo>
                    <a:pt x="720" y="573"/>
                  </a:lnTo>
                  <a:lnTo>
                    <a:pt x="721" y="573"/>
                  </a:lnTo>
                  <a:lnTo>
                    <a:pt x="722" y="574"/>
                  </a:lnTo>
                  <a:lnTo>
                    <a:pt x="723" y="575"/>
                  </a:lnTo>
                  <a:lnTo>
                    <a:pt x="723" y="576"/>
                  </a:lnTo>
                  <a:lnTo>
                    <a:pt x="723" y="575"/>
                  </a:lnTo>
                  <a:lnTo>
                    <a:pt x="724" y="577"/>
                  </a:lnTo>
                  <a:lnTo>
                    <a:pt x="724" y="578"/>
                  </a:lnTo>
                  <a:lnTo>
                    <a:pt x="724" y="578"/>
                  </a:lnTo>
                  <a:lnTo>
                    <a:pt x="723" y="578"/>
                  </a:lnTo>
                  <a:lnTo>
                    <a:pt x="724" y="579"/>
                  </a:lnTo>
                  <a:lnTo>
                    <a:pt x="725" y="579"/>
                  </a:lnTo>
                  <a:lnTo>
                    <a:pt x="724" y="579"/>
                  </a:lnTo>
                  <a:lnTo>
                    <a:pt x="724" y="578"/>
                  </a:lnTo>
                  <a:lnTo>
                    <a:pt x="725" y="578"/>
                  </a:lnTo>
                  <a:lnTo>
                    <a:pt x="725" y="580"/>
                  </a:lnTo>
                  <a:lnTo>
                    <a:pt x="726" y="580"/>
                  </a:lnTo>
                  <a:lnTo>
                    <a:pt x="725" y="580"/>
                  </a:lnTo>
                  <a:lnTo>
                    <a:pt x="726" y="581"/>
                  </a:lnTo>
                  <a:lnTo>
                    <a:pt x="727" y="582"/>
                  </a:lnTo>
                  <a:lnTo>
                    <a:pt x="727" y="583"/>
                  </a:lnTo>
                  <a:lnTo>
                    <a:pt x="728" y="584"/>
                  </a:lnTo>
                  <a:lnTo>
                    <a:pt x="729" y="584"/>
                  </a:lnTo>
                  <a:lnTo>
                    <a:pt x="730" y="585"/>
                  </a:lnTo>
                  <a:lnTo>
                    <a:pt x="731" y="585"/>
                  </a:lnTo>
                  <a:lnTo>
                    <a:pt x="733" y="586"/>
                  </a:lnTo>
                  <a:lnTo>
                    <a:pt x="734" y="587"/>
                  </a:lnTo>
                  <a:lnTo>
                    <a:pt x="735" y="587"/>
                  </a:lnTo>
                  <a:lnTo>
                    <a:pt x="735" y="588"/>
                  </a:lnTo>
                  <a:lnTo>
                    <a:pt x="735" y="589"/>
                  </a:lnTo>
                  <a:lnTo>
                    <a:pt x="735" y="589"/>
                  </a:lnTo>
                  <a:lnTo>
                    <a:pt x="735" y="588"/>
                  </a:lnTo>
                  <a:lnTo>
                    <a:pt x="736" y="588"/>
                  </a:lnTo>
                  <a:lnTo>
                    <a:pt x="737" y="588"/>
                  </a:lnTo>
                  <a:lnTo>
                    <a:pt x="736" y="589"/>
                  </a:lnTo>
                  <a:lnTo>
                    <a:pt x="737" y="589"/>
                  </a:lnTo>
                  <a:lnTo>
                    <a:pt x="738" y="589"/>
                  </a:lnTo>
                  <a:lnTo>
                    <a:pt x="739" y="589"/>
                  </a:lnTo>
                  <a:lnTo>
                    <a:pt x="740" y="589"/>
                  </a:lnTo>
                  <a:lnTo>
                    <a:pt x="741" y="590"/>
                  </a:lnTo>
                  <a:lnTo>
                    <a:pt x="741" y="589"/>
                  </a:lnTo>
                  <a:lnTo>
                    <a:pt x="742" y="589"/>
                  </a:lnTo>
                  <a:lnTo>
                    <a:pt x="742" y="590"/>
                  </a:lnTo>
                  <a:lnTo>
                    <a:pt x="743" y="590"/>
                  </a:lnTo>
                  <a:lnTo>
                    <a:pt x="744" y="590"/>
                  </a:lnTo>
                  <a:lnTo>
                    <a:pt x="745" y="590"/>
                  </a:lnTo>
                  <a:lnTo>
                    <a:pt x="747" y="590"/>
                  </a:lnTo>
                  <a:lnTo>
                    <a:pt x="747" y="590"/>
                  </a:lnTo>
                  <a:lnTo>
                    <a:pt x="748" y="590"/>
                  </a:lnTo>
                  <a:lnTo>
                    <a:pt x="748" y="590"/>
                  </a:lnTo>
                  <a:lnTo>
                    <a:pt x="748" y="590"/>
                  </a:lnTo>
                  <a:lnTo>
                    <a:pt x="749" y="590"/>
                  </a:lnTo>
                  <a:lnTo>
                    <a:pt x="750" y="590"/>
                  </a:lnTo>
                  <a:lnTo>
                    <a:pt x="750" y="591"/>
                  </a:lnTo>
                  <a:lnTo>
                    <a:pt x="751" y="591"/>
                  </a:lnTo>
                  <a:lnTo>
                    <a:pt x="751" y="592"/>
                  </a:lnTo>
                  <a:lnTo>
                    <a:pt x="752" y="592"/>
                  </a:lnTo>
                  <a:lnTo>
                    <a:pt x="753" y="592"/>
                  </a:lnTo>
                  <a:lnTo>
                    <a:pt x="754" y="593"/>
                  </a:lnTo>
                  <a:lnTo>
                    <a:pt x="754" y="594"/>
                  </a:lnTo>
                  <a:lnTo>
                    <a:pt x="754" y="594"/>
                  </a:lnTo>
                  <a:lnTo>
                    <a:pt x="755" y="595"/>
                  </a:lnTo>
                  <a:lnTo>
                    <a:pt x="756" y="595"/>
                  </a:lnTo>
                  <a:lnTo>
                    <a:pt x="756" y="596"/>
                  </a:lnTo>
                  <a:lnTo>
                    <a:pt x="757" y="597"/>
                  </a:lnTo>
                  <a:lnTo>
                    <a:pt x="757" y="597"/>
                  </a:lnTo>
                  <a:lnTo>
                    <a:pt x="757" y="599"/>
                  </a:lnTo>
                  <a:lnTo>
                    <a:pt x="758" y="600"/>
                  </a:lnTo>
                  <a:lnTo>
                    <a:pt x="758" y="601"/>
                  </a:lnTo>
                  <a:lnTo>
                    <a:pt x="758" y="602"/>
                  </a:lnTo>
                  <a:lnTo>
                    <a:pt x="759" y="602"/>
                  </a:lnTo>
                  <a:lnTo>
                    <a:pt x="760" y="602"/>
                  </a:lnTo>
                  <a:lnTo>
                    <a:pt x="760" y="603"/>
                  </a:lnTo>
                  <a:lnTo>
                    <a:pt x="761" y="603"/>
                  </a:lnTo>
                  <a:lnTo>
                    <a:pt x="763" y="604"/>
                  </a:lnTo>
                  <a:lnTo>
                    <a:pt x="764" y="605"/>
                  </a:lnTo>
                  <a:lnTo>
                    <a:pt x="765" y="605"/>
                  </a:lnTo>
                  <a:lnTo>
                    <a:pt x="766" y="605"/>
                  </a:lnTo>
                  <a:lnTo>
                    <a:pt x="766" y="606"/>
                  </a:lnTo>
                  <a:lnTo>
                    <a:pt x="766" y="607"/>
                  </a:lnTo>
                  <a:lnTo>
                    <a:pt x="766" y="608"/>
                  </a:lnTo>
                  <a:lnTo>
                    <a:pt x="766" y="609"/>
                  </a:lnTo>
                  <a:lnTo>
                    <a:pt x="767" y="609"/>
                  </a:lnTo>
                  <a:lnTo>
                    <a:pt x="767" y="610"/>
                  </a:lnTo>
                  <a:lnTo>
                    <a:pt x="767" y="610"/>
                  </a:lnTo>
                  <a:lnTo>
                    <a:pt x="768" y="610"/>
                  </a:lnTo>
                  <a:lnTo>
                    <a:pt x="769" y="611"/>
                  </a:lnTo>
                  <a:lnTo>
                    <a:pt x="770" y="611"/>
                  </a:lnTo>
                  <a:lnTo>
                    <a:pt x="771" y="612"/>
                  </a:lnTo>
                  <a:lnTo>
                    <a:pt x="774" y="613"/>
                  </a:lnTo>
                  <a:lnTo>
                    <a:pt x="774" y="614"/>
                  </a:lnTo>
                  <a:lnTo>
                    <a:pt x="774" y="613"/>
                  </a:lnTo>
                  <a:lnTo>
                    <a:pt x="774" y="614"/>
                  </a:lnTo>
                  <a:lnTo>
                    <a:pt x="775" y="614"/>
                  </a:lnTo>
                  <a:lnTo>
                    <a:pt x="776" y="615"/>
                  </a:lnTo>
                  <a:lnTo>
                    <a:pt x="777" y="616"/>
                  </a:lnTo>
                  <a:lnTo>
                    <a:pt x="778" y="616"/>
                  </a:lnTo>
                  <a:lnTo>
                    <a:pt x="779" y="616"/>
                  </a:lnTo>
                  <a:lnTo>
                    <a:pt x="779" y="617"/>
                  </a:lnTo>
                  <a:lnTo>
                    <a:pt x="780" y="618"/>
                  </a:lnTo>
                  <a:lnTo>
                    <a:pt x="780" y="617"/>
                  </a:lnTo>
                  <a:lnTo>
                    <a:pt x="780" y="618"/>
                  </a:lnTo>
                  <a:lnTo>
                    <a:pt x="780" y="619"/>
                  </a:lnTo>
                  <a:lnTo>
                    <a:pt x="781" y="620"/>
                  </a:lnTo>
                  <a:lnTo>
                    <a:pt x="782" y="620"/>
                  </a:lnTo>
                  <a:lnTo>
                    <a:pt x="782" y="621"/>
                  </a:lnTo>
                  <a:lnTo>
                    <a:pt x="783" y="621"/>
                  </a:lnTo>
                  <a:lnTo>
                    <a:pt x="784" y="622"/>
                  </a:lnTo>
                  <a:lnTo>
                    <a:pt x="785" y="623"/>
                  </a:lnTo>
                  <a:lnTo>
                    <a:pt x="786" y="623"/>
                  </a:lnTo>
                  <a:lnTo>
                    <a:pt x="786" y="623"/>
                  </a:lnTo>
                  <a:lnTo>
                    <a:pt x="787" y="623"/>
                  </a:lnTo>
                  <a:lnTo>
                    <a:pt x="788" y="623"/>
                  </a:lnTo>
                  <a:lnTo>
                    <a:pt x="789" y="623"/>
                  </a:lnTo>
                  <a:lnTo>
                    <a:pt x="790" y="623"/>
                  </a:lnTo>
                  <a:lnTo>
                    <a:pt x="790" y="624"/>
                  </a:lnTo>
                  <a:lnTo>
                    <a:pt x="790" y="625"/>
                  </a:lnTo>
                  <a:lnTo>
                    <a:pt x="791" y="625"/>
                  </a:lnTo>
                  <a:lnTo>
                    <a:pt x="792" y="626"/>
                  </a:lnTo>
                  <a:lnTo>
                    <a:pt x="793" y="627"/>
                  </a:lnTo>
                  <a:lnTo>
                    <a:pt x="793" y="627"/>
                  </a:lnTo>
                  <a:lnTo>
                    <a:pt x="794" y="627"/>
                  </a:lnTo>
                  <a:lnTo>
                    <a:pt x="794" y="628"/>
                  </a:lnTo>
                  <a:lnTo>
                    <a:pt x="795" y="628"/>
                  </a:lnTo>
                  <a:lnTo>
                    <a:pt x="796" y="628"/>
                  </a:lnTo>
                  <a:lnTo>
                    <a:pt x="797" y="629"/>
                  </a:lnTo>
                  <a:lnTo>
                    <a:pt x="798" y="629"/>
                  </a:lnTo>
                  <a:lnTo>
                    <a:pt x="798" y="629"/>
                  </a:lnTo>
                  <a:lnTo>
                    <a:pt x="798" y="630"/>
                  </a:lnTo>
                  <a:lnTo>
                    <a:pt x="798" y="631"/>
                  </a:lnTo>
                  <a:lnTo>
                    <a:pt x="797" y="631"/>
                  </a:lnTo>
                  <a:lnTo>
                    <a:pt x="797" y="632"/>
                  </a:lnTo>
                  <a:lnTo>
                    <a:pt x="796" y="633"/>
                  </a:lnTo>
                  <a:lnTo>
                    <a:pt x="796" y="634"/>
                  </a:lnTo>
                  <a:lnTo>
                    <a:pt x="793" y="634"/>
                  </a:lnTo>
                  <a:lnTo>
                    <a:pt x="789" y="634"/>
                  </a:lnTo>
                  <a:lnTo>
                    <a:pt x="786" y="634"/>
                  </a:lnTo>
                  <a:lnTo>
                    <a:pt x="613" y="634"/>
                  </a:lnTo>
                  <a:lnTo>
                    <a:pt x="575" y="634"/>
                  </a:lnTo>
                  <a:lnTo>
                    <a:pt x="553" y="633"/>
                  </a:lnTo>
                  <a:lnTo>
                    <a:pt x="552" y="633"/>
                  </a:lnTo>
                  <a:lnTo>
                    <a:pt x="495" y="633"/>
                  </a:lnTo>
                  <a:lnTo>
                    <a:pt x="413" y="634"/>
                  </a:lnTo>
                  <a:lnTo>
                    <a:pt x="369" y="635"/>
                  </a:lnTo>
                  <a:lnTo>
                    <a:pt x="119" y="634"/>
                  </a:lnTo>
                  <a:lnTo>
                    <a:pt x="19" y="634"/>
                  </a:lnTo>
                  <a:lnTo>
                    <a:pt x="19" y="504"/>
                  </a:lnTo>
                  <a:lnTo>
                    <a:pt x="19" y="489"/>
                  </a:lnTo>
                  <a:lnTo>
                    <a:pt x="19" y="464"/>
                  </a:lnTo>
                  <a:lnTo>
                    <a:pt x="19" y="447"/>
                  </a:lnTo>
                  <a:lnTo>
                    <a:pt x="19" y="435"/>
                  </a:lnTo>
                  <a:lnTo>
                    <a:pt x="19" y="415"/>
                  </a:lnTo>
                  <a:lnTo>
                    <a:pt x="19" y="392"/>
                  </a:lnTo>
                  <a:lnTo>
                    <a:pt x="19" y="376"/>
                  </a:lnTo>
                  <a:lnTo>
                    <a:pt x="19" y="371"/>
                  </a:lnTo>
                  <a:lnTo>
                    <a:pt x="19" y="353"/>
                  </a:lnTo>
                  <a:lnTo>
                    <a:pt x="19" y="331"/>
                  </a:lnTo>
                  <a:lnTo>
                    <a:pt x="19" y="311"/>
                  </a:lnTo>
                  <a:lnTo>
                    <a:pt x="19" y="276"/>
                  </a:lnTo>
                  <a:lnTo>
                    <a:pt x="19" y="276"/>
                  </a:lnTo>
                  <a:lnTo>
                    <a:pt x="19" y="264"/>
                  </a:lnTo>
                  <a:lnTo>
                    <a:pt x="19" y="262"/>
                  </a:lnTo>
                  <a:lnTo>
                    <a:pt x="19" y="256"/>
                  </a:lnTo>
                  <a:lnTo>
                    <a:pt x="19" y="255"/>
                  </a:lnTo>
                  <a:lnTo>
                    <a:pt x="19" y="247"/>
                  </a:lnTo>
                  <a:lnTo>
                    <a:pt x="19" y="240"/>
                  </a:lnTo>
                  <a:lnTo>
                    <a:pt x="19" y="233"/>
                  </a:lnTo>
                  <a:lnTo>
                    <a:pt x="19" y="225"/>
                  </a:lnTo>
                  <a:lnTo>
                    <a:pt x="19" y="218"/>
                  </a:lnTo>
                  <a:lnTo>
                    <a:pt x="19" y="211"/>
                  </a:lnTo>
                  <a:lnTo>
                    <a:pt x="19" y="203"/>
                  </a:lnTo>
                  <a:lnTo>
                    <a:pt x="19" y="196"/>
                  </a:lnTo>
                  <a:lnTo>
                    <a:pt x="19" y="189"/>
                  </a:lnTo>
                  <a:lnTo>
                    <a:pt x="19" y="188"/>
                  </a:lnTo>
                  <a:lnTo>
                    <a:pt x="19" y="181"/>
                  </a:lnTo>
                  <a:lnTo>
                    <a:pt x="19" y="180"/>
                  </a:lnTo>
                  <a:lnTo>
                    <a:pt x="19" y="174"/>
                  </a:lnTo>
                  <a:lnTo>
                    <a:pt x="19" y="171"/>
                  </a:lnTo>
                  <a:lnTo>
                    <a:pt x="19" y="167"/>
                  </a:lnTo>
                  <a:lnTo>
                    <a:pt x="19" y="161"/>
                  </a:lnTo>
                  <a:lnTo>
                    <a:pt x="19" y="160"/>
                  </a:lnTo>
                  <a:lnTo>
                    <a:pt x="19" y="159"/>
                  </a:lnTo>
                  <a:lnTo>
                    <a:pt x="19" y="159"/>
                  </a:lnTo>
                  <a:lnTo>
                    <a:pt x="19" y="158"/>
                  </a:lnTo>
                  <a:lnTo>
                    <a:pt x="18" y="155"/>
                  </a:lnTo>
                  <a:lnTo>
                    <a:pt x="15" y="150"/>
                  </a:lnTo>
                  <a:lnTo>
                    <a:pt x="14" y="147"/>
                  </a:lnTo>
                  <a:lnTo>
                    <a:pt x="12" y="146"/>
                  </a:lnTo>
                  <a:lnTo>
                    <a:pt x="12" y="144"/>
                  </a:lnTo>
                  <a:lnTo>
                    <a:pt x="11" y="142"/>
                  </a:lnTo>
                  <a:lnTo>
                    <a:pt x="11" y="141"/>
                  </a:lnTo>
                  <a:lnTo>
                    <a:pt x="10" y="141"/>
                  </a:lnTo>
                  <a:lnTo>
                    <a:pt x="11" y="139"/>
                  </a:lnTo>
                  <a:lnTo>
                    <a:pt x="11" y="138"/>
                  </a:lnTo>
                  <a:lnTo>
                    <a:pt x="12" y="137"/>
                  </a:lnTo>
                  <a:lnTo>
                    <a:pt x="12" y="136"/>
                  </a:lnTo>
                  <a:lnTo>
                    <a:pt x="12" y="135"/>
                  </a:lnTo>
                  <a:lnTo>
                    <a:pt x="13" y="135"/>
                  </a:lnTo>
                  <a:lnTo>
                    <a:pt x="12" y="134"/>
                  </a:lnTo>
                  <a:lnTo>
                    <a:pt x="12" y="132"/>
                  </a:lnTo>
                  <a:lnTo>
                    <a:pt x="10" y="128"/>
                  </a:lnTo>
                  <a:lnTo>
                    <a:pt x="9" y="126"/>
                  </a:lnTo>
                  <a:lnTo>
                    <a:pt x="7" y="123"/>
                  </a:lnTo>
                  <a:lnTo>
                    <a:pt x="7" y="121"/>
                  </a:lnTo>
                  <a:lnTo>
                    <a:pt x="7" y="120"/>
                  </a:lnTo>
                  <a:lnTo>
                    <a:pt x="8" y="119"/>
                  </a:lnTo>
                  <a:lnTo>
                    <a:pt x="8" y="117"/>
                  </a:lnTo>
                  <a:lnTo>
                    <a:pt x="7" y="115"/>
                  </a:lnTo>
                  <a:lnTo>
                    <a:pt x="6" y="114"/>
                  </a:lnTo>
                  <a:lnTo>
                    <a:pt x="6" y="113"/>
                  </a:lnTo>
                  <a:lnTo>
                    <a:pt x="6" y="112"/>
                  </a:lnTo>
                  <a:lnTo>
                    <a:pt x="6" y="110"/>
                  </a:lnTo>
                  <a:lnTo>
                    <a:pt x="5" y="109"/>
                  </a:lnTo>
                  <a:lnTo>
                    <a:pt x="5" y="109"/>
                  </a:lnTo>
                  <a:lnTo>
                    <a:pt x="5" y="108"/>
                  </a:lnTo>
                  <a:lnTo>
                    <a:pt x="4" y="108"/>
                  </a:lnTo>
                  <a:lnTo>
                    <a:pt x="4" y="106"/>
                  </a:lnTo>
                  <a:lnTo>
                    <a:pt x="3" y="105"/>
                  </a:lnTo>
                  <a:lnTo>
                    <a:pt x="3" y="104"/>
                  </a:lnTo>
                  <a:lnTo>
                    <a:pt x="0" y="101"/>
                  </a:lnTo>
                  <a:lnTo>
                    <a:pt x="0" y="99"/>
                  </a:lnTo>
                  <a:lnTo>
                    <a:pt x="1" y="97"/>
                  </a:lnTo>
                  <a:lnTo>
                    <a:pt x="2" y="96"/>
                  </a:lnTo>
                  <a:lnTo>
                    <a:pt x="3" y="94"/>
                  </a:lnTo>
                  <a:lnTo>
                    <a:pt x="4" y="93"/>
                  </a:lnTo>
                  <a:lnTo>
                    <a:pt x="5" y="91"/>
                  </a:lnTo>
                  <a:lnTo>
                    <a:pt x="5" y="90"/>
                  </a:lnTo>
                  <a:lnTo>
                    <a:pt x="5" y="89"/>
                  </a:lnTo>
                  <a:lnTo>
                    <a:pt x="6" y="89"/>
                  </a:lnTo>
                  <a:lnTo>
                    <a:pt x="7" y="88"/>
                  </a:lnTo>
                  <a:lnTo>
                    <a:pt x="8" y="87"/>
                  </a:lnTo>
                  <a:lnTo>
                    <a:pt x="9" y="86"/>
                  </a:lnTo>
                  <a:lnTo>
                    <a:pt x="10" y="84"/>
                  </a:lnTo>
                  <a:lnTo>
                    <a:pt x="11" y="83"/>
                  </a:lnTo>
                  <a:lnTo>
                    <a:pt x="12" y="82"/>
                  </a:lnTo>
                  <a:lnTo>
                    <a:pt x="12" y="81"/>
                  </a:lnTo>
                  <a:lnTo>
                    <a:pt x="14" y="80"/>
                  </a:lnTo>
                  <a:lnTo>
                    <a:pt x="14" y="79"/>
                  </a:lnTo>
                  <a:lnTo>
                    <a:pt x="15" y="78"/>
                  </a:lnTo>
                  <a:lnTo>
                    <a:pt x="15" y="77"/>
                  </a:lnTo>
                  <a:lnTo>
                    <a:pt x="16" y="76"/>
                  </a:lnTo>
                  <a:lnTo>
                    <a:pt x="16" y="76"/>
                  </a:lnTo>
                  <a:lnTo>
                    <a:pt x="16" y="75"/>
                  </a:lnTo>
                  <a:lnTo>
                    <a:pt x="16" y="74"/>
                  </a:lnTo>
                  <a:lnTo>
                    <a:pt x="16" y="73"/>
                  </a:lnTo>
                  <a:lnTo>
                    <a:pt x="16" y="72"/>
                  </a:lnTo>
                  <a:lnTo>
                    <a:pt x="18" y="70"/>
                  </a:lnTo>
                  <a:lnTo>
                    <a:pt x="18" y="69"/>
                  </a:lnTo>
                  <a:lnTo>
                    <a:pt x="19" y="68"/>
                  </a:lnTo>
                  <a:lnTo>
                    <a:pt x="19" y="67"/>
                  </a:lnTo>
                  <a:lnTo>
                    <a:pt x="19" y="66"/>
                  </a:lnTo>
                  <a:lnTo>
                    <a:pt x="19" y="64"/>
                  </a:lnTo>
                  <a:lnTo>
                    <a:pt x="19" y="63"/>
                  </a:lnTo>
                  <a:lnTo>
                    <a:pt x="19" y="62"/>
                  </a:lnTo>
                  <a:lnTo>
                    <a:pt x="19" y="61"/>
                  </a:lnTo>
                  <a:lnTo>
                    <a:pt x="20" y="61"/>
                  </a:lnTo>
                  <a:lnTo>
                    <a:pt x="20" y="60"/>
                  </a:lnTo>
                  <a:lnTo>
                    <a:pt x="20" y="59"/>
                  </a:lnTo>
                  <a:lnTo>
                    <a:pt x="19" y="56"/>
                  </a:lnTo>
                  <a:lnTo>
                    <a:pt x="19" y="55"/>
                  </a:lnTo>
                  <a:lnTo>
                    <a:pt x="19" y="54"/>
                  </a:lnTo>
                  <a:lnTo>
                    <a:pt x="19" y="53"/>
                  </a:lnTo>
                  <a:lnTo>
                    <a:pt x="19" y="52"/>
                  </a:lnTo>
                  <a:lnTo>
                    <a:pt x="18" y="51"/>
                  </a:lnTo>
                  <a:lnTo>
                    <a:pt x="18" y="51"/>
                  </a:lnTo>
                  <a:lnTo>
                    <a:pt x="18" y="50"/>
                  </a:lnTo>
                  <a:lnTo>
                    <a:pt x="17" y="49"/>
                  </a:lnTo>
                  <a:lnTo>
                    <a:pt x="17" y="48"/>
                  </a:lnTo>
                  <a:lnTo>
                    <a:pt x="16" y="47"/>
                  </a:lnTo>
                  <a:lnTo>
                    <a:pt x="16" y="46"/>
                  </a:lnTo>
                  <a:lnTo>
                    <a:pt x="16" y="45"/>
                  </a:lnTo>
                  <a:lnTo>
                    <a:pt x="15" y="44"/>
                  </a:lnTo>
                  <a:lnTo>
                    <a:pt x="15" y="44"/>
                  </a:lnTo>
                  <a:lnTo>
                    <a:pt x="14" y="43"/>
                  </a:lnTo>
                  <a:lnTo>
                    <a:pt x="14" y="41"/>
                  </a:lnTo>
                  <a:lnTo>
                    <a:pt x="12" y="38"/>
                  </a:lnTo>
                  <a:lnTo>
                    <a:pt x="12" y="38"/>
                  </a:lnTo>
                  <a:lnTo>
                    <a:pt x="12" y="37"/>
                  </a:lnTo>
                  <a:lnTo>
                    <a:pt x="12" y="36"/>
                  </a:lnTo>
                  <a:lnTo>
                    <a:pt x="12" y="34"/>
                  </a:lnTo>
                  <a:lnTo>
                    <a:pt x="12" y="32"/>
                  </a:lnTo>
                  <a:lnTo>
                    <a:pt x="12" y="30"/>
                  </a:lnTo>
                  <a:lnTo>
                    <a:pt x="12" y="29"/>
                  </a:lnTo>
                  <a:lnTo>
                    <a:pt x="12" y="27"/>
                  </a:lnTo>
                  <a:lnTo>
                    <a:pt x="12" y="26"/>
                  </a:lnTo>
                  <a:lnTo>
                    <a:pt x="12" y="25"/>
                  </a:lnTo>
                  <a:lnTo>
                    <a:pt x="12" y="24"/>
                  </a:lnTo>
                  <a:lnTo>
                    <a:pt x="11" y="24"/>
                  </a:lnTo>
                  <a:lnTo>
                    <a:pt x="11" y="23"/>
                  </a:lnTo>
                  <a:lnTo>
                    <a:pt x="11" y="22"/>
                  </a:lnTo>
                  <a:lnTo>
                    <a:pt x="10" y="19"/>
                  </a:lnTo>
                  <a:lnTo>
                    <a:pt x="11" y="19"/>
                  </a:lnTo>
                  <a:lnTo>
                    <a:pt x="12" y="18"/>
                  </a:lnTo>
                  <a:lnTo>
                    <a:pt x="12" y="17"/>
                  </a:lnTo>
                  <a:lnTo>
                    <a:pt x="13" y="16"/>
                  </a:lnTo>
                  <a:lnTo>
                    <a:pt x="14" y="16"/>
                  </a:lnTo>
                  <a:lnTo>
                    <a:pt x="14" y="15"/>
                  </a:lnTo>
                  <a:lnTo>
                    <a:pt x="15" y="15"/>
                  </a:lnTo>
                  <a:lnTo>
                    <a:pt x="16" y="14"/>
                  </a:lnTo>
                  <a:lnTo>
                    <a:pt x="17" y="13"/>
                  </a:lnTo>
                  <a:lnTo>
                    <a:pt x="18" y="12"/>
                  </a:lnTo>
                  <a:lnTo>
                    <a:pt x="19" y="12"/>
                  </a:lnTo>
                  <a:lnTo>
                    <a:pt x="20" y="11"/>
                  </a:lnTo>
                  <a:lnTo>
                    <a:pt x="22" y="10"/>
                  </a:lnTo>
                  <a:lnTo>
                    <a:pt x="24" y="9"/>
                  </a:lnTo>
                  <a:lnTo>
                    <a:pt x="24" y="8"/>
                  </a:lnTo>
                  <a:lnTo>
                    <a:pt x="24" y="7"/>
                  </a:lnTo>
                  <a:lnTo>
                    <a:pt x="24" y="6"/>
                  </a:lnTo>
                  <a:lnTo>
                    <a:pt x="25" y="6"/>
                  </a:lnTo>
                  <a:lnTo>
                    <a:pt x="25" y="5"/>
                  </a:lnTo>
                  <a:lnTo>
                    <a:pt x="25" y="4"/>
                  </a:lnTo>
                  <a:lnTo>
                    <a:pt x="26" y="3"/>
                  </a:lnTo>
                  <a:lnTo>
                    <a:pt x="27" y="3"/>
                  </a:lnTo>
                  <a:lnTo>
                    <a:pt x="27" y="2"/>
                  </a:lnTo>
                  <a:lnTo>
                    <a:pt x="28" y="2"/>
                  </a:lnTo>
                  <a:lnTo>
                    <a:pt x="28" y="1"/>
                  </a:lnTo>
                  <a:lnTo>
                    <a:pt x="28" y="0"/>
                  </a:lnTo>
                  <a:lnTo>
                    <a:pt x="28" y="1"/>
                  </a:lnTo>
                  <a:lnTo>
                    <a:pt x="29" y="1"/>
                  </a:lnTo>
                  <a:lnTo>
                    <a:pt x="29" y="2"/>
                  </a:lnTo>
                  <a:lnTo>
                    <a:pt x="28" y="2"/>
                  </a:lnTo>
                  <a:lnTo>
                    <a:pt x="28" y="3"/>
                  </a:lnTo>
                  <a:lnTo>
                    <a:pt x="29" y="3"/>
                  </a:lnTo>
                  <a:lnTo>
                    <a:pt x="28" y="3"/>
                  </a:lnTo>
                  <a:lnTo>
                    <a:pt x="29" y="3"/>
                  </a:lnTo>
                  <a:lnTo>
                    <a:pt x="29" y="4"/>
                  </a:lnTo>
                  <a:lnTo>
                    <a:pt x="29" y="5"/>
                  </a:lnTo>
                  <a:lnTo>
                    <a:pt x="30" y="5"/>
                  </a:lnTo>
                  <a:lnTo>
                    <a:pt x="30" y="6"/>
                  </a:lnTo>
                  <a:lnTo>
                    <a:pt x="30" y="6"/>
                  </a:lnTo>
                  <a:lnTo>
                    <a:pt x="30" y="7"/>
                  </a:lnTo>
                  <a:lnTo>
                    <a:pt x="31" y="7"/>
                  </a:lnTo>
                  <a:lnTo>
                    <a:pt x="31" y="8"/>
                  </a:lnTo>
                  <a:lnTo>
                    <a:pt x="30" y="8"/>
                  </a:lnTo>
                  <a:lnTo>
                    <a:pt x="30" y="9"/>
                  </a:lnTo>
                  <a:lnTo>
                    <a:pt x="30" y="10"/>
                  </a:lnTo>
                  <a:lnTo>
                    <a:pt x="31" y="10"/>
                  </a:lnTo>
                  <a:lnTo>
                    <a:pt x="32" y="10"/>
                  </a:lnTo>
                  <a:lnTo>
                    <a:pt x="32" y="11"/>
                  </a:lnTo>
                  <a:lnTo>
                    <a:pt x="32" y="11"/>
                  </a:lnTo>
                  <a:lnTo>
                    <a:pt x="33" y="11"/>
                  </a:lnTo>
                  <a:lnTo>
                    <a:pt x="34" y="11"/>
                  </a:lnTo>
                  <a:lnTo>
                    <a:pt x="37" y="12"/>
                  </a:lnTo>
                  <a:lnTo>
                    <a:pt x="38" y="12"/>
                  </a:lnTo>
                  <a:lnTo>
                    <a:pt x="39" y="12"/>
                  </a:lnTo>
                  <a:lnTo>
                    <a:pt x="40" y="12"/>
                  </a:lnTo>
                  <a:lnTo>
                    <a:pt x="43" y="12"/>
                  </a:lnTo>
                  <a:lnTo>
                    <a:pt x="44" y="12"/>
                  </a:lnTo>
                  <a:lnTo>
                    <a:pt x="45" y="12"/>
                  </a:lnTo>
                  <a:lnTo>
                    <a:pt x="47" y="12"/>
                  </a:lnTo>
                  <a:lnTo>
                    <a:pt x="49" y="12"/>
                  </a:lnTo>
                  <a:lnTo>
                    <a:pt x="49" y="11"/>
                  </a:lnTo>
                  <a:lnTo>
                    <a:pt x="51" y="12"/>
                  </a:lnTo>
                  <a:lnTo>
                    <a:pt x="52" y="11"/>
                  </a:lnTo>
                  <a:lnTo>
                    <a:pt x="56" y="10"/>
                  </a:lnTo>
                  <a:lnTo>
                    <a:pt x="57" y="10"/>
                  </a:lnTo>
                  <a:lnTo>
                    <a:pt x="57" y="10"/>
                  </a:lnTo>
                  <a:lnTo>
                    <a:pt x="57" y="9"/>
                  </a:lnTo>
                  <a:lnTo>
                    <a:pt x="58" y="9"/>
                  </a:lnTo>
                  <a:lnTo>
                    <a:pt x="59" y="9"/>
                  </a:lnTo>
                  <a:lnTo>
                    <a:pt x="60" y="9"/>
                  </a:lnTo>
                  <a:lnTo>
                    <a:pt x="61" y="8"/>
                  </a:lnTo>
                  <a:lnTo>
                    <a:pt x="63" y="8"/>
                  </a:lnTo>
                  <a:lnTo>
                    <a:pt x="64" y="7"/>
                  </a:lnTo>
                  <a:lnTo>
                    <a:pt x="65" y="7"/>
                  </a:lnTo>
                  <a:lnTo>
                    <a:pt x="67" y="6"/>
                  </a:lnTo>
                  <a:lnTo>
                    <a:pt x="69" y="6"/>
                  </a:lnTo>
                  <a:lnTo>
                    <a:pt x="71" y="6"/>
                  </a:lnTo>
                  <a:lnTo>
                    <a:pt x="73" y="5"/>
                  </a:lnTo>
                  <a:lnTo>
                    <a:pt x="74" y="5"/>
                  </a:lnTo>
                  <a:lnTo>
                    <a:pt x="75" y="5"/>
                  </a:lnTo>
                  <a:lnTo>
                    <a:pt x="76" y="4"/>
                  </a:lnTo>
                  <a:lnTo>
                    <a:pt x="76" y="4"/>
                  </a:lnTo>
                  <a:lnTo>
                    <a:pt x="77" y="4"/>
                  </a:lnTo>
                  <a:lnTo>
                    <a:pt x="78" y="4"/>
                  </a:lnTo>
                  <a:lnTo>
                    <a:pt x="79" y="4"/>
                  </a:lnTo>
                  <a:lnTo>
                    <a:pt x="80" y="4"/>
                  </a:lnTo>
                  <a:close/>
                  <a:moveTo>
                    <a:pt x="646" y="247"/>
                  </a:moveTo>
                  <a:lnTo>
                    <a:pt x="646" y="247"/>
                  </a:lnTo>
                  <a:lnTo>
                    <a:pt x="645" y="247"/>
                  </a:lnTo>
                  <a:lnTo>
                    <a:pt x="644" y="247"/>
                  </a:lnTo>
                  <a:lnTo>
                    <a:pt x="643" y="246"/>
                  </a:lnTo>
                  <a:lnTo>
                    <a:pt x="642" y="245"/>
                  </a:lnTo>
                  <a:lnTo>
                    <a:pt x="641" y="245"/>
                  </a:lnTo>
                  <a:lnTo>
                    <a:pt x="640" y="244"/>
                  </a:lnTo>
                  <a:lnTo>
                    <a:pt x="640" y="243"/>
                  </a:lnTo>
                  <a:lnTo>
                    <a:pt x="640" y="243"/>
                  </a:lnTo>
                  <a:lnTo>
                    <a:pt x="640" y="242"/>
                  </a:lnTo>
                  <a:lnTo>
                    <a:pt x="639" y="241"/>
                  </a:lnTo>
                  <a:lnTo>
                    <a:pt x="640" y="241"/>
                  </a:lnTo>
                  <a:lnTo>
                    <a:pt x="640" y="240"/>
                  </a:lnTo>
                  <a:lnTo>
                    <a:pt x="641" y="240"/>
                  </a:lnTo>
                  <a:lnTo>
                    <a:pt x="642" y="240"/>
                  </a:lnTo>
                  <a:lnTo>
                    <a:pt x="643" y="240"/>
                  </a:lnTo>
                  <a:lnTo>
                    <a:pt x="643" y="241"/>
                  </a:lnTo>
                  <a:lnTo>
                    <a:pt x="644" y="241"/>
                  </a:lnTo>
                  <a:lnTo>
                    <a:pt x="644" y="242"/>
                  </a:lnTo>
                  <a:lnTo>
                    <a:pt x="643" y="242"/>
                  </a:lnTo>
                  <a:lnTo>
                    <a:pt x="642" y="242"/>
                  </a:lnTo>
                  <a:lnTo>
                    <a:pt x="641" y="242"/>
                  </a:lnTo>
                  <a:lnTo>
                    <a:pt x="640" y="242"/>
                  </a:lnTo>
                  <a:lnTo>
                    <a:pt x="640" y="243"/>
                  </a:lnTo>
                  <a:lnTo>
                    <a:pt x="641" y="243"/>
                  </a:lnTo>
                  <a:lnTo>
                    <a:pt x="642" y="243"/>
                  </a:lnTo>
                  <a:lnTo>
                    <a:pt x="643" y="243"/>
                  </a:lnTo>
                  <a:lnTo>
                    <a:pt x="644" y="243"/>
                  </a:lnTo>
                  <a:lnTo>
                    <a:pt x="644" y="243"/>
                  </a:lnTo>
                  <a:lnTo>
                    <a:pt x="645" y="243"/>
                  </a:lnTo>
                  <a:lnTo>
                    <a:pt x="646" y="243"/>
                  </a:lnTo>
                  <a:lnTo>
                    <a:pt x="646" y="243"/>
                  </a:lnTo>
                  <a:lnTo>
                    <a:pt x="646" y="243"/>
                  </a:lnTo>
                  <a:lnTo>
                    <a:pt x="646" y="243"/>
                  </a:lnTo>
                  <a:lnTo>
                    <a:pt x="646" y="244"/>
                  </a:lnTo>
                  <a:lnTo>
                    <a:pt x="646" y="244"/>
                  </a:lnTo>
                  <a:lnTo>
                    <a:pt x="647" y="244"/>
                  </a:lnTo>
                  <a:lnTo>
                    <a:pt x="647" y="245"/>
                  </a:lnTo>
                  <a:lnTo>
                    <a:pt x="648" y="245"/>
                  </a:lnTo>
                  <a:lnTo>
                    <a:pt x="648" y="246"/>
                  </a:lnTo>
                  <a:lnTo>
                    <a:pt x="647" y="246"/>
                  </a:lnTo>
                  <a:lnTo>
                    <a:pt x="646" y="247"/>
                  </a:lnTo>
                  <a:close/>
                  <a:moveTo>
                    <a:pt x="603" y="271"/>
                  </a:moveTo>
                  <a:lnTo>
                    <a:pt x="604" y="271"/>
                  </a:lnTo>
                  <a:lnTo>
                    <a:pt x="605" y="271"/>
                  </a:lnTo>
                  <a:lnTo>
                    <a:pt x="606" y="272"/>
                  </a:lnTo>
                  <a:lnTo>
                    <a:pt x="607" y="272"/>
                  </a:lnTo>
                  <a:lnTo>
                    <a:pt x="607" y="273"/>
                  </a:lnTo>
                  <a:lnTo>
                    <a:pt x="609" y="274"/>
                  </a:lnTo>
                  <a:lnTo>
                    <a:pt x="610" y="276"/>
                  </a:lnTo>
                  <a:lnTo>
                    <a:pt x="610" y="277"/>
                  </a:lnTo>
                  <a:lnTo>
                    <a:pt x="609" y="277"/>
                  </a:lnTo>
                  <a:lnTo>
                    <a:pt x="608" y="276"/>
                  </a:lnTo>
                  <a:lnTo>
                    <a:pt x="607" y="276"/>
                  </a:lnTo>
                  <a:lnTo>
                    <a:pt x="607" y="275"/>
                  </a:lnTo>
                  <a:lnTo>
                    <a:pt x="606" y="274"/>
                  </a:lnTo>
                  <a:lnTo>
                    <a:pt x="605" y="274"/>
                  </a:lnTo>
                  <a:lnTo>
                    <a:pt x="604" y="274"/>
                  </a:lnTo>
                  <a:lnTo>
                    <a:pt x="603" y="274"/>
                  </a:lnTo>
                  <a:lnTo>
                    <a:pt x="603" y="273"/>
                  </a:lnTo>
                  <a:lnTo>
                    <a:pt x="602" y="272"/>
                  </a:lnTo>
                  <a:lnTo>
                    <a:pt x="603" y="271"/>
                  </a:lnTo>
                  <a:close/>
                  <a:moveTo>
                    <a:pt x="656" y="246"/>
                  </a:moveTo>
                  <a:lnTo>
                    <a:pt x="656" y="247"/>
                  </a:lnTo>
                  <a:lnTo>
                    <a:pt x="655" y="247"/>
                  </a:lnTo>
                  <a:lnTo>
                    <a:pt x="654" y="247"/>
                  </a:lnTo>
                  <a:lnTo>
                    <a:pt x="653" y="247"/>
                  </a:lnTo>
                  <a:lnTo>
                    <a:pt x="653" y="246"/>
                  </a:lnTo>
                  <a:lnTo>
                    <a:pt x="652" y="246"/>
                  </a:lnTo>
                  <a:lnTo>
                    <a:pt x="653" y="246"/>
                  </a:lnTo>
                  <a:lnTo>
                    <a:pt x="653" y="245"/>
                  </a:lnTo>
                  <a:lnTo>
                    <a:pt x="652" y="245"/>
                  </a:lnTo>
                  <a:lnTo>
                    <a:pt x="652" y="244"/>
                  </a:lnTo>
                  <a:lnTo>
                    <a:pt x="652" y="245"/>
                  </a:lnTo>
                  <a:lnTo>
                    <a:pt x="652" y="246"/>
                  </a:lnTo>
                  <a:lnTo>
                    <a:pt x="651" y="246"/>
                  </a:lnTo>
                  <a:lnTo>
                    <a:pt x="650" y="246"/>
                  </a:lnTo>
                  <a:lnTo>
                    <a:pt x="651" y="246"/>
                  </a:lnTo>
                  <a:lnTo>
                    <a:pt x="651" y="245"/>
                  </a:lnTo>
                  <a:lnTo>
                    <a:pt x="651" y="244"/>
                  </a:lnTo>
                  <a:lnTo>
                    <a:pt x="652" y="244"/>
                  </a:lnTo>
                  <a:lnTo>
                    <a:pt x="652" y="244"/>
                  </a:lnTo>
                  <a:lnTo>
                    <a:pt x="652" y="243"/>
                  </a:lnTo>
                  <a:lnTo>
                    <a:pt x="652" y="243"/>
                  </a:lnTo>
                  <a:lnTo>
                    <a:pt x="653" y="243"/>
                  </a:lnTo>
                  <a:lnTo>
                    <a:pt x="654" y="243"/>
                  </a:lnTo>
                  <a:lnTo>
                    <a:pt x="654" y="244"/>
                  </a:lnTo>
                  <a:lnTo>
                    <a:pt x="655" y="244"/>
                  </a:lnTo>
                  <a:lnTo>
                    <a:pt x="654" y="244"/>
                  </a:lnTo>
                  <a:lnTo>
                    <a:pt x="655" y="244"/>
                  </a:lnTo>
                  <a:lnTo>
                    <a:pt x="655" y="245"/>
                  </a:lnTo>
                  <a:lnTo>
                    <a:pt x="656" y="245"/>
                  </a:lnTo>
                  <a:lnTo>
                    <a:pt x="656" y="246"/>
                  </a:lnTo>
                  <a:close/>
                  <a:moveTo>
                    <a:pt x="594" y="269"/>
                  </a:moveTo>
                  <a:lnTo>
                    <a:pt x="594" y="269"/>
                  </a:lnTo>
                  <a:lnTo>
                    <a:pt x="593" y="270"/>
                  </a:lnTo>
                  <a:lnTo>
                    <a:pt x="592" y="269"/>
                  </a:lnTo>
                  <a:lnTo>
                    <a:pt x="593" y="269"/>
                  </a:lnTo>
                  <a:lnTo>
                    <a:pt x="593" y="269"/>
                  </a:lnTo>
                  <a:lnTo>
                    <a:pt x="592" y="269"/>
                  </a:lnTo>
                  <a:lnTo>
                    <a:pt x="593" y="269"/>
                  </a:lnTo>
                  <a:lnTo>
                    <a:pt x="592" y="269"/>
                  </a:lnTo>
                  <a:lnTo>
                    <a:pt x="591" y="269"/>
                  </a:lnTo>
                  <a:lnTo>
                    <a:pt x="591" y="268"/>
                  </a:lnTo>
                  <a:lnTo>
                    <a:pt x="591" y="267"/>
                  </a:lnTo>
                  <a:lnTo>
                    <a:pt x="592" y="267"/>
                  </a:lnTo>
                  <a:lnTo>
                    <a:pt x="592" y="266"/>
                  </a:lnTo>
                  <a:lnTo>
                    <a:pt x="593" y="266"/>
                  </a:lnTo>
                  <a:lnTo>
                    <a:pt x="593" y="267"/>
                  </a:lnTo>
                  <a:lnTo>
                    <a:pt x="594" y="268"/>
                  </a:lnTo>
                  <a:lnTo>
                    <a:pt x="594" y="269"/>
                  </a:lnTo>
                  <a:close/>
                  <a:moveTo>
                    <a:pt x="601" y="291"/>
                  </a:moveTo>
                  <a:lnTo>
                    <a:pt x="601" y="290"/>
                  </a:lnTo>
                  <a:lnTo>
                    <a:pt x="601" y="290"/>
                  </a:lnTo>
                  <a:lnTo>
                    <a:pt x="601" y="289"/>
                  </a:lnTo>
                  <a:lnTo>
                    <a:pt x="601" y="288"/>
                  </a:lnTo>
                  <a:lnTo>
                    <a:pt x="602" y="289"/>
                  </a:lnTo>
                  <a:lnTo>
                    <a:pt x="603" y="289"/>
                  </a:lnTo>
                  <a:lnTo>
                    <a:pt x="603" y="290"/>
                  </a:lnTo>
                  <a:lnTo>
                    <a:pt x="603" y="291"/>
                  </a:lnTo>
                  <a:lnTo>
                    <a:pt x="604" y="292"/>
                  </a:lnTo>
                  <a:lnTo>
                    <a:pt x="605" y="293"/>
                  </a:lnTo>
                  <a:lnTo>
                    <a:pt x="605" y="294"/>
                  </a:lnTo>
                  <a:lnTo>
                    <a:pt x="605" y="295"/>
                  </a:lnTo>
                  <a:lnTo>
                    <a:pt x="604" y="295"/>
                  </a:lnTo>
                  <a:lnTo>
                    <a:pt x="604" y="294"/>
                  </a:lnTo>
                  <a:lnTo>
                    <a:pt x="604" y="293"/>
                  </a:lnTo>
                  <a:lnTo>
                    <a:pt x="602" y="292"/>
                  </a:lnTo>
                  <a:lnTo>
                    <a:pt x="602" y="291"/>
                  </a:lnTo>
                  <a:lnTo>
                    <a:pt x="601" y="291"/>
                  </a:lnTo>
                  <a:close/>
                  <a:moveTo>
                    <a:pt x="712" y="553"/>
                  </a:moveTo>
                  <a:lnTo>
                    <a:pt x="715" y="552"/>
                  </a:lnTo>
                  <a:lnTo>
                    <a:pt x="716" y="552"/>
                  </a:lnTo>
                  <a:lnTo>
                    <a:pt x="716" y="553"/>
                  </a:lnTo>
                  <a:lnTo>
                    <a:pt x="717" y="553"/>
                  </a:lnTo>
                  <a:lnTo>
                    <a:pt x="718" y="552"/>
                  </a:lnTo>
                  <a:lnTo>
                    <a:pt x="718" y="553"/>
                  </a:lnTo>
                  <a:lnTo>
                    <a:pt x="719" y="553"/>
                  </a:lnTo>
                  <a:lnTo>
                    <a:pt x="718" y="553"/>
                  </a:lnTo>
                  <a:lnTo>
                    <a:pt x="719" y="554"/>
                  </a:lnTo>
                  <a:lnTo>
                    <a:pt x="720" y="556"/>
                  </a:lnTo>
                  <a:lnTo>
                    <a:pt x="719" y="555"/>
                  </a:lnTo>
                  <a:lnTo>
                    <a:pt x="718" y="555"/>
                  </a:lnTo>
                  <a:lnTo>
                    <a:pt x="718" y="554"/>
                  </a:lnTo>
                  <a:lnTo>
                    <a:pt x="717" y="553"/>
                  </a:lnTo>
                  <a:lnTo>
                    <a:pt x="716" y="553"/>
                  </a:lnTo>
                  <a:lnTo>
                    <a:pt x="716" y="553"/>
                  </a:lnTo>
                  <a:lnTo>
                    <a:pt x="715" y="553"/>
                  </a:lnTo>
                  <a:lnTo>
                    <a:pt x="714" y="553"/>
                  </a:lnTo>
                  <a:lnTo>
                    <a:pt x="713" y="554"/>
                  </a:lnTo>
                  <a:lnTo>
                    <a:pt x="712" y="554"/>
                  </a:lnTo>
                  <a:lnTo>
                    <a:pt x="713" y="554"/>
                  </a:lnTo>
                  <a:lnTo>
                    <a:pt x="714" y="555"/>
                  </a:lnTo>
                  <a:lnTo>
                    <a:pt x="713" y="555"/>
                  </a:lnTo>
                  <a:lnTo>
                    <a:pt x="712" y="554"/>
                  </a:lnTo>
                  <a:lnTo>
                    <a:pt x="711" y="554"/>
                  </a:lnTo>
                  <a:lnTo>
                    <a:pt x="712" y="554"/>
                  </a:lnTo>
                  <a:lnTo>
                    <a:pt x="711" y="554"/>
                  </a:lnTo>
                  <a:lnTo>
                    <a:pt x="711" y="553"/>
                  </a:lnTo>
                  <a:lnTo>
                    <a:pt x="712" y="553"/>
                  </a:lnTo>
                  <a:close/>
                  <a:moveTo>
                    <a:pt x="606" y="321"/>
                  </a:moveTo>
                  <a:lnTo>
                    <a:pt x="606" y="321"/>
                  </a:lnTo>
                  <a:lnTo>
                    <a:pt x="607" y="321"/>
                  </a:lnTo>
                  <a:lnTo>
                    <a:pt x="607" y="321"/>
                  </a:lnTo>
                  <a:lnTo>
                    <a:pt x="607" y="322"/>
                  </a:lnTo>
                  <a:lnTo>
                    <a:pt x="607" y="323"/>
                  </a:lnTo>
                  <a:lnTo>
                    <a:pt x="607" y="324"/>
                  </a:lnTo>
                  <a:lnTo>
                    <a:pt x="607" y="325"/>
                  </a:lnTo>
                  <a:lnTo>
                    <a:pt x="607" y="326"/>
                  </a:lnTo>
                  <a:lnTo>
                    <a:pt x="607" y="325"/>
                  </a:lnTo>
                  <a:lnTo>
                    <a:pt x="607" y="323"/>
                  </a:lnTo>
                  <a:lnTo>
                    <a:pt x="606" y="322"/>
                  </a:lnTo>
                  <a:lnTo>
                    <a:pt x="605" y="321"/>
                  </a:lnTo>
                  <a:lnTo>
                    <a:pt x="605" y="321"/>
                  </a:lnTo>
                  <a:lnTo>
                    <a:pt x="606" y="321"/>
                  </a:lnTo>
                  <a:lnTo>
                    <a:pt x="606" y="321"/>
                  </a:lnTo>
                  <a:close/>
                  <a:moveTo>
                    <a:pt x="588" y="264"/>
                  </a:moveTo>
                  <a:lnTo>
                    <a:pt x="588" y="263"/>
                  </a:lnTo>
                  <a:lnTo>
                    <a:pt x="588" y="263"/>
                  </a:lnTo>
                  <a:lnTo>
                    <a:pt x="588" y="262"/>
                  </a:lnTo>
                  <a:lnTo>
                    <a:pt x="589" y="262"/>
                  </a:lnTo>
                  <a:lnTo>
                    <a:pt x="590" y="261"/>
                  </a:lnTo>
                  <a:lnTo>
                    <a:pt x="590" y="260"/>
                  </a:lnTo>
                  <a:lnTo>
                    <a:pt x="591" y="261"/>
                  </a:lnTo>
                  <a:lnTo>
                    <a:pt x="591" y="262"/>
                  </a:lnTo>
                  <a:lnTo>
                    <a:pt x="591" y="263"/>
                  </a:lnTo>
                  <a:lnTo>
                    <a:pt x="590" y="263"/>
                  </a:lnTo>
                  <a:lnTo>
                    <a:pt x="589" y="263"/>
                  </a:lnTo>
                  <a:lnTo>
                    <a:pt x="589" y="263"/>
                  </a:lnTo>
                  <a:lnTo>
                    <a:pt x="588" y="264"/>
                  </a:lnTo>
                  <a:close/>
                  <a:moveTo>
                    <a:pt x="595" y="265"/>
                  </a:moveTo>
                  <a:lnTo>
                    <a:pt x="595" y="266"/>
                  </a:lnTo>
                  <a:lnTo>
                    <a:pt x="594" y="266"/>
                  </a:lnTo>
                  <a:lnTo>
                    <a:pt x="594" y="265"/>
                  </a:lnTo>
                  <a:lnTo>
                    <a:pt x="594" y="263"/>
                  </a:lnTo>
                  <a:lnTo>
                    <a:pt x="594" y="263"/>
                  </a:lnTo>
                  <a:lnTo>
                    <a:pt x="595" y="263"/>
                  </a:lnTo>
                  <a:lnTo>
                    <a:pt x="595" y="264"/>
                  </a:lnTo>
                  <a:lnTo>
                    <a:pt x="595" y="265"/>
                  </a:lnTo>
                  <a:close/>
                  <a:moveTo>
                    <a:pt x="698" y="475"/>
                  </a:moveTo>
                  <a:lnTo>
                    <a:pt x="698" y="476"/>
                  </a:lnTo>
                  <a:lnTo>
                    <a:pt x="698" y="477"/>
                  </a:lnTo>
                  <a:lnTo>
                    <a:pt x="698" y="478"/>
                  </a:lnTo>
                  <a:lnTo>
                    <a:pt x="697" y="478"/>
                  </a:lnTo>
                  <a:lnTo>
                    <a:pt x="697" y="477"/>
                  </a:lnTo>
                  <a:lnTo>
                    <a:pt x="697" y="476"/>
                  </a:lnTo>
                  <a:lnTo>
                    <a:pt x="697" y="475"/>
                  </a:lnTo>
                  <a:lnTo>
                    <a:pt x="697" y="475"/>
                  </a:lnTo>
                  <a:lnTo>
                    <a:pt x="698" y="475"/>
                  </a:lnTo>
                  <a:close/>
                  <a:moveTo>
                    <a:pt x="606" y="327"/>
                  </a:moveTo>
                  <a:lnTo>
                    <a:pt x="606" y="328"/>
                  </a:lnTo>
                  <a:lnTo>
                    <a:pt x="606" y="329"/>
                  </a:lnTo>
                  <a:lnTo>
                    <a:pt x="605" y="329"/>
                  </a:lnTo>
                  <a:lnTo>
                    <a:pt x="605" y="328"/>
                  </a:lnTo>
                  <a:lnTo>
                    <a:pt x="604" y="328"/>
                  </a:lnTo>
                  <a:lnTo>
                    <a:pt x="604" y="327"/>
                  </a:lnTo>
                  <a:lnTo>
                    <a:pt x="605" y="327"/>
                  </a:lnTo>
                  <a:lnTo>
                    <a:pt x="606" y="327"/>
                  </a:lnTo>
                  <a:close/>
                  <a:moveTo>
                    <a:pt x="750" y="528"/>
                  </a:moveTo>
                  <a:lnTo>
                    <a:pt x="750" y="527"/>
                  </a:lnTo>
                  <a:lnTo>
                    <a:pt x="751" y="527"/>
                  </a:lnTo>
                  <a:lnTo>
                    <a:pt x="752" y="528"/>
                  </a:lnTo>
                  <a:lnTo>
                    <a:pt x="751" y="529"/>
                  </a:lnTo>
                  <a:lnTo>
                    <a:pt x="750" y="529"/>
                  </a:lnTo>
                  <a:lnTo>
                    <a:pt x="750" y="528"/>
                  </a:lnTo>
                  <a:close/>
                  <a:moveTo>
                    <a:pt x="749" y="590"/>
                  </a:moveTo>
                  <a:lnTo>
                    <a:pt x="749" y="589"/>
                  </a:lnTo>
                  <a:lnTo>
                    <a:pt x="750" y="589"/>
                  </a:lnTo>
                  <a:lnTo>
                    <a:pt x="751" y="589"/>
                  </a:lnTo>
                  <a:lnTo>
                    <a:pt x="751" y="590"/>
                  </a:lnTo>
                  <a:lnTo>
                    <a:pt x="751" y="590"/>
                  </a:lnTo>
                  <a:lnTo>
                    <a:pt x="751" y="591"/>
                  </a:lnTo>
                  <a:lnTo>
                    <a:pt x="751" y="590"/>
                  </a:lnTo>
                  <a:lnTo>
                    <a:pt x="750" y="590"/>
                  </a:lnTo>
                  <a:lnTo>
                    <a:pt x="750" y="590"/>
                  </a:lnTo>
                  <a:lnTo>
                    <a:pt x="749" y="590"/>
                  </a:lnTo>
                  <a:close/>
                  <a:moveTo>
                    <a:pt x="588" y="262"/>
                  </a:moveTo>
                  <a:lnTo>
                    <a:pt x="587" y="261"/>
                  </a:lnTo>
                  <a:lnTo>
                    <a:pt x="586" y="261"/>
                  </a:lnTo>
                  <a:lnTo>
                    <a:pt x="586" y="260"/>
                  </a:lnTo>
                  <a:lnTo>
                    <a:pt x="586" y="259"/>
                  </a:lnTo>
                  <a:lnTo>
                    <a:pt x="587" y="259"/>
                  </a:lnTo>
                  <a:lnTo>
                    <a:pt x="587" y="260"/>
                  </a:lnTo>
                  <a:lnTo>
                    <a:pt x="588" y="260"/>
                  </a:lnTo>
                  <a:lnTo>
                    <a:pt x="588" y="261"/>
                  </a:lnTo>
                  <a:lnTo>
                    <a:pt x="588" y="262"/>
                  </a:lnTo>
                  <a:close/>
                  <a:moveTo>
                    <a:pt x="780" y="616"/>
                  </a:moveTo>
                  <a:lnTo>
                    <a:pt x="780" y="616"/>
                  </a:lnTo>
                  <a:lnTo>
                    <a:pt x="780" y="616"/>
                  </a:lnTo>
                  <a:lnTo>
                    <a:pt x="780" y="615"/>
                  </a:lnTo>
                  <a:lnTo>
                    <a:pt x="780" y="616"/>
                  </a:lnTo>
                  <a:lnTo>
                    <a:pt x="781" y="616"/>
                  </a:lnTo>
                  <a:lnTo>
                    <a:pt x="781" y="617"/>
                  </a:lnTo>
                  <a:lnTo>
                    <a:pt x="781" y="616"/>
                  </a:lnTo>
                  <a:lnTo>
                    <a:pt x="780" y="616"/>
                  </a:lnTo>
                  <a:lnTo>
                    <a:pt x="780" y="616"/>
                  </a:lnTo>
                  <a:lnTo>
                    <a:pt x="780" y="617"/>
                  </a:lnTo>
                  <a:lnTo>
                    <a:pt x="780" y="616"/>
                  </a:lnTo>
                  <a:close/>
                  <a:moveTo>
                    <a:pt x="683" y="458"/>
                  </a:moveTo>
                  <a:lnTo>
                    <a:pt x="684" y="458"/>
                  </a:lnTo>
                  <a:lnTo>
                    <a:pt x="684" y="460"/>
                  </a:lnTo>
                  <a:lnTo>
                    <a:pt x="685" y="461"/>
                  </a:lnTo>
                  <a:lnTo>
                    <a:pt x="684" y="461"/>
                  </a:lnTo>
                  <a:lnTo>
                    <a:pt x="684" y="460"/>
                  </a:lnTo>
                  <a:lnTo>
                    <a:pt x="683" y="460"/>
                  </a:lnTo>
                  <a:lnTo>
                    <a:pt x="683" y="459"/>
                  </a:lnTo>
                  <a:lnTo>
                    <a:pt x="683" y="458"/>
                  </a:lnTo>
                  <a:close/>
                  <a:moveTo>
                    <a:pt x="582" y="255"/>
                  </a:moveTo>
                  <a:lnTo>
                    <a:pt x="582" y="256"/>
                  </a:lnTo>
                  <a:lnTo>
                    <a:pt x="582" y="256"/>
                  </a:lnTo>
                  <a:lnTo>
                    <a:pt x="582" y="256"/>
                  </a:lnTo>
                  <a:lnTo>
                    <a:pt x="582" y="257"/>
                  </a:lnTo>
                  <a:lnTo>
                    <a:pt x="582" y="257"/>
                  </a:lnTo>
                  <a:lnTo>
                    <a:pt x="582" y="256"/>
                  </a:lnTo>
                  <a:lnTo>
                    <a:pt x="581" y="256"/>
                  </a:lnTo>
                  <a:lnTo>
                    <a:pt x="581" y="255"/>
                  </a:lnTo>
                  <a:lnTo>
                    <a:pt x="582" y="255"/>
                  </a:lnTo>
                  <a:close/>
                  <a:moveTo>
                    <a:pt x="742" y="584"/>
                  </a:moveTo>
                  <a:lnTo>
                    <a:pt x="742" y="584"/>
                  </a:lnTo>
                  <a:lnTo>
                    <a:pt x="742" y="584"/>
                  </a:lnTo>
                  <a:lnTo>
                    <a:pt x="742" y="585"/>
                  </a:lnTo>
                  <a:lnTo>
                    <a:pt x="742" y="586"/>
                  </a:lnTo>
                  <a:lnTo>
                    <a:pt x="742" y="585"/>
                  </a:lnTo>
                  <a:lnTo>
                    <a:pt x="741" y="585"/>
                  </a:lnTo>
                  <a:lnTo>
                    <a:pt x="741" y="586"/>
                  </a:lnTo>
                  <a:lnTo>
                    <a:pt x="741" y="585"/>
                  </a:lnTo>
                  <a:lnTo>
                    <a:pt x="741" y="584"/>
                  </a:lnTo>
                  <a:lnTo>
                    <a:pt x="742" y="584"/>
                  </a:lnTo>
                  <a:lnTo>
                    <a:pt x="742" y="584"/>
                  </a:lnTo>
                  <a:lnTo>
                    <a:pt x="742" y="584"/>
                  </a:lnTo>
                  <a:close/>
                  <a:moveTo>
                    <a:pt x="607" y="294"/>
                  </a:moveTo>
                  <a:lnTo>
                    <a:pt x="606" y="295"/>
                  </a:lnTo>
                  <a:lnTo>
                    <a:pt x="606" y="294"/>
                  </a:lnTo>
                  <a:lnTo>
                    <a:pt x="606" y="293"/>
                  </a:lnTo>
                  <a:lnTo>
                    <a:pt x="606" y="292"/>
                  </a:lnTo>
                  <a:lnTo>
                    <a:pt x="607" y="293"/>
                  </a:lnTo>
                  <a:lnTo>
                    <a:pt x="607" y="294"/>
                  </a:lnTo>
                  <a:close/>
                  <a:moveTo>
                    <a:pt x="745" y="587"/>
                  </a:moveTo>
                  <a:lnTo>
                    <a:pt x="745" y="588"/>
                  </a:lnTo>
                  <a:lnTo>
                    <a:pt x="746" y="587"/>
                  </a:lnTo>
                  <a:lnTo>
                    <a:pt x="745" y="587"/>
                  </a:lnTo>
                  <a:lnTo>
                    <a:pt x="746" y="587"/>
                  </a:lnTo>
                  <a:lnTo>
                    <a:pt x="747" y="587"/>
                  </a:lnTo>
                  <a:lnTo>
                    <a:pt x="747" y="586"/>
                  </a:lnTo>
                  <a:lnTo>
                    <a:pt x="748" y="587"/>
                  </a:lnTo>
                  <a:lnTo>
                    <a:pt x="747" y="587"/>
                  </a:lnTo>
                  <a:lnTo>
                    <a:pt x="746" y="587"/>
                  </a:lnTo>
                  <a:lnTo>
                    <a:pt x="746" y="588"/>
                  </a:lnTo>
                  <a:lnTo>
                    <a:pt x="745" y="588"/>
                  </a:lnTo>
                  <a:lnTo>
                    <a:pt x="745" y="587"/>
                  </a:lnTo>
                  <a:close/>
                  <a:moveTo>
                    <a:pt x="698" y="483"/>
                  </a:moveTo>
                  <a:lnTo>
                    <a:pt x="697" y="483"/>
                  </a:lnTo>
                  <a:lnTo>
                    <a:pt x="697" y="482"/>
                  </a:lnTo>
                  <a:lnTo>
                    <a:pt x="696" y="481"/>
                  </a:lnTo>
                  <a:lnTo>
                    <a:pt x="697" y="481"/>
                  </a:lnTo>
                  <a:lnTo>
                    <a:pt x="697" y="481"/>
                  </a:lnTo>
                  <a:lnTo>
                    <a:pt x="697" y="481"/>
                  </a:lnTo>
                  <a:lnTo>
                    <a:pt x="697" y="482"/>
                  </a:lnTo>
                  <a:lnTo>
                    <a:pt x="697" y="482"/>
                  </a:lnTo>
                  <a:lnTo>
                    <a:pt x="697" y="483"/>
                  </a:lnTo>
                  <a:lnTo>
                    <a:pt x="698" y="483"/>
                  </a:lnTo>
                  <a:close/>
                  <a:moveTo>
                    <a:pt x="752" y="582"/>
                  </a:moveTo>
                  <a:lnTo>
                    <a:pt x="752" y="583"/>
                  </a:lnTo>
                  <a:lnTo>
                    <a:pt x="751" y="582"/>
                  </a:lnTo>
                  <a:lnTo>
                    <a:pt x="752" y="582"/>
                  </a:lnTo>
                  <a:lnTo>
                    <a:pt x="752" y="581"/>
                  </a:lnTo>
                  <a:lnTo>
                    <a:pt x="752" y="580"/>
                  </a:lnTo>
                  <a:lnTo>
                    <a:pt x="752" y="581"/>
                  </a:lnTo>
                  <a:lnTo>
                    <a:pt x="753" y="581"/>
                  </a:lnTo>
                  <a:lnTo>
                    <a:pt x="753" y="582"/>
                  </a:lnTo>
                  <a:lnTo>
                    <a:pt x="754" y="582"/>
                  </a:lnTo>
                  <a:lnTo>
                    <a:pt x="754" y="582"/>
                  </a:lnTo>
                  <a:lnTo>
                    <a:pt x="754" y="582"/>
                  </a:lnTo>
                  <a:lnTo>
                    <a:pt x="752" y="582"/>
                  </a:lnTo>
                  <a:close/>
                  <a:moveTo>
                    <a:pt x="584" y="263"/>
                  </a:moveTo>
                  <a:lnTo>
                    <a:pt x="583" y="263"/>
                  </a:lnTo>
                  <a:lnTo>
                    <a:pt x="583" y="263"/>
                  </a:lnTo>
                  <a:lnTo>
                    <a:pt x="583" y="262"/>
                  </a:lnTo>
                  <a:lnTo>
                    <a:pt x="584" y="263"/>
                  </a:lnTo>
                  <a:lnTo>
                    <a:pt x="584" y="263"/>
                  </a:lnTo>
                  <a:close/>
                  <a:moveTo>
                    <a:pt x="699" y="481"/>
                  </a:moveTo>
                  <a:lnTo>
                    <a:pt x="698" y="480"/>
                  </a:lnTo>
                  <a:lnTo>
                    <a:pt x="698" y="479"/>
                  </a:lnTo>
                  <a:lnTo>
                    <a:pt x="699" y="479"/>
                  </a:lnTo>
                  <a:lnTo>
                    <a:pt x="699" y="480"/>
                  </a:lnTo>
                  <a:lnTo>
                    <a:pt x="699" y="481"/>
                  </a:lnTo>
                  <a:close/>
                  <a:moveTo>
                    <a:pt x="747" y="589"/>
                  </a:moveTo>
                  <a:lnTo>
                    <a:pt x="747" y="588"/>
                  </a:lnTo>
                  <a:lnTo>
                    <a:pt x="748" y="588"/>
                  </a:lnTo>
                  <a:lnTo>
                    <a:pt x="748" y="589"/>
                  </a:lnTo>
                  <a:lnTo>
                    <a:pt x="747" y="589"/>
                  </a:lnTo>
                  <a:close/>
                  <a:moveTo>
                    <a:pt x="760" y="588"/>
                  </a:moveTo>
                  <a:lnTo>
                    <a:pt x="761" y="589"/>
                  </a:lnTo>
                  <a:lnTo>
                    <a:pt x="761" y="589"/>
                  </a:lnTo>
                  <a:lnTo>
                    <a:pt x="761" y="590"/>
                  </a:lnTo>
                  <a:lnTo>
                    <a:pt x="762" y="590"/>
                  </a:lnTo>
                  <a:lnTo>
                    <a:pt x="761" y="590"/>
                  </a:lnTo>
                  <a:lnTo>
                    <a:pt x="760" y="588"/>
                  </a:lnTo>
                  <a:lnTo>
                    <a:pt x="759" y="587"/>
                  </a:lnTo>
                  <a:lnTo>
                    <a:pt x="760" y="587"/>
                  </a:lnTo>
                  <a:lnTo>
                    <a:pt x="760" y="588"/>
                  </a:lnTo>
                  <a:close/>
                  <a:moveTo>
                    <a:pt x="599" y="268"/>
                  </a:moveTo>
                  <a:lnTo>
                    <a:pt x="600" y="268"/>
                  </a:lnTo>
                  <a:lnTo>
                    <a:pt x="601" y="268"/>
                  </a:lnTo>
                  <a:lnTo>
                    <a:pt x="601" y="269"/>
                  </a:lnTo>
                  <a:lnTo>
                    <a:pt x="600" y="269"/>
                  </a:lnTo>
                  <a:lnTo>
                    <a:pt x="600" y="268"/>
                  </a:lnTo>
                  <a:lnTo>
                    <a:pt x="599" y="268"/>
                  </a:lnTo>
                  <a:close/>
                  <a:moveTo>
                    <a:pt x="748" y="586"/>
                  </a:moveTo>
                  <a:lnTo>
                    <a:pt x="747" y="586"/>
                  </a:lnTo>
                  <a:lnTo>
                    <a:pt x="747" y="585"/>
                  </a:lnTo>
                  <a:lnTo>
                    <a:pt x="748" y="585"/>
                  </a:lnTo>
                  <a:lnTo>
                    <a:pt x="748" y="584"/>
                  </a:lnTo>
                  <a:lnTo>
                    <a:pt x="748" y="584"/>
                  </a:lnTo>
                  <a:lnTo>
                    <a:pt x="748" y="585"/>
                  </a:lnTo>
                  <a:lnTo>
                    <a:pt x="748" y="586"/>
                  </a:lnTo>
                  <a:close/>
                  <a:moveTo>
                    <a:pt x="778" y="611"/>
                  </a:moveTo>
                  <a:lnTo>
                    <a:pt x="779" y="611"/>
                  </a:lnTo>
                  <a:lnTo>
                    <a:pt x="779" y="612"/>
                  </a:lnTo>
                  <a:lnTo>
                    <a:pt x="779" y="613"/>
                  </a:lnTo>
                  <a:lnTo>
                    <a:pt x="779" y="614"/>
                  </a:lnTo>
                  <a:lnTo>
                    <a:pt x="779" y="613"/>
                  </a:lnTo>
                  <a:lnTo>
                    <a:pt x="778" y="612"/>
                  </a:lnTo>
                  <a:lnTo>
                    <a:pt x="778" y="611"/>
                  </a:lnTo>
                  <a:close/>
                  <a:moveTo>
                    <a:pt x="594" y="263"/>
                  </a:moveTo>
                  <a:lnTo>
                    <a:pt x="594" y="262"/>
                  </a:lnTo>
                  <a:lnTo>
                    <a:pt x="595" y="262"/>
                  </a:lnTo>
                  <a:lnTo>
                    <a:pt x="594" y="263"/>
                  </a:lnTo>
                  <a:lnTo>
                    <a:pt x="594" y="263"/>
                  </a:lnTo>
                  <a:close/>
                  <a:moveTo>
                    <a:pt x="606" y="317"/>
                  </a:moveTo>
                  <a:lnTo>
                    <a:pt x="607" y="317"/>
                  </a:lnTo>
                  <a:lnTo>
                    <a:pt x="607" y="318"/>
                  </a:lnTo>
                  <a:lnTo>
                    <a:pt x="607" y="319"/>
                  </a:lnTo>
                  <a:lnTo>
                    <a:pt x="606" y="319"/>
                  </a:lnTo>
                  <a:lnTo>
                    <a:pt x="607" y="318"/>
                  </a:lnTo>
                  <a:lnTo>
                    <a:pt x="606" y="317"/>
                  </a:lnTo>
                  <a:close/>
                  <a:moveTo>
                    <a:pt x="745" y="585"/>
                  </a:moveTo>
                  <a:lnTo>
                    <a:pt x="745" y="586"/>
                  </a:lnTo>
                  <a:lnTo>
                    <a:pt x="744" y="586"/>
                  </a:lnTo>
                  <a:lnTo>
                    <a:pt x="744" y="585"/>
                  </a:lnTo>
                  <a:lnTo>
                    <a:pt x="745" y="585"/>
                  </a:lnTo>
                  <a:lnTo>
                    <a:pt x="746" y="585"/>
                  </a:lnTo>
                  <a:lnTo>
                    <a:pt x="747" y="585"/>
                  </a:lnTo>
                  <a:lnTo>
                    <a:pt x="746" y="585"/>
                  </a:lnTo>
                  <a:lnTo>
                    <a:pt x="745" y="585"/>
                  </a:lnTo>
                  <a:close/>
                  <a:moveTo>
                    <a:pt x="586" y="264"/>
                  </a:moveTo>
                  <a:lnTo>
                    <a:pt x="587" y="264"/>
                  </a:lnTo>
                  <a:lnTo>
                    <a:pt x="587" y="265"/>
                  </a:lnTo>
                  <a:lnTo>
                    <a:pt x="586" y="264"/>
                  </a:lnTo>
                  <a:close/>
                  <a:moveTo>
                    <a:pt x="700" y="481"/>
                  </a:moveTo>
                  <a:lnTo>
                    <a:pt x="699" y="481"/>
                  </a:lnTo>
                  <a:lnTo>
                    <a:pt x="699" y="481"/>
                  </a:lnTo>
                  <a:lnTo>
                    <a:pt x="700" y="481"/>
                  </a:lnTo>
                  <a:lnTo>
                    <a:pt x="700" y="481"/>
                  </a:lnTo>
                  <a:close/>
                  <a:moveTo>
                    <a:pt x="598" y="270"/>
                  </a:moveTo>
                  <a:lnTo>
                    <a:pt x="599" y="270"/>
                  </a:lnTo>
                  <a:lnTo>
                    <a:pt x="598" y="271"/>
                  </a:lnTo>
                  <a:lnTo>
                    <a:pt x="598" y="270"/>
                  </a:lnTo>
                  <a:lnTo>
                    <a:pt x="597" y="270"/>
                  </a:lnTo>
                  <a:lnTo>
                    <a:pt x="598" y="270"/>
                  </a:lnTo>
                  <a:close/>
                  <a:moveTo>
                    <a:pt x="775" y="609"/>
                  </a:moveTo>
                  <a:lnTo>
                    <a:pt x="775" y="610"/>
                  </a:lnTo>
                  <a:lnTo>
                    <a:pt x="774" y="610"/>
                  </a:lnTo>
                  <a:lnTo>
                    <a:pt x="774" y="609"/>
                  </a:lnTo>
                  <a:lnTo>
                    <a:pt x="774" y="609"/>
                  </a:lnTo>
                  <a:lnTo>
                    <a:pt x="774" y="608"/>
                  </a:lnTo>
                  <a:lnTo>
                    <a:pt x="773" y="607"/>
                  </a:lnTo>
                  <a:lnTo>
                    <a:pt x="774" y="608"/>
                  </a:lnTo>
                  <a:lnTo>
                    <a:pt x="774" y="609"/>
                  </a:lnTo>
                  <a:lnTo>
                    <a:pt x="774" y="609"/>
                  </a:lnTo>
                  <a:lnTo>
                    <a:pt x="775" y="609"/>
                  </a:lnTo>
                  <a:close/>
                  <a:moveTo>
                    <a:pt x="588" y="256"/>
                  </a:moveTo>
                  <a:lnTo>
                    <a:pt x="588" y="256"/>
                  </a:lnTo>
                  <a:lnTo>
                    <a:pt x="587" y="256"/>
                  </a:lnTo>
                  <a:lnTo>
                    <a:pt x="587" y="255"/>
                  </a:lnTo>
                  <a:lnTo>
                    <a:pt x="588" y="256"/>
                  </a:lnTo>
                  <a:close/>
                  <a:moveTo>
                    <a:pt x="589" y="273"/>
                  </a:moveTo>
                  <a:lnTo>
                    <a:pt x="590" y="272"/>
                  </a:lnTo>
                  <a:lnTo>
                    <a:pt x="590" y="273"/>
                  </a:lnTo>
                  <a:lnTo>
                    <a:pt x="589" y="273"/>
                  </a:lnTo>
                  <a:close/>
                  <a:moveTo>
                    <a:pt x="793" y="623"/>
                  </a:moveTo>
                  <a:lnTo>
                    <a:pt x="793" y="623"/>
                  </a:lnTo>
                  <a:lnTo>
                    <a:pt x="793" y="623"/>
                  </a:lnTo>
                  <a:lnTo>
                    <a:pt x="793" y="623"/>
                  </a:lnTo>
                  <a:close/>
                  <a:moveTo>
                    <a:pt x="780" y="611"/>
                  </a:moveTo>
                  <a:lnTo>
                    <a:pt x="779" y="611"/>
                  </a:lnTo>
                  <a:lnTo>
                    <a:pt x="779" y="610"/>
                  </a:lnTo>
                  <a:lnTo>
                    <a:pt x="780" y="610"/>
                  </a:lnTo>
                  <a:lnTo>
                    <a:pt x="780" y="611"/>
                  </a:lnTo>
                  <a:close/>
                  <a:moveTo>
                    <a:pt x="588" y="257"/>
                  </a:moveTo>
                  <a:lnTo>
                    <a:pt x="588" y="256"/>
                  </a:lnTo>
                  <a:lnTo>
                    <a:pt x="588" y="256"/>
                  </a:lnTo>
                  <a:lnTo>
                    <a:pt x="588" y="256"/>
                  </a:lnTo>
                  <a:lnTo>
                    <a:pt x="588" y="256"/>
                  </a:lnTo>
                  <a:lnTo>
                    <a:pt x="588" y="257"/>
                  </a:lnTo>
                  <a:close/>
                  <a:moveTo>
                    <a:pt x="743" y="587"/>
                  </a:moveTo>
                  <a:lnTo>
                    <a:pt x="743" y="588"/>
                  </a:lnTo>
                  <a:lnTo>
                    <a:pt x="744" y="588"/>
                  </a:lnTo>
                  <a:lnTo>
                    <a:pt x="743" y="588"/>
                  </a:lnTo>
                  <a:lnTo>
                    <a:pt x="742" y="588"/>
                  </a:lnTo>
                  <a:lnTo>
                    <a:pt x="742" y="587"/>
                  </a:lnTo>
                  <a:lnTo>
                    <a:pt x="743" y="587"/>
                  </a:lnTo>
                  <a:close/>
                  <a:moveTo>
                    <a:pt x="683" y="456"/>
                  </a:moveTo>
                  <a:lnTo>
                    <a:pt x="683" y="457"/>
                  </a:lnTo>
                  <a:lnTo>
                    <a:pt x="682" y="456"/>
                  </a:lnTo>
                  <a:lnTo>
                    <a:pt x="683" y="456"/>
                  </a:lnTo>
                  <a:close/>
                  <a:moveTo>
                    <a:pt x="594" y="270"/>
                  </a:moveTo>
                  <a:lnTo>
                    <a:pt x="594" y="271"/>
                  </a:lnTo>
                  <a:lnTo>
                    <a:pt x="593" y="270"/>
                  </a:lnTo>
                  <a:lnTo>
                    <a:pt x="594" y="270"/>
                  </a:lnTo>
                  <a:close/>
                  <a:moveTo>
                    <a:pt x="591" y="273"/>
                  </a:moveTo>
                  <a:lnTo>
                    <a:pt x="591" y="272"/>
                  </a:lnTo>
                  <a:lnTo>
                    <a:pt x="592" y="272"/>
                  </a:lnTo>
                  <a:lnTo>
                    <a:pt x="592" y="273"/>
                  </a:lnTo>
                  <a:lnTo>
                    <a:pt x="591" y="273"/>
                  </a:lnTo>
                  <a:close/>
                  <a:moveTo>
                    <a:pt x="280" y="56"/>
                  </a:moveTo>
                  <a:lnTo>
                    <a:pt x="281" y="56"/>
                  </a:lnTo>
                  <a:lnTo>
                    <a:pt x="281" y="56"/>
                  </a:lnTo>
                  <a:lnTo>
                    <a:pt x="282" y="56"/>
                  </a:lnTo>
                  <a:lnTo>
                    <a:pt x="282" y="57"/>
                  </a:lnTo>
                  <a:lnTo>
                    <a:pt x="282" y="56"/>
                  </a:lnTo>
                  <a:lnTo>
                    <a:pt x="281" y="56"/>
                  </a:lnTo>
                  <a:lnTo>
                    <a:pt x="281" y="56"/>
                  </a:lnTo>
                  <a:lnTo>
                    <a:pt x="280" y="56"/>
                  </a:lnTo>
                  <a:close/>
                  <a:moveTo>
                    <a:pt x="758" y="584"/>
                  </a:moveTo>
                  <a:lnTo>
                    <a:pt x="759" y="584"/>
                  </a:lnTo>
                  <a:lnTo>
                    <a:pt x="758" y="584"/>
                  </a:lnTo>
                  <a:lnTo>
                    <a:pt x="758" y="584"/>
                  </a:lnTo>
                  <a:lnTo>
                    <a:pt x="757" y="584"/>
                  </a:lnTo>
                  <a:lnTo>
                    <a:pt x="758" y="584"/>
                  </a:lnTo>
                  <a:close/>
                  <a:moveTo>
                    <a:pt x="727" y="513"/>
                  </a:moveTo>
                  <a:lnTo>
                    <a:pt x="726" y="513"/>
                  </a:lnTo>
                  <a:lnTo>
                    <a:pt x="726" y="513"/>
                  </a:lnTo>
                  <a:lnTo>
                    <a:pt x="727" y="513"/>
                  </a:lnTo>
                  <a:close/>
                  <a:moveTo>
                    <a:pt x="754" y="574"/>
                  </a:moveTo>
                  <a:lnTo>
                    <a:pt x="755" y="574"/>
                  </a:lnTo>
                  <a:lnTo>
                    <a:pt x="756" y="574"/>
                  </a:lnTo>
                  <a:lnTo>
                    <a:pt x="755" y="574"/>
                  </a:lnTo>
                  <a:lnTo>
                    <a:pt x="754" y="574"/>
                  </a:lnTo>
                  <a:close/>
                  <a:moveTo>
                    <a:pt x="600" y="292"/>
                  </a:moveTo>
                  <a:lnTo>
                    <a:pt x="599" y="293"/>
                  </a:lnTo>
                  <a:lnTo>
                    <a:pt x="600" y="292"/>
                  </a:lnTo>
                  <a:close/>
                  <a:moveTo>
                    <a:pt x="594" y="265"/>
                  </a:moveTo>
                  <a:lnTo>
                    <a:pt x="594" y="266"/>
                  </a:lnTo>
                  <a:lnTo>
                    <a:pt x="594" y="265"/>
                  </a:lnTo>
                  <a:close/>
                  <a:moveTo>
                    <a:pt x="593" y="270"/>
                  </a:moveTo>
                  <a:lnTo>
                    <a:pt x="592" y="270"/>
                  </a:lnTo>
                  <a:lnTo>
                    <a:pt x="592" y="269"/>
                  </a:lnTo>
                  <a:lnTo>
                    <a:pt x="592" y="270"/>
                  </a:lnTo>
                  <a:lnTo>
                    <a:pt x="593" y="270"/>
                  </a:lnTo>
                  <a:close/>
                  <a:moveTo>
                    <a:pt x="754" y="531"/>
                  </a:moveTo>
                  <a:lnTo>
                    <a:pt x="753" y="531"/>
                  </a:lnTo>
                  <a:lnTo>
                    <a:pt x="754" y="531"/>
                  </a:lnTo>
                  <a:lnTo>
                    <a:pt x="754" y="531"/>
                  </a:lnTo>
                  <a:close/>
                  <a:moveTo>
                    <a:pt x="597" y="295"/>
                  </a:moveTo>
                  <a:lnTo>
                    <a:pt x="597" y="295"/>
                  </a:lnTo>
                  <a:lnTo>
                    <a:pt x="598" y="295"/>
                  </a:lnTo>
                  <a:lnTo>
                    <a:pt x="597" y="295"/>
                  </a:lnTo>
                  <a:lnTo>
                    <a:pt x="598" y="295"/>
                  </a:lnTo>
                  <a:lnTo>
                    <a:pt x="597" y="295"/>
                  </a:lnTo>
                  <a:lnTo>
                    <a:pt x="597" y="295"/>
                  </a:lnTo>
                  <a:lnTo>
                    <a:pt x="598" y="295"/>
                  </a:lnTo>
                  <a:lnTo>
                    <a:pt x="597" y="295"/>
                  </a:lnTo>
                  <a:lnTo>
                    <a:pt x="598" y="295"/>
                  </a:lnTo>
                  <a:lnTo>
                    <a:pt x="597" y="295"/>
                  </a:lnTo>
                  <a:lnTo>
                    <a:pt x="598" y="295"/>
                  </a:lnTo>
                  <a:lnTo>
                    <a:pt x="597" y="295"/>
                  </a:lnTo>
                  <a:close/>
                  <a:moveTo>
                    <a:pt x="772" y="607"/>
                  </a:moveTo>
                  <a:lnTo>
                    <a:pt x="773" y="607"/>
                  </a:lnTo>
                  <a:lnTo>
                    <a:pt x="773" y="608"/>
                  </a:lnTo>
                  <a:lnTo>
                    <a:pt x="773" y="607"/>
                  </a:lnTo>
                  <a:lnTo>
                    <a:pt x="772" y="607"/>
                  </a:lnTo>
                  <a:close/>
                  <a:moveTo>
                    <a:pt x="599" y="295"/>
                  </a:moveTo>
                  <a:lnTo>
                    <a:pt x="600" y="295"/>
                  </a:lnTo>
                  <a:lnTo>
                    <a:pt x="599" y="296"/>
                  </a:lnTo>
                  <a:lnTo>
                    <a:pt x="599" y="295"/>
                  </a:lnTo>
                  <a:close/>
                  <a:moveTo>
                    <a:pt x="607" y="295"/>
                  </a:moveTo>
                  <a:lnTo>
                    <a:pt x="606" y="295"/>
                  </a:lnTo>
                  <a:lnTo>
                    <a:pt x="607" y="295"/>
                  </a:lnTo>
                  <a:lnTo>
                    <a:pt x="607" y="295"/>
                  </a:lnTo>
                  <a:lnTo>
                    <a:pt x="607" y="295"/>
                  </a:lnTo>
                  <a:close/>
                  <a:moveTo>
                    <a:pt x="780" y="614"/>
                  </a:moveTo>
                  <a:lnTo>
                    <a:pt x="780" y="615"/>
                  </a:lnTo>
                  <a:lnTo>
                    <a:pt x="780" y="615"/>
                  </a:lnTo>
                  <a:lnTo>
                    <a:pt x="779" y="615"/>
                  </a:lnTo>
                  <a:lnTo>
                    <a:pt x="780" y="614"/>
                  </a:lnTo>
                  <a:close/>
                  <a:moveTo>
                    <a:pt x="756" y="583"/>
                  </a:moveTo>
                  <a:lnTo>
                    <a:pt x="756" y="584"/>
                  </a:lnTo>
                  <a:lnTo>
                    <a:pt x="755" y="583"/>
                  </a:lnTo>
                  <a:lnTo>
                    <a:pt x="754" y="583"/>
                  </a:lnTo>
                  <a:lnTo>
                    <a:pt x="755" y="583"/>
                  </a:lnTo>
                  <a:lnTo>
                    <a:pt x="756" y="583"/>
                  </a:lnTo>
                  <a:close/>
                  <a:moveTo>
                    <a:pt x="672" y="439"/>
                  </a:moveTo>
                  <a:lnTo>
                    <a:pt x="673" y="438"/>
                  </a:lnTo>
                  <a:lnTo>
                    <a:pt x="673" y="439"/>
                  </a:lnTo>
                  <a:lnTo>
                    <a:pt x="672" y="439"/>
                  </a:lnTo>
                  <a:close/>
                  <a:moveTo>
                    <a:pt x="706" y="515"/>
                  </a:moveTo>
                  <a:lnTo>
                    <a:pt x="706" y="516"/>
                  </a:lnTo>
                  <a:lnTo>
                    <a:pt x="706" y="515"/>
                  </a:lnTo>
                  <a:lnTo>
                    <a:pt x="706" y="514"/>
                  </a:lnTo>
                  <a:lnTo>
                    <a:pt x="706" y="515"/>
                  </a:lnTo>
                  <a:close/>
                  <a:moveTo>
                    <a:pt x="745" y="588"/>
                  </a:moveTo>
                  <a:lnTo>
                    <a:pt x="745" y="589"/>
                  </a:lnTo>
                  <a:lnTo>
                    <a:pt x="745" y="588"/>
                  </a:lnTo>
                  <a:lnTo>
                    <a:pt x="744" y="589"/>
                  </a:lnTo>
                  <a:lnTo>
                    <a:pt x="744" y="588"/>
                  </a:lnTo>
                  <a:lnTo>
                    <a:pt x="745" y="588"/>
                  </a:lnTo>
                  <a:close/>
                  <a:moveTo>
                    <a:pt x="712" y="514"/>
                  </a:moveTo>
                  <a:lnTo>
                    <a:pt x="712" y="513"/>
                  </a:lnTo>
                  <a:lnTo>
                    <a:pt x="713" y="513"/>
                  </a:lnTo>
                  <a:lnTo>
                    <a:pt x="713" y="514"/>
                  </a:lnTo>
                  <a:lnTo>
                    <a:pt x="712" y="515"/>
                  </a:lnTo>
                  <a:lnTo>
                    <a:pt x="712" y="514"/>
                  </a:lnTo>
                  <a:close/>
                  <a:moveTo>
                    <a:pt x="597" y="296"/>
                  </a:moveTo>
                  <a:lnTo>
                    <a:pt x="598" y="296"/>
                  </a:lnTo>
                  <a:lnTo>
                    <a:pt x="598" y="295"/>
                  </a:lnTo>
                  <a:lnTo>
                    <a:pt x="597" y="295"/>
                  </a:lnTo>
                  <a:lnTo>
                    <a:pt x="598" y="295"/>
                  </a:lnTo>
                  <a:lnTo>
                    <a:pt x="598" y="296"/>
                  </a:lnTo>
                  <a:lnTo>
                    <a:pt x="597" y="296"/>
                  </a:lnTo>
                  <a:lnTo>
                    <a:pt x="597" y="297"/>
                  </a:lnTo>
                  <a:lnTo>
                    <a:pt x="597" y="296"/>
                  </a:lnTo>
                  <a:close/>
                  <a:moveTo>
                    <a:pt x="697" y="481"/>
                  </a:moveTo>
                  <a:lnTo>
                    <a:pt x="698" y="481"/>
                  </a:lnTo>
                  <a:lnTo>
                    <a:pt x="698" y="481"/>
                  </a:lnTo>
                  <a:lnTo>
                    <a:pt x="697" y="481"/>
                  </a:lnTo>
                  <a:close/>
                  <a:moveTo>
                    <a:pt x="600" y="269"/>
                  </a:moveTo>
                  <a:lnTo>
                    <a:pt x="600" y="270"/>
                  </a:lnTo>
                  <a:lnTo>
                    <a:pt x="599" y="270"/>
                  </a:lnTo>
                  <a:lnTo>
                    <a:pt x="599" y="269"/>
                  </a:lnTo>
                  <a:lnTo>
                    <a:pt x="600" y="269"/>
                  </a:lnTo>
                  <a:close/>
                  <a:moveTo>
                    <a:pt x="774" y="608"/>
                  </a:moveTo>
                  <a:lnTo>
                    <a:pt x="774" y="607"/>
                  </a:lnTo>
                  <a:lnTo>
                    <a:pt x="774" y="607"/>
                  </a:lnTo>
                  <a:lnTo>
                    <a:pt x="774" y="608"/>
                  </a:lnTo>
                  <a:close/>
                  <a:moveTo>
                    <a:pt x="750" y="587"/>
                  </a:moveTo>
                  <a:lnTo>
                    <a:pt x="750" y="588"/>
                  </a:lnTo>
                  <a:lnTo>
                    <a:pt x="750" y="587"/>
                  </a:lnTo>
                  <a:lnTo>
                    <a:pt x="749" y="587"/>
                  </a:lnTo>
                  <a:lnTo>
                    <a:pt x="750" y="587"/>
                  </a:lnTo>
                  <a:close/>
                  <a:moveTo>
                    <a:pt x="720" y="574"/>
                  </a:moveTo>
                  <a:lnTo>
                    <a:pt x="721" y="575"/>
                  </a:lnTo>
                  <a:lnTo>
                    <a:pt x="721" y="576"/>
                  </a:lnTo>
                  <a:lnTo>
                    <a:pt x="720" y="575"/>
                  </a:lnTo>
                  <a:lnTo>
                    <a:pt x="720" y="574"/>
                  </a:lnTo>
                  <a:close/>
                  <a:moveTo>
                    <a:pt x="796" y="627"/>
                  </a:moveTo>
                  <a:lnTo>
                    <a:pt x="795" y="627"/>
                  </a:lnTo>
                  <a:lnTo>
                    <a:pt x="795" y="626"/>
                  </a:lnTo>
                  <a:lnTo>
                    <a:pt x="796" y="627"/>
                  </a:lnTo>
                  <a:close/>
                  <a:moveTo>
                    <a:pt x="754" y="591"/>
                  </a:moveTo>
                  <a:lnTo>
                    <a:pt x="754" y="591"/>
                  </a:lnTo>
                  <a:lnTo>
                    <a:pt x="754" y="590"/>
                  </a:lnTo>
                  <a:lnTo>
                    <a:pt x="754" y="591"/>
                  </a:lnTo>
                  <a:close/>
                  <a:moveTo>
                    <a:pt x="755" y="594"/>
                  </a:moveTo>
                  <a:lnTo>
                    <a:pt x="755" y="595"/>
                  </a:lnTo>
                  <a:lnTo>
                    <a:pt x="755" y="594"/>
                  </a:lnTo>
                  <a:close/>
                  <a:moveTo>
                    <a:pt x="721" y="575"/>
                  </a:moveTo>
                  <a:lnTo>
                    <a:pt x="721" y="574"/>
                  </a:lnTo>
                  <a:lnTo>
                    <a:pt x="721" y="575"/>
                  </a:lnTo>
                  <a:close/>
                  <a:moveTo>
                    <a:pt x="745" y="584"/>
                  </a:moveTo>
                  <a:lnTo>
                    <a:pt x="746" y="584"/>
                  </a:lnTo>
                  <a:lnTo>
                    <a:pt x="746" y="584"/>
                  </a:lnTo>
                  <a:lnTo>
                    <a:pt x="745" y="584"/>
                  </a:lnTo>
                  <a:close/>
                  <a:moveTo>
                    <a:pt x="761" y="596"/>
                  </a:moveTo>
                  <a:lnTo>
                    <a:pt x="762" y="596"/>
                  </a:lnTo>
                  <a:lnTo>
                    <a:pt x="762" y="597"/>
                  </a:lnTo>
                  <a:lnTo>
                    <a:pt x="761" y="597"/>
                  </a:lnTo>
                  <a:lnTo>
                    <a:pt x="761" y="596"/>
                  </a:lnTo>
                  <a:close/>
                  <a:moveTo>
                    <a:pt x="748" y="586"/>
                  </a:moveTo>
                  <a:lnTo>
                    <a:pt x="748" y="586"/>
                  </a:lnTo>
                  <a:lnTo>
                    <a:pt x="748" y="585"/>
                  </a:lnTo>
                  <a:lnTo>
                    <a:pt x="748" y="586"/>
                  </a:lnTo>
                  <a:close/>
                  <a:moveTo>
                    <a:pt x="757" y="574"/>
                  </a:moveTo>
                  <a:lnTo>
                    <a:pt x="758" y="574"/>
                  </a:lnTo>
                  <a:lnTo>
                    <a:pt x="757" y="574"/>
                  </a:lnTo>
                  <a:close/>
                  <a:moveTo>
                    <a:pt x="475" y="14"/>
                  </a:moveTo>
                  <a:lnTo>
                    <a:pt x="476" y="14"/>
                  </a:lnTo>
                  <a:lnTo>
                    <a:pt x="475" y="14"/>
                  </a:lnTo>
                  <a:close/>
                </a:path>
              </a:pathLst>
            </a:custGeom>
            <a:blipFill>
              <a:blip r:embed="rId12"/>
              <a:stretch>
                <a:fillRect/>
              </a:stretch>
            </a:blipFill>
            <a:ln w="3175">
              <a:solidFill>
                <a:schemeClr val="tx1"/>
              </a:solidFill>
            </a:ln>
          </p:spPr>
          <p:txBody>
            <a:bodyPr lIns="62168" tIns="31084" rIns="62168" bIns="31084"/>
            <a:lstStyle/>
            <a:p>
              <a:pPr>
                <a:defRPr/>
              </a:pPr>
              <a:endParaRPr lang="en-GB" sz="1224">
                <a:solidFill>
                  <a:srgbClr val="002060"/>
                </a:solidFill>
                <a:latin typeface="Arial" panose="020B0604020202020204" pitchFamily="34" charset="0"/>
                <a:cs typeface="Arial" panose="020B0604020202020204" pitchFamily="34" charset="0"/>
              </a:endParaRPr>
            </a:p>
          </p:txBody>
        </p:sp>
        <p:cxnSp>
          <p:nvCxnSpPr>
            <p:cNvPr id="39" name="Google Shape;1066;p36">
              <a:extLst>
                <a:ext uri="{FF2B5EF4-FFF2-40B4-BE49-F238E27FC236}">
                  <a16:creationId xmlns:a16="http://schemas.microsoft.com/office/drawing/2014/main" id="{A48EB4CA-93FF-E22F-153E-6E64FD92C9EC}"/>
                </a:ext>
              </a:extLst>
            </p:cNvPr>
            <p:cNvCxnSpPr>
              <a:cxnSpLocks/>
              <a:stCxn id="23" idx="0"/>
              <a:endCxn id="22" idx="32"/>
            </p:cNvCxnSpPr>
            <p:nvPr/>
          </p:nvCxnSpPr>
          <p:spPr>
            <a:xfrm flipV="1">
              <a:off x="4079987" y="2096966"/>
              <a:ext cx="108096" cy="279951"/>
            </a:xfrm>
            <a:prstGeom prst="straightConnector1">
              <a:avLst/>
            </a:prstGeom>
            <a:noFill/>
            <a:ln w="28575" cap="flat" cmpd="sng">
              <a:solidFill>
                <a:srgbClr val="FF0000"/>
              </a:solidFill>
              <a:prstDash val="solid"/>
              <a:round/>
              <a:headEnd type="none" w="med" len="med"/>
              <a:tailEnd type="none" w="med" len="med"/>
            </a:ln>
          </p:spPr>
        </p:cxnSp>
        <p:sp>
          <p:nvSpPr>
            <p:cNvPr id="40" name="Google Shape;275;p23">
              <a:extLst>
                <a:ext uri="{FF2B5EF4-FFF2-40B4-BE49-F238E27FC236}">
                  <a16:creationId xmlns:a16="http://schemas.microsoft.com/office/drawing/2014/main" id="{E9F3FB4B-9A0B-308C-692F-2AA2C87EA6AB}"/>
                </a:ext>
              </a:extLst>
            </p:cNvPr>
            <p:cNvSpPr txBox="1">
              <a:spLocks/>
            </p:cNvSpPr>
            <p:nvPr/>
          </p:nvSpPr>
          <p:spPr>
            <a:xfrm>
              <a:off x="4467287" y="4125501"/>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1500 MW (Yr. 2024)</a:t>
              </a:r>
            </a:p>
          </p:txBody>
        </p:sp>
        <p:cxnSp>
          <p:nvCxnSpPr>
            <p:cNvPr id="41" name="Google Shape;1066;p36">
              <a:extLst>
                <a:ext uri="{FF2B5EF4-FFF2-40B4-BE49-F238E27FC236}">
                  <a16:creationId xmlns:a16="http://schemas.microsoft.com/office/drawing/2014/main" id="{E0F93A9D-E359-85BB-3E82-435A4A867E23}"/>
                </a:ext>
              </a:extLst>
            </p:cNvPr>
            <p:cNvCxnSpPr>
              <a:cxnSpLocks/>
              <a:stCxn id="25" idx="50"/>
            </p:cNvCxnSpPr>
            <p:nvPr/>
          </p:nvCxnSpPr>
          <p:spPr>
            <a:xfrm>
              <a:off x="4015870" y="3548486"/>
              <a:ext cx="274584" cy="318646"/>
            </a:xfrm>
            <a:prstGeom prst="straightConnector1">
              <a:avLst/>
            </a:prstGeom>
            <a:noFill/>
            <a:ln w="28575" cap="flat" cmpd="sng">
              <a:solidFill>
                <a:schemeClr val="bg1">
                  <a:lumMod val="75000"/>
                </a:schemeClr>
              </a:solidFill>
              <a:prstDash val="sysDot"/>
              <a:round/>
              <a:headEnd type="none" w="med" len="med"/>
              <a:tailEnd type="none" w="med" len="med"/>
            </a:ln>
          </p:spPr>
        </p:cxnSp>
        <p:sp>
          <p:nvSpPr>
            <p:cNvPr id="42" name="Google Shape;275;p23">
              <a:extLst>
                <a:ext uri="{FF2B5EF4-FFF2-40B4-BE49-F238E27FC236}">
                  <a16:creationId xmlns:a16="http://schemas.microsoft.com/office/drawing/2014/main" id="{DF15B619-E50B-A622-70C8-4B37008E7DF9}"/>
                </a:ext>
              </a:extLst>
            </p:cNvPr>
            <p:cNvSpPr txBox="1">
              <a:spLocks/>
            </p:cNvSpPr>
            <p:nvPr/>
          </p:nvSpPr>
          <p:spPr>
            <a:xfrm>
              <a:off x="3339343" y="3672808"/>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500 MW (Yr. 2028)</a:t>
              </a:r>
            </a:p>
          </p:txBody>
        </p:sp>
        <p:sp>
          <p:nvSpPr>
            <p:cNvPr id="43" name="Google Shape;275;p23">
              <a:extLst>
                <a:ext uri="{FF2B5EF4-FFF2-40B4-BE49-F238E27FC236}">
                  <a16:creationId xmlns:a16="http://schemas.microsoft.com/office/drawing/2014/main" id="{5ABECFB2-E92B-5CD3-1ED3-1A6CFB4DFC76}"/>
                </a:ext>
              </a:extLst>
            </p:cNvPr>
            <p:cNvSpPr txBox="1">
              <a:spLocks/>
            </p:cNvSpPr>
            <p:nvPr/>
          </p:nvSpPr>
          <p:spPr>
            <a:xfrm>
              <a:off x="2714581" y="3843537"/>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450 MW </a:t>
              </a:r>
            </a:p>
          </p:txBody>
        </p:sp>
        <p:sp>
          <p:nvSpPr>
            <p:cNvPr id="44" name="Google Shape;275;p23">
              <a:extLst>
                <a:ext uri="{FF2B5EF4-FFF2-40B4-BE49-F238E27FC236}">
                  <a16:creationId xmlns:a16="http://schemas.microsoft.com/office/drawing/2014/main" id="{FAF4C1D9-2CD3-5D6D-D071-FB1EA85D4CC1}"/>
                </a:ext>
              </a:extLst>
            </p:cNvPr>
            <p:cNvSpPr txBox="1">
              <a:spLocks/>
            </p:cNvSpPr>
            <p:nvPr/>
          </p:nvSpPr>
          <p:spPr>
            <a:xfrm>
              <a:off x="1681239" y="3979876"/>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100" dirty="0">
                  <a:solidFill>
                    <a:srgbClr val="002060"/>
                  </a:solidFill>
                </a:rPr>
                <a:t>200MW</a:t>
              </a:r>
            </a:p>
          </p:txBody>
        </p:sp>
        <p:sp>
          <p:nvSpPr>
            <p:cNvPr id="45" name="Google Shape;275;p23">
              <a:extLst>
                <a:ext uri="{FF2B5EF4-FFF2-40B4-BE49-F238E27FC236}">
                  <a16:creationId xmlns:a16="http://schemas.microsoft.com/office/drawing/2014/main" id="{EBC8F581-A149-F51B-8A03-BE52EAD9130F}"/>
                </a:ext>
              </a:extLst>
            </p:cNvPr>
            <p:cNvSpPr txBox="1">
              <a:spLocks/>
            </p:cNvSpPr>
            <p:nvPr/>
          </p:nvSpPr>
          <p:spPr>
            <a:xfrm>
              <a:off x="2411654" y="4803283"/>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TA-ZA -530MW  (2027)</a:t>
              </a:r>
            </a:p>
          </p:txBody>
        </p:sp>
        <p:sp>
          <p:nvSpPr>
            <p:cNvPr id="46" name="Google Shape;275;p23">
              <a:extLst>
                <a:ext uri="{FF2B5EF4-FFF2-40B4-BE49-F238E27FC236}">
                  <a16:creationId xmlns:a16="http://schemas.microsoft.com/office/drawing/2014/main" id="{3E11F468-E608-7F28-5512-E7AAF5FDE53B}"/>
                </a:ext>
              </a:extLst>
            </p:cNvPr>
            <p:cNvSpPr txBox="1">
              <a:spLocks/>
            </p:cNvSpPr>
            <p:nvPr/>
          </p:nvSpPr>
          <p:spPr>
            <a:xfrm>
              <a:off x="4439361" y="401657"/>
              <a:ext cx="2484870" cy="174012"/>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Existing Lines</a:t>
              </a:r>
            </a:p>
          </p:txBody>
        </p:sp>
        <p:sp>
          <p:nvSpPr>
            <p:cNvPr id="47" name="Google Shape;275;p23">
              <a:extLst>
                <a:ext uri="{FF2B5EF4-FFF2-40B4-BE49-F238E27FC236}">
                  <a16:creationId xmlns:a16="http://schemas.microsoft.com/office/drawing/2014/main" id="{CE9CA6E8-128B-3B8D-85DA-98B3805327F3}"/>
                </a:ext>
              </a:extLst>
            </p:cNvPr>
            <p:cNvSpPr txBox="1">
              <a:spLocks/>
            </p:cNvSpPr>
            <p:nvPr/>
          </p:nvSpPr>
          <p:spPr>
            <a:xfrm>
              <a:off x="4546903" y="566304"/>
              <a:ext cx="2484870" cy="174012"/>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Committed Lines</a:t>
              </a:r>
            </a:p>
          </p:txBody>
        </p:sp>
        <p:sp>
          <p:nvSpPr>
            <p:cNvPr id="48" name="Freeform 981">
              <a:extLst>
                <a:ext uri="{FF2B5EF4-FFF2-40B4-BE49-F238E27FC236}">
                  <a16:creationId xmlns:a16="http://schemas.microsoft.com/office/drawing/2014/main" id="{0081ECD4-5447-F217-0C50-A6D4BAD7F679}"/>
                </a:ext>
              </a:extLst>
            </p:cNvPr>
            <p:cNvSpPr>
              <a:spLocks noEditPoints="1"/>
            </p:cNvSpPr>
            <p:nvPr/>
          </p:nvSpPr>
          <p:spPr bwMode="auto">
            <a:xfrm>
              <a:off x="5844532" y="2307220"/>
              <a:ext cx="753985" cy="1050414"/>
            </a:xfrm>
            <a:custGeom>
              <a:avLst/>
              <a:gdLst>
                <a:gd name="T0" fmla="*/ 671 w 806"/>
                <a:gd name="T1" fmla="*/ 33 h 910"/>
                <a:gd name="T2" fmla="*/ 663 w 806"/>
                <a:gd name="T3" fmla="*/ 71 h 910"/>
                <a:gd name="T4" fmla="*/ 663 w 806"/>
                <a:gd name="T5" fmla="*/ 111 h 910"/>
                <a:gd name="T6" fmla="*/ 680 w 806"/>
                <a:gd name="T7" fmla="*/ 122 h 910"/>
                <a:gd name="T8" fmla="*/ 648 w 806"/>
                <a:gd name="T9" fmla="*/ 133 h 910"/>
                <a:gd name="T10" fmla="*/ 642 w 806"/>
                <a:gd name="T11" fmla="*/ 174 h 910"/>
                <a:gd name="T12" fmla="*/ 630 w 806"/>
                <a:gd name="T13" fmla="*/ 210 h 910"/>
                <a:gd name="T14" fmla="*/ 611 w 806"/>
                <a:gd name="T15" fmla="*/ 242 h 910"/>
                <a:gd name="T16" fmla="*/ 587 w 806"/>
                <a:gd name="T17" fmla="*/ 273 h 910"/>
                <a:gd name="T18" fmla="*/ 571 w 806"/>
                <a:gd name="T19" fmla="*/ 309 h 910"/>
                <a:gd name="T20" fmla="*/ 547 w 806"/>
                <a:gd name="T21" fmla="*/ 344 h 910"/>
                <a:gd name="T22" fmla="*/ 529 w 806"/>
                <a:gd name="T23" fmla="*/ 381 h 910"/>
                <a:gd name="T24" fmla="*/ 515 w 806"/>
                <a:gd name="T25" fmla="*/ 419 h 910"/>
                <a:gd name="T26" fmla="*/ 492 w 806"/>
                <a:gd name="T27" fmla="*/ 453 h 910"/>
                <a:gd name="T28" fmla="*/ 469 w 806"/>
                <a:gd name="T29" fmla="*/ 486 h 910"/>
                <a:gd name="T30" fmla="*/ 444 w 806"/>
                <a:gd name="T31" fmla="*/ 521 h 910"/>
                <a:gd name="T32" fmla="*/ 419 w 806"/>
                <a:gd name="T33" fmla="*/ 551 h 910"/>
                <a:gd name="T34" fmla="*/ 392 w 806"/>
                <a:gd name="T35" fmla="*/ 578 h 910"/>
                <a:gd name="T36" fmla="*/ 363 w 806"/>
                <a:gd name="T37" fmla="*/ 609 h 910"/>
                <a:gd name="T38" fmla="*/ 336 w 806"/>
                <a:gd name="T39" fmla="*/ 636 h 910"/>
                <a:gd name="T40" fmla="*/ 302 w 806"/>
                <a:gd name="T41" fmla="*/ 658 h 910"/>
                <a:gd name="T42" fmla="*/ 268 w 806"/>
                <a:gd name="T43" fmla="*/ 676 h 910"/>
                <a:gd name="T44" fmla="*/ 235 w 806"/>
                <a:gd name="T45" fmla="*/ 698 h 910"/>
                <a:gd name="T46" fmla="*/ 207 w 806"/>
                <a:gd name="T47" fmla="*/ 721 h 910"/>
                <a:gd name="T48" fmla="*/ 178 w 806"/>
                <a:gd name="T49" fmla="*/ 746 h 910"/>
                <a:gd name="T50" fmla="*/ 148 w 806"/>
                <a:gd name="T51" fmla="*/ 776 h 910"/>
                <a:gd name="T52" fmla="*/ 122 w 806"/>
                <a:gd name="T53" fmla="*/ 804 h 910"/>
                <a:gd name="T54" fmla="*/ 100 w 806"/>
                <a:gd name="T55" fmla="*/ 827 h 910"/>
                <a:gd name="T56" fmla="*/ 77 w 806"/>
                <a:gd name="T57" fmla="*/ 855 h 910"/>
                <a:gd name="T58" fmla="*/ 58 w 806"/>
                <a:gd name="T59" fmla="*/ 880 h 910"/>
                <a:gd name="T60" fmla="*/ 40 w 806"/>
                <a:gd name="T61" fmla="*/ 906 h 910"/>
                <a:gd name="T62" fmla="*/ 0 w 806"/>
                <a:gd name="T63" fmla="*/ 794 h 910"/>
                <a:gd name="T64" fmla="*/ 19 w 806"/>
                <a:gd name="T65" fmla="*/ 598 h 910"/>
                <a:gd name="T66" fmla="*/ 71 w 806"/>
                <a:gd name="T67" fmla="*/ 529 h 910"/>
                <a:gd name="T68" fmla="*/ 135 w 806"/>
                <a:gd name="T69" fmla="*/ 502 h 910"/>
                <a:gd name="T70" fmla="*/ 252 w 806"/>
                <a:gd name="T71" fmla="*/ 480 h 910"/>
                <a:gd name="T72" fmla="*/ 401 w 806"/>
                <a:gd name="T73" fmla="*/ 335 h 910"/>
                <a:gd name="T74" fmla="*/ 367 w 806"/>
                <a:gd name="T75" fmla="*/ 270 h 910"/>
                <a:gd name="T76" fmla="*/ 311 w 806"/>
                <a:gd name="T77" fmla="*/ 251 h 910"/>
                <a:gd name="T78" fmla="*/ 248 w 806"/>
                <a:gd name="T79" fmla="*/ 230 h 910"/>
                <a:gd name="T80" fmla="*/ 186 w 806"/>
                <a:gd name="T81" fmla="*/ 201 h 910"/>
                <a:gd name="T82" fmla="*/ 157 w 806"/>
                <a:gd name="T83" fmla="*/ 176 h 910"/>
                <a:gd name="T84" fmla="*/ 125 w 806"/>
                <a:gd name="T85" fmla="*/ 135 h 910"/>
                <a:gd name="T86" fmla="*/ 122 w 806"/>
                <a:gd name="T87" fmla="*/ 92 h 910"/>
                <a:gd name="T88" fmla="*/ 163 w 806"/>
                <a:gd name="T89" fmla="*/ 60 h 910"/>
                <a:gd name="T90" fmla="*/ 184 w 806"/>
                <a:gd name="T91" fmla="*/ 94 h 910"/>
                <a:gd name="T92" fmla="*/ 216 w 806"/>
                <a:gd name="T93" fmla="*/ 120 h 910"/>
                <a:gd name="T94" fmla="*/ 259 w 806"/>
                <a:gd name="T95" fmla="*/ 121 h 910"/>
                <a:gd name="T96" fmla="*/ 287 w 806"/>
                <a:gd name="T97" fmla="*/ 104 h 910"/>
                <a:gd name="T98" fmla="*/ 324 w 806"/>
                <a:gd name="T99" fmla="*/ 95 h 910"/>
                <a:gd name="T100" fmla="*/ 368 w 806"/>
                <a:gd name="T101" fmla="*/ 100 h 910"/>
                <a:gd name="T102" fmla="*/ 401 w 806"/>
                <a:gd name="T103" fmla="*/ 80 h 910"/>
                <a:gd name="T104" fmla="*/ 439 w 806"/>
                <a:gd name="T105" fmla="*/ 76 h 910"/>
                <a:gd name="T106" fmla="*/ 477 w 806"/>
                <a:gd name="T107" fmla="*/ 68 h 910"/>
                <a:gd name="T108" fmla="*/ 520 w 806"/>
                <a:gd name="T109" fmla="*/ 66 h 910"/>
                <a:gd name="T110" fmla="*/ 559 w 806"/>
                <a:gd name="T111" fmla="*/ 56 h 910"/>
                <a:gd name="T112" fmla="*/ 598 w 806"/>
                <a:gd name="T113" fmla="*/ 47 h 910"/>
                <a:gd name="T114" fmla="*/ 626 w 806"/>
                <a:gd name="T115" fmla="*/ 23 h 910"/>
                <a:gd name="T116" fmla="*/ 745 w 806"/>
                <a:gd name="T117" fmla="*/ 5 h 910"/>
                <a:gd name="T118" fmla="*/ 787 w 806"/>
                <a:gd name="T119" fmla="*/ 7 h 910"/>
                <a:gd name="T120" fmla="*/ 87 w 806"/>
                <a:gd name="T121" fmla="*/ 845 h 910"/>
                <a:gd name="T122" fmla="*/ 66 w 806"/>
                <a:gd name="T123" fmla="*/ 872 h 910"/>
                <a:gd name="T124" fmla="*/ 93 w 806"/>
                <a:gd name="T125" fmla="*/ 838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6" h="910">
                  <a:moveTo>
                    <a:pt x="641" y="18"/>
                  </a:moveTo>
                  <a:lnTo>
                    <a:pt x="642" y="18"/>
                  </a:lnTo>
                  <a:lnTo>
                    <a:pt x="643" y="18"/>
                  </a:lnTo>
                  <a:lnTo>
                    <a:pt x="643" y="19"/>
                  </a:lnTo>
                  <a:lnTo>
                    <a:pt x="643" y="19"/>
                  </a:lnTo>
                  <a:lnTo>
                    <a:pt x="643" y="20"/>
                  </a:lnTo>
                  <a:lnTo>
                    <a:pt x="644" y="20"/>
                  </a:lnTo>
                  <a:lnTo>
                    <a:pt x="645" y="20"/>
                  </a:lnTo>
                  <a:lnTo>
                    <a:pt x="645" y="20"/>
                  </a:lnTo>
                  <a:lnTo>
                    <a:pt x="646" y="20"/>
                  </a:lnTo>
                  <a:lnTo>
                    <a:pt x="647" y="20"/>
                  </a:lnTo>
                  <a:lnTo>
                    <a:pt x="648" y="20"/>
                  </a:lnTo>
                  <a:lnTo>
                    <a:pt x="649" y="20"/>
                  </a:lnTo>
                  <a:lnTo>
                    <a:pt x="649" y="21"/>
                  </a:lnTo>
                  <a:lnTo>
                    <a:pt x="650" y="21"/>
                  </a:lnTo>
                  <a:lnTo>
                    <a:pt x="650" y="21"/>
                  </a:lnTo>
                  <a:lnTo>
                    <a:pt x="651" y="21"/>
                  </a:lnTo>
                  <a:lnTo>
                    <a:pt x="652" y="21"/>
                  </a:lnTo>
                  <a:lnTo>
                    <a:pt x="652" y="22"/>
                  </a:lnTo>
                  <a:lnTo>
                    <a:pt x="653" y="22"/>
                  </a:lnTo>
                  <a:lnTo>
                    <a:pt x="654" y="22"/>
                  </a:lnTo>
                  <a:lnTo>
                    <a:pt x="654" y="23"/>
                  </a:lnTo>
                  <a:lnTo>
                    <a:pt x="655" y="23"/>
                  </a:lnTo>
                  <a:lnTo>
                    <a:pt x="656" y="23"/>
                  </a:lnTo>
                  <a:lnTo>
                    <a:pt x="656" y="24"/>
                  </a:lnTo>
                  <a:lnTo>
                    <a:pt x="656" y="24"/>
                  </a:lnTo>
                  <a:lnTo>
                    <a:pt x="657" y="24"/>
                  </a:lnTo>
                  <a:lnTo>
                    <a:pt x="657" y="25"/>
                  </a:lnTo>
                  <a:lnTo>
                    <a:pt x="658" y="25"/>
                  </a:lnTo>
                  <a:lnTo>
                    <a:pt x="659" y="25"/>
                  </a:lnTo>
                  <a:lnTo>
                    <a:pt x="660" y="25"/>
                  </a:lnTo>
                  <a:lnTo>
                    <a:pt x="661" y="25"/>
                  </a:lnTo>
                  <a:lnTo>
                    <a:pt x="662" y="25"/>
                  </a:lnTo>
                  <a:lnTo>
                    <a:pt x="663" y="25"/>
                  </a:lnTo>
                  <a:lnTo>
                    <a:pt x="663" y="25"/>
                  </a:lnTo>
                  <a:lnTo>
                    <a:pt x="664" y="25"/>
                  </a:lnTo>
                  <a:lnTo>
                    <a:pt x="664" y="26"/>
                  </a:lnTo>
                  <a:lnTo>
                    <a:pt x="665" y="26"/>
                  </a:lnTo>
                  <a:lnTo>
                    <a:pt x="666" y="26"/>
                  </a:lnTo>
                  <a:lnTo>
                    <a:pt x="666" y="26"/>
                  </a:lnTo>
                  <a:lnTo>
                    <a:pt x="667" y="26"/>
                  </a:lnTo>
                  <a:lnTo>
                    <a:pt x="668" y="26"/>
                  </a:lnTo>
                  <a:lnTo>
                    <a:pt x="669" y="26"/>
                  </a:lnTo>
                  <a:lnTo>
                    <a:pt x="669" y="27"/>
                  </a:lnTo>
                  <a:lnTo>
                    <a:pt x="670" y="27"/>
                  </a:lnTo>
                  <a:lnTo>
                    <a:pt x="671" y="27"/>
                  </a:lnTo>
                  <a:lnTo>
                    <a:pt x="672" y="27"/>
                  </a:lnTo>
                  <a:lnTo>
                    <a:pt x="673" y="27"/>
                  </a:lnTo>
                  <a:lnTo>
                    <a:pt x="674" y="27"/>
                  </a:lnTo>
                  <a:lnTo>
                    <a:pt x="674" y="28"/>
                  </a:lnTo>
                  <a:lnTo>
                    <a:pt x="674" y="29"/>
                  </a:lnTo>
                  <a:lnTo>
                    <a:pt x="673" y="29"/>
                  </a:lnTo>
                  <a:lnTo>
                    <a:pt x="673" y="30"/>
                  </a:lnTo>
                  <a:lnTo>
                    <a:pt x="673" y="31"/>
                  </a:lnTo>
                  <a:lnTo>
                    <a:pt x="672" y="31"/>
                  </a:lnTo>
                  <a:lnTo>
                    <a:pt x="672" y="32"/>
                  </a:lnTo>
                  <a:lnTo>
                    <a:pt x="671" y="32"/>
                  </a:lnTo>
                  <a:lnTo>
                    <a:pt x="671" y="33"/>
                  </a:lnTo>
                  <a:lnTo>
                    <a:pt x="672" y="33"/>
                  </a:lnTo>
                  <a:lnTo>
                    <a:pt x="671" y="33"/>
                  </a:lnTo>
                  <a:lnTo>
                    <a:pt x="672" y="33"/>
                  </a:lnTo>
                  <a:lnTo>
                    <a:pt x="671" y="33"/>
                  </a:lnTo>
                  <a:lnTo>
                    <a:pt x="672" y="33"/>
                  </a:lnTo>
                  <a:lnTo>
                    <a:pt x="672" y="34"/>
                  </a:lnTo>
                  <a:lnTo>
                    <a:pt x="671" y="34"/>
                  </a:lnTo>
                  <a:lnTo>
                    <a:pt x="671" y="35"/>
                  </a:lnTo>
                  <a:lnTo>
                    <a:pt x="671" y="36"/>
                  </a:lnTo>
                  <a:lnTo>
                    <a:pt x="671" y="37"/>
                  </a:lnTo>
                  <a:lnTo>
                    <a:pt x="671" y="38"/>
                  </a:lnTo>
                  <a:lnTo>
                    <a:pt x="671" y="39"/>
                  </a:lnTo>
                  <a:lnTo>
                    <a:pt x="670" y="39"/>
                  </a:lnTo>
                  <a:lnTo>
                    <a:pt x="670" y="39"/>
                  </a:lnTo>
                  <a:lnTo>
                    <a:pt x="669" y="40"/>
                  </a:lnTo>
                  <a:lnTo>
                    <a:pt x="669" y="41"/>
                  </a:lnTo>
                  <a:lnTo>
                    <a:pt x="669" y="41"/>
                  </a:lnTo>
                  <a:lnTo>
                    <a:pt x="669" y="42"/>
                  </a:lnTo>
                  <a:lnTo>
                    <a:pt x="668" y="42"/>
                  </a:lnTo>
                  <a:lnTo>
                    <a:pt x="668" y="43"/>
                  </a:lnTo>
                  <a:lnTo>
                    <a:pt x="667" y="43"/>
                  </a:lnTo>
                  <a:lnTo>
                    <a:pt x="667" y="44"/>
                  </a:lnTo>
                  <a:lnTo>
                    <a:pt x="666" y="44"/>
                  </a:lnTo>
                  <a:lnTo>
                    <a:pt x="666" y="45"/>
                  </a:lnTo>
                  <a:lnTo>
                    <a:pt x="665" y="45"/>
                  </a:lnTo>
                  <a:lnTo>
                    <a:pt x="665" y="46"/>
                  </a:lnTo>
                  <a:lnTo>
                    <a:pt x="664" y="46"/>
                  </a:lnTo>
                  <a:lnTo>
                    <a:pt x="664" y="47"/>
                  </a:lnTo>
                  <a:lnTo>
                    <a:pt x="664" y="48"/>
                  </a:lnTo>
                  <a:lnTo>
                    <a:pt x="663" y="48"/>
                  </a:lnTo>
                  <a:lnTo>
                    <a:pt x="663" y="49"/>
                  </a:lnTo>
                  <a:lnTo>
                    <a:pt x="663" y="49"/>
                  </a:lnTo>
                  <a:lnTo>
                    <a:pt x="663" y="50"/>
                  </a:lnTo>
                  <a:lnTo>
                    <a:pt x="663" y="51"/>
                  </a:lnTo>
                  <a:lnTo>
                    <a:pt x="663" y="51"/>
                  </a:lnTo>
                  <a:lnTo>
                    <a:pt x="663" y="52"/>
                  </a:lnTo>
                  <a:lnTo>
                    <a:pt x="663" y="52"/>
                  </a:lnTo>
                  <a:lnTo>
                    <a:pt x="663" y="52"/>
                  </a:lnTo>
                  <a:lnTo>
                    <a:pt x="663" y="53"/>
                  </a:lnTo>
                  <a:lnTo>
                    <a:pt x="663" y="54"/>
                  </a:lnTo>
                  <a:lnTo>
                    <a:pt x="663" y="55"/>
                  </a:lnTo>
                  <a:lnTo>
                    <a:pt x="663" y="56"/>
                  </a:lnTo>
                  <a:lnTo>
                    <a:pt x="662" y="56"/>
                  </a:lnTo>
                  <a:lnTo>
                    <a:pt x="662" y="57"/>
                  </a:lnTo>
                  <a:lnTo>
                    <a:pt x="662" y="58"/>
                  </a:lnTo>
                  <a:lnTo>
                    <a:pt x="661" y="58"/>
                  </a:lnTo>
                  <a:lnTo>
                    <a:pt x="661" y="58"/>
                  </a:lnTo>
                  <a:lnTo>
                    <a:pt x="661" y="59"/>
                  </a:lnTo>
                  <a:lnTo>
                    <a:pt x="661" y="60"/>
                  </a:lnTo>
                  <a:lnTo>
                    <a:pt x="660" y="60"/>
                  </a:lnTo>
                  <a:lnTo>
                    <a:pt x="660" y="61"/>
                  </a:lnTo>
                  <a:lnTo>
                    <a:pt x="660" y="62"/>
                  </a:lnTo>
                  <a:lnTo>
                    <a:pt x="660" y="63"/>
                  </a:lnTo>
                  <a:lnTo>
                    <a:pt x="660" y="64"/>
                  </a:lnTo>
                  <a:lnTo>
                    <a:pt x="660" y="65"/>
                  </a:lnTo>
                  <a:lnTo>
                    <a:pt x="660" y="65"/>
                  </a:lnTo>
                  <a:lnTo>
                    <a:pt x="660" y="66"/>
                  </a:lnTo>
                  <a:lnTo>
                    <a:pt x="660" y="67"/>
                  </a:lnTo>
                  <a:lnTo>
                    <a:pt x="660" y="68"/>
                  </a:lnTo>
                  <a:lnTo>
                    <a:pt x="660" y="69"/>
                  </a:lnTo>
                  <a:lnTo>
                    <a:pt x="661" y="70"/>
                  </a:lnTo>
                  <a:lnTo>
                    <a:pt x="661" y="71"/>
                  </a:lnTo>
                  <a:lnTo>
                    <a:pt x="662" y="71"/>
                  </a:lnTo>
                  <a:lnTo>
                    <a:pt x="662" y="71"/>
                  </a:lnTo>
                  <a:lnTo>
                    <a:pt x="663" y="71"/>
                  </a:lnTo>
                  <a:lnTo>
                    <a:pt x="663" y="71"/>
                  </a:lnTo>
                  <a:lnTo>
                    <a:pt x="664" y="71"/>
                  </a:lnTo>
                  <a:lnTo>
                    <a:pt x="664" y="72"/>
                  </a:lnTo>
                  <a:lnTo>
                    <a:pt x="665" y="72"/>
                  </a:lnTo>
                  <a:lnTo>
                    <a:pt x="666" y="72"/>
                  </a:lnTo>
                  <a:lnTo>
                    <a:pt x="667" y="72"/>
                  </a:lnTo>
                  <a:lnTo>
                    <a:pt x="667" y="73"/>
                  </a:lnTo>
                  <a:lnTo>
                    <a:pt x="666" y="73"/>
                  </a:lnTo>
                  <a:lnTo>
                    <a:pt x="666" y="74"/>
                  </a:lnTo>
                  <a:lnTo>
                    <a:pt x="666" y="75"/>
                  </a:lnTo>
                  <a:lnTo>
                    <a:pt x="665" y="75"/>
                  </a:lnTo>
                  <a:lnTo>
                    <a:pt x="665" y="76"/>
                  </a:lnTo>
                  <a:lnTo>
                    <a:pt x="665" y="77"/>
                  </a:lnTo>
                  <a:lnTo>
                    <a:pt x="664" y="77"/>
                  </a:lnTo>
                  <a:lnTo>
                    <a:pt x="664" y="77"/>
                  </a:lnTo>
                  <a:lnTo>
                    <a:pt x="664" y="78"/>
                  </a:lnTo>
                  <a:lnTo>
                    <a:pt x="663" y="78"/>
                  </a:lnTo>
                  <a:lnTo>
                    <a:pt x="663" y="79"/>
                  </a:lnTo>
                  <a:lnTo>
                    <a:pt x="663" y="80"/>
                  </a:lnTo>
                  <a:lnTo>
                    <a:pt x="663" y="81"/>
                  </a:lnTo>
                  <a:lnTo>
                    <a:pt x="663" y="82"/>
                  </a:lnTo>
                  <a:lnTo>
                    <a:pt x="663" y="83"/>
                  </a:lnTo>
                  <a:lnTo>
                    <a:pt x="663" y="84"/>
                  </a:lnTo>
                  <a:lnTo>
                    <a:pt x="663" y="84"/>
                  </a:lnTo>
                  <a:lnTo>
                    <a:pt x="663" y="85"/>
                  </a:lnTo>
                  <a:lnTo>
                    <a:pt x="663" y="86"/>
                  </a:lnTo>
                  <a:lnTo>
                    <a:pt x="663" y="87"/>
                  </a:lnTo>
                  <a:lnTo>
                    <a:pt x="663" y="88"/>
                  </a:lnTo>
                  <a:lnTo>
                    <a:pt x="663" y="89"/>
                  </a:lnTo>
                  <a:lnTo>
                    <a:pt x="663" y="90"/>
                  </a:lnTo>
                  <a:lnTo>
                    <a:pt x="663" y="90"/>
                  </a:lnTo>
                  <a:lnTo>
                    <a:pt x="663" y="91"/>
                  </a:lnTo>
                  <a:lnTo>
                    <a:pt x="663" y="92"/>
                  </a:lnTo>
                  <a:lnTo>
                    <a:pt x="663" y="93"/>
                  </a:lnTo>
                  <a:lnTo>
                    <a:pt x="663" y="93"/>
                  </a:lnTo>
                  <a:lnTo>
                    <a:pt x="663" y="94"/>
                  </a:lnTo>
                  <a:lnTo>
                    <a:pt x="663" y="95"/>
                  </a:lnTo>
                  <a:lnTo>
                    <a:pt x="663" y="96"/>
                  </a:lnTo>
                  <a:lnTo>
                    <a:pt x="663" y="97"/>
                  </a:lnTo>
                  <a:lnTo>
                    <a:pt x="663" y="97"/>
                  </a:lnTo>
                  <a:lnTo>
                    <a:pt x="663" y="98"/>
                  </a:lnTo>
                  <a:lnTo>
                    <a:pt x="663" y="99"/>
                  </a:lnTo>
                  <a:lnTo>
                    <a:pt x="663" y="100"/>
                  </a:lnTo>
                  <a:lnTo>
                    <a:pt x="663" y="101"/>
                  </a:lnTo>
                  <a:lnTo>
                    <a:pt x="663" y="102"/>
                  </a:lnTo>
                  <a:lnTo>
                    <a:pt x="663" y="103"/>
                  </a:lnTo>
                  <a:lnTo>
                    <a:pt x="663" y="103"/>
                  </a:lnTo>
                  <a:lnTo>
                    <a:pt x="664" y="103"/>
                  </a:lnTo>
                  <a:lnTo>
                    <a:pt x="664" y="104"/>
                  </a:lnTo>
                  <a:lnTo>
                    <a:pt x="664" y="105"/>
                  </a:lnTo>
                  <a:lnTo>
                    <a:pt x="664" y="106"/>
                  </a:lnTo>
                  <a:lnTo>
                    <a:pt x="664" y="107"/>
                  </a:lnTo>
                  <a:lnTo>
                    <a:pt x="665" y="107"/>
                  </a:lnTo>
                  <a:lnTo>
                    <a:pt x="665" y="108"/>
                  </a:lnTo>
                  <a:lnTo>
                    <a:pt x="665" y="109"/>
                  </a:lnTo>
                  <a:lnTo>
                    <a:pt x="666" y="109"/>
                  </a:lnTo>
                  <a:lnTo>
                    <a:pt x="666" y="110"/>
                  </a:lnTo>
                  <a:lnTo>
                    <a:pt x="666" y="110"/>
                  </a:lnTo>
                  <a:lnTo>
                    <a:pt x="665" y="110"/>
                  </a:lnTo>
                  <a:lnTo>
                    <a:pt x="664" y="110"/>
                  </a:lnTo>
                  <a:lnTo>
                    <a:pt x="663" y="110"/>
                  </a:lnTo>
                  <a:lnTo>
                    <a:pt x="663" y="110"/>
                  </a:lnTo>
                  <a:lnTo>
                    <a:pt x="663" y="111"/>
                  </a:lnTo>
                  <a:lnTo>
                    <a:pt x="662" y="111"/>
                  </a:lnTo>
                  <a:lnTo>
                    <a:pt x="662" y="112"/>
                  </a:lnTo>
                  <a:lnTo>
                    <a:pt x="662" y="113"/>
                  </a:lnTo>
                  <a:lnTo>
                    <a:pt x="662" y="114"/>
                  </a:lnTo>
                  <a:lnTo>
                    <a:pt x="662" y="115"/>
                  </a:lnTo>
                  <a:lnTo>
                    <a:pt x="662" y="116"/>
                  </a:lnTo>
                  <a:lnTo>
                    <a:pt x="662" y="116"/>
                  </a:lnTo>
                  <a:lnTo>
                    <a:pt x="662" y="117"/>
                  </a:lnTo>
                  <a:lnTo>
                    <a:pt x="663" y="117"/>
                  </a:lnTo>
                  <a:lnTo>
                    <a:pt x="663" y="118"/>
                  </a:lnTo>
                  <a:lnTo>
                    <a:pt x="663" y="118"/>
                  </a:lnTo>
                  <a:lnTo>
                    <a:pt x="663" y="119"/>
                  </a:lnTo>
                  <a:lnTo>
                    <a:pt x="664" y="119"/>
                  </a:lnTo>
                  <a:lnTo>
                    <a:pt x="665" y="119"/>
                  </a:lnTo>
                  <a:lnTo>
                    <a:pt x="666" y="119"/>
                  </a:lnTo>
                  <a:lnTo>
                    <a:pt x="667" y="119"/>
                  </a:lnTo>
                  <a:lnTo>
                    <a:pt x="668" y="119"/>
                  </a:lnTo>
                  <a:lnTo>
                    <a:pt x="669" y="119"/>
                  </a:lnTo>
                  <a:lnTo>
                    <a:pt x="669" y="119"/>
                  </a:lnTo>
                  <a:lnTo>
                    <a:pt x="670" y="119"/>
                  </a:lnTo>
                  <a:lnTo>
                    <a:pt x="670" y="118"/>
                  </a:lnTo>
                  <a:lnTo>
                    <a:pt x="669" y="118"/>
                  </a:lnTo>
                  <a:lnTo>
                    <a:pt x="669" y="117"/>
                  </a:lnTo>
                  <a:lnTo>
                    <a:pt x="669" y="117"/>
                  </a:lnTo>
                  <a:lnTo>
                    <a:pt x="669" y="116"/>
                  </a:lnTo>
                  <a:lnTo>
                    <a:pt x="668" y="116"/>
                  </a:lnTo>
                  <a:lnTo>
                    <a:pt x="668" y="116"/>
                  </a:lnTo>
                  <a:lnTo>
                    <a:pt x="668" y="115"/>
                  </a:lnTo>
                  <a:lnTo>
                    <a:pt x="668" y="114"/>
                  </a:lnTo>
                  <a:lnTo>
                    <a:pt x="668" y="113"/>
                  </a:lnTo>
                  <a:lnTo>
                    <a:pt x="668" y="112"/>
                  </a:lnTo>
                  <a:lnTo>
                    <a:pt x="668" y="113"/>
                  </a:lnTo>
                  <a:lnTo>
                    <a:pt x="669" y="113"/>
                  </a:lnTo>
                  <a:lnTo>
                    <a:pt x="669" y="113"/>
                  </a:lnTo>
                  <a:lnTo>
                    <a:pt x="669" y="114"/>
                  </a:lnTo>
                  <a:lnTo>
                    <a:pt x="670" y="114"/>
                  </a:lnTo>
                  <a:lnTo>
                    <a:pt x="670" y="115"/>
                  </a:lnTo>
                  <a:lnTo>
                    <a:pt x="671" y="115"/>
                  </a:lnTo>
                  <a:lnTo>
                    <a:pt x="672" y="115"/>
                  </a:lnTo>
                  <a:lnTo>
                    <a:pt x="673" y="115"/>
                  </a:lnTo>
                  <a:lnTo>
                    <a:pt x="673" y="116"/>
                  </a:lnTo>
                  <a:lnTo>
                    <a:pt x="674" y="116"/>
                  </a:lnTo>
                  <a:lnTo>
                    <a:pt x="674" y="116"/>
                  </a:lnTo>
                  <a:lnTo>
                    <a:pt x="675" y="116"/>
                  </a:lnTo>
                  <a:lnTo>
                    <a:pt x="675" y="116"/>
                  </a:lnTo>
                  <a:lnTo>
                    <a:pt x="676" y="116"/>
                  </a:lnTo>
                  <a:lnTo>
                    <a:pt x="677" y="116"/>
                  </a:lnTo>
                  <a:lnTo>
                    <a:pt x="677" y="116"/>
                  </a:lnTo>
                  <a:lnTo>
                    <a:pt x="678" y="116"/>
                  </a:lnTo>
                  <a:lnTo>
                    <a:pt x="679" y="116"/>
                  </a:lnTo>
                  <a:lnTo>
                    <a:pt x="680" y="116"/>
                  </a:lnTo>
                  <a:lnTo>
                    <a:pt x="680" y="116"/>
                  </a:lnTo>
                  <a:lnTo>
                    <a:pt x="681" y="116"/>
                  </a:lnTo>
                  <a:lnTo>
                    <a:pt x="681" y="117"/>
                  </a:lnTo>
                  <a:lnTo>
                    <a:pt x="681" y="118"/>
                  </a:lnTo>
                  <a:lnTo>
                    <a:pt x="682" y="118"/>
                  </a:lnTo>
                  <a:lnTo>
                    <a:pt x="682" y="119"/>
                  </a:lnTo>
                  <a:lnTo>
                    <a:pt x="682" y="120"/>
                  </a:lnTo>
                  <a:lnTo>
                    <a:pt x="681" y="120"/>
                  </a:lnTo>
                  <a:lnTo>
                    <a:pt x="681" y="121"/>
                  </a:lnTo>
                  <a:lnTo>
                    <a:pt x="681" y="122"/>
                  </a:lnTo>
                  <a:lnTo>
                    <a:pt x="680" y="122"/>
                  </a:lnTo>
                  <a:lnTo>
                    <a:pt x="680" y="122"/>
                  </a:lnTo>
                  <a:lnTo>
                    <a:pt x="679" y="122"/>
                  </a:lnTo>
                  <a:lnTo>
                    <a:pt x="679" y="123"/>
                  </a:lnTo>
                  <a:lnTo>
                    <a:pt x="678" y="123"/>
                  </a:lnTo>
                  <a:lnTo>
                    <a:pt x="677" y="123"/>
                  </a:lnTo>
                  <a:lnTo>
                    <a:pt x="677" y="122"/>
                  </a:lnTo>
                  <a:lnTo>
                    <a:pt x="676" y="122"/>
                  </a:lnTo>
                  <a:lnTo>
                    <a:pt x="675" y="122"/>
                  </a:lnTo>
                  <a:lnTo>
                    <a:pt x="675" y="122"/>
                  </a:lnTo>
                  <a:lnTo>
                    <a:pt x="675" y="123"/>
                  </a:lnTo>
                  <a:lnTo>
                    <a:pt x="674" y="123"/>
                  </a:lnTo>
                  <a:lnTo>
                    <a:pt x="674" y="122"/>
                  </a:lnTo>
                  <a:lnTo>
                    <a:pt x="673" y="122"/>
                  </a:lnTo>
                  <a:lnTo>
                    <a:pt x="672" y="122"/>
                  </a:lnTo>
                  <a:lnTo>
                    <a:pt x="672" y="122"/>
                  </a:lnTo>
                  <a:lnTo>
                    <a:pt x="672" y="121"/>
                  </a:lnTo>
                  <a:lnTo>
                    <a:pt x="673" y="121"/>
                  </a:lnTo>
                  <a:lnTo>
                    <a:pt x="672" y="121"/>
                  </a:lnTo>
                  <a:lnTo>
                    <a:pt x="672" y="120"/>
                  </a:lnTo>
                  <a:lnTo>
                    <a:pt x="671" y="120"/>
                  </a:lnTo>
                  <a:lnTo>
                    <a:pt x="670" y="120"/>
                  </a:lnTo>
                  <a:lnTo>
                    <a:pt x="669" y="120"/>
                  </a:lnTo>
                  <a:lnTo>
                    <a:pt x="669" y="120"/>
                  </a:lnTo>
                  <a:lnTo>
                    <a:pt x="668" y="120"/>
                  </a:lnTo>
                  <a:lnTo>
                    <a:pt x="667" y="120"/>
                  </a:lnTo>
                  <a:lnTo>
                    <a:pt x="666" y="120"/>
                  </a:lnTo>
                  <a:lnTo>
                    <a:pt x="665" y="120"/>
                  </a:lnTo>
                  <a:lnTo>
                    <a:pt x="664" y="120"/>
                  </a:lnTo>
                  <a:lnTo>
                    <a:pt x="663" y="120"/>
                  </a:lnTo>
                  <a:lnTo>
                    <a:pt x="663" y="121"/>
                  </a:lnTo>
                  <a:lnTo>
                    <a:pt x="663" y="121"/>
                  </a:lnTo>
                  <a:lnTo>
                    <a:pt x="662" y="121"/>
                  </a:lnTo>
                  <a:lnTo>
                    <a:pt x="661" y="121"/>
                  </a:lnTo>
                  <a:lnTo>
                    <a:pt x="660" y="121"/>
                  </a:lnTo>
                  <a:lnTo>
                    <a:pt x="659" y="121"/>
                  </a:lnTo>
                  <a:lnTo>
                    <a:pt x="659" y="122"/>
                  </a:lnTo>
                  <a:lnTo>
                    <a:pt x="658" y="122"/>
                  </a:lnTo>
                  <a:lnTo>
                    <a:pt x="657" y="122"/>
                  </a:lnTo>
                  <a:lnTo>
                    <a:pt x="656" y="122"/>
                  </a:lnTo>
                  <a:lnTo>
                    <a:pt x="656" y="122"/>
                  </a:lnTo>
                  <a:lnTo>
                    <a:pt x="656" y="122"/>
                  </a:lnTo>
                  <a:lnTo>
                    <a:pt x="655" y="122"/>
                  </a:lnTo>
                  <a:lnTo>
                    <a:pt x="655" y="123"/>
                  </a:lnTo>
                  <a:lnTo>
                    <a:pt x="654" y="123"/>
                  </a:lnTo>
                  <a:lnTo>
                    <a:pt x="653" y="123"/>
                  </a:lnTo>
                  <a:lnTo>
                    <a:pt x="653" y="124"/>
                  </a:lnTo>
                  <a:lnTo>
                    <a:pt x="652" y="124"/>
                  </a:lnTo>
                  <a:lnTo>
                    <a:pt x="651" y="124"/>
                  </a:lnTo>
                  <a:lnTo>
                    <a:pt x="651" y="125"/>
                  </a:lnTo>
                  <a:lnTo>
                    <a:pt x="650" y="125"/>
                  </a:lnTo>
                  <a:lnTo>
                    <a:pt x="650" y="125"/>
                  </a:lnTo>
                  <a:lnTo>
                    <a:pt x="650" y="126"/>
                  </a:lnTo>
                  <a:lnTo>
                    <a:pt x="649" y="126"/>
                  </a:lnTo>
                  <a:lnTo>
                    <a:pt x="649" y="127"/>
                  </a:lnTo>
                  <a:lnTo>
                    <a:pt x="648" y="127"/>
                  </a:lnTo>
                  <a:lnTo>
                    <a:pt x="648" y="128"/>
                  </a:lnTo>
                  <a:lnTo>
                    <a:pt x="648" y="129"/>
                  </a:lnTo>
                  <a:lnTo>
                    <a:pt x="648" y="129"/>
                  </a:lnTo>
                  <a:lnTo>
                    <a:pt x="648" y="130"/>
                  </a:lnTo>
                  <a:lnTo>
                    <a:pt x="648" y="131"/>
                  </a:lnTo>
                  <a:lnTo>
                    <a:pt x="648" y="132"/>
                  </a:lnTo>
                  <a:lnTo>
                    <a:pt x="648" y="133"/>
                  </a:lnTo>
                  <a:lnTo>
                    <a:pt x="648" y="134"/>
                  </a:lnTo>
                  <a:lnTo>
                    <a:pt x="649" y="134"/>
                  </a:lnTo>
                  <a:lnTo>
                    <a:pt x="648" y="134"/>
                  </a:lnTo>
                  <a:lnTo>
                    <a:pt x="649" y="134"/>
                  </a:lnTo>
                  <a:lnTo>
                    <a:pt x="649" y="135"/>
                  </a:lnTo>
                  <a:lnTo>
                    <a:pt x="649" y="135"/>
                  </a:lnTo>
                  <a:lnTo>
                    <a:pt x="649" y="136"/>
                  </a:lnTo>
                  <a:lnTo>
                    <a:pt x="648" y="136"/>
                  </a:lnTo>
                  <a:lnTo>
                    <a:pt x="648" y="137"/>
                  </a:lnTo>
                  <a:lnTo>
                    <a:pt x="648" y="138"/>
                  </a:lnTo>
                  <a:lnTo>
                    <a:pt x="648" y="139"/>
                  </a:lnTo>
                  <a:lnTo>
                    <a:pt x="648" y="140"/>
                  </a:lnTo>
                  <a:lnTo>
                    <a:pt x="647" y="140"/>
                  </a:lnTo>
                  <a:lnTo>
                    <a:pt x="647" y="141"/>
                  </a:lnTo>
                  <a:lnTo>
                    <a:pt x="647" y="142"/>
                  </a:lnTo>
                  <a:lnTo>
                    <a:pt x="647" y="142"/>
                  </a:lnTo>
                  <a:lnTo>
                    <a:pt x="648" y="142"/>
                  </a:lnTo>
                  <a:lnTo>
                    <a:pt x="648" y="143"/>
                  </a:lnTo>
                  <a:lnTo>
                    <a:pt x="648" y="144"/>
                  </a:lnTo>
                  <a:lnTo>
                    <a:pt x="648" y="145"/>
                  </a:lnTo>
                  <a:lnTo>
                    <a:pt x="648" y="146"/>
                  </a:lnTo>
                  <a:lnTo>
                    <a:pt x="648" y="147"/>
                  </a:lnTo>
                  <a:lnTo>
                    <a:pt x="648" y="148"/>
                  </a:lnTo>
                  <a:lnTo>
                    <a:pt x="648" y="148"/>
                  </a:lnTo>
                  <a:lnTo>
                    <a:pt x="648" y="149"/>
                  </a:lnTo>
                  <a:lnTo>
                    <a:pt x="647" y="149"/>
                  </a:lnTo>
                  <a:lnTo>
                    <a:pt x="647" y="150"/>
                  </a:lnTo>
                  <a:lnTo>
                    <a:pt x="647" y="151"/>
                  </a:lnTo>
                  <a:lnTo>
                    <a:pt x="647" y="152"/>
                  </a:lnTo>
                  <a:lnTo>
                    <a:pt x="647" y="153"/>
                  </a:lnTo>
                  <a:lnTo>
                    <a:pt x="647" y="154"/>
                  </a:lnTo>
                  <a:lnTo>
                    <a:pt x="646" y="154"/>
                  </a:lnTo>
                  <a:lnTo>
                    <a:pt x="646" y="155"/>
                  </a:lnTo>
                  <a:lnTo>
                    <a:pt x="646" y="155"/>
                  </a:lnTo>
                  <a:lnTo>
                    <a:pt x="646" y="156"/>
                  </a:lnTo>
                  <a:lnTo>
                    <a:pt x="645" y="156"/>
                  </a:lnTo>
                  <a:lnTo>
                    <a:pt x="645" y="157"/>
                  </a:lnTo>
                  <a:lnTo>
                    <a:pt x="645" y="158"/>
                  </a:lnTo>
                  <a:lnTo>
                    <a:pt x="645" y="159"/>
                  </a:lnTo>
                  <a:lnTo>
                    <a:pt x="644" y="159"/>
                  </a:lnTo>
                  <a:lnTo>
                    <a:pt x="644" y="160"/>
                  </a:lnTo>
                  <a:lnTo>
                    <a:pt x="644" y="161"/>
                  </a:lnTo>
                  <a:lnTo>
                    <a:pt x="644" y="161"/>
                  </a:lnTo>
                  <a:lnTo>
                    <a:pt x="644" y="162"/>
                  </a:lnTo>
                  <a:lnTo>
                    <a:pt x="644" y="163"/>
                  </a:lnTo>
                  <a:lnTo>
                    <a:pt x="643" y="163"/>
                  </a:lnTo>
                  <a:lnTo>
                    <a:pt x="643" y="164"/>
                  </a:lnTo>
                  <a:lnTo>
                    <a:pt x="644" y="164"/>
                  </a:lnTo>
                  <a:lnTo>
                    <a:pt x="644" y="165"/>
                  </a:lnTo>
                  <a:lnTo>
                    <a:pt x="643" y="165"/>
                  </a:lnTo>
                  <a:lnTo>
                    <a:pt x="643" y="166"/>
                  </a:lnTo>
                  <a:lnTo>
                    <a:pt x="643" y="167"/>
                  </a:lnTo>
                  <a:lnTo>
                    <a:pt x="643" y="167"/>
                  </a:lnTo>
                  <a:lnTo>
                    <a:pt x="643" y="168"/>
                  </a:lnTo>
                  <a:lnTo>
                    <a:pt x="643" y="169"/>
                  </a:lnTo>
                  <a:lnTo>
                    <a:pt x="643" y="170"/>
                  </a:lnTo>
                  <a:lnTo>
                    <a:pt x="643" y="170"/>
                  </a:lnTo>
                  <a:lnTo>
                    <a:pt x="643" y="171"/>
                  </a:lnTo>
                  <a:lnTo>
                    <a:pt x="643" y="172"/>
                  </a:lnTo>
                  <a:lnTo>
                    <a:pt x="643" y="173"/>
                  </a:lnTo>
                  <a:lnTo>
                    <a:pt x="642" y="173"/>
                  </a:lnTo>
                  <a:lnTo>
                    <a:pt x="642" y="174"/>
                  </a:lnTo>
                  <a:lnTo>
                    <a:pt x="642" y="174"/>
                  </a:lnTo>
                  <a:lnTo>
                    <a:pt x="642" y="175"/>
                  </a:lnTo>
                  <a:lnTo>
                    <a:pt x="642" y="176"/>
                  </a:lnTo>
                  <a:lnTo>
                    <a:pt x="642" y="177"/>
                  </a:lnTo>
                  <a:lnTo>
                    <a:pt x="642" y="178"/>
                  </a:lnTo>
                  <a:lnTo>
                    <a:pt x="642" y="179"/>
                  </a:lnTo>
                  <a:lnTo>
                    <a:pt x="642" y="180"/>
                  </a:lnTo>
                  <a:lnTo>
                    <a:pt x="643" y="180"/>
                  </a:lnTo>
                  <a:lnTo>
                    <a:pt x="643" y="180"/>
                  </a:lnTo>
                  <a:lnTo>
                    <a:pt x="643" y="181"/>
                  </a:lnTo>
                  <a:lnTo>
                    <a:pt x="643" y="181"/>
                  </a:lnTo>
                  <a:lnTo>
                    <a:pt x="644" y="181"/>
                  </a:lnTo>
                  <a:lnTo>
                    <a:pt x="644" y="182"/>
                  </a:lnTo>
                  <a:lnTo>
                    <a:pt x="644" y="183"/>
                  </a:lnTo>
                  <a:lnTo>
                    <a:pt x="644" y="184"/>
                  </a:lnTo>
                  <a:lnTo>
                    <a:pt x="643" y="185"/>
                  </a:lnTo>
                  <a:lnTo>
                    <a:pt x="643" y="186"/>
                  </a:lnTo>
                  <a:lnTo>
                    <a:pt x="643" y="187"/>
                  </a:lnTo>
                  <a:lnTo>
                    <a:pt x="643" y="187"/>
                  </a:lnTo>
                  <a:lnTo>
                    <a:pt x="643" y="187"/>
                  </a:lnTo>
                  <a:lnTo>
                    <a:pt x="642" y="187"/>
                  </a:lnTo>
                  <a:lnTo>
                    <a:pt x="642" y="188"/>
                  </a:lnTo>
                  <a:lnTo>
                    <a:pt x="642" y="189"/>
                  </a:lnTo>
                  <a:lnTo>
                    <a:pt x="641" y="189"/>
                  </a:lnTo>
                  <a:lnTo>
                    <a:pt x="641" y="190"/>
                  </a:lnTo>
                  <a:lnTo>
                    <a:pt x="640" y="190"/>
                  </a:lnTo>
                  <a:lnTo>
                    <a:pt x="640" y="191"/>
                  </a:lnTo>
                  <a:lnTo>
                    <a:pt x="640" y="192"/>
                  </a:lnTo>
                  <a:lnTo>
                    <a:pt x="639" y="192"/>
                  </a:lnTo>
                  <a:lnTo>
                    <a:pt x="639" y="193"/>
                  </a:lnTo>
                  <a:lnTo>
                    <a:pt x="638" y="193"/>
                  </a:lnTo>
                  <a:lnTo>
                    <a:pt x="638" y="193"/>
                  </a:lnTo>
                  <a:lnTo>
                    <a:pt x="637" y="193"/>
                  </a:lnTo>
                  <a:lnTo>
                    <a:pt x="637" y="194"/>
                  </a:lnTo>
                  <a:lnTo>
                    <a:pt x="637" y="194"/>
                  </a:lnTo>
                  <a:lnTo>
                    <a:pt x="636" y="194"/>
                  </a:lnTo>
                  <a:lnTo>
                    <a:pt x="636" y="195"/>
                  </a:lnTo>
                  <a:lnTo>
                    <a:pt x="636" y="196"/>
                  </a:lnTo>
                  <a:lnTo>
                    <a:pt x="635" y="196"/>
                  </a:lnTo>
                  <a:lnTo>
                    <a:pt x="635" y="197"/>
                  </a:lnTo>
                  <a:lnTo>
                    <a:pt x="634" y="197"/>
                  </a:lnTo>
                  <a:lnTo>
                    <a:pt x="634" y="198"/>
                  </a:lnTo>
                  <a:lnTo>
                    <a:pt x="633" y="198"/>
                  </a:lnTo>
                  <a:lnTo>
                    <a:pt x="633" y="199"/>
                  </a:lnTo>
                  <a:lnTo>
                    <a:pt x="632" y="199"/>
                  </a:lnTo>
                  <a:lnTo>
                    <a:pt x="632" y="200"/>
                  </a:lnTo>
                  <a:lnTo>
                    <a:pt x="632" y="200"/>
                  </a:lnTo>
                  <a:lnTo>
                    <a:pt x="631" y="200"/>
                  </a:lnTo>
                  <a:lnTo>
                    <a:pt x="631" y="201"/>
                  </a:lnTo>
                  <a:lnTo>
                    <a:pt x="631" y="202"/>
                  </a:lnTo>
                  <a:lnTo>
                    <a:pt x="631" y="203"/>
                  </a:lnTo>
                  <a:lnTo>
                    <a:pt x="632" y="204"/>
                  </a:lnTo>
                  <a:lnTo>
                    <a:pt x="632" y="205"/>
                  </a:lnTo>
                  <a:lnTo>
                    <a:pt x="632" y="206"/>
                  </a:lnTo>
                  <a:lnTo>
                    <a:pt x="631" y="206"/>
                  </a:lnTo>
                  <a:lnTo>
                    <a:pt x="631" y="206"/>
                  </a:lnTo>
                  <a:lnTo>
                    <a:pt x="631" y="207"/>
                  </a:lnTo>
                  <a:lnTo>
                    <a:pt x="631" y="208"/>
                  </a:lnTo>
                  <a:lnTo>
                    <a:pt x="631" y="208"/>
                  </a:lnTo>
                  <a:lnTo>
                    <a:pt x="631" y="209"/>
                  </a:lnTo>
                  <a:lnTo>
                    <a:pt x="630" y="209"/>
                  </a:lnTo>
                  <a:lnTo>
                    <a:pt x="630" y="210"/>
                  </a:lnTo>
                  <a:lnTo>
                    <a:pt x="629" y="210"/>
                  </a:lnTo>
                  <a:lnTo>
                    <a:pt x="628" y="211"/>
                  </a:lnTo>
                  <a:lnTo>
                    <a:pt x="628" y="212"/>
                  </a:lnTo>
                  <a:lnTo>
                    <a:pt x="627" y="212"/>
                  </a:lnTo>
                  <a:lnTo>
                    <a:pt x="627" y="212"/>
                  </a:lnTo>
                  <a:lnTo>
                    <a:pt x="626" y="212"/>
                  </a:lnTo>
                  <a:lnTo>
                    <a:pt x="626" y="213"/>
                  </a:lnTo>
                  <a:lnTo>
                    <a:pt x="625" y="213"/>
                  </a:lnTo>
                  <a:lnTo>
                    <a:pt x="625" y="214"/>
                  </a:lnTo>
                  <a:lnTo>
                    <a:pt x="624" y="214"/>
                  </a:lnTo>
                  <a:lnTo>
                    <a:pt x="624" y="214"/>
                  </a:lnTo>
                  <a:lnTo>
                    <a:pt x="624" y="215"/>
                  </a:lnTo>
                  <a:lnTo>
                    <a:pt x="623" y="215"/>
                  </a:lnTo>
                  <a:lnTo>
                    <a:pt x="623" y="216"/>
                  </a:lnTo>
                  <a:lnTo>
                    <a:pt x="622" y="216"/>
                  </a:lnTo>
                  <a:lnTo>
                    <a:pt x="622" y="217"/>
                  </a:lnTo>
                  <a:lnTo>
                    <a:pt x="621" y="217"/>
                  </a:lnTo>
                  <a:lnTo>
                    <a:pt x="621" y="218"/>
                  </a:lnTo>
                  <a:lnTo>
                    <a:pt x="620" y="218"/>
                  </a:lnTo>
                  <a:lnTo>
                    <a:pt x="620" y="219"/>
                  </a:lnTo>
                  <a:lnTo>
                    <a:pt x="619" y="219"/>
                  </a:lnTo>
                  <a:lnTo>
                    <a:pt x="619" y="219"/>
                  </a:lnTo>
                  <a:lnTo>
                    <a:pt x="618" y="219"/>
                  </a:lnTo>
                  <a:lnTo>
                    <a:pt x="618" y="220"/>
                  </a:lnTo>
                  <a:lnTo>
                    <a:pt x="618" y="220"/>
                  </a:lnTo>
                  <a:lnTo>
                    <a:pt x="618" y="221"/>
                  </a:lnTo>
                  <a:lnTo>
                    <a:pt x="618" y="222"/>
                  </a:lnTo>
                  <a:lnTo>
                    <a:pt x="617" y="222"/>
                  </a:lnTo>
                  <a:lnTo>
                    <a:pt x="617" y="223"/>
                  </a:lnTo>
                  <a:lnTo>
                    <a:pt x="617" y="224"/>
                  </a:lnTo>
                  <a:lnTo>
                    <a:pt x="616" y="224"/>
                  </a:lnTo>
                  <a:lnTo>
                    <a:pt x="616" y="225"/>
                  </a:lnTo>
                  <a:lnTo>
                    <a:pt x="616" y="225"/>
                  </a:lnTo>
                  <a:lnTo>
                    <a:pt x="616" y="226"/>
                  </a:lnTo>
                  <a:lnTo>
                    <a:pt x="616" y="227"/>
                  </a:lnTo>
                  <a:lnTo>
                    <a:pt x="616" y="228"/>
                  </a:lnTo>
                  <a:lnTo>
                    <a:pt x="615" y="228"/>
                  </a:lnTo>
                  <a:lnTo>
                    <a:pt x="615" y="229"/>
                  </a:lnTo>
                  <a:lnTo>
                    <a:pt x="615" y="230"/>
                  </a:lnTo>
                  <a:lnTo>
                    <a:pt x="615" y="231"/>
                  </a:lnTo>
                  <a:lnTo>
                    <a:pt x="615" y="232"/>
                  </a:lnTo>
                  <a:lnTo>
                    <a:pt x="614" y="232"/>
                  </a:lnTo>
                  <a:lnTo>
                    <a:pt x="614" y="232"/>
                  </a:lnTo>
                  <a:lnTo>
                    <a:pt x="614" y="233"/>
                  </a:lnTo>
                  <a:lnTo>
                    <a:pt x="613" y="233"/>
                  </a:lnTo>
                  <a:lnTo>
                    <a:pt x="613" y="234"/>
                  </a:lnTo>
                  <a:lnTo>
                    <a:pt x="612" y="234"/>
                  </a:lnTo>
                  <a:lnTo>
                    <a:pt x="612" y="235"/>
                  </a:lnTo>
                  <a:lnTo>
                    <a:pt x="611" y="235"/>
                  </a:lnTo>
                  <a:lnTo>
                    <a:pt x="611" y="236"/>
                  </a:lnTo>
                  <a:lnTo>
                    <a:pt x="611" y="237"/>
                  </a:lnTo>
                  <a:lnTo>
                    <a:pt x="611" y="237"/>
                  </a:lnTo>
                  <a:lnTo>
                    <a:pt x="611" y="238"/>
                  </a:lnTo>
                  <a:lnTo>
                    <a:pt x="611" y="238"/>
                  </a:lnTo>
                  <a:lnTo>
                    <a:pt x="611" y="239"/>
                  </a:lnTo>
                  <a:lnTo>
                    <a:pt x="611" y="240"/>
                  </a:lnTo>
                  <a:lnTo>
                    <a:pt x="611" y="240"/>
                  </a:lnTo>
                  <a:lnTo>
                    <a:pt x="611" y="241"/>
                  </a:lnTo>
                  <a:lnTo>
                    <a:pt x="611" y="242"/>
                  </a:lnTo>
                  <a:lnTo>
                    <a:pt x="611" y="242"/>
                  </a:lnTo>
                  <a:lnTo>
                    <a:pt x="611" y="242"/>
                  </a:lnTo>
                  <a:lnTo>
                    <a:pt x="611" y="242"/>
                  </a:lnTo>
                  <a:lnTo>
                    <a:pt x="611" y="243"/>
                  </a:lnTo>
                  <a:lnTo>
                    <a:pt x="611" y="244"/>
                  </a:lnTo>
                  <a:lnTo>
                    <a:pt x="611" y="244"/>
                  </a:lnTo>
                  <a:lnTo>
                    <a:pt x="610" y="244"/>
                  </a:lnTo>
                  <a:lnTo>
                    <a:pt x="610" y="245"/>
                  </a:lnTo>
                  <a:lnTo>
                    <a:pt x="609" y="245"/>
                  </a:lnTo>
                  <a:lnTo>
                    <a:pt x="609" y="246"/>
                  </a:lnTo>
                  <a:lnTo>
                    <a:pt x="608" y="246"/>
                  </a:lnTo>
                  <a:lnTo>
                    <a:pt x="608" y="247"/>
                  </a:lnTo>
                  <a:lnTo>
                    <a:pt x="607" y="247"/>
                  </a:lnTo>
                  <a:lnTo>
                    <a:pt x="607" y="248"/>
                  </a:lnTo>
                  <a:lnTo>
                    <a:pt x="606" y="248"/>
                  </a:lnTo>
                  <a:lnTo>
                    <a:pt x="606" y="249"/>
                  </a:lnTo>
                  <a:lnTo>
                    <a:pt x="605" y="249"/>
                  </a:lnTo>
                  <a:lnTo>
                    <a:pt x="605" y="250"/>
                  </a:lnTo>
                  <a:lnTo>
                    <a:pt x="605" y="250"/>
                  </a:lnTo>
                  <a:lnTo>
                    <a:pt x="605" y="251"/>
                  </a:lnTo>
                  <a:lnTo>
                    <a:pt x="605" y="251"/>
                  </a:lnTo>
                  <a:lnTo>
                    <a:pt x="604" y="251"/>
                  </a:lnTo>
                  <a:lnTo>
                    <a:pt x="604" y="252"/>
                  </a:lnTo>
                  <a:lnTo>
                    <a:pt x="603" y="252"/>
                  </a:lnTo>
                  <a:lnTo>
                    <a:pt x="603" y="253"/>
                  </a:lnTo>
                  <a:lnTo>
                    <a:pt x="603" y="254"/>
                  </a:lnTo>
                  <a:lnTo>
                    <a:pt x="602" y="254"/>
                  </a:lnTo>
                  <a:lnTo>
                    <a:pt x="602" y="255"/>
                  </a:lnTo>
                  <a:lnTo>
                    <a:pt x="601" y="255"/>
                  </a:lnTo>
                  <a:lnTo>
                    <a:pt x="601" y="256"/>
                  </a:lnTo>
                  <a:lnTo>
                    <a:pt x="601" y="257"/>
                  </a:lnTo>
                  <a:lnTo>
                    <a:pt x="600" y="257"/>
                  </a:lnTo>
                  <a:lnTo>
                    <a:pt x="600" y="257"/>
                  </a:lnTo>
                  <a:lnTo>
                    <a:pt x="599" y="257"/>
                  </a:lnTo>
                  <a:lnTo>
                    <a:pt x="599" y="258"/>
                  </a:lnTo>
                  <a:lnTo>
                    <a:pt x="599" y="259"/>
                  </a:lnTo>
                  <a:lnTo>
                    <a:pt x="599" y="260"/>
                  </a:lnTo>
                  <a:lnTo>
                    <a:pt x="599" y="261"/>
                  </a:lnTo>
                  <a:lnTo>
                    <a:pt x="599" y="261"/>
                  </a:lnTo>
                  <a:lnTo>
                    <a:pt x="599" y="262"/>
                  </a:lnTo>
                  <a:lnTo>
                    <a:pt x="599" y="263"/>
                  </a:lnTo>
                  <a:lnTo>
                    <a:pt x="599" y="264"/>
                  </a:lnTo>
                  <a:lnTo>
                    <a:pt x="598" y="264"/>
                  </a:lnTo>
                  <a:lnTo>
                    <a:pt x="598" y="265"/>
                  </a:lnTo>
                  <a:lnTo>
                    <a:pt x="598" y="266"/>
                  </a:lnTo>
                  <a:lnTo>
                    <a:pt x="597" y="266"/>
                  </a:lnTo>
                  <a:lnTo>
                    <a:pt x="597" y="267"/>
                  </a:lnTo>
                  <a:lnTo>
                    <a:pt x="596" y="267"/>
                  </a:lnTo>
                  <a:lnTo>
                    <a:pt x="595" y="267"/>
                  </a:lnTo>
                  <a:lnTo>
                    <a:pt x="595" y="268"/>
                  </a:lnTo>
                  <a:lnTo>
                    <a:pt x="594" y="268"/>
                  </a:lnTo>
                  <a:lnTo>
                    <a:pt x="594" y="269"/>
                  </a:lnTo>
                  <a:lnTo>
                    <a:pt x="593" y="269"/>
                  </a:lnTo>
                  <a:lnTo>
                    <a:pt x="593" y="270"/>
                  </a:lnTo>
                  <a:lnTo>
                    <a:pt x="592" y="270"/>
                  </a:lnTo>
                  <a:lnTo>
                    <a:pt x="592" y="270"/>
                  </a:lnTo>
                  <a:lnTo>
                    <a:pt x="592" y="270"/>
                  </a:lnTo>
                  <a:lnTo>
                    <a:pt x="591" y="270"/>
                  </a:lnTo>
                  <a:lnTo>
                    <a:pt x="590" y="270"/>
                  </a:lnTo>
                  <a:lnTo>
                    <a:pt x="590" y="271"/>
                  </a:lnTo>
                  <a:lnTo>
                    <a:pt x="589" y="271"/>
                  </a:lnTo>
                  <a:lnTo>
                    <a:pt x="589" y="272"/>
                  </a:lnTo>
                  <a:lnTo>
                    <a:pt x="588" y="272"/>
                  </a:lnTo>
                  <a:lnTo>
                    <a:pt x="588" y="273"/>
                  </a:lnTo>
                  <a:lnTo>
                    <a:pt x="587" y="273"/>
                  </a:lnTo>
                  <a:lnTo>
                    <a:pt x="587" y="274"/>
                  </a:lnTo>
                  <a:lnTo>
                    <a:pt x="586" y="274"/>
                  </a:lnTo>
                  <a:lnTo>
                    <a:pt x="586" y="275"/>
                  </a:lnTo>
                  <a:lnTo>
                    <a:pt x="586" y="275"/>
                  </a:lnTo>
                  <a:lnTo>
                    <a:pt x="585" y="276"/>
                  </a:lnTo>
                  <a:lnTo>
                    <a:pt x="584" y="277"/>
                  </a:lnTo>
                  <a:lnTo>
                    <a:pt x="584" y="277"/>
                  </a:lnTo>
                  <a:lnTo>
                    <a:pt x="583" y="277"/>
                  </a:lnTo>
                  <a:lnTo>
                    <a:pt x="583" y="278"/>
                  </a:lnTo>
                  <a:lnTo>
                    <a:pt x="582" y="278"/>
                  </a:lnTo>
                  <a:lnTo>
                    <a:pt x="582" y="279"/>
                  </a:lnTo>
                  <a:lnTo>
                    <a:pt x="581" y="279"/>
                  </a:lnTo>
                  <a:lnTo>
                    <a:pt x="580" y="279"/>
                  </a:lnTo>
                  <a:lnTo>
                    <a:pt x="580" y="280"/>
                  </a:lnTo>
                  <a:lnTo>
                    <a:pt x="579" y="280"/>
                  </a:lnTo>
                  <a:lnTo>
                    <a:pt x="579" y="281"/>
                  </a:lnTo>
                  <a:lnTo>
                    <a:pt x="579" y="281"/>
                  </a:lnTo>
                  <a:lnTo>
                    <a:pt x="579" y="282"/>
                  </a:lnTo>
                  <a:lnTo>
                    <a:pt x="579" y="283"/>
                  </a:lnTo>
                  <a:lnTo>
                    <a:pt x="578" y="283"/>
                  </a:lnTo>
                  <a:lnTo>
                    <a:pt x="578" y="283"/>
                  </a:lnTo>
                  <a:lnTo>
                    <a:pt x="578" y="284"/>
                  </a:lnTo>
                  <a:lnTo>
                    <a:pt x="577" y="284"/>
                  </a:lnTo>
                  <a:lnTo>
                    <a:pt x="577" y="285"/>
                  </a:lnTo>
                  <a:lnTo>
                    <a:pt x="577" y="286"/>
                  </a:lnTo>
                  <a:lnTo>
                    <a:pt x="577" y="287"/>
                  </a:lnTo>
                  <a:lnTo>
                    <a:pt x="577" y="288"/>
                  </a:lnTo>
                  <a:lnTo>
                    <a:pt x="577" y="289"/>
                  </a:lnTo>
                  <a:lnTo>
                    <a:pt x="577" y="289"/>
                  </a:lnTo>
                  <a:lnTo>
                    <a:pt x="577" y="290"/>
                  </a:lnTo>
                  <a:lnTo>
                    <a:pt x="577" y="291"/>
                  </a:lnTo>
                  <a:lnTo>
                    <a:pt x="578" y="291"/>
                  </a:lnTo>
                  <a:lnTo>
                    <a:pt x="579" y="291"/>
                  </a:lnTo>
                  <a:lnTo>
                    <a:pt x="579" y="292"/>
                  </a:lnTo>
                  <a:lnTo>
                    <a:pt x="578" y="292"/>
                  </a:lnTo>
                  <a:lnTo>
                    <a:pt x="578" y="293"/>
                  </a:lnTo>
                  <a:lnTo>
                    <a:pt x="579" y="293"/>
                  </a:lnTo>
                  <a:lnTo>
                    <a:pt x="578" y="293"/>
                  </a:lnTo>
                  <a:lnTo>
                    <a:pt x="578" y="294"/>
                  </a:lnTo>
                  <a:lnTo>
                    <a:pt x="578" y="295"/>
                  </a:lnTo>
                  <a:lnTo>
                    <a:pt x="578" y="296"/>
                  </a:lnTo>
                  <a:lnTo>
                    <a:pt x="577" y="296"/>
                  </a:lnTo>
                  <a:lnTo>
                    <a:pt x="577" y="296"/>
                  </a:lnTo>
                  <a:lnTo>
                    <a:pt x="577" y="297"/>
                  </a:lnTo>
                  <a:lnTo>
                    <a:pt x="576" y="297"/>
                  </a:lnTo>
                  <a:lnTo>
                    <a:pt x="576" y="298"/>
                  </a:lnTo>
                  <a:lnTo>
                    <a:pt x="575" y="298"/>
                  </a:lnTo>
                  <a:lnTo>
                    <a:pt x="575" y="299"/>
                  </a:lnTo>
                  <a:lnTo>
                    <a:pt x="574" y="299"/>
                  </a:lnTo>
                  <a:lnTo>
                    <a:pt x="574" y="300"/>
                  </a:lnTo>
                  <a:lnTo>
                    <a:pt x="574" y="301"/>
                  </a:lnTo>
                  <a:lnTo>
                    <a:pt x="574" y="302"/>
                  </a:lnTo>
                  <a:lnTo>
                    <a:pt x="573" y="302"/>
                  </a:lnTo>
                  <a:lnTo>
                    <a:pt x="573" y="303"/>
                  </a:lnTo>
                  <a:lnTo>
                    <a:pt x="573" y="304"/>
                  </a:lnTo>
                  <a:lnTo>
                    <a:pt x="573" y="304"/>
                  </a:lnTo>
                  <a:lnTo>
                    <a:pt x="573" y="305"/>
                  </a:lnTo>
                  <a:lnTo>
                    <a:pt x="573" y="306"/>
                  </a:lnTo>
                  <a:lnTo>
                    <a:pt x="573" y="307"/>
                  </a:lnTo>
                  <a:lnTo>
                    <a:pt x="572" y="307"/>
                  </a:lnTo>
                  <a:lnTo>
                    <a:pt x="572" y="308"/>
                  </a:lnTo>
                  <a:lnTo>
                    <a:pt x="571" y="309"/>
                  </a:lnTo>
                  <a:lnTo>
                    <a:pt x="571" y="309"/>
                  </a:lnTo>
                  <a:lnTo>
                    <a:pt x="570" y="310"/>
                  </a:lnTo>
                  <a:lnTo>
                    <a:pt x="570" y="311"/>
                  </a:lnTo>
                  <a:lnTo>
                    <a:pt x="569" y="312"/>
                  </a:lnTo>
                  <a:lnTo>
                    <a:pt x="569" y="313"/>
                  </a:lnTo>
                  <a:lnTo>
                    <a:pt x="568" y="314"/>
                  </a:lnTo>
                  <a:lnTo>
                    <a:pt x="568" y="315"/>
                  </a:lnTo>
                  <a:lnTo>
                    <a:pt x="567" y="315"/>
                  </a:lnTo>
                  <a:lnTo>
                    <a:pt x="567" y="315"/>
                  </a:lnTo>
                  <a:lnTo>
                    <a:pt x="567" y="316"/>
                  </a:lnTo>
                  <a:lnTo>
                    <a:pt x="567" y="316"/>
                  </a:lnTo>
                  <a:lnTo>
                    <a:pt x="567" y="317"/>
                  </a:lnTo>
                  <a:lnTo>
                    <a:pt x="566" y="317"/>
                  </a:lnTo>
                  <a:lnTo>
                    <a:pt x="566" y="318"/>
                  </a:lnTo>
                  <a:lnTo>
                    <a:pt x="566" y="319"/>
                  </a:lnTo>
                  <a:lnTo>
                    <a:pt x="565" y="319"/>
                  </a:lnTo>
                  <a:lnTo>
                    <a:pt x="565" y="320"/>
                  </a:lnTo>
                  <a:lnTo>
                    <a:pt x="564" y="320"/>
                  </a:lnTo>
                  <a:lnTo>
                    <a:pt x="564" y="321"/>
                  </a:lnTo>
                  <a:lnTo>
                    <a:pt x="563" y="322"/>
                  </a:lnTo>
                  <a:lnTo>
                    <a:pt x="563" y="322"/>
                  </a:lnTo>
                  <a:lnTo>
                    <a:pt x="562" y="322"/>
                  </a:lnTo>
                  <a:lnTo>
                    <a:pt x="562" y="323"/>
                  </a:lnTo>
                  <a:lnTo>
                    <a:pt x="561" y="324"/>
                  </a:lnTo>
                  <a:lnTo>
                    <a:pt x="561" y="325"/>
                  </a:lnTo>
                  <a:lnTo>
                    <a:pt x="560" y="325"/>
                  </a:lnTo>
                  <a:lnTo>
                    <a:pt x="560" y="326"/>
                  </a:lnTo>
                  <a:lnTo>
                    <a:pt x="560" y="326"/>
                  </a:lnTo>
                  <a:lnTo>
                    <a:pt x="560" y="327"/>
                  </a:lnTo>
                  <a:lnTo>
                    <a:pt x="559" y="327"/>
                  </a:lnTo>
                  <a:lnTo>
                    <a:pt x="559" y="328"/>
                  </a:lnTo>
                  <a:lnTo>
                    <a:pt x="559" y="328"/>
                  </a:lnTo>
                  <a:lnTo>
                    <a:pt x="558" y="328"/>
                  </a:lnTo>
                  <a:lnTo>
                    <a:pt x="558" y="329"/>
                  </a:lnTo>
                  <a:lnTo>
                    <a:pt x="557" y="329"/>
                  </a:lnTo>
                  <a:lnTo>
                    <a:pt x="557" y="330"/>
                  </a:lnTo>
                  <a:lnTo>
                    <a:pt x="556" y="331"/>
                  </a:lnTo>
                  <a:lnTo>
                    <a:pt x="556" y="332"/>
                  </a:lnTo>
                  <a:lnTo>
                    <a:pt x="555" y="332"/>
                  </a:lnTo>
                  <a:lnTo>
                    <a:pt x="555" y="333"/>
                  </a:lnTo>
                  <a:lnTo>
                    <a:pt x="554" y="333"/>
                  </a:lnTo>
                  <a:lnTo>
                    <a:pt x="554" y="334"/>
                  </a:lnTo>
                  <a:lnTo>
                    <a:pt x="554" y="334"/>
                  </a:lnTo>
                  <a:lnTo>
                    <a:pt x="554" y="334"/>
                  </a:lnTo>
                  <a:lnTo>
                    <a:pt x="554" y="335"/>
                  </a:lnTo>
                  <a:lnTo>
                    <a:pt x="553" y="335"/>
                  </a:lnTo>
                  <a:lnTo>
                    <a:pt x="553" y="336"/>
                  </a:lnTo>
                  <a:lnTo>
                    <a:pt x="553" y="337"/>
                  </a:lnTo>
                  <a:lnTo>
                    <a:pt x="552" y="337"/>
                  </a:lnTo>
                  <a:lnTo>
                    <a:pt x="552" y="338"/>
                  </a:lnTo>
                  <a:lnTo>
                    <a:pt x="552" y="339"/>
                  </a:lnTo>
                  <a:lnTo>
                    <a:pt x="551" y="339"/>
                  </a:lnTo>
                  <a:lnTo>
                    <a:pt x="551" y="340"/>
                  </a:lnTo>
                  <a:lnTo>
                    <a:pt x="550" y="340"/>
                  </a:lnTo>
                  <a:lnTo>
                    <a:pt x="550" y="341"/>
                  </a:lnTo>
                  <a:lnTo>
                    <a:pt x="549" y="341"/>
                  </a:lnTo>
                  <a:lnTo>
                    <a:pt x="549" y="341"/>
                  </a:lnTo>
                  <a:lnTo>
                    <a:pt x="549" y="342"/>
                  </a:lnTo>
                  <a:lnTo>
                    <a:pt x="548" y="342"/>
                  </a:lnTo>
                  <a:lnTo>
                    <a:pt x="548" y="343"/>
                  </a:lnTo>
                  <a:lnTo>
                    <a:pt x="547" y="343"/>
                  </a:lnTo>
                  <a:lnTo>
                    <a:pt x="547" y="344"/>
                  </a:lnTo>
                  <a:lnTo>
                    <a:pt x="547" y="345"/>
                  </a:lnTo>
                  <a:lnTo>
                    <a:pt x="547" y="345"/>
                  </a:lnTo>
                  <a:lnTo>
                    <a:pt x="547" y="346"/>
                  </a:lnTo>
                  <a:lnTo>
                    <a:pt x="547" y="347"/>
                  </a:lnTo>
                  <a:lnTo>
                    <a:pt x="546" y="347"/>
                  </a:lnTo>
                  <a:lnTo>
                    <a:pt x="546" y="347"/>
                  </a:lnTo>
                  <a:lnTo>
                    <a:pt x="545" y="347"/>
                  </a:lnTo>
                  <a:lnTo>
                    <a:pt x="545" y="348"/>
                  </a:lnTo>
                  <a:lnTo>
                    <a:pt x="545" y="349"/>
                  </a:lnTo>
                  <a:lnTo>
                    <a:pt x="544" y="349"/>
                  </a:lnTo>
                  <a:lnTo>
                    <a:pt x="544" y="350"/>
                  </a:lnTo>
                  <a:lnTo>
                    <a:pt x="543" y="350"/>
                  </a:lnTo>
                  <a:lnTo>
                    <a:pt x="543" y="351"/>
                  </a:lnTo>
                  <a:lnTo>
                    <a:pt x="543" y="352"/>
                  </a:lnTo>
                  <a:lnTo>
                    <a:pt x="542" y="352"/>
                  </a:lnTo>
                  <a:lnTo>
                    <a:pt x="542" y="353"/>
                  </a:lnTo>
                  <a:lnTo>
                    <a:pt x="542" y="354"/>
                  </a:lnTo>
                  <a:lnTo>
                    <a:pt x="541" y="354"/>
                  </a:lnTo>
                  <a:lnTo>
                    <a:pt x="541" y="354"/>
                  </a:lnTo>
                  <a:lnTo>
                    <a:pt x="541" y="355"/>
                  </a:lnTo>
                  <a:lnTo>
                    <a:pt x="541" y="356"/>
                  </a:lnTo>
                  <a:lnTo>
                    <a:pt x="540" y="356"/>
                  </a:lnTo>
                  <a:lnTo>
                    <a:pt x="540" y="357"/>
                  </a:lnTo>
                  <a:lnTo>
                    <a:pt x="540" y="358"/>
                  </a:lnTo>
                  <a:lnTo>
                    <a:pt x="539" y="358"/>
                  </a:lnTo>
                  <a:lnTo>
                    <a:pt x="539" y="359"/>
                  </a:lnTo>
                  <a:lnTo>
                    <a:pt x="538" y="360"/>
                  </a:lnTo>
                  <a:lnTo>
                    <a:pt x="538" y="360"/>
                  </a:lnTo>
                  <a:lnTo>
                    <a:pt x="537" y="360"/>
                  </a:lnTo>
                  <a:lnTo>
                    <a:pt x="537" y="361"/>
                  </a:lnTo>
                  <a:lnTo>
                    <a:pt x="537" y="362"/>
                  </a:lnTo>
                  <a:lnTo>
                    <a:pt x="537" y="363"/>
                  </a:lnTo>
                  <a:lnTo>
                    <a:pt x="536" y="363"/>
                  </a:lnTo>
                  <a:lnTo>
                    <a:pt x="536" y="364"/>
                  </a:lnTo>
                  <a:lnTo>
                    <a:pt x="536" y="365"/>
                  </a:lnTo>
                  <a:lnTo>
                    <a:pt x="536" y="366"/>
                  </a:lnTo>
                  <a:lnTo>
                    <a:pt x="535" y="366"/>
                  </a:lnTo>
                  <a:lnTo>
                    <a:pt x="535" y="367"/>
                  </a:lnTo>
                  <a:lnTo>
                    <a:pt x="535" y="367"/>
                  </a:lnTo>
                  <a:lnTo>
                    <a:pt x="535" y="367"/>
                  </a:lnTo>
                  <a:lnTo>
                    <a:pt x="535" y="368"/>
                  </a:lnTo>
                  <a:lnTo>
                    <a:pt x="535" y="369"/>
                  </a:lnTo>
                  <a:lnTo>
                    <a:pt x="534" y="369"/>
                  </a:lnTo>
                  <a:lnTo>
                    <a:pt x="534" y="370"/>
                  </a:lnTo>
                  <a:lnTo>
                    <a:pt x="534" y="371"/>
                  </a:lnTo>
                  <a:lnTo>
                    <a:pt x="533" y="371"/>
                  </a:lnTo>
                  <a:lnTo>
                    <a:pt x="533" y="372"/>
                  </a:lnTo>
                  <a:lnTo>
                    <a:pt x="533" y="373"/>
                  </a:lnTo>
                  <a:lnTo>
                    <a:pt x="533" y="373"/>
                  </a:lnTo>
                  <a:lnTo>
                    <a:pt x="532" y="373"/>
                  </a:lnTo>
                  <a:lnTo>
                    <a:pt x="532" y="374"/>
                  </a:lnTo>
                  <a:lnTo>
                    <a:pt x="532" y="375"/>
                  </a:lnTo>
                  <a:lnTo>
                    <a:pt x="532" y="376"/>
                  </a:lnTo>
                  <a:lnTo>
                    <a:pt x="531" y="376"/>
                  </a:lnTo>
                  <a:lnTo>
                    <a:pt x="531" y="377"/>
                  </a:lnTo>
                  <a:lnTo>
                    <a:pt x="531" y="378"/>
                  </a:lnTo>
                  <a:lnTo>
                    <a:pt x="530" y="378"/>
                  </a:lnTo>
                  <a:lnTo>
                    <a:pt x="530" y="379"/>
                  </a:lnTo>
                  <a:lnTo>
                    <a:pt x="530" y="379"/>
                  </a:lnTo>
                  <a:lnTo>
                    <a:pt x="530" y="380"/>
                  </a:lnTo>
                  <a:lnTo>
                    <a:pt x="529" y="380"/>
                  </a:lnTo>
                  <a:lnTo>
                    <a:pt x="529" y="381"/>
                  </a:lnTo>
                  <a:lnTo>
                    <a:pt x="529" y="382"/>
                  </a:lnTo>
                  <a:lnTo>
                    <a:pt x="529" y="383"/>
                  </a:lnTo>
                  <a:lnTo>
                    <a:pt x="529" y="384"/>
                  </a:lnTo>
                  <a:lnTo>
                    <a:pt x="529" y="385"/>
                  </a:lnTo>
                  <a:lnTo>
                    <a:pt x="529" y="386"/>
                  </a:lnTo>
                  <a:lnTo>
                    <a:pt x="528" y="386"/>
                  </a:lnTo>
                  <a:lnTo>
                    <a:pt x="528" y="386"/>
                  </a:lnTo>
                  <a:lnTo>
                    <a:pt x="528" y="387"/>
                  </a:lnTo>
                  <a:lnTo>
                    <a:pt x="528" y="388"/>
                  </a:lnTo>
                  <a:lnTo>
                    <a:pt x="529" y="388"/>
                  </a:lnTo>
                  <a:lnTo>
                    <a:pt x="529" y="389"/>
                  </a:lnTo>
                  <a:lnTo>
                    <a:pt x="529" y="390"/>
                  </a:lnTo>
                  <a:lnTo>
                    <a:pt x="529" y="391"/>
                  </a:lnTo>
                  <a:lnTo>
                    <a:pt x="528" y="391"/>
                  </a:lnTo>
                  <a:lnTo>
                    <a:pt x="528" y="392"/>
                  </a:lnTo>
                  <a:lnTo>
                    <a:pt x="528" y="392"/>
                  </a:lnTo>
                  <a:lnTo>
                    <a:pt x="528" y="393"/>
                  </a:lnTo>
                  <a:lnTo>
                    <a:pt x="528" y="393"/>
                  </a:lnTo>
                  <a:lnTo>
                    <a:pt x="528" y="394"/>
                  </a:lnTo>
                  <a:lnTo>
                    <a:pt x="528" y="395"/>
                  </a:lnTo>
                  <a:lnTo>
                    <a:pt x="528" y="396"/>
                  </a:lnTo>
                  <a:lnTo>
                    <a:pt x="527" y="396"/>
                  </a:lnTo>
                  <a:lnTo>
                    <a:pt x="527" y="397"/>
                  </a:lnTo>
                  <a:lnTo>
                    <a:pt x="527" y="398"/>
                  </a:lnTo>
                  <a:lnTo>
                    <a:pt x="526" y="398"/>
                  </a:lnTo>
                  <a:lnTo>
                    <a:pt x="526" y="399"/>
                  </a:lnTo>
                  <a:lnTo>
                    <a:pt x="526" y="399"/>
                  </a:lnTo>
                  <a:lnTo>
                    <a:pt x="525" y="399"/>
                  </a:lnTo>
                  <a:lnTo>
                    <a:pt x="525" y="400"/>
                  </a:lnTo>
                  <a:lnTo>
                    <a:pt x="525" y="401"/>
                  </a:lnTo>
                  <a:lnTo>
                    <a:pt x="524" y="401"/>
                  </a:lnTo>
                  <a:lnTo>
                    <a:pt x="524" y="402"/>
                  </a:lnTo>
                  <a:lnTo>
                    <a:pt x="524" y="403"/>
                  </a:lnTo>
                  <a:lnTo>
                    <a:pt x="523" y="404"/>
                  </a:lnTo>
                  <a:lnTo>
                    <a:pt x="523" y="405"/>
                  </a:lnTo>
                  <a:lnTo>
                    <a:pt x="523" y="405"/>
                  </a:lnTo>
                  <a:lnTo>
                    <a:pt x="522" y="405"/>
                  </a:lnTo>
                  <a:lnTo>
                    <a:pt x="522" y="406"/>
                  </a:lnTo>
                  <a:lnTo>
                    <a:pt x="522" y="407"/>
                  </a:lnTo>
                  <a:lnTo>
                    <a:pt x="522" y="407"/>
                  </a:lnTo>
                  <a:lnTo>
                    <a:pt x="522" y="408"/>
                  </a:lnTo>
                  <a:lnTo>
                    <a:pt x="522" y="409"/>
                  </a:lnTo>
                  <a:lnTo>
                    <a:pt x="521" y="409"/>
                  </a:lnTo>
                  <a:lnTo>
                    <a:pt x="521" y="410"/>
                  </a:lnTo>
                  <a:lnTo>
                    <a:pt x="521" y="411"/>
                  </a:lnTo>
                  <a:lnTo>
                    <a:pt x="520" y="411"/>
                  </a:lnTo>
                  <a:lnTo>
                    <a:pt x="520" y="412"/>
                  </a:lnTo>
                  <a:lnTo>
                    <a:pt x="520" y="412"/>
                  </a:lnTo>
                  <a:lnTo>
                    <a:pt x="519" y="412"/>
                  </a:lnTo>
                  <a:lnTo>
                    <a:pt x="519" y="413"/>
                  </a:lnTo>
                  <a:lnTo>
                    <a:pt x="518" y="413"/>
                  </a:lnTo>
                  <a:lnTo>
                    <a:pt x="518" y="414"/>
                  </a:lnTo>
                  <a:lnTo>
                    <a:pt x="518" y="415"/>
                  </a:lnTo>
                  <a:lnTo>
                    <a:pt x="517" y="415"/>
                  </a:lnTo>
                  <a:lnTo>
                    <a:pt x="517" y="416"/>
                  </a:lnTo>
                  <a:lnTo>
                    <a:pt x="517" y="417"/>
                  </a:lnTo>
                  <a:lnTo>
                    <a:pt x="516" y="417"/>
                  </a:lnTo>
                  <a:lnTo>
                    <a:pt x="516" y="418"/>
                  </a:lnTo>
                  <a:lnTo>
                    <a:pt x="516" y="418"/>
                  </a:lnTo>
                  <a:lnTo>
                    <a:pt x="516" y="418"/>
                  </a:lnTo>
                  <a:lnTo>
                    <a:pt x="516" y="419"/>
                  </a:lnTo>
                  <a:lnTo>
                    <a:pt x="515" y="419"/>
                  </a:lnTo>
                  <a:lnTo>
                    <a:pt x="515" y="420"/>
                  </a:lnTo>
                  <a:lnTo>
                    <a:pt x="514" y="420"/>
                  </a:lnTo>
                  <a:lnTo>
                    <a:pt x="514" y="421"/>
                  </a:lnTo>
                  <a:lnTo>
                    <a:pt x="514" y="422"/>
                  </a:lnTo>
                  <a:lnTo>
                    <a:pt x="513" y="422"/>
                  </a:lnTo>
                  <a:lnTo>
                    <a:pt x="513" y="423"/>
                  </a:lnTo>
                  <a:lnTo>
                    <a:pt x="512" y="423"/>
                  </a:lnTo>
                  <a:lnTo>
                    <a:pt x="512" y="424"/>
                  </a:lnTo>
                  <a:lnTo>
                    <a:pt x="512" y="424"/>
                  </a:lnTo>
                  <a:lnTo>
                    <a:pt x="511" y="424"/>
                  </a:lnTo>
                  <a:lnTo>
                    <a:pt x="511" y="425"/>
                  </a:lnTo>
                  <a:lnTo>
                    <a:pt x="511" y="426"/>
                  </a:lnTo>
                  <a:lnTo>
                    <a:pt x="510" y="426"/>
                  </a:lnTo>
                  <a:lnTo>
                    <a:pt x="510" y="427"/>
                  </a:lnTo>
                  <a:lnTo>
                    <a:pt x="509" y="427"/>
                  </a:lnTo>
                  <a:lnTo>
                    <a:pt x="509" y="428"/>
                  </a:lnTo>
                  <a:lnTo>
                    <a:pt x="509" y="429"/>
                  </a:lnTo>
                  <a:lnTo>
                    <a:pt x="509" y="429"/>
                  </a:lnTo>
                  <a:lnTo>
                    <a:pt x="509" y="430"/>
                  </a:lnTo>
                  <a:lnTo>
                    <a:pt x="508" y="430"/>
                  </a:lnTo>
                  <a:lnTo>
                    <a:pt x="508" y="431"/>
                  </a:lnTo>
                  <a:lnTo>
                    <a:pt x="507" y="431"/>
                  </a:lnTo>
                  <a:lnTo>
                    <a:pt x="507" y="432"/>
                  </a:lnTo>
                  <a:lnTo>
                    <a:pt x="506" y="432"/>
                  </a:lnTo>
                  <a:lnTo>
                    <a:pt x="506" y="433"/>
                  </a:lnTo>
                  <a:lnTo>
                    <a:pt x="506" y="434"/>
                  </a:lnTo>
                  <a:lnTo>
                    <a:pt x="505" y="434"/>
                  </a:lnTo>
                  <a:lnTo>
                    <a:pt x="505" y="435"/>
                  </a:lnTo>
                  <a:lnTo>
                    <a:pt x="504" y="435"/>
                  </a:lnTo>
                  <a:lnTo>
                    <a:pt x="504" y="436"/>
                  </a:lnTo>
                  <a:lnTo>
                    <a:pt x="504" y="437"/>
                  </a:lnTo>
                  <a:lnTo>
                    <a:pt x="503" y="437"/>
                  </a:lnTo>
                  <a:lnTo>
                    <a:pt x="503" y="437"/>
                  </a:lnTo>
                  <a:lnTo>
                    <a:pt x="503" y="438"/>
                  </a:lnTo>
                  <a:lnTo>
                    <a:pt x="503" y="439"/>
                  </a:lnTo>
                  <a:lnTo>
                    <a:pt x="503" y="440"/>
                  </a:lnTo>
                  <a:lnTo>
                    <a:pt x="502" y="440"/>
                  </a:lnTo>
                  <a:lnTo>
                    <a:pt x="502" y="441"/>
                  </a:lnTo>
                  <a:lnTo>
                    <a:pt x="501" y="441"/>
                  </a:lnTo>
                  <a:lnTo>
                    <a:pt x="501" y="442"/>
                  </a:lnTo>
                  <a:lnTo>
                    <a:pt x="501" y="443"/>
                  </a:lnTo>
                  <a:lnTo>
                    <a:pt x="500" y="443"/>
                  </a:lnTo>
                  <a:lnTo>
                    <a:pt x="500" y="444"/>
                  </a:lnTo>
                  <a:lnTo>
                    <a:pt x="499" y="444"/>
                  </a:lnTo>
                  <a:lnTo>
                    <a:pt x="499" y="444"/>
                  </a:lnTo>
                  <a:lnTo>
                    <a:pt x="498" y="444"/>
                  </a:lnTo>
                  <a:lnTo>
                    <a:pt x="498" y="445"/>
                  </a:lnTo>
                  <a:lnTo>
                    <a:pt x="498" y="446"/>
                  </a:lnTo>
                  <a:lnTo>
                    <a:pt x="497" y="446"/>
                  </a:lnTo>
                  <a:lnTo>
                    <a:pt x="497" y="447"/>
                  </a:lnTo>
                  <a:lnTo>
                    <a:pt x="496" y="447"/>
                  </a:lnTo>
                  <a:lnTo>
                    <a:pt x="496" y="448"/>
                  </a:lnTo>
                  <a:lnTo>
                    <a:pt x="496" y="448"/>
                  </a:lnTo>
                  <a:lnTo>
                    <a:pt x="496" y="449"/>
                  </a:lnTo>
                  <a:lnTo>
                    <a:pt x="495" y="450"/>
                  </a:lnTo>
                  <a:lnTo>
                    <a:pt x="495" y="450"/>
                  </a:lnTo>
                  <a:lnTo>
                    <a:pt x="494" y="450"/>
                  </a:lnTo>
                  <a:lnTo>
                    <a:pt x="494" y="451"/>
                  </a:lnTo>
                  <a:lnTo>
                    <a:pt x="493" y="451"/>
                  </a:lnTo>
                  <a:lnTo>
                    <a:pt x="493" y="452"/>
                  </a:lnTo>
                  <a:lnTo>
                    <a:pt x="493" y="453"/>
                  </a:lnTo>
                  <a:lnTo>
                    <a:pt x="492" y="453"/>
                  </a:lnTo>
                  <a:lnTo>
                    <a:pt x="492" y="454"/>
                  </a:lnTo>
                  <a:lnTo>
                    <a:pt x="491" y="454"/>
                  </a:lnTo>
                  <a:lnTo>
                    <a:pt x="491" y="455"/>
                  </a:lnTo>
                  <a:lnTo>
                    <a:pt x="491" y="456"/>
                  </a:lnTo>
                  <a:lnTo>
                    <a:pt x="490" y="456"/>
                  </a:lnTo>
                  <a:lnTo>
                    <a:pt x="490" y="456"/>
                  </a:lnTo>
                  <a:lnTo>
                    <a:pt x="490" y="456"/>
                  </a:lnTo>
                  <a:lnTo>
                    <a:pt x="490" y="457"/>
                  </a:lnTo>
                  <a:lnTo>
                    <a:pt x="489" y="457"/>
                  </a:lnTo>
                  <a:lnTo>
                    <a:pt x="489" y="458"/>
                  </a:lnTo>
                  <a:lnTo>
                    <a:pt x="488" y="458"/>
                  </a:lnTo>
                  <a:lnTo>
                    <a:pt x="488" y="459"/>
                  </a:lnTo>
                  <a:lnTo>
                    <a:pt x="487" y="460"/>
                  </a:lnTo>
                  <a:lnTo>
                    <a:pt x="487" y="461"/>
                  </a:lnTo>
                  <a:lnTo>
                    <a:pt x="486" y="461"/>
                  </a:lnTo>
                  <a:lnTo>
                    <a:pt x="486" y="462"/>
                  </a:lnTo>
                  <a:lnTo>
                    <a:pt x="485" y="462"/>
                  </a:lnTo>
                  <a:lnTo>
                    <a:pt x="485" y="463"/>
                  </a:lnTo>
                  <a:lnTo>
                    <a:pt x="485" y="463"/>
                  </a:lnTo>
                  <a:lnTo>
                    <a:pt x="484" y="463"/>
                  </a:lnTo>
                  <a:lnTo>
                    <a:pt x="484" y="464"/>
                  </a:lnTo>
                  <a:lnTo>
                    <a:pt x="484" y="464"/>
                  </a:lnTo>
                  <a:lnTo>
                    <a:pt x="484" y="465"/>
                  </a:lnTo>
                  <a:lnTo>
                    <a:pt x="483" y="466"/>
                  </a:lnTo>
                  <a:lnTo>
                    <a:pt x="482" y="467"/>
                  </a:lnTo>
                  <a:lnTo>
                    <a:pt x="482" y="468"/>
                  </a:lnTo>
                  <a:lnTo>
                    <a:pt x="481" y="468"/>
                  </a:lnTo>
                  <a:lnTo>
                    <a:pt x="481" y="469"/>
                  </a:lnTo>
                  <a:lnTo>
                    <a:pt x="480" y="469"/>
                  </a:lnTo>
                  <a:lnTo>
                    <a:pt x="480" y="469"/>
                  </a:lnTo>
                  <a:lnTo>
                    <a:pt x="479" y="469"/>
                  </a:lnTo>
                  <a:lnTo>
                    <a:pt x="479" y="470"/>
                  </a:lnTo>
                  <a:lnTo>
                    <a:pt x="479" y="471"/>
                  </a:lnTo>
                  <a:lnTo>
                    <a:pt x="478" y="471"/>
                  </a:lnTo>
                  <a:lnTo>
                    <a:pt x="478" y="472"/>
                  </a:lnTo>
                  <a:lnTo>
                    <a:pt x="477" y="472"/>
                  </a:lnTo>
                  <a:lnTo>
                    <a:pt x="477" y="473"/>
                  </a:lnTo>
                  <a:lnTo>
                    <a:pt x="477" y="473"/>
                  </a:lnTo>
                  <a:lnTo>
                    <a:pt x="477" y="474"/>
                  </a:lnTo>
                  <a:lnTo>
                    <a:pt x="477" y="475"/>
                  </a:lnTo>
                  <a:lnTo>
                    <a:pt x="476" y="475"/>
                  </a:lnTo>
                  <a:lnTo>
                    <a:pt x="476" y="476"/>
                  </a:lnTo>
                  <a:lnTo>
                    <a:pt x="475" y="476"/>
                  </a:lnTo>
                  <a:lnTo>
                    <a:pt x="475" y="476"/>
                  </a:lnTo>
                  <a:lnTo>
                    <a:pt x="475" y="477"/>
                  </a:lnTo>
                  <a:lnTo>
                    <a:pt x="474" y="477"/>
                  </a:lnTo>
                  <a:lnTo>
                    <a:pt x="474" y="478"/>
                  </a:lnTo>
                  <a:lnTo>
                    <a:pt x="474" y="479"/>
                  </a:lnTo>
                  <a:lnTo>
                    <a:pt x="473" y="479"/>
                  </a:lnTo>
                  <a:lnTo>
                    <a:pt x="473" y="480"/>
                  </a:lnTo>
                  <a:lnTo>
                    <a:pt x="472" y="480"/>
                  </a:lnTo>
                  <a:lnTo>
                    <a:pt x="472" y="481"/>
                  </a:lnTo>
                  <a:lnTo>
                    <a:pt x="471" y="481"/>
                  </a:lnTo>
                  <a:lnTo>
                    <a:pt x="471" y="482"/>
                  </a:lnTo>
                  <a:lnTo>
                    <a:pt x="471" y="482"/>
                  </a:lnTo>
                  <a:lnTo>
                    <a:pt x="471" y="482"/>
                  </a:lnTo>
                  <a:lnTo>
                    <a:pt x="471" y="483"/>
                  </a:lnTo>
                  <a:lnTo>
                    <a:pt x="471" y="484"/>
                  </a:lnTo>
                  <a:lnTo>
                    <a:pt x="470" y="484"/>
                  </a:lnTo>
                  <a:lnTo>
                    <a:pt x="470" y="485"/>
                  </a:lnTo>
                  <a:lnTo>
                    <a:pt x="470" y="486"/>
                  </a:lnTo>
                  <a:lnTo>
                    <a:pt x="469" y="486"/>
                  </a:lnTo>
                  <a:lnTo>
                    <a:pt x="469" y="487"/>
                  </a:lnTo>
                  <a:lnTo>
                    <a:pt x="469" y="488"/>
                  </a:lnTo>
                  <a:lnTo>
                    <a:pt x="468" y="489"/>
                  </a:lnTo>
                  <a:lnTo>
                    <a:pt x="468" y="489"/>
                  </a:lnTo>
                  <a:lnTo>
                    <a:pt x="467" y="489"/>
                  </a:lnTo>
                  <a:lnTo>
                    <a:pt x="467" y="490"/>
                  </a:lnTo>
                  <a:lnTo>
                    <a:pt x="467" y="491"/>
                  </a:lnTo>
                  <a:lnTo>
                    <a:pt x="466" y="491"/>
                  </a:lnTo>
                  <a:lnTo>
                    <a:pt x="466" y="492"/>
                  </a:lnTo>
                  <a:lnTo>
                    <a:pt x="465" y="493"/>
                  </a:lnTo>
                  <a:lnTo>
                    <a:pt x="465" y="494"/>
                  </a:lnTo>
                  <a:lnTo>
                    <a:pt x="464" y="495"/>
                  </a:lnTo>
                  <a:lnTo>
                    <a:pt x="464" y="495"/>
                  </a:lnTo>
                  <a:lnTo>
                    <a:pt x="464" y="495"/>
                  </a:lnTo>
                  <a:lnTo>
                    <a:pt x="464" y="496"/>
                  </a:lnTo>
                  <a:lnTo>
                    <a:pt x="464" y="497"/>
                  </a:lnTo>
                  <a:lnTo>
                    <a:pt x="463" y="497"/>
                  </a:lnTo>
                  <a:lnTo>
                    <a:pt x="463" y="498"/>
                  </a:lnTo>
                  <a:lnTo>
                    <a:pt x="462" y="498"/>
                  </a:lnTo>
                  <a:lnTo>
                    <a:pt x="462" y="499"/>
                  </a:lnTo>
                  <a:lnTo>
                    <a:pt x="462" y="500"/>
                  </a:lnTo>
                  <a:lnTo>
                    <a:pt x="461" y="500"/>
                  </a:lnTo>
                  <a:lnTo>
                    <a:pt x="461" y="501"/>
                  </a:lnTo>
                  <a:lnTo>
                    <a:pt x="460" y="501"/>
                  </a:lnTo>
                  <a:lnTo>
                    <a:pt x="460" y="501"/>
                  </a:lnTo>
                  <a:lnTo>
                    <a:pt x="460" y="502"/>
                  </a:lnTo>
                  <a:lnTo>
                    <a:pt x="459" y="502"/>
                  </a:lnTo>
                  <a:lnTo>
                    <a:pt x="459" y="503"/>
                  </a:lnTo>
                  <a:lnTo>
                    <a:pt x="459" y="504"/>
                  </a:lnTo>
                  <a:lnTo>
                    <a:pt x="458" y="504"/>
                  </a:lnTo>
                  <a:lnTo>
                    <a:pt x="458" y="505"/>
                  </a:lnTo>
                  <a:lnTo>
                    <a:pt x="458" y="506"/>
                  </a:lnTo>
                  <a:lnTo>
                    <a:pt x="458" y="506"/>
                  </a:lnTo>
                  <a:lnTo>
                    <a:pt x="458" y="507"/>
                  </a:lnTo>
                  <a:lnTo>
                    <a:pt x="457" y="508"/>
                  </a:lnTo>
                  <a:lnTo>
                    <a:pt x="457" y="508"/>
                  </a:lnTo>
                  <a:lnTo>
                    <a:pt x="456" y="508"/>
                  </a:lnTo>
                  <a:lnTo>
                    <a:pt x="456" y="509"/>
                  </a:lnTo>
                  <a:lnTo>
                    <a:pt x="455" y="509"/>
                  </a:lnTo>
                  <a:lnTo>
                    <a:pt x="455" y="510"/>
                  </a:lnTo>
                  <a:lnTo>
                    <a:pt x="454" y="510"/>
                  </a:lnTo>
                  <a:lnTo>
                    <a:pt x="454" y="511"/>
                  </a:lnTo>
                  <a:lnTo>
                    <a:pt x="453" y="512"/>
                  </a:lnTo>
                  <a:lnTo>
                    <a:pt x="452" y="512"/>
                  </a:lnTo>
                  <a:lnTo>
                    <a:pt x="452" y="513"/>
                  </a:lnTo>
                  <a:lnTo>
                    <a:pt x="452" y="514"/>
                  </a:lnTo>
                  <a:lnTo>
                    <a:pt x="451" y="514"/>
                  </a:lnTo>
                  <a:lnTo>
                    <a:pt x="450" y="514"/>
                  </a:lnTo>
                  <a:lnTo>
                    <a:pt x="450" y="515"/>
                  </a:lnTo>
                  <a:lnTo>
                    <a:pt x="449" y="515"/>
                  </a:lnTo>
                  <a:lnTo>
                    <a:pt x="449" y="516"/>
                  </a:lnTo>
                  <a:lnTo>
                    <a:pt x="448" y="517"/>
                  </a:lnTo>
                  <a:lnTo>
                    <a:pt x="448" y="518"/>
                  </a:lnTo>
                  <a:lnTo>
                    <a:pt x="447" y="518"/>
                  </a:lnTo>
                  <a:lnTo>
                    <a:pt x="447" y="519"/>
                  </a:lnTo>
                  <a:lnTo>
                    <a:pt x="446" y="519"/>
                  </a:lnTo>
                  <a:lnTo>
                    <a:pt x="446" y="520"/>
                  </a:lnTo>
                  <a:lnTo>
                    <a:pt x="445" y="520"/>
                  </a:lnTo>
                  <a:lnTo>
                    <a:pt x="445" y="521"/>
                  </a:lnTo>
                  <a:lnTo>
                    <a:pt x="445" y="521"/>
                  </a:lnTo>
                  <a:lnTo>
                    <a:pt x="445" y="521"/>
                  </a:lnTo>
                  <a:lnTo>
                    <a:pt x="444" y="521"/>
                  </a:lnTo>
                  <a:lnTo>
                    <a:pt x="444" y="522"/>
                  </a:lnTo>
                  <a:lnTo>
                    <a:pt x="443" y="522"/>
                  </a:lnTo>
                  <a:lnTo>
                    <a:pt x="443" y="523"/>
                  </a:lnTo>
                  <a:lnTo>
                    <a:pt x="443" y="524"/>
                  </a:lnTo>
                  <a:lnTo>
                    <a:pt x="442" y="524"/>
                  </a:lnTo>
                  <a:lnTo>
                    <a:pt x="442" y="525"/>
                  </a:lnTo>
                  <a:lnTo>
                    <a:pt x="441" y="525"/>
                  </a:lnTo>
                  <a:lnTo>
                    <a:pt x="441" y="526"/>
                  </a:lnTo>
                  <a:lnTo>
                    <a:pt x="440" y="526"/>
                  </a:lnTo>
                  <a:lnTo>
                    <a:pt x="440" y="527"/>
                  </a:lnTo>
                  <a:lnTo>
                    <a:pt x="439" y="527"/>
                  </a:lnTo>
                  <a:lnTo>
                    <a:pt x="439" y="527"/>
                  </a:lnTo>
                  <a:lnTo>
                    <a:pt x="439" y="527"/>
                  </a:lnTo>
                  <a:lnTo>
                    <a:pt x="439" y="528"/>
                  </a:lnTo>
                  <a:lnTo>
                    <a:pt x="438" y="528"/>
                  </a:lnTo>
                  <a:lnTo>
                    <a:pt x="438" y="529"/>
                  </a:lnTo>
                  <a:lnTo>
                    <a:pt x="437" y="529"/>
                  </a:lnTo>
                  <a:lnTo>
                    <a:pt x="437" y="530"/>
                  </a:lnTo>
                  <a:lnTo>
                    <a:pt x="436" y="530"/>
                  </a:lnTo>
                  <a:lnTo>
                    <a:pt x="436" y="531"/>
                  </a:lnTo>
                  <a:lnTo>
                    <a:pt x="435" y="531"/>
                  </a:lnTo>
                  <a:lnTo>
                    <a:pt x="435" y="532"/>
                  </a:lnTo>
                  <a:lnTo>
                    <a:pt x="434" y="532"/>
                  </a:lnTo>
                  <a:lnTo>
                    <a:pt x="434" y="533"/>
                  </a:lnTo>
                  <a:lnTo>
                    <a:pt x="433" y="534"/>
                  </a:lnTo>
                  <a:lnTo>
                    <a:pt x="433" y="534"/>
                  </a:lnTo>
                  <a:lnTo>
                    <a:pt x="432" y="534"/>
                  </a:lnTo>
                  <a:lnTo>
                    <a:pt x="432" y="535"/>
                  </a:lnTo>
                  <a:lnTo>
                    <a:pt x="432" y="535"/>
                  </a:lnTo>
                  <a:lnTo>
                    <a:pt x="432" y="536"/>
                  </a:lnTo>
                  <a:lnTo>
                    <a:pt x="431" y="536"/>
                  </a:lnTo>
                  <a:lnTo>
                    <a:pt x="431" y="537"/>
                  </a:lnTo>
                  <a:lnTo>
                    <a:pt x="430" y="537"/>
                  </a:lnTo>
                  <a:lnTo>
                    <a:pt x="430" y="538"/>
                  </a:lnTo>
                  <a:lnTo>
                    <a:pt x="429" y="538"/>
                  </a:lnTo>
                  <a:lnTo>
                    <a:pt x="429" y="539"/>
                  </a:lnTo>
                  <a:lnTo>
                    <a:pt x="429" y="540"/>
                  </a:lnTo>
                  <a:lnTo>
                    <a:pt x="428" y="540"/>
                  </a:lnTo>
                  <a:lnTo>
                    <a:pt x="428" y="540"/>
                  </a:lnTo>
                  <a:lnTo>
                    <a:pt x="427" y="540"/>
                  </a:lnTo>
                  <a:lnTo>
                    <a:pt x="427" y="541"/>
                  </a:lnTo>
                  <a:lnTo>
                    <a:pt x="426" y="541"/>
                  </a:lnTo>
                  <a:lnTo>
                    <a:pt x="426" y="542"/>
                  </a:lnTo>
                  <a:lnTo>
                    <a:pt x="426" y="542"/>
                  </a:lnTo>
                  <a:lnTo>
                    <a:pt x="426" y="543"/>
                  </a:lnTo>
                  <a:lnTo>
                    <a:pt x="426" y="544"/>
                  </a:lnTo>
                  <a:lnTo>
                    <a:pt x="425" y="544"/>
                  </a:lnTo>
                  <a:lnTo>
                    <a:pt x="425" y="545"/>
                  </a:lnTo>
                  <a:lnTo>
                    <a:pt x="424" y="545"/>
                  </a:lnTo>
                  <a:lnTo>
                    <a:pt x="424" y="546"/>
                  </a:lnTo>
                  <a:lnTo>
                    <a:pt x="423" y="546"/>
                  </a:lnTo>
                  <a:lnTo>
                    <a:pt x="423" y="546"/>
                  </a:lnTo>
                  <a:lnTo>
                    <a:pt x="422" y="546"/>
                  </a:lnTo>
                  <a:lnTo>
                    <a:pt x="422" y="547"/>
                  </a:lnTo>
                  <a:lnTo>
                    <a:pt x="421" y="547"/>
                  </a:lnTo>
                  <a:lnTo>
                    <a:pt x="421" y="548"/>
                  </a:lnTo>
                  <a:lnTo>
                    <a:pt x="420" y="548"/>
                  </a:lnTo>
                  <a:lnTo>
                    <a:pt x="420" y="549"/>
                  </a:lnTo>
                  <a:lnTo>
                    <a:pt x="420" y="549"/>
                  </a:lnTo>
                  <a:lnTo>
                    <a:pt x="420" y="550"/>
                  </a:lnTo>
                  <a:lnTo>
                    <a:pt x="419" y="550"/>
                  </a:lnTo>
                  <a:lnTo>
                    <a:pt x="419" y="551"/>
                  </a:lnTo>
                  <a:lnTo>
                    <a:pt x="418" y="551"/>
                  </a:lnTo>
                  <a:lnTo>
                    <a:pt x="418" y="552"/>
                  </a:lnTo>
                  <a:lnTo>
                    <a:pt x="417" y="552"/>
                  </a:lnTo>
                  <a:lnTo>
                    <a:pt x="417" y="553"/>
                  </a:lnTo>
                  <a:lnTo>
                    <a:pt x="416" y="553"/>
                  </a:lnTo>
                  <a:lnTo>
                    <a:pt x="416" y="553"/>
                  </a:lnTo>
                  <a:lnTo>
                    <a:pt x="415" y="553"/>
                  </a:lnTo>
                  <a:lnTo>
                    <a:pt x="415" y="554"/>
                  </a:lnTo>
                  <a:lnTo>
                    <a:pt x="414" y="554"/>
                  </a:lnTo>
                  <a:lnTo>
                    <a:pt x="414" y="555"/>
                  </a:lnTo>
                  <a:lnTo>
                    <a:pt x="413" y="555"/>
                  </a:lnTo>
                  <a:lnTo>
                    <a:pt x="413" y="556"/>
                  </a:lnTo>
                  <a:lnTo>
                    <a:pt x="413" y="556"/>
                  </a:lnTo>
                  <a:lnTo>
                    <a:pt x="413" y="557"/>
                  </a:lnTo>
                  <a:lnTo>
                    <a:pt x="412" y="557"/>
                  </a:lnTo>
                  <a:lnTo>
                    <a:pt x="412" y="558"/>
                  </a:lnTo>
                  <a:lnTo>
                    <a:pt x="411" y="558"/>
                  </a:lnTo>
                  <a:lnTo>
                    <a:pt x="411" y="559"/>
                  </a:lnTo>
                  <a:lnTo>
                    <a:pt x="410" y="559"/>
                  </a:lnTo>
                  <a:lnTo>
                    <a:pt x="410" y="559"/>
                  </a:lnTo>
                  <a:lnTo>
                    <a:pt x="409" y="559"/>
                  </a:lnTo>
                  <a:lnTo>
                    <a:pt x="409" y="560"/>
                  </a:lnTo>
                  <a:lnTo>
                    <a:pt x="408" y="560"/>
                  </a:lnTo>
                  <a:lnTo>
                    <a:pt x="408" y="561"/>
                  </a:lnTo>
                  <a:lnTo>
                    <a:pt x="407" y="561"/>
                  </a:lnTo>
                  <a:lnTo>
                    <a:pt x="407" y="562"/>
                  </a:lnTo>
                  <a:lnTo>
                    <a:pt x="407" y="562"/>
                  </a:lnTo>
                  <a:lnTo>
                    <a:pt x="407" y="563"/>
                  </a:lnTo>
                  <a:lnTo>
                    <a:pt x="406" y="563"/>
                  </a:lnTo>
                  <a:lnTo>
                    <a:pt x="406" y="564"/>
                  </a:lnTo>
                  <a:lnTo>
                    <a:pt x="405" y="564"/>
                  </a:lnTo>
                  <a:lnTo>
                    <a:pt x="405" y="565"/>
                  </a:lnTo>
                  <a:lnTo>
                    <a:pt x="404" y="565"/>
                  </a:lnTo>
                  <a:lnTo>
                    <a:pt x="404" y="566"/>
                  </a:lnTo>
                  <a:lnTo>
                    <a:pt x="403" y="566"/>
                  </a:lnTo>
                  <a:lnTo>
                    <a:pt x="403" y="566"/>
                  </a:lnTo>
                  <a:lnTo>
                    <a:pt x="403" y="567"/>
                  </a:lnTo>
                  <a:lnTo>
                    <a:pt x="402" y="567"/>
                  </a:lnTo>
                  <a:lnTo>
                    <a:pt x="402" y="568"/>
                  </a:lnTo>
                  <a:lnTo>
                    <a:pt x="401" y="568"/>
                  </a:lnTo>
                  <a:lnTo>
                    <a:pt x="401" y="569"/>
                  </a:lnTo>
                  <a:lnTo>
                    <a:pt x="400" y="569"/>
                  </a:lnTo>
                  <a:lnTo>
                    <a:pt x="400" y="570"/>
                  </a:lnTo>
                  <a:lnTo>
                    <a:pt x="400" y="570"/>
                  </a:lnTo>
                  <a:lnTo>
                    <a:pt x="400" y="571"/>
                  </a:lnTo>
                  <a:lnTo>
                    <a:pt x="399" y="571"/>
                  </a:lnTo>
                  <a:lnTo>
                    <a:pt x="399" y="572"/>
                  </a:lnTo>
                  <a:lnTo>
                    <a:pt x="398" y="572"/>
                  </a:lnTo>
                  <a:lnTo>
                    <a:pt x="398" y="572"/>
                  </a:lnTo>
                  <a:lnTo>
                    <a:pt x="397" y="572"/>
                  </a:lnTo>
                  <a:lnTo>
                    <a:pt x="397" y="573"/>
                  </a:lnTo>
                  <a:lnTo>
                    <a:pt x="396" y="573"/>
                  </a:lnTo>
                  <a:lnTo>
                    <a:pt x="396" y="574"/>
                  </a:lnTo>
                  <a:lnTo>
                    <a:pt x="395" y="574"/>
                  </a:lnTo>
                  <a:lnTo>
                    <a:pt x="395" y="575"/>
                  </a:lnTo>
                  <a:lnTo>
                    <a:pt x="394" y="575"/>
                  </a:lnTo>
                  <a:lnTo>
                    <a:pt x="394" y="576"/>
                  </a:lnTo>
                  <a:lnTo>
                    <a:pt x="394" y="576"/>
                  </a:lnTo>
                  <a:lnTo>
                    <a:pt x="394" y="577"/>
                  </a:lnTo>
                  <a:lnTo>
                    <a:pt x="393" y="577"/>
                  </a:lnTo>
                  <a:lnTo>
                    <a:pt x="393" y="578"/>
                  </a:lnTo>
                  <a:lnTo>
                    <a:pt x="392" y="578"/>
                  </a:lnTo>
                  <a:lnTo>
                    <a:pt x="392" y="579"/>
                  </a:lnTo>
                  <a:lnTo>
                    <a:pt x="391" y="579"/>
                  </a:lnTo>
                  <a:lnTo>
                    <a:pt x="391" y="579"/>
                  </a:lnTo>
                  <a:lnTo>
                    <a:pt x="390" y="579"/>
                  </a:lnTo>
                  <a:lnTo>
                    <a:pt x="390" y="580"/>
                  </a:lnTo>
                  <a:lnTo>
                    <a:pt x="389" y="580"/>
                  </a:lnTo>
                  <a:lnTo>
                    <a:pt x="389" y="581"/>
                  </a:lnTo>
                  <a:lnTo>
                    <a:pt x="388" y="581"/>
                  </a:lnTo>
                  <a:lnTo>
                    <a:pt x="388" y="582"/>
                  </a:lnTo>
                  <a:lnTo>
                    <a:pt x="388" y="582"/>
                  </a:lnTo>
                  <a:lnTo>
                    <a:pt x="388" y="583"/>
                  </a:lnTo>
                  <a:lnTo>
                    <a:pt x="387" y="584"/>
                  </a:lnTo>
                  <a:lnTo>
                    <a:pt x="387" y="585"/>
                  </a:lnTo>
                  <a:lnTo>
                    <a:pt x="386" y="585"/>
                  </a:lnTo>
                  <a:lnTo>
                    <a:pt x="386" y="585"/>
                  </a:lnTo>
                  <a:lnTo>
                    <a:pt x="385" y="585"/>
                  </a:lnTo>
                  <a:lnTo>
                    <a:pt x="385" y="586"/>
                  </a:lnTo>
                  <a:lnTo>
                    <a:pt x="384" y="586"/>
                  </a:lnTo>
                  <a:lnTo>
                    <a:pt x="384" y="587"/>
                  </a:lnTo>
                  <a:lnTo>
                    <a:pt x="384" y="588"/>
                  </a:lnTo>
                  <a:lnTo>
                    <a:pt x="383" y="588"/>
                  </a:lnTo>
                  <a:lnTo>
                    <a:pt x="383" y="589"/>
                  </a:lnTo>
                  <a:lnTo>
                    <a:pt x="382" y="589"/>
                  </a:lnTo>
                  <a:lnTo>
                    <a:pt x="382" y="590"/>
                  </a:lnTo>
                  <a:lnTo>
                    <a:pt x="381" y="590"/>
                  </a:lnTo>
                  <a:lnTo>
                    <a:pt x="381" y="591"/>
                  </a:lnTo>
                  <a:lnTo>
                    <a:pt x="381" y="591"/>
                  </a:lnTo>
                  <a:lnTo>
                    <a:pt x="381" y="591"/>
                  </a:lnTo>
                  <a:lnTo>
                    <a:pt x="380" y="591"/>
                  </a:lnTo>
                  <a:lnTo>
                    <a:pt x="380" y="592"/>
                  </a:lnTo>
                  <a:lnTo>
                    <a:pt x="379" y="593"/>
                  </a:lnTo>
                  <a:lnTo>
                    <a:pt x="378" y="594"/>
                  </a:lnTo>
                  <a:lnTo>
                    <a:pt x="377" y="594"/>
                  </a:lnTo>
                  <a:lnTo>
                    <a:pt x="377" y="595"/>
                  </a:lnTo>
                  <a:lnTo>
                    <a:pt x="376" y="595"/>
                  </a:lnTo>
                  <a:lnTo>
                    <a:pt x="376" y="596"/>
                  </a:lnTo>
                  <a:lnTo>
                    <a:pt x="375" y="597"/>
                  </a:lnTo>
                  <a:lnTo>
                    <a:pt x="375" y="598"/>
                  </a:lnTo>
                  <a:lnTo>
                    <a:pt x="375" y="598"/>
                  </a:lnTo>
                  <a:lnTo>
                    <a:pt x="375" y="598"/>
                  </a:lnTo>
                  <a:lnTo>
                    <a:pt x="374" y="598"/>
                  </a:lnTo>
                  <a:lnTo>
                    <a:pt x="374" y="599"/>
                  </a:lnTo>
                  <a:lnTo>
                    <a:pt x="373" y="599"/>
                  </a:lnTo>
                  <a:lnTo>
                    <a:pt x="373" y="600"/>
                  </a:lnTo>
                  <a:lnTo>
                    <a:pt x="372" y="600"/>
                  </a:lnTo>
                  <a:lnTo>
                    <a:pt x="372" y="601"/>
                  </a:lnTo>
                  <a:lnTo>
                    <a:pt x="371" y="601"/>
                  </a:lnTo>
                  <a:lnTo>
                    <a:pt x="371" y="602"/>
                  </a:lnTo>
                  <a:lnTo>
                    <a:pt x="370" y="602"/>
                  </a:lnTo>
                  <a:lnTo>
                    <a:pt x="370" y="603"/>
                  </a:lnTo>
                  <a:lnTo>
                    <a:pt x="369" y="603"/>
                  </a:lnTo>
                  <a:lnTo>
                    <a:pt x="369" y="604"/>
                  </a:lnTo>
                  <a:lnTo>
                    <a:pt x="368" y="604"/>
                  </a:lnTo>
                  <a:lnTo>
                    <a:pt x="368" y="604"/>
                  </a:lnTo>
                  <a:lnTo>
                    <a:pt x="367" y="605"/>
                  </a:lnTo>
                  <a:lnTo>
                    <a:pt x="366" y="606"/>
                  </a:lnTo>
                  <a:lnTo>
                    <a:pt x="366" y="607"/>
                  </a:lnTo>
                  <a:lnTo>
                    <a:pt x="365" y="607"/>
                  </a:lnTo>
                  <a:lnTo>
                    <a:pt x="364" y="607"/>
                  </a:lnTo>
                  <a:lnTo>
                    <a:pt x="364" y="608"/>
                  </a:lnTo>
                  <a:lnTo>
                    <a:pt x="363" y="608"/>
                  </a:lnTo>
                  <a:lnTo>
                    <a:pt x="363" y="609"/>
                  </a:lnTo>
                  <a:lnTo>
                    <a:pt x="362" y="609"/>
                  </a:lnTo>
                  <a:lnTo>
                    <a:pt x="362" y="610"/>
                  </a:lnTo>
                  <a:lnTo>
                    <a:pt x="362" y="610"/>
                  </a:lnTo>
                  <a:lnTo>
                    <a:pt x="361" y="611"/>
                  </a:lnTo>
                  <a:lnTo>
                    <a:pt x="360" y="611"/>
                  </a:lnTo>
                  <a:lnTo>
                    <a:pt x="360" y="611"/>
                  </a:lnTo>
                  <a:lnTo>
                    <a:pt x="359" y="611"/>
                  </a:lnTo>
                  <a:lnTo>
                    <a:pt x="359" y="612"/>
                  </a:lnTo>
                  <a:lnTo>
                    <a:pt x="358" y="612"/>
                  </a:lnTo>
                  <a:lnTo>
                    <a:pt x="358" y="613"/>
                  </a:lnTo>
                  <a:lnTo>
                    <a:pt x="357" y="613"/>
                  </a:lnTo>
                  <a:lnTo>
                    <a:pt x="357" y="614"/>
                  </a:lnTo>
                  <a:lnTo>
                    <a:pt x="356" y="614"/>
                  </a:lnTo>
                  <a:lnTo>
                    <a:pt x="356" y="615"/>
                  </a:lnTo>
                  <a:lnTo>
                    <a:pt x="356" y="615"/>
                  </a:lnTo>
                  <a:lnTo>
                    <a:pt x="356" y="616"/>
                  </a:lnTo>
                  <a:lnTo>
                    <a:pt x="355" y="616"/>
                  </a:lnTo>
                  <a:lnTo>
                    <a:pt x="355" y="617"/>
                  </a:lnTo>
                  <a:lnTo>
                    <a:pt x="354" y="617"/>
                  </a:lnTo>
                  <a:lnTo>
                    <a:pt x="354" y="617"/>
                  </a:lnTo>
                  <a:lnTo>
                    <a:pt x="353" y="617"/>
                  </a:lnTo>
                  <a:lnTo>
                    <a:pt x="352" y="617"/>
                  </a:lnTo>
                  <a:lnTo>
                    <a:pt x="352" y="618"/>
                  </a:lnTo>
                  <a:lnTo>
                    <a:pt x="351" y="618"/>
                  </a:lnTo>
                  <a:lnTo>
                    <a:pt x="350" y="619"/>
                  </a:lnTo>
                  <a:lnTo>
                    <a:pt x="350" y="620"/>
                  </a:lnTo>
                  <a:lnTo>
                    <a:pt x="349" y="620"/>
                  </a:lnTo>
                  <a:lnTo>
                    <a:pt x="349" y="621"/>
                  </a:lnTo>
                  <a:lnTo>
                    <a:pt x="349" y="621"/>
                  </a:lnTo>
                  <a:lnTo>
                    <a:pt x="349" y="622"/>
                  </a:lnTo>
                  <a:lnTo>
                    <a:pt x="348" y="622"/>
                  </a:lnTo>
                  <a:lnTo>
                    <a:pt x="348" y="623"/>
                  </a:lnTo>
                  <a:lnTo>
                    <a:pt x="348" y="624"/>
                  </a:lnTo>
                  <a:lnTo>
                    <a:pt x="348" y="624"/>
                  </a:lnTo>
                  <a:lnTo>
                    <a:pt x="347" y="624"/>
                  </a:lnTo>
                  <a:lnTo>
                    <a:pt x="346" y="624"/>
                  </a:lnTo>
                  <a:lnTo>
                    <a:pt x="346" y="625"/>
                  </a:lnTo>
                  <a:lnTo>
                    <a:pt x="345" y="625"/>
                  </a:lnTo>
                  <a:lnTo>
                    <a:pt x="345" y="626"/>
                  </a:lnTo>
                  <a:lnTo>
                    <a:pt x="344" y="626"/>
                  </a:lnTo>
                  <a:lnTo>
                    <a:pt x="343" y="626"/>
                  </a:lnTo>
                  <a:lnTo>
                    <a:pt x="343" y="627"/>
                  </a:lnTo>
                  <a:lnTo>
                    <a:pt x="343" y="627"/>
                  </a:lnTo>
                  <a:lnTo>
                    <a:pt x="343" y="628"/>
                  </a:lnTo>
                  <a:lnTo>
                    <a:pt x="342" y="628"/>
                  </a:lnTo>
                  <a:lnTo>
                    <a:pt x="342" y="629"/>
                  </a:lnTo>
                  <a:lnTo>
                    <a:pt x="341" y="629"/>
                  </a:lnTo>
                  <a:lnTo>
                    <a:pt x="341" y="630"/>
                  </a:lnTo>
                  <a:lnTo>
                    <a:pt x="340" y="630"/>
                  </a:lnTo>
                  <a:lnTo>
                    <a:pt x="340" y="630"/>
                  </a:lnTo>
                  <a:lnTo>
                    <a:pt x="340" y="631"/>
                  </a:lnTo>
                  <a:lnTo>
                    <a:pt x="339" y="631"/>
                  </a:lnTo>
                  <a:lnTo>
                    <a:pt x="339" y="632"/>
                  </a:lnTo>
                  <a:lnTo>
                    <a:pt x="338" y="632"/>
                  </a:lnTo>
                  <a:lnTo>
                    <a:pt x="338" y="633"/>
                  </a:lnTo>
                  <a:lnTo>
                    <a:pt x="337" y="633"/>
                  </a:lnTo>
                  <a:lnTo>
                    <a:pt x="337" y="634"/>
                  </a:lnTo>
                  <a:lnTo>
                    <a:pt x="336" y="634"/>
                  </a:lnTo>
                  <a:lnTo>
                    <a:pt x="336" y="635"/>
                  </a:lnTo>
                  <a:lnTo>
                    <a:pt x="336" y="635"/>
                  </a:lnTo>
                  <a:lnTo>
                    <a:pt x="336" y="636"/>
                  </a:lnTo>
                  <a:lnTo>
                    <a:pt x="336" y="636"/>
                  </a:lnTo>
                  <a:lnTo>
                    <a:pt x="335" y="636"/>
                  </a:lnTo>
                  <a:lnTo>
                    <a:pt x="335" y="637"/>
                  </a:lnTo>
                  <a:lnTo>
                    <a:pt x="334" y="637"/>
                  </a:lnTo>
                  <a:lnTo>
                    <a:pt x="334" y="638"/>
                  </a:lnTo>
                  <a:lnTo>
                    <a:pt x="333" y="638"/>
                  </a:lnTo>
                  <a:lnTo>
                    <a:pt x="332" y="638"/>
                  </a:lnTo>
                  <a:lnTo>
                    <a:pt x="332" y="639"/>
                  </a:lnTo>
                  <a:lnTo>
                    <a:pt x="331" y="639"/>
                  </a:lnTo>
                  <a:lnTo>
                    <a:pt x="331" y="640"/>
                  </a:lnTo>
                  <a:lnTo>
                    <a:pt x="330" y="640"/>
                  </a:lnTo>
                  <a:lnTo>
                    <a:pt x="330" y="641"/>
                  </a:lnTo>
                  <a:lnTo>
                    <a:pt x="330" y="641"/>
                  </a:lnTo>
                  <a:lnTo>
                    <a:pt x="330" y="642"/>
                  </a:lnTo>
                  <a:lnTo>
                    <a:pt x="329" y="642"/>
                  </a:lnTo>
                  <a:lnTo>
                    <a:pt x="329" y="643"/>
                  </a:lnTo>
                  <a:lnTo>
                    <a:pt x="328" y="643"/>
                  </a:lnTo>
                  <a:lnTo>
                    <a:pt x="328" y="643"/>
                  </a:lnTo>
                  <a:lnTo>
                    <a:pt x="327" y="643"/>
                  </a:lnTo>
                  <a:lnTo>
                    <a:pt x="326" y="643"/>
                  </a:lnTo>
                  <a:lnTo>
                    <a:pt x="326" y="644"/>
                  </a:lnTo>
                  <a:lnTo>
                    <a:pt x="325" y="644"/>
                  </a:lnTo>
                  <a:lnTo>
                    <a:pt x="325" y="645"/>
                  </a:lnTo>
                  <a:lnTo>
                    <a:pt x="324" y="645"/>
                  </a:lnTo>
                  <a:lnTo>
                    <a:pt x="324" y="646"/>
                  </a:lnTo>
                  <a:lnTo>
                    <a:pt x="324" y="646"/>
                  </a:lnTo>
                  <a:lnTo>
                    <a:pt x="323" y="646"/>
                  </a:lnTo>
                  <a:lnTo>
                    <a:pt x="323" y="647"/>
                  </a:lnTo>
                  <a:lnTo>
                    <a:pt x="322" y="647"/>
                  </a:lnTo>
                  <a:lnTo>
                    <a:pt x="322" y="648"/>
                  </a:lnTo>
                  <a:lnTo>
                    <a:pt x="321" y="648"/>
                  </a:lnTo>
                  <a:lnTo>
                    <a:pt x="320" y="648"/>
                  </a:lnTo>
                  <a:lnTo>
                    <a:pt x="320" y="649"/>
                  </a:lnTo>
                  <a:lnTo>
                    <a:pt x="319" y="649"/>
                  </a:lnTo>
                  <a:lnTo>
                    <a:pt x="319" y="649"/>
                  </a:lnTo>
                  <a:lnTo>
                    <a:pt x="318" y="649"/>
                  </a:lnTo>
                  <a:lnTo>
                    <a:pt x="317" y="649"/>
                  </a:lnTo>
                  <a:lnTo>
                    <a:pt x="317" y="650"/>
                  </a:lnTo>
                  <a:lnTo>
                    <a:pt x="316" y="650"/>
                  </a:lnTo>
                  <a:lnTo>
                    <a:pt x="316" y="651"/>
                  </a:lnTo>
                  <a:lnTo>
                    <a:pt x="315" y="651"/>
                  </a:lnTo>
                  <a:lnTo>
                    <a:pt x="314" y="651"/>
                  </a:lnTo>
                  <a:lnTo>
                    <a:pt x="314" y="652"/>
                  </a:lnTo>
                  <a:lnTo>
                    <a:pt x="313" y="652"/>
                  </a:lnTo>
                  <a:lnTo>
                    <a:pt x="312" y="652"/>
                  </a:lnTo>
                  <a:lnTo>
                    <a:pt x="312" y="653"/>
                  </a:lnTo>
                  <a:lnTo>
                    <a:pt x="311" y="653"/>
                  </a:lnTo>
                  <a:lnTo>
                    <a:pt x="311" y="654"/>
                  </a:lnTo>
                  <a:lnTo>
                    <a:pt x="311" y="654"/>
                  </a:lnTo>
                  <a:lnTo>
                    <a:pt x="310" y="654"/>
                  </a:lnTo>
                  <a:lnTo>
                    <a:pt x="310" y="655"/>
                  </a:lnTo>
                  <a:lnTo>
                    <a:pt x="309" y="655"/>
                  </a:lnTo>
                  <a:lnTo>
                    <a:pt x="308" y="655"/>
                  </a:lnTo>
                  <a:lnTo>
                    <a:pt x="308" y="656"/>
                  </a:lnTo>
                  <a:lnTo>
                    <a:pt x="307" y="656"/>
                  </a:lnTo>
                  <a:lnTo>
                    <a:pt x="306" y="656"/>
                  </a:lnTo>
                  <a:lnTo>
                    <a:pt x="305" y="656"/>
                  </a:lnTo>
                  <a:lnTo>
                    <a:pt x="305" y="657"/>
                  </a:lnTo>
                  <a:lnTo>
                    <a:pt x="304" y="657"/>
                  </a:lnTo>
                  <a:lnTo>
                    <a:pt x="304" y="657"/>
                  </a:lnTo>
                  <a:lnTo>
                    <a:pt x="304" y="658"/>
                  </a:lnTo>
                  <a:lnTo>
                    <a:pt x="303" y="658"/>
                  </a:lnTo>
                  <a:lnTo>
                    <a:pt x="302" y="658"/>
                  </a:lnTo>
                  <a:lnTo>
                    <a:pt x="302" y="659"/>
                  </a:lnTo>
                  <a:lnTo>
                    <a:pt x="301" y="659"/>
                  </a:lnTo>
                  <a:lnTo>
                    <a:pt x="301" y="660"/>
                  </a:lnTo>
                  <a:lnTo>
                    <a:pt x="300" y="660"/>
                  </a:lnTo>
                  <a:lnTo>
                    <a:pt x="299" y="660"/>
                  </a:lnTo>
                  <a:lnTo>
                    <a:pt x="299" y="661"/>
                  </a:lnTo>
                  <a:lnTo>
                    <a:pt x="298" y="661"/>
                  </a:lnTo>
                  <a:lnTo>
                    <a:pt x="298" y="661"/>
                  </a:lnTo>
                  <a:lnTo>
                    <a:pt x="298" y="662"/>
                  </a:lnTo>
                  <a:lnTo>
                    <a:pt x="297" y="662"/>
                  </a:lnTo>
                  <a:lnTo>
                    <a:pt x="297" y="662"/>
                  </a:lnTo>
                  <a:lnTo>
                    <a:pt x="296" y="662"/>
                  </a:lnTo>
                  <a:lnTo>
                    <a:pt x="295" y="662"/>
                  </a:lnTo>
                  <a:lnTo>
                    <a:pt x="295" y="663"/>
                  </a:lnTo>
                  <a:lnTo>
                    <a:pt x="294" y="663"/>
                  </a:lnTo>
                  <a:lnTo>
                    <a:pt x="293" y="663"/>
                  </a:lnTo>
                  <a:lnTo>
                    <a:pt x="293" y="664"/>
                  </a:lnTo>
                  <a:lnTo>
                    <a:pt x="292" y="664"/>
                  </a:lnTo>
                  <a:lnTo>
                    <a:pt x="292" y="665"/>
                  </a:lnTo>
                  <a:lnTo>
                    <a:pt x="292" y="665"/>
                  </a:lnTo>
                  <a:lnTo>
                    <a:pt x="291" y="665"/>
                  </a:lnTo>
                  <a:lnTo>
                    <a:pt x="291" y="666"/>
                  </a:lnTo>
                  <a:lnTo>
                    <a:pt x="290" y="666"/>
                  </a:lnTo>
                  <a:lnTo>
                    <a:pt x="290" y="667"/>
                  </a:lnTo>
                  <a:lnTo>
                    <a:pt x="289" y="667"/>
                  </a:lnTo>
                  <a:lnTo>
                    <a:pt x="288" y="667"/>
                  </a:lnTo>
                  <a:lnTo>
                    <a:pt x="288" y="668"/>
                  </a:lnTo>
                  <a:lnTo>
                    <a:pt x="287" y="668"/>
                  </a:lnTo>
                  <a:lnTo>
                    <a:pt x="286" y="668"/>
                  </a:lnTo>
                  <a:lnTo>
                    <a:pt x="286" y="668"/>
                  </a:lnTo>
                  <a:lnTo>
                    <a:pt x="285" y="668"/>
                  </a:lnTo>
                  <a:lnTo>
                    <a:pt x="285" y="668"/>
                  </a:lnTo>
                  <a:lnTo>
                    <a:pt x="285" y="669"/>
                  </a:lnTo>
                  <a:lnTo>
                    <a:pt x="284" y="669"/>
                  </a:lnTo>
                  <a:lnTo>
                    <a:pt x="283" y="669"/>
                  </a:lnTo>
                  <a:lnTo>
                    <a:pt x="283" y="670"/>
                  </a:lnTo>
                  <a:lnTo>
                    <a:pt x="283" y="669"/>
                  </a:lnTo>
                  <a:lnTo>
                    <a:pt x="283" y="670"/>
                  </a:lnTo>
                  <a:lnTo>
                    <a:pt x="282" y="670"/>
                  </a:lnTo>
                  <a:lnTo>
                    <a:pt x="281" y="670"/>
                  </a:lnTo>
                  <a:lnTo>
                    <a:pt x="281" y="671"/>
                  </a:lnTo>
                  <a:lnTo>
                    <a:pt x="280" y="671"/>
                  </a:lnTo>
                  <a:lnTo>
                    <a:pt x="279" y="671"/>
                  </a:lnTo>
                  <a:lnTo>
                    <a:pt x="279" y="672"/>
                  </a:lnTo>
                  <a:lnTo>
                    <a:pt x="279" y="672"/>
                  </a:lnTo>
                  <a:lnTo>
                    <a:pt x="278" y="672"/>
                  </a:lnTo>
                  <a:lnTo>
                    <a:pt x="278" y="673"/>
                  </a:lnTo>
                  <a:lnTo>
                    <a:pt x="277" y="673"/>
                  </a:lnTo>
                  <a:lnTo>
                    <a:pt x="276" y="673"/>
                  </a:lnTo>
                  <a:lnTo>
                    <a:pt x="276" y="674"/>
                  </a:lnTo>
                  <a:lnTo>
                    <a:pt x="275" y="674"/>
                  </a:lnTo>
                  <a:lnTo>
                    <a:pt x="274" y="674"/>
                  </a:lnTo>
                  <a:lnTo>
                    <a:pt x="273" y="674"/>
                  </a:lnTo>
                  <a:lnTo>
                    <a:pt x="273" y="675"/>
                  </a:lnTo>
                  <a:lnTo>
                    <a:pt x="272" y="675"/>
                  </a:lnTo>
                  <a:lnTo>
                    <a:pt x="272" y="675"/>
                  </a:lnTo>
                  <a:lnTo>
                    <a:pt x="272" y="675"/>
                  </a:lnTo>
                  <a:lnTo>
                    <a:pt x="271" y="675"/>
                  </a:lnTo>
                  <a:lnTo>
                    <a:pt x="270" y="675"/>
                  </a:lnTo>
                  <a:lnTo>
                    <a:pt x="270" y="676"/>
                  </a:lnTo>
                  <a:lnTo>
                    <a:pt x="269" y="676"/>
                  </a:lnTo>
                  <a:lnTo>
                    <a:pt x="268" y="676"/>
                  </a:lnTo>
                  <a:lnTo>
                    <a:pt x="268" y="677"/>
                  </a:lnTo>
                  <a:lnTo>
                    <a:pt x="267" y="677"/>
                  </a:lnTo>
                  <a:lnTo>
                    <a:pt x="266" y="677"/>
                  </a:lnTo>
                  <a:lnTo>
                    <a:pt x="266" y="678"/>
                  </a:lnTo>
                  <a:lnTo>
                    <a:pt x="266" y="678"/>
                  </a:lnTo>
                  <a:lnTo>
                    <a:pt x="266" y="679"/>
                  </a:lnTo>
                  <a:lnTo>
                    <a:pt x="265" y="679"/>
                  </a:lnTo>
                  <a:lnTo>
                    <a:pt x="264" y="679"/>
                  </a:lnTo>
                  <a:lnTo>
                    <a:pt x="264" y="680"/>
                  </a:lnTo>
                  <a:lnTo>
                    <a:pt x="263" y="680"/>
                  </a:lnTo>
                  <a:lnTo>
                    <a:pt x="262" y="680"/>
                  </a:lnTo>
                  <a:lnTo>
                    <a:pt x="262" y="681"/>
                  </a:lnTo>
                  <a:lnTo>
                    <a:pt x="261" y="681"/>
                  </a:lnTo>
                  <a:lnTo>
                    <a:pt x="261" y="681"/>
                  </a:lnTo>
                  <a:lnTo>
                    <a:pt x="260" y="681"/>
                  </a:lnTo>
                  <a:lnTo>
                    <a:pt x="260" y="681"/>
                  </a:lnTo>
                  <a:lnTo>
                    <a:pt x="260" y="682"/>
                  </a:lnTo>
                  <a:lnTo>
                    <a:pt x="259" y="682"/>
                  </a:lnTo>
                  <a:lnTo>
                    <a:pt x="259" y="683"/>
                  </a:lnTo>
                  <a:lnTo>
                    <a:pt x="258" y="683"/>
                  </a:lnTo>
                  <a:lnTo>
                    <a:pt x="257" y="683"/>
                  </a:lnTo>
                  <a:lnTo>
                    <a:pt x="257" y="684"/>
                  </a:lnTo>
                  <a:lnTo>
                    <a:pt x="256" y="684"/>
                  </a:lnTo>
                  <a:lnTo>
                    <a:pt x="255" y="684"/>
                  </a:lnTo>
                  <a:lnTo>
                    <a:pt x="255" y="685"/>
                  </a:lnTo>
                  <a:lnTo>
                    <a:pt x="254" y="685"/>
                  </a:lnTo>
                  <a:lnTo>
                    <a:pt x="254" y="686"/>
                  </a:lnTo>
                  <a:lnTo>
                    <a:pt x="253" y="686"/>
                  </a:lnTo>
                  <a:lnTo>
                    <a:pt x="253" y="686"/>
                  </a:lnTo>
                  <a:lnTo>
                    <a:pt x="253" y="687"/>
                  </a:lnTo>
                  <a:lnTo>
                    <a:pt x="252" y="687"/>
                  </a:lnTo>
                  <a:lnTo>
                    <a:pt x="252" y="688"/>
                  </a:lnTo>
                  <a:lnTo>
                    <a:pt x="251" y="688"/>
                  </a:lnTo>
                  <a:lnTo>
                    <a:pt x="250" y="688"/>
                  </a:lnTo>
                  <a:lnTo>
                    <a:pt x="250" y="688"/>
                  </a:lnTo>
                  <a:lnTo>
                    <a:pt x="249" y="688"/>
                  </a:lnTo>
                  <a:lnTo>
                    <a:pt x="248" y="688"/>
                  </a:lnTo>
                  <a:lnTo>
                    <a:pt x="248" y="689"/>
                  </a:lnTo>
                  <a:lnTo>
                    <a:pt x="247" y="689"/>
                  </a:lnTo>
                  <a:lnTo>
                    <a:pt x="247" y="689"/>
                  </a:lnTo>
                  <a:lnTo>
                    <a:pt x="247" y="690"/>
                  </a:lnTo>
                  <a:lnTo>
                    <a:pt x="246" y="690"/>
                  </a:lnTo>
                  <a:lnTo>
                    <a:pt x="246" y="691"/>
                  </a:lnTo>
                  <a:lnTo>
                    <a:pt x="245" y="691"/>
                  </a:lnTo>
                  <a:lnTo>
                    <a:pt x="245" y="692"/>
                  </a:lnTo>
                  <a:lnTo>
                    <a:pt x="244" y="692"/>
                  </a:lnTo>
                  <a:lnTo>
                    <a:pt x="243" y="693"/>
                  </a:lnTo>
                  <a:lnTo>
                    <a:pt x="242" y="693"/>
                  </a:lnTo>
                  <a:lnTo>
                    <a:pt x="242" y="694"/>
                  </a:lnTo>
                  <a:lnTo>
                    <a:pt x="241" y="694"/>
                  </a:lnTo>
                  <a:lnTo>
                    <a:pt x="240" y="694"/>
                  </a:lnTo>
                  <a:lnTo>
                    <a:pt x="240" y="694"/>
                  </a:lnTo>
                  <a:lnTo>
                    <a:pt x="240" y="694"/>
                  </a:lnTo>
                  <a:lnTo>
                    <a:pt x="240" y="695"/>
                  </a:lnTo>
                  <a:lnTo>
                    <a:pt x="239" y="695"/>
                  </a:lnTo>
                  <a:lnTo>
                    <a:pt x="239" y="696"/>
                  </a:lnTo>
                  <a:lnTo>
                    <a:pt x="238" y="696"/>
                  </a:lnTo>
                  <a:lnTo>
                    <a:pt x="238" y="697"/>
                  </a:lnTo>
                  <a:lnTo>
                    <a:pt x="237" y="697"/>
                  </a:lnTo>
                  <a:lnTo>
                    <a:pt x="236" y="697"/>
                  </a:lnTo>
                  <a:lnTo>
                    <a:pt x="236" y="698"/>
                  </a:lnTo>
                  <a:lnTo>
                    <a:pt x="235" y="698"/>
                  </a:lnTo>
                  <a:lnTo>
                    <a:pt x="235" y="699"/>
                  </a:lnTo>
                  <a:lnTo>
                    <a:pt x="235" y="698"/>
                  </a:lnTo>
                  <a:lnTo>
                    <a:pt x="235" y="699"/>
                  </a:lnTo>
                  <a:lnTo>
                    <a:pt x="234" y="699"/>
                  </a:lnTo>
                  <a:lnTo>
                    <a:pt x="234" y="699"/>
                  </a:lnTo>
                  <a:lnTo>
                    <a:pt x="234" y="700"/>
                  </a:lnTo>
                  <a:lnTo>
                    <a:pt x="233" y="700"/>
                  </a:lnTo>
                  <a:lnTo>
                    <a:pt x="233" y="701"/>
                  </a:lnTo>
                  <a:lnTo>
                    <a:pt x="232" y="701"/>
                  </a:lnTo>
                  <a:lnTo>
                    <a:pt x="232" y="701"/>
                  </a:lnTo>
                  <a:lnTo>
                    <a:pt x="231" y="701"/>
                  </a:lnTo>
                  <a:lnTo>
                    <a:pt x="230" y="702"/>
                  </a:lnTo>
                  <a:lnTo>
                    <a:pt x="229" y="702"/>
                  </a:lnTo>
                  <a:lnTo>
                    <a:pt x="229" y="703"/>
                  </a:lnTo>
                  <a:lnTo>
                    <a:pt x="228" y="703"/>
                  </a:lnTo>
                  <a:lnTo>
                    <a:pt x="228" y="704"/>
                  </a:lnTo>
                  <a:lnTo>
                    <a:pt x="228" y="704"/>
                  </a:lnTo>
                  <a:lnTo>
                    <a:pt x="228" y="705"/>
                  </a:lnTo>
                  <a:lnTo>
                    <a:pt x="227" y="705"/>
                  </a:lnTo>
                  <a:lnTo>
                    <a:pt x="226" y="706"/>
                  </a:lnTo>
                  <a:lnTo>
                    <a:pt x="225" y="706"/>
                  </a:lnTo>
                  <a:lnTo>
                    <a:pt x="225" y="707"/>
                  </a:lnTo>
                  <a:lnTo>
                    <a:pt x="224" y="707"/>
                  </a:lnTo>
                  <a:lnTo>
                    <a:pt x="224" y="707"/>
                  </a:lnTo>
                  <a:lnTo>
                    <a:pt x="223" y="707"/>
                  </a:lnTo>
                  <a:lnTo>
                    <a:pt x="222" y="707"/>
                  </a:lnTo>
                  <a:lnTo>
                    <a:pt x="222" y="708"/>
                  </a:lnTo>
                  <a:lnTo>
                    <a:pt x="221" y="708"/>
                  </a:lnTo>
                  <a:lnTo>
                    <a:pt x="221" y="709"/>
                  </a:lnTo>
                  <a:lnTo>
                    <a:pt x="221" y="709"/>
                  </a:lnTo>
                  <a:lnTo>
                    <a:pt x="221" y="710"/>
                  </a:lnTo>
                  <a:lnTo>
                    <a:pt x="221" y="709"/>
                  </a:lnTo>
                  <a:lnTo>
                    <a:pt x="221" y="710"/>
                  </a:lnTo>
                  <a:lnTo>
                    <a:pt x="220" y="710"/>
                  </a:lnTo>
                  <a:lnTo>
                    <a:pt x="220" y="711"/>
                  </a:lnTo>
                  <a:lnTo>
                    <a:pt x="219" y="711"/>
                  </a:lnTo>
                  <a:lnTo>
                    <a:pt x="218" y="711"/>
                  </a:lnTo>
                  <a:lnTo>
                    <a:pt x="218" y="712"/>
                  </a:lnTo>
                  <a:lnTo>
                    <a:pt x="217" y="712"/>
                  </a:lnTo>
                  <a:lnTo>
                    <a:pt x="217" y="713"/>
                  </a:lnTo>
                  <a:lnTo>
                    <a:pt x="217" y="713"/>
                  </a:lnTo>
                  <a:lnTo>
                    <a:pt x="216" y="713"/>
                  </a:lnTo>
                  <a:lnTo>
                    <a:pt x="216" y="713"/>
                  </a:lnTo>
                  <a:lnTo>
                    <a:pt x="216" y="713"/>
                  </a:lnTo>
                  <a:lnTo>
                    <a:pt x="215" y="713"/>
                  </a:lnTo>
                  <a:lnTo>
                    <a:pt x="215" y="714"/>
                  </a:lnTo>
                  <a:lnTo>
                    <a:pt x="215" y="714"/>
                  </a:lnTo>
                  <a:lnTo>
                    <a:pt x="215" y="715"/>
                  </a:lnTo>
                  <a:lnTo>
                    <a:pt x="214" y="715"/>
                  </a:lnTo>
                  <a:lnTo>
                    <a:pt x="214" y="716"/>
                  </a:lnTo>
                  <a:lnTo>
                    <a:pt x="213" y="716"/>
                  </a:lnTo>
                  <a:lnTo>
                    <a:pt x="212" y="717"/>
                  </a:lnTo>
                  <a:lnTo>
                    <a:pt x="211" y="718"/>
                  </a:lnTo>
                  <a:lnTo>
                    <a:pt x="211" y="719"/>
                  </a:lnTo>
                  <a:lnTo>
                    <a:pt x="210" y="719"/>
                  </a:lnTo>
                  <a:lnTo>
                    <a:pt x="210" y="720"/>
                  </a:lnTo>
                  <a:lnTo>
                    <a:pt x="209" y="720"/>
                  </a:lnTo>
                  <a:lnTo>
                    <a:pt x="208" y="720"/>
                  </a:lnTo>
                  <a:lnTo>
                    <a:pt x="208" y="720"/>
                  </a:lnTo>
                  <a:lnTo>
                    <a:pt x="208" y="720"/>
                  </a:lnTo>
                  <a:lnTo>
                    <a:pt x="208" y="721"/>
                  </a:lnTo>
                  <a:lnTo>
                    <a:pt x="207" y="721"/>
                  </a:lnTo>
                  <a:lnTo>
                    <a:pt x="207" y="722"/>
                  </a:lnTo>
                  <a:lnTo>
                    <a:pt x="206" y="722"/>
                  </a:lnTo>
                  <a:lnTo>
                    <a:pt x="206" y="723"/>
                  </a:lnTo>
                  <a:lnTo>
                    <a:pt x="205" y="723"/>
                  </a:lnTo>
                  <a:lnTo>
                    <a:pt x="205" y="724"/>
                  </a:lnTo>
                  <a:lnTo>
                    <a:pt x="206" y="724"/>
                  </a:lnTo>
                  <a:lnTo>
                    <a:pt x="205" y="724"/>
                  </a:lnTo>
                  <a:lnTo>
                    <a:pt x="204" y="724"/>
                  </a:lnTo>
                  <a:lnTo>
                    <a:pt x="204" y="725"/>
                  </a:lnTo>
                  <a:lnTo>
                    <a:pt x="203" y="725"/>
                  </a:lnTo>
                  <a:lnTo>
                    <a:pt x="203" y="726"/>
                  </a:lnTo>
                  <a:lnTo>
                    <a:pt x="202" y="726"/>
                  </a:lnTo>
                  <a:lnTo>
                    <a:pt x="202" y="726"/>
                  </a:lnTo>
                  <a:lnTo>
                    <a:pt x="201" y="726"/>
                  </a:lnTo>
                  <a:lnTo>
                    <a:pt x="201" y="727"/>
                  </a:lnTo>
                  <a:lnTo>
                    <a:pt x="200" y="727"/>
                  </a:lnTo>
                  <a:lnTo>
                    <a:pt x="200" y="728"/>
                  </a:lnTo>
                  <a:lnTo>
                    <a:pt x="199" y="728"/>
                  </a:lnTo>
                  <a:lnTo>
                    <a:pt x="199" y="729"/>
                  </a:lnTo>
                  <a:lnTo>
                    <a:pt x="199" y="730"/>
                  </a:lnTo>
                  <a:lnTo>
                    <a:pt x="198" y="730"/>
                  </a:lnTo>
                  <a:lnTo>
                    <a:pt x="197" y="730"/>
                  </a:lnTo>
                  <a:lnTo>
                    <a:pt x="197" y="731"/>
                  </a:lnTo>
                  <a:lnTo>
                    <a:pt x="196" y="731"/>
                  </a:lnTo>
                  <a:lnTo>
                    <a:pt x="196" y="732"/>
                  </a:lnTo>
                  <a:lnTo>
                    <a:pt x="196" y="732"/>
                  </a:lnTo>
                  <a:lnTo>
                    <a:pt x="195" y="732"/>
                  </a:lnTo>
                  <a:lnTo>
                    <a:pt x="195" y="733"/>
                  </a:lnTo>
                  <a:lnTo>
                    <a:pt x="194" y="733"/>
                  </a:lnTo>
                  <a:lnTo>
                    <a:pt x="194" y="733"/>
                  </a:lnTo>
                  <a:lnTo>
                    <a:pt x="193" y="733"/>
                  </a:lnTo>
                  <a:lnTo>
                    <a:pt x="193" y="734"/>
                  </a:lnTo>
                  <a:lnTo>
                    <a:pt x="193" y="735"/>
                  </a:lnTo>
                  <a:lnTo>
                    <a:pt x="192" y="735"/>
                  </a:lnTo>
                  <a:lnTo>
                    <a:pt x="191" y="735"/>
                  </a:lnTo>
                  <a:lnTo>
                    <a:pt x="191" y="736"/>
                  </a:lnTo>
                  <a:lnTo>
                    <a:pt x="190" y="736"/>
                  </a:lnTo>
                  <a:lnTo>
                    <a:pt x="190" y="737"/>
                  </a:lnTo>
                  <a:lnTo>
                    <a:pt x="189" y="737"/>
                  </a:lnTo>
                  <a:lnTo>
                    <a:pt x="189" y="737"/>
                  </a:lnTo>
                  <a:lnTo>
                    <a:pt x="189" y="738"/>
                  </a:lnTo>
                  <a:lnTo>
                    <a:pt x="188" y="738"/>
                  </a:lnTo>
                  <a:lnTo>
                    <a:pt x="188" y="739"/>
                  </a:lnTo>
                  <a:lnTo>
                    <a:pt x="187" y="739"/>
                  </a:lnTo>
                  <a:lnTo>
                    <a:pt x="186" y="739"/>
                  </a:lnTo>
                  <a:lnTo>
                    <a:pt x="186" y="739"/>
                  </a:lnTo>
                  <a:lnTo>
                    <a:pt x="185" y="739"/>
                  </a:lnTo>
                  <a:lnTo>
                    <a:pt x="185" y="740"/>
                  </a:lnTo>
                  <a:lnTo>
                    <a:pt x="184" y="740"/>
                  </a:lnTo>
                  <a:lnTo>
                    <a:pt x="184" y="741"/>
                  </a:lnTo>
                  <a:lnTo>
                    <a:pt x="183" y="741"/>
                  </a:lnTo>
                  <a:lnTo>
                    <a:pt x="183" y="742"/>
                  </a:lnTo>
                  <a:lnTo>
                    <a:pt x="183" y="742"/>
                  </a:lnTo>
                  <a:lnTo>
                    <a:pt x="182" y="742"/>
                  </a:lnTo>
                  <a:lnTo>
                    <a:pt x="182" y="743"/>
                  </a:lnTo>
                  <a:lnTo>
                    <a:pt x="182" y="744"/>
                  </a:lnTo>
                  <a:lnTo>
                    <a:pt x="181" y="744"/>
                  </a:lnTo>
                  <a:lnTo>
                    <a:pt x="181" y="745"/>
                  </a:lnTo>
                  <a:lnTo>
                    <a:pt x="180" y="745"/>
                  </a:lnTo>
                  <a:lnTo>
                    <a:pt x="180" y="746"/>
                  </a:lnTo>
                  <a:lnTo>
                    <a:pt x="179" y="746"/>
                  </a:lnTo>
                  <a:lnTo>
                    <a:pt x="178" y="746"/>
                  </a:lnTo>
                  <a:lnTo>
                    <a:pt x="178" y="746"/>
                  </a:lnTo>
                  <a:lnTo>
                    <a:pt x="177" y="746"/>
                  </a:lnTo>
                  <a:lnTo>
                    <a:pt x="177" y="747"/>
                  </a:lnTo>
                  <a:lnTo>
                    <a:pt x="176" y="747"/>
                  </a:lnTo>
                  <a:lnTo>
                    <a:pt x="176" y="748"/>
                  </a:lnTo>
                  <a:lnTo>
                    <a:pt x="176" y="748"/>
                  </a:lnTo>
                  <a:lnTo>
                    <a:pt x="175" y="748"/>
                  </a:lnTo>
                  <a:lnTo>
                    <a:pt x="175" y="749"/>
                  </a:lnTo>
                  <a:lnTo>
                    <a:pt x="174" y="749"/>
                  </a:lnTo>
                  <a:lnTo>
                    <a:pt x="174" y="750"/>
                  </a:lnTo>
                  <a:lnTo>
                    <a:pt x="173" y="750"/>
                  </a:lnTo>
                  <a:lnTo>
                    <a:pt x="173" y="751"/>
                  </a:lnTo>
                  <a:lnTo>
                    <a:pt x="172" y="751"/>
                  </a:lnTo>
                  <a:lnTo>
                    <a:pt x="172" y="752"/>
                  </a:lnTo>
                  <a:lnTo>
                    <a:pt x="171" y="752"/>
                  </a:lnTo>
                  <a:lnTo>
                    <a:pt x="171" y="752"/>
                  </a:lnTo>
                  <a:lnTo>
                    <a:pt x="170" y="752"/>
                  </a:lnTo>
                  <a:lnTo>
                    <a:pt x="170" y="753"/>
                  </a:lnTo>
                  <a:lnTo>
                    <a:pt x="170" y="753"/>
                  </a:lnTo>
                  <a:lnTo>
                    <a:pt x="170" y="754"/>
                  </a:lnTo>
                  <a:lnTo>
                    <a:pt x="169" y="754"/>
                  </a:lnTo>
                  <a:lnTo>
                    <a:pt x="169" y="755"/>
                  </a:lnTo>
                  <a:lnTo>
                    <a:pt x="168" y="755"/>
                  </a:lnTo>
                  <a:lnTo>
                    <a:pt x="167" y="756"/>
                  </a:lnTo>
                  <a:lnTo>
                    <a:pt x="167" y="757"/>
                  </a:lnTo>
                  <a:lnTo>
                    <a:pt x="166" y="757"/>
                  </a:lnTo>
                  <a:lnTo>
                    <a:pt x="165" y="758"/>
                  </a:lnTo>
                  <a:lnTo>
                    <a:pt x="164" y="758"/>
                  </a:lnTo>
                  <a:lnTo>
                    <a:pt x="164" y="758"/>
                  </a:lnTo>
                  <a:lnTo>
                    <a:pt x="164" y="759"/>
                  </a:lnTo>
                  <a:lnTo>
                    <a:pt x="163" y="759"/>
                  </a:lnTo>
                  <a:lnTo>
                    <a:pt x="163" y="760"/>
                  </a:lnTo>
                  <a:lnTo>
                    <a:pt x="162" y="760"/>
                  </a:lnTo>
                  <a:lnTo>
                    <a:pt x="162" y="761"/>
                  </a:lnTo>
                  <a:lnTo>
                    <a:pt x="161" y="761"/>
                  </a:lnTo>
                  <a:lnTo>
                    <a:pt x="161" y="762"/>
                  </a:lnTo>
                  <a:lnTo>
                    <a:pt x="160" y="763"/>
                  </a:lnTo>
                  <a:lnTo>
                    <a:pt x="159" y="763"/>
                  </a:lnTo>
                  <a:lnTo>
                    <a:pt x="159" y="764"/>
                  </a:lnTo>
                  <a:lnTo>
                    <a:pt x="158" y="765"/>
                  </a:lnTo>
                  <a:lnTo>
                    <a:pt x="157" y="765"/>
                  </a:lnTo>
                  <a:lnTo>
                    <a:pt x="157" y="766"/>
                  </a:lnTo>
                  <a:lnTo>
                    <a:pt x="156" y="767"/>
                  </a:lnTo>
                  <a:lnTo>
                    <a:pt x="156" y="768"/>
                  </a:lnTo>
                  <a:lnTo>
                    <a:pt x="155" y="768"/>
                  </a:lnTo>
                  <a:lnTo>
                    <a:pt x="155" y="769"/>
                  </a:lnTo>
                  <a:lnTo>
                    <a:pt x="154" y="769"/>
                  </a:lnTo>
                  <a:lnTo>
                    <a:pt x="154" y="770"/>
                  </a:lnTo>
                  <a:lnTo>
                    <a:pt x="153" y="770"/>
                  </a:lnTo>
                  <a:lnTo>
                    <a:pt x="153" y="771"/>
                  </a:lnTo>
                  <a:lnTo>
                    <a:pt x="152" y="771"/>
                  </a:lnTo>
                  <a:lnTo>
                    <a:pt x="152" y="771"/>
                  </a:lnTo>
                  <a:lnTo>
                    <a:pt x="151" y="771"/>
                  </a:lnTo>
                  <a:lnTo>
                    <a:pt x="151" y="772"/>
                  </a:lnTo>
                  <a:lnTo>
                    <a:pt x="151" y="772"/>
                  </a:lnTo>
                  <a:lnTo>
                    <a:pt x="151" y="773"/>
                  </a:lnTo>
                  <a:lnTo>
                    <a:pt x="150" y="773"/>
                  </a:lnTo>
                  <a:lnTo>
                    <a:pt x="150" y="774"/>
                  </a:lnTo>
                  <a:lnTo>
                    <a:pt x="149" y="774"/>
                  </a:lnTo>
                  <a:lnTo>
                    <a:pt x="149" y="775"/>
                  </a:lnTo>
                  <a:lnTo>
                    <a:pt x="148" y="775"/>
                  </a:lnTo>
                  <a:lnTo>
                    <a:pt x="148" y="776"/>
                  </a:lnTo>
                  <a:lnTo>
                    <a:pt x="147" y="777"/>
                  </a:lnTo>
                  <a:lnTo>
                    <a:pt x="147" y="778"/>
                  </a:lnTo>
                  <a:lnTo>
                    <a:pt x="146" y="778"/>
                  </a:lnTo>
                  <a:lnTo>
                    <a:pt x="146" y="778"/>
                  </a:lnTo>
                  <a:lnTo>
                    <a:pt x="145" y="778"/>
                  </a:lnTo>
                  <a:lnTo>
                    <a:pt x="145" y="779"/>
                  </a:lnTo>
                  <a:lnTo>
                    <a:pt x="145" y="779"/>
                  </a:lnTo>
                  <a:lnTo>
                    <a:pt x="145" y="780"/>
                  </a:lnTo>
                  <a:lnTo>
                    <a:pt x="144" y="780"/>
                  </a:lnTo>
                  <a:lnTo>
                    <a:pt x="144" y="781"/>
                  </a:lnTo>
                  <a:lnTo>
                    <a:pt x="143" y="781"/>
                  </a:lnTo>
                  <a:lnTo>
                    <a:pt x="143" y="782"/>
                  </a:lnTo>
                  <a:lnTo>
                    <a:pt x="142" y="782"/>
                  </a:lnTo>
                  <a:lnTo>
                    <a:pt x="142" y="783"/>
                  </a:lnTo>
                  <a:lnTo>
                    <a:pt x="141" y="783"/>
                  </a:lnTo>
                  <a:lnTo>
                    <a:pt x="141" y="784"/>
                  </a:lnTo>
                  <a:lnTo>
                    <a:pt x="140" y="784"/>
                  </a:lnTo>
                  <a:lnTo>
                    <a:pt x="140" y="784"/>
                  </a:lnTo>
                  <a:lnTo>
                    <a:pt x="139" y="784"/>
                  </a:lnTo>
                  <a:lnTo>
                    <a:pt x="139" y="785"/>
                  </a:lnTo>
                  <a:lnTo>
                    <a:pt x="139" y="786"/>
                  </a:lnTo>
                  <a:lnTo>
                    <a:pt x="138" y="786"/>
                  </a:lnTo>
                  <a:lnTo>
                    <a:pt x="138" y="787"/>
                  </a:lnTo>
                  <a:lnTo>
                    <a:pt x="138" y="787"/>
                  </a:lnTo>
                  <a:lnTo>
                    <a:pt x="138" y="788"/>
                  </a:lnTo>
                  <a:lnTo>
                    <a:pt x="137" y="788"/>
                  </a:lnTo>
                  <a:lnTo>
                    <a:pt x="137" y="789"/>
                  </a:lnTo>
                  <a:lnTo>
                    <a:pt x="136" y="789"/>
                  </a:lnTo>
                  <a:lnTo>
                    <a:pt x="136" y="790"/>
                  </a:lnTo>
                  <a:lnTo>
                    <a:pt x="135" y="790"/>
                  </a:lnTo>
                  <a:lnTo>
                    <a:pt x="135" y="791"/>
                  </a:lnTo>
                  <a:lnTo>
                    <a:pt x="134" y="791"/>
                  </a:lnTo>
                  <a:lnTo>
                    <a:pt x="134" y="791"/>
                  </a:lnTo>
                  <a:lnTo>
                    <a:pt x="133" y="791"/>
                  </a:lnTo>
                  <a:lnTo>
                    <a:pt x="133" y="792"/>
                  </a:lnTo>
                  <a:lnTo>
                    <a:pt x="132" y="792"/>
                  </a:lnTo>
                  <a:lnTo>
                    <a:pt x="132" y="793"/>
                  </a:lnTo>
                  <a:lnTo>
                    <a:pt x="132" y="793"/>
                  </a:lnTo>
                  <a:lnTo>
                    <a:pt x="132" y="794"/>
                  </a:lnTo>
                  <a:lnTo>
                    <a:pt x="131" y="794"/>
                  </a:lnTo>
                  <a:lnTo>
                    <a:pt x="131" y="795"/>
                  </a:lnTo>
                  <a:lnTo>
                    <a:pt x="130" y="795"/>
                  </a:lnTo>
                  <a:lnTo>
                    <a:pt x="130" y="796"/>
                  </a:lnTo>
                  <a:lnTo>
                    <a:pt x="130" y="797"/>
                  </a:lnTo>
                  <a:lnTo>
                    <a:pt x="129" y="797"/>
                  </a:lnTo>
                  <a:lnTo>
                    <a:pt x="129" y="797"/>
                  </a:lnTo>
                  <a:lnTo>
                    <a:pt x="128" y="797"/>
                  </a:lnTo>
                  <a:lnTo>
                    <a:pt x="128" y="798"/>
                  </a:lnTo>
                  <a:lnTo>
                    <a:pt x="127" y="798"/>
                  </a:lnTo>
                  <a:lnTo>
                    <a:pt x="127" y="799"/>
                  </a:lnTo>
                  <a:lnTo>
                    <a:pt x="126" y="799"/>
                  </a:lnTo>
                  <a:lnTo>
                    <a:pt x="126" y="800"/>
                  </a:lnTo>
                  <a:lnTo>
                    <a:pt x="125" y="800"/>
                  </a:lnTo>
                  <a:lnTo>
                    <a:pt x="125" y="801"/>
                  </a:lnTo>
                  <a:lnTo>
                    <a:pt x="125" y="801"/>
                  </a:lnTo>
                  <a:lnTo>
                    <a:pt x="125" y="802"/>
                  </a:lnTo>
                  <a:lnTo>
                    <a:pt x="124" y="802"/>
                  </a:lnTo>
                  <a:lnTo>
                    <a:pt x="124" y="803"/>
                  </a:lnTo>
                  <a:lnTo>
                    <a:pt x="123" y="803"/>
                  </a:lnTo>
                  <a:lnTo>
                    <a:pt x="123" y="803"/>
                  </a:lnTo>
                  <a:lnTo>
                    <a:pt x="122" y="803"/>
                  </a:lnTo>
                  <a:lnTo>
                    <a:pt x="122" y="804"/>
                  </a:lnTo>
                  <a:lnTo>
                    <a:pt x="121" y="804"/>
                  </a:lnTo>
                  <a:lnTo>
                    <a:pt x="121" y="805"/>
                  </a:lnTo>
                  <a:lnTo>
                    <a:pt x="120" y="805"/>
                  </a:lnTo>
                  <a:lnTo>
                    <a:pt x="120" y="806"/>
                  </a:lnTo>
                  <a:lnTo>
                    <a:pt x="119" y="806"/>
                  </a:lnTo>
                  <a:lnTo>
                    <a:pt x="119" y="807"/>
                  </a:lnTo>
                  <a:lnTo>
                    <a:pt x="119" y="807"/>
                  </a:lnTo>
                  <a:lnTo>
                    <a:pt x="119" y="808"/>
                  </a:lnTo>
                  <a:lnTo>
                    <a:pt x="118" y="808"/>
                  </a:lnTo>
                  <a:lnTo>
                    <a:pt x="118" y="809"/>
                  </a:lnTo>
                  <a:lnTo>
                    <a:pt x="117" y="809"/>
                  </a:lnTo>
                  <a:lnTo>
                    <a:pt x="117" y="810"/>
                  </a:lnTo>
                  <a:lnTo>
                    <a:pt x="116" y="810"/>
                  </a:lnTo>
                  <a:lnTo>
                    <a:pt x="116" y="810"/>
                  </a:lnTo>
                  <a:lnTo>
                    <a:pt x="115" y="810"/>
                  </a:lnTo>
                  <a:lnTo>
                    <a:pt x="115" y="811"/>
                  </a:lnTo>
                  <a:lnTo>
                    <a:pt x="114" y="811"/>
                  </a:lnTo>
                  <a:lnTo>
                    <a:pt x="114" y="812"/>
                  </a:lnTo>
                  <a:lnTo>
                    <a:pt x="113" y="812"/>
                  </a:lnTo>
                  <a:lnTo>
                    <a:pt x="113" y="813"/>
                  </a:lnTo>
                  <a:lnTo>
                    <a:pt x="113" y="813"/>
                  </a:lnTo>
                  <a:lnTo>
                    <a:pt x="113" y="814"/>
                  </a:lnTo>
                  <a:lnTo>
                    <a:pt x="112" y="814"/>
                  </a:lnTo>
                  <a:lnTo>
                    <a:pt x="112" y="815"/>
                  </a:lnTo>
                  <a:lnTo>
                    <a:pt x="111" y="815"/>
                  </a:lnTo>
                  <a:lnTo>
                    <a:pt x="111" y="816"/>
                  </a:lnTo>
                  <a:lnTo>
                    <a:pt x="110" y="816"/>
                  </a:lnTo>
                  <a:lnTo>
                    <a:pt x="110" y="816"/>
                  </a:lnTo>
                  <a:lnTo>
                    <a:pt x="109" y="816"/>
                  </a:lnTo>
                  <a:lnTo>
                    <a:pt x="109" y="817"/>
                  </a:lnTo>
                  <a:lnTo>
                    <a:pt x="108" y="817"/>
                  </a:lnTo>
                  <a:lnTo>
                    <a:pt x="108" y="818"/>
                  </a:lnTo>
                  <a:lnTo>
                    <a:pt x="107" y="818"/>
                  </a:lnTo>
                  <a:lnTo>
                    <a:pt x="106" y="818"/>
                  </a:lnTo>
                  <a:lnTo>
                    <a:pt x="106" y="819"/>
                  </a:lnTo>
                  <a:lnTo>
                    <a:pt x="106" y="820"/>
                  </a:lnTo>
                  <a:lnTo>
                    <a:pt x="106" y="820"/>
                  </a:lnTo>
                  <a:lnTo>
                    <a:pt x="106" y="821"/>
                  </a:lnTo>
                  <a:lnTo>
                    <a:pt x="105" y="821"/>
                  </a:lnTo>
                  <a:lnTo>
                    <a:pt x="105" y="822"/>
                  </a:lnTo>
                  <a:lnTo>
                    <a:pt x="104" y="822"/>
                  </a:lnTo>
                  <a:lnTo>
                    <a:pt x="104" y="823"/>
                  </a:lnTo>
                  <a:lnTo>
                    <a:pt x="104" y="823"/>
                  </a:lnTo>
                  <a:lnTo>
                    <a:pt x="104" y="824"/>
                  </a:lnTo>
                  <a:lnTo>
                    <a:pt x="103" y="824"/>
                  </a:lnTo>
                  <a:lnTo>
                    <a:pt x="104" y="824"/>
                  </a:lnTo>
                  <a:lnTo>
                    <a:pt x="103" y="824"/>
                  </a:lnTo>
                  <a:lnTo>
                    <a:pt x="104" y="824"/>
                  </a:lnTo>
                  <a:lnTo>
                    <a:pt x="103" y="824"/>
                  </a:lnTo>
                  <a:lnTo>
                    <a:pt x="103" y="825"/>
                  </a:lnTo>
                  <a:lnTo>
                    <a:pt x="103" y="826"/>
                  </a:lnTo>
                  <a:lnTo>
                    <a:pt x="103" y="827"/>
                  </a:lnTo>
                  <a:lnTo>
                    <a:pt x="102" y="827"/>
                  </a:lnTo>
                  <a:lnTo>
                    <a:pt x="102" y="826"/>
                  </a:lnTo>
                  <a:lnTo>
                    <a:pt x="103" y="826"/>
                  </a:lnTo>
                  <a:lnTo>
                    <a:pt x="102" y="826"/>
                  </a:lnTo>
                  <a:lnTo>
                    <a:pt x="102" y="825"/>
                  </a:lnTo>
                  <a:lnTo>
                    <a:pt x="101" y="825"/>
                  </a:lnTo>
                  <a:lnTo>
                    <a:pt x="101" y="826"/>
                  </a:lnTo>
                  <a:lnTo>
                    <a:pt x="100" y="826"/>
                  </a:lnTo>
                  <a:lnTo>
                    <a:pt x="100" y="827"/>
                  </a:lnTo>
                  <a:lnTo>
                    <a:pt x="100" y="827"/>
                  </a:lnTo>
                  <a:lnTo>
                    <a:pt x="100" y="828"/>
                  </a:lnTo>
                  <a:lnTo>
                    <a:pt x="99" y="828"/>
                  </a:lnTo>
                  <a:lnTo>
                    <a:pt x="99" y="829"/>
                  </a:lnTo>
                  <a:lnTo>
                    <a:pt x="98" y="829"/>
                  </a:lnTo>
                  <a:lnTo>
                    <a:pt x="98" y="829"/>
                  </a:lnTo>
                  <a:lnTo>
                    <a:pt x="98" y="830"/>
                  </a:lnTo>
                  <a:lnTo>
                    <a:pt x="97" y="830"/>
                  </a:lnTo>
                  <a:lnTo>
                    <a:pt x="98" y="830"/>
                  </a:lnTo>
                  <a:lnTo>
                    <a:pt x="98" y="831"/>
                  </a:lnTo>
                  <a:lnTo>
                    <a:pt x="98" y="832"/>
                  </a:lnTo>
                  <a:lnTo>
                    <a:pt x="97" y="832"/>
                  </a:lnTo>
                  <a:lnTo>
                    <a:pt x="97" y="831"/>
                  </a:lnTo>
                  <a:lnTo>
                    <a:pt x="96" y="831"/>
                  </a:lnTo>
                  <a:lnTo>
                    <a:pt x="96" y="832"/>
                  </a:lnTo>
                  <a:lnTo>
                    <a:pt x="95" y="832"/>
                  </a:lnTo>
                  <a:lnTo>
                    <a:pt x="95" y="833"/>
                  </a:lnTo>
                  <a:lnTo>
                    <a:pt x="94" y="833"/>
                  </a:lnTo>
                  <a:lnTo>
                    <a:pt x="94" y="834"/>
                  </a:lnTo>
                  <a:lnTo>
                    <a:pt x="93" y="834"/>
                  </a:lnTo>
                  <a:lnTo>
                    <a:pt x="93" y="835"/>
                  </a:lnTo>
                  <a:lnTo>
                    <a:pt x="93" y="835"/>
                  </a:lnTo>
                  <a:lnTo>
                    <a:pt x="93" y="836"/>
                  </a:lnTo>
                  <a:lnTo>
                    <a:pt x="93" y="836"/>
                  </a:lnTo>
                  <a:lnTo>
                    <a:pt x="92" y="836"/>
                  </a:lnTo>
                  <a:lnTo>
                    <a:pt x="92" y="837"/>
                  </a:lnTo>
                  <a:lnTo>
                    <a:pt x="91" y="837"/>
                  </a:lnTo>
                  <a:lnTo>
                    <a:pt x="91" y="838"/>
                  </a:lnTo>
                  <a:lnTo>
                    <a:pt x="90" y="838"/>
                  </a:lnTo>
                  <a:lnTo>
                    <a:pt x="90" y="839"/>
                  </a:lnTo>
                  <a:lnTo>
                    <a:pt x="89" y="839"/>
                  </a:lnTo>
                  <a:lnTo>
                    <a:pt x="89" y="840"/>
                  </a:lnTo>
                  <a:lnTo>
                    <a:pt x="88" y="840"/>
                  </a:lnTo>
                  <a:lnTo>
                    <a:pt x="88" y="841"/>
                  </a:lnTo>
                  <a:lnTo>
                    <a:pt x="87" y="841"/>
                  </a:lnTo>
                  <a:lnTo>
                    <a:pt x="87" y="842"/>
                  </a:lnTo>
                  <a:lnTo>
                    <a:pt x="87" y="842"/>
                  </a:lnTo>
                  <a:lnTo>
                    <a:pt x="87" y="842"/>
                  </a:lnTo>
                  <a:lnTo>
                    <a:pt x="87" y="843"/>
                  </a:lnTo>
                  <a:lnTo>
                    <a:pt x="86" y="843"/>
                  </a:lnTo>
                  <a:lnTo>
                    <a:pt x="86" y="844"/>
                  </a:lnTo>
                  <a:lnTo>
                    <a:pt x="86" y="845"/>
                  </a:lnTo>
                  <a:lnTo>
                    <a:pt x="85" y="845"/>
                  </a:lnTo>
                  <a:lnTo>
                    <a:pt x="85" y="846"/>
                  </a:lnTo>
                  <a:lnTo>
                    <a:pt x="84" y="846"/>
                  </a:lnTo>
                  <a:lnTo>
                    <a:pt x="84" y="847"/>
                  </a:lnTo>
                  <a:lnTo>
                    <a:pt x="83" y="847"/>
                  </a:lnTo>
                  <a:lnTo>
                    <a:pt x="83" y="848"/>
                  </a:lnTo>
                  <a:lnTo>
                    <a:pt x="83" y="848"/>
                  </a:lnTo>
                  <a:lnTo>
                    <a:pt x="82" y="848"/>
                  </a:lnTo>
                  <a:lnTo>
                    <a:pt x="82" y="849"/>
                  </a:lnTo>
                  <a:lnTo>
                    <a:pt x="81" y="849"/>
                  </a:lnTo>
                  <a:lnTo>
                    <a:pt x="81" y="850"/>
                  </a:lnTo>
                  <a:lnTo>
                    <a:pt x="81" y="851"/>
                  </a:lnTo>
                  <a:lnTo>
                    <a:pt x="81" y="851"/>
                  </a:lnTo>
                  <a:lnTo>
                    <a:pt x="81" y="852"/>
                  </a:lnTo>
                  <a:lnTo>
                    <a:pt x="80" y="852"/>
                  </a:lnTo>
                  <a:lnTo>
                    <a:pt x="80" y="853"/>
                  </a:lnTo>
                  <a:lnTo>
                    <a:pt x="79" y="853"/>
                  </a:lnTo>
                  <a:lnTo>
                    <a:pt x="79" y="854"/>
                  </a:lnTo>
                  <a:lnTo>
                    <a:pt x="78" y="854"/>
                  </a:lnTo>
                  <a:lnTo>
                    <a:pt x="78" y="855"/>
                  </a:lnTo>
                  <a:lnTo>
                    <a:pt x="77" y="855"/>
                  </a:lnTo>
                  <a:lnTo>
                    <a:pt x="77" y="855"/>
                  </a:lnTo>
                  <a:lnTo>
                    <a:pt x="76" y="855"/>
                  </a:lnTo>
                  <a:lnTo>
                    <a:pt x="76" y="856"/>
                  </a:lnTo>
                  <a:lnTo>
                    <a:pt x="76" y="855"/>
                  </a:lnTo>
                  <a:lnTo>
                    <a:pt x="75" y="855"/>
                  </a:lnTo>
                  <a:lnTo>
                    <a:pt x="75" y="856"/>
                  </a:lnTo>
                  <a:lnTo>
                    <a:pt x="75" y="855"/>
                  </a:lnTo>
                  <a:lnTo>
                    <a:pt x="75" y="856"/>
                  </a:lnTo>
                  <a:lnTo>
                    <a:pt x="74" y="856"/>
                  </a:lnTo>
                  <a:lnTo>
                    <a:pt x="74" y="856"/>
                  </a:lnTo>
                  <a:lnTo>
                    <a:pt x="74" y="857"/>
                  </a:lnTo>
                  <a:lnTo>
                    <a:pt x="73" y="857"/>
                  </a:lnTo>
                  <a:lnTo>
                    <a:pt x="73" y="858"/>
                  </a:lnTo>
                  <a:lnTo>
                    <a:pt x="73" y="859"/>
                  </a:lnTo>
                  <a:lnTo>
                    <a:pt x="72" y="859"/>
                  </a:lnTo>
                  <a:lnTo>
                    <a:pt x="72" y="860"/>
                  </a:lnTo>
                  <a:lnTo>
                    <a:pt x="72" y="861"/>
                  </a:lnTo>
                  <a:lnTo>
                    <a:pt x="71" y="861"/>
                  </a:lnTo>
                  <a:lnTo>
                    <a:pt x="71" y="861"/>
                  </a:lnTo>
                  <a:lnTo>
                    <a:pt x="70" y="861"/>
                  </a:lnTo>
                  <a:lnTo>
                    <a:pt x="70" y="862"/>
                  </a:lnTo>
                  <a:lnTo>
                    <a:pt x="69" y="862"/>
                  </a:lnTo>
                  <a:lnTo>
                    <a:pt x="69" y="863"/>
                  </a:lnTo>
                  <a:lnTo>
                    <a:pt x="68" y="863"/>
                  </a:lnTo>
                  <a:lnTo>
                    <a:pt x="68" y="864"/>
                  </a:lnTo>
                  <a:lnTo>
                    <a:pt x="68" y="865"/>
                  </a:lnTo>
                  <a:lnTo>
                    <a:pt x="68" y="866"/>
                  </a:lnTo>
                  <a:lnTo>
                    <a:pt x="68" y="866"/>
                  </a:lnTo>
                  <a:lnTo>
                    <a:pt x="68" y="867"/>
                  </a:lnTo>
                  <a:lnTo>
                    <a:pt x="67" y="867"/>
                  </a:lnTo>
                  <a:lnTo>
                    <a:pt x="66" y="867"/>
                  </a:lnTo>
                  <a:lnTo>
                    <a:pt x="66" y="868"/>
                  </a:lnTo>
                  <a:lnTo>
                    <a:pt x="66" y="868"/>
                  </a:lnTo>
                  <a:lnTo>
                    <a:pt x="65" y="868"/>
                  </a:lnTo>
                  <a:lnTo>
                    <a:pt x="65" y="869"/>
                  </a:lnTo>
                  <a:lnTo>
                    <a:pt x="65" y="870"/>
                  </a:lnTo>
                  <a:lnTo>
                    <a:pt x="64" y="870"/>
                  </a:lnTo>
                  <a:lnTo>
                    <a:pt x="64" y="871"/>
                  </a:lnTo>
                  <a:lnTo>
                    <a:pt x="64" y="872"/>
                  </a:lnTo>
                  <a:lnTo>
                    <a:pt x="63" y="872"/>
                  </a:lnTo>
                  <a:lnTo>
                    <a:pt x="63" y="873"/>
                  </a:lnTo>
                  <a:lnTo>
                    <a:pt x="63" y="874"/>
                  </a:lnTo>
                  <a:lnTo>
                    <a:pt x="62" y="874"/>
                  </a:lnTo>
                  <a:lnTo>
                    <a:pt x="62" y="874"/>
                  </a:lnTo>
                  <a:lnTo>
                    <a:pt x="62" y="875"/>
                  </a:lnTo>
                  <a:lnTo>
                    <a:pt x="61" y="875"/>
                  </a:lnTo>
                  <a:lnTo>
                    <a:pt x="61" y="876"/>
                  </a:lnTo>
                  <a:lnTo>
                    <a:pt x="62" y="876"/>
                  </a:lnTo>
                  <a:lnTo>
                    <a:pt x="61" y="876"/>
                  </a:lnTo>
                  <a:lnTo>
                    <a:pt x="61" y="877"/>
                  </a:lnTo>
                  <a:lnTo>
                    <a:pt x="61" y="877"/>
                  </a:lnTo>
                  <a:lnTo>
                    <a:pt x="61" y="878"/>
                  </a:lnTo>
                  <a:lnTo>
                    <a:pt x="60" y="878"/>
                  </a:lnTo>
                  <a:lnTo>
                    <a:pt x="61" y="878"/>
                  </a:lnTo>
                  <a:lnTo>
                    <a:pt x="60" y="878"/>
                  </a:lnTo>
                  <a:lnTo>
                    <a:pt x="60" y="879"/>
                  </a:lnTo>
                  <a:lnTo>
                    <a:pt x="59" y="879"/>
                  </a:lnTo>
                  <a:lnTo>
                    <a:pt x="59" y="880"/>
                  </a:lnTo>
                  <a:lnTo>
                    <a:pt x="58" y="880"/>
                  </a:lnTo>
                  <a:lnTo>
                    <a:pt x="58" y="880"/>
                  </a:lnTo>
                  <a:lnTo>
                    <a:pt x="59" y="880"/>
                  </a:lnTo>
                  <a:lnTo>
                    <a:pt x="58" y="880"/>
                  </a:lnTo>
                  <a:lnTo>
                    <a:pt x="59" y="880"/>
                  </a:lnTo>
                  <a:lnTo>
                    <a:pt x="60" y="880"/>
                  </a:lnTo>
                  <a:lnTo>
                    <a:pt x="60" y="880"/>
                  </a:lnTo>
                  <a:lnTo>
                    <a:pt x="61" y="880"/>
                  </a:lnTo>
                  <a:lnTo>
                    <a:pt x="60" y="880"/>
                  </a:lnTo>
                  <a:lnTo>
                    <a:pt x="60" y="880"/>
                  </a:lnTo>
                  <a:lnTo>
                    <a:pt x="59" y="880"/>
                  </a:lnTo>
                  <a:lnTo>
                    <a:pt x="59" y="881"/>
                  </a:lnTo>
                  <a:lnTo>
                    <a:pt x="58" y="881"/>
                  </a:lnTo>
                  <a:lnTo>
                    <a:pt x="58" y="882"/>
                  </a:lnTo>
                  <a:lnTo>
                    <a:pt x="58" y="881"/>
                  </a:lnTo>
                  <a:lnTo>
                    <a:pt x="57" y="881"/>
                  </a:lnTo>
                  <a:lnTo>
                    <a:pt x="56" y="881"/>
                  </a:lnTo>
                  <a:lnTo>
                    <a:pt x="56" y="882"/>
                  </a:lnTo>
                  <a:lnTo>
                    <a:pt x="55" y="882"/>
                  </a:lnTo>
                  <a:lnTo>
                    <a:pt x="55" y="883"/>
                  </a:lnTo>
                  <a:lnTo>
                    <a:pt x="55" y="884"/>
                  </a:lnTo>
                  <a:lnTo>
                    <a:pt x="55" y="885"/>
                  </a:lnTo>
                  <a:lnTo>
                    <a:pt x="55" y="885"/>
                  </a:lnTo>
                  <a:lnTo>
                    <a:pt x="55" y="886"/>
                  </a:lnTo>
                  <a:lnTo>
                    <a:pt x="54" y="886"/>
                  </a:lnTo>
                  <a:lnTo>
                    <a:pt x="54" y="887"/>
                  </a:lnTo>
                  <a:lnTo>
                    <a:pt x="53" y="887"/>
                  </a:lnTo>
                  <a:lnTo>
                    <a:pt x="53" y="887"/>
                  </a:lnTo>
                  <a:lnTo>
                    <a:pt x="54" y="887"/>
                  </a:lnTo>
                  <a:lnTo>
                    <a:pt x="53" y="887"/>
                  </a:lnTo>
                  <a:lnTo>
                    <a:pt x="53" y="888"/>
                  </a:lnTo>
                  <a:lnTo>
                    <a:pt x="52" y="888"/>
                  </a:lnTo>
                  <a:lnTo>
                    <a:pt x="52" y="889"/>
                  </a:lnTo>
                  <a:lnTo>
                    <a:pt x="52" y="890"/>
                  </a:lnTo>
                  <a:lnTo>
                    <a:pt x="51" y="890"/>
                  </a:lnTo>
                  <a:lnTo>
                    <a:pt x="51" y="891"/>
                  </a:lnTo>
                  <a:lnTo>
                    <a:pt x="50" y="891"/>
                  </a:lnTo>
                  <a:lnTo>
                    <a:pt x="50" y="892"/>
                  </a:lnTo>
                  <a:lnTo>
                    <a:pt x="49" y="892"/>
                  </a:lnTo>
                  <a:lnTo>
                    <a:pt x="49" y="893"/>
                  </a:lnTo>
                  <a:lnTo>
                    <a:pt x="49" y="893"/>
                  </a:lnTo>
                  <a:lnTo>
                    <a:pt x="49" y="893"/>
                  </a:lnTo>
                  <a:lnTo>
                    <a:pt x="49" y="894"/>
                  </a:lnTo>
                  <a:lnTo>
                    <a:pt x="48" y="894"/>
                  </a:lnTo>
                  <a:lnTo>
                    <a:pt x="48" y="895"/>
                  </a:lnTo>
                  <a:lnTo>
                    <a:pt x="48" y="896"/>
                  </a:lnTo>
                  <a:lnTo>
                    <a:pt x="47" y="896"/>
                  </a:lnTo>
                  <a:lnTo>
                    <a:pt x="47" y="897"/>
                  </a:lnTo>
                  <a:lnTo>
                    <a:pt x="46" y="898"/>
                  </a:lnTo>
                  <a:lnTo>
                    <a:pt x="46" y="899"/>
                  </a:lnTo>
                  <a:lnTo>
                    <a:pt x="45" y="899"/>
                  </a:lnTo>
                  <a:lnTo>
                    <a:pt x="45" y="900"/>
                  </a:lnTo>
                  <a:lnTo>
                    <a:pt x="45" y="900"/>
                  </a:lnTo>
                  <a:lnTo>
                    <a:pt x="44" y="900"/>
                  </a:lnTo>
                  <a:lnTo>
                    <a:pt x="44" y="901"/>
                  </a:lnTo>
                  <a:lnTo>
                    <a:pt x="44" y="902"/>
                  </a:lnTo>
                  <a:lnTo>
                    <a:pt x="43" y="902"/>
                  </a:lnTo>
                  <a:lnTo>
                    <a:pt x="43" y="903"/>
                  </a:lnTo>
                  <a:lnTo>
                    <a:pt x="42" y="903"/>
                  </a:lnTo>
                  <a:lnTo>
                    <a:pt x="42" y="904"/>
                  </a:lnTo>
                  <a:lnTo>
                    <a:pt x="42" y="904"/>
                  </a:lnTo>
                  <a:lnTo>
                    <a:pt x="42" y="905"/>
                  </a:lnTo>
                  <a:lnTo>
                    <a:pt x="42" y="906"/>
                  </a:lnTo>
                  <a:lnTo>
                    <a:pt x="41" y="906"/>
                  </a:lnTo>
                  <a:lnTo>
                    <a:pt x="41" y="906"/>
                  </a:lnTo>
                  <a:lnTo>
                    <a:pt x="40" y="906"/>
                  </a:lnTo>
                  <a:lnTo>
                    <a:pt x="40" y="907"/>
                  </a:lnTo>
                  <a:lnTo>
                    <a:pt x="39" y="907"/>
                  </a:lnTo>
                  <a:lnTo>
                    <a:pt x="39" y="908"/>
                  </a:lnTo>
                  <a:lnTo>
                    <a:pt x="40" y="908"/>
                  </a:lnTo>
                  <a:lnTo>
                    <a:pt x="40" y="909"/>
                  </a:lnTo>
                  <a:lnTo>
                    <a:pt x="40" y="908"/>
                  </a:lnTo>
                  <a:lnTo>
                    <a:pt x="40" y="909"/>
                  </a:lnTo>
                  <a:lnTo>
                    <a:pt x="39" y="909"/>
                  </a:lnTo>
                  <a:lnTo>
                    <a:pt x="40" y="909"/>
                  </a:lnTo>
                  <a:lnTo>
                    <a:pt x="39" y="909"/>
                  </a:lnTo>
                  <a:lnTo>
                    <a:pt x="38" y="909"/>
                  </a:lnTo>
                  <a:lnTo>
                    <a:pt x="38" y="910"/>
                  </a:lnTo>
                  <a:lnTo>
                    <a:pt x="38" y="909"/>
                  </a:lnTo>
                  <a:lnTo>
                    <a:pt x="38" y="906"/>
                  </a:lnTo>
                  <a:lnTo>
                    <a:pt x="36" y="903"/>
                  </a:lnTo>
                  <a:lnTo>
                    <a:pt x="34" y="900"/>
                  </a:lnTo>
                  <a:lnTo>
                    <a:pt x="34" y="899"/>
                  </a:lnTo>
                  <a:lnTo>
                    <a:pt x="33" y="899"/>
                  </a:lnTo>
                  <a:lnTo>
                    <a:pt x="32" y="898"/>
                  </a:lnTo>
                  <a:lnTo>
                    <a:pt x="31" y="897"/>
                  </a:lnTo>
                  <a:lnTo>
                    <a:pt x="31" y="896"/>
                  </a:lnTo>
                  <a:lnTo>
                    <a:pt x="30" y="895"/>
                  </a:lnTo>
                  <a:lnTo>
                    <a:pt x="27" y="891"/>
                  </a:lnTo>
                  <a:lnTo>
                    <a:pt x="27" y="890"/>
                  </a:lnTo>
                  <a:lnTo>
                    <a:pt x="26" y="890"/>
                  </a:lnTo>
                  <a:lnTo>
                    <a:pt x="26" y="889"/>
                  </a:lnTo>
                  <a:lnTo>
                    <a:pt x="24" y="887"/>
                  </a:lnTo>
                  <a:lnTo>
                    <a:pt x="21" y="883"/>
                  </a:lnTo>
                  <a:lnTo>
                    <a:pt x="20" y="881"/>
                  </a:lnTo>
                  <a:lnTo>
                    <a:pt x="19" y="880"/>
                  </a:lnTo>
                  <a:lnTo>
                    <a:pt x="17" y="876"/>
                  </a:lnTo>
                  <a:lnTo>
                    <a:pt x="14" y="873"/>
                  </a:lnTo>
                  <a:lnTo>
                    <a:pt x="12" y="870"/>
                  </a:lnTo>
                  <a:lnTo>
                    <a:pt x="11" y="870"/>
                  </a:lnTo>
                  <a:lnTo>
                    <a:pt x="7" y="863"/>
                  </a:lnTo>
                  <a:lnTo>
                    <a:pt x="6" y="863"/>
                  </a:lnTo>
                  <a:lnTo>
                    <a:pt x="4" y="859"/>
                  </a:lnTo>
                  <a:lnTo>
                    <a:pt x="3" y="858"/>
                  </a:lnTo>
                  <a:lnTo>
                    <a:pt x="2" y="856"/>
                  </a:lnTo>
                  <a:lnTo>
                    <a:pt x="1" y="856"/>
                  </a:lnTo>
                  <a:lnTo>
                    <a:pt x="1" y="848"/>
                  </a:lnTo>
                  <a:lnTo>
                    <a:pt x="1" y="845"/>
                  </a:lnTo>
                  <a:lnTo>
                    <a:pt x="1" y="840"/>
                  </a:lnTo>
                  <a:lnTo>
                    <a:pt x="1" y="839"/>
                  </a:lnTo>
                  <a:lnTo>
                    <a:pt x="1" y="837"/>
                  </a:lnTo>
                  <a:lnTo>
                    <a:pt x="1" y="835"/>
                  </a:lnTo>
                  <a:lnTo>
                    <a:pt x="1" y="832"/>
                  </a:lnTo>
                  <a:lnTo>
                    <a:pt x="1" y="829"/>
                  </a:lnTo>
                  <a:lnTo>
                    <a:pt x="1" y="828"/>
                  </a:lnTo>
                  <a:lnTo>
                    <a:pt x="1" y="827"/>
                  </a:lnTo>
                  <a:lnTo>
                    <a:pt x="1" y="823"/>
                  </a:lnTo>
                  <a:lnTo>
                    <a:pt x="1" y="817"/>
                  </a:lnTo>
                  <a:lnTo>
                    <a:pt x="1" y="816"/>
                  </a:lnTo>
                  <a:lnTo>
                    <a:pt x="1" y="810"/>
                  </a:lnTo>
                  <a:lnTo>
                    <a:pt x="1" y="810"/>
                  </a:lnTo>
                  <a:lnTo>
                    <a:pt x="1" y="809"/>
                  </a:lnTo>
                  <a:lnTo>
                    <a:pt x="1" y="807"/>
                  </a:lnTo>
                  <a:lnTo>
                    <a:pt x="1" y="802"/>
                  </a:lnTo>
                  <a:lnTo>
                    <a:pt x="0" y="801"/>
                  </a:lnTo>
                  <a:lnTo>
                    <a:pt x="0" y="796"/>
                  </a:lnTo>
                  <a:lnTo>
                    <a:pt x="0" y="795"/>
                  </a:lnTo>
                  <a:lnTo>
                    <a:pt x="0" y="794"/>
                  </a:lnTo>
                  <a:lnTo>
                    <a:pt x="0" y="793"/>
                  </a:lnTo>
                  <a:lnTo>
                    <a:pt x="0" y="789"/>
                  </a:lnTo>
                  <a:lnTo>
                    <a:pt x="0" y="784"/>
                  </a:lnTo>
                  <a:lnTo>
                    <a:pt x="0" y="778"/>
                  </a:lnTo>
                  <a:lnTo>
                    <a:pt x="0" y="777"/>
                  </a:lnTo>
                  <a:lnTo>
                    <a:pt x="0" y="775"/>
                  </a:lnTo>
                  <a:lnTo>
                    <a:pt x="0" y="768"/>
                  </a:lnTo>
                  <a:lnTo>
                    <a:pt x="0" y="760"/>
                  </a:lnTo>
                  <a:lnTo>
                    <a:pt x="0" y="758"/>
                  </a:lnTo>
                  <a:lnTo>
                    <a:pt x="0" y="754"/>
                  </a:lnTo>
                  <a:lnTo>
                    <a:pt x="0" y="752"/>
                  </a:lnTo>
                  <a:lnTo>
                    <a:pt x="0" y="744"/>
                  </a:lnTo>
                  <a:lnTo>
                    <a:pt x="0" y="739"/>
                  </a:lnTo>
                  <a:lnTo>
                    <a:pt x="0" y="735"/>
                  </a:lnTo>
                  <a:lnTo>
                    <a:pt x="0" y="734"/>
                  </a:lnTo>
                  <a:lnTo>
                    <a:pt x="0" y="727"/>
                  </a:lnTo>
                  <a:lnTo>
                    <a:pt x="0" y="721"/>
                  </a:lnTo>
                  <a:lnTo>
                    <a:pt x="0" y="719"/>
                  </a:lnTo>
                  <a:lnTo>
                    <a:pt x="0" y="710"/>
                  </a:lnTo>
                  <a:lnTo>
                    <a:pt x="0" y="702"/>
                  </a:lnTo>
                  <a:lnTo>
                    <a:pt x="0" y="695"/>
                  </a:lnTo>
                  <a:lnTo>
                    <a:pt x="0" y="694"/>
                  </a:lnTo>
                  <a:lnTo>
                    <a:pt x="0" y="687"/>
                  </a:lnTo>
                  <a:lnTo>
                    <a:pt x="0" y="686"/>
                  </a:lnTo>
                  <a:lnTo>
                    <a:pt x="0" y="684"/>
                  </a:lnTo>
                  <a:lnTo>
                    <a:pt x="1" y="682"/>
                  </a:lnTo>
                  <a:lnTo>
                    <a:pt x="0" y="681"/>
                  </a:lnTo>
                  <a:lnTo>
                    <a:pt x="0" y="677"/>
                  </a:lnTo>
                  <a:lnTo>
                    <a:pt x="0" y="675"/>
                  </a:lnTo>
                  <a:lnTo>
                    <a:pt x="0" y="669"/>
                  </a:lnTo>
                  <a:lnTo>
                    <a:pt x="0" y="664"/>
                  </a:lnTo>
                  <a:lnTo>
                    <a:pt x="0" y="663"/>
                  </a:lnTo>
                  <a:lnTo>
                    <a:pt x="0" y="662"/>
                  </a:lnTo>
                  <a:lnTo>
                    <a:pt x="0" y="661"/>
                  </a:lnTo>
                  <a:lnTo>
                    <a:pt x="0" y="653"/>
                  </a:lnTo>
                  <a:lnTo>
                    <a:pt x="0" y="649"/>
                  </a:lnTo>
                  <a:lnTo>
                    <a:pt x="0" y="649"/>
                  </a:lnTo>
                  <a:lnTo>
                    <a:pt x="0" y="644"/>
                  </a:lnTo>
                  <a:lnTo>
                    <a:pt x="0" y="636"/>
                  </a:lnTo>
                  <a:lnTo>
                    <a:pt x="0" y="628"/>
                  </a:lnTo>
                  <a:lnTo>
                    <a:pt x="0" y="619"/>
                  </a:lnTo>
                  <a:lnTo>
                    <a:pt x="0" y="617"/>
                  </a:lnTo>
                  <a:lnTo>
                    <a:pt x="1" y="617"/>
                  </a:lnTo>
                  <a:lnTo>
                    <a:pt x="1" y="616"/>
                  </a:lnTo>
                  <a:lnTo>
                    <a:pt x="2" y="616"/>
                  </a:lnTo>
                  <a:lnTo>
                    <a:pt x="3" y="615"/>
                  </a:lnTo>
                  <a:lnTo>
                    <a:pt x="4" y="614"/>
                  </a:lnTo>
                  <a:lnTo>
                    <a:pt x="4" y="613"/>
                  </a:lnTo>
                  <a:lnTo>
                    <a:pt x="5" y="612"/>
                  </a:lnTo>
                  <a:lnTo>
                    <a:pt x="6" y="611"/>
                  </a:lnTo>
                  <a:lnTo>
                    <a:pt x="7" y="611"/>
                  </a:lnTo>
                  <a:lnTo>
                    <a:pt x="8" y="610"/>
                  </a:lnTo>
                  <a:lnTo>
                    <a:pt x="9" y="609"/>
                  </a:lnTo>
                  <a:lnTo>
                    <a:pt x="10" y="608"/>
                  </a:lnTo>
                  <a:lnTo>
                    <a:pt x="10" y="607"/>
                  </a:lnTo>
                  <a:lnTo>
                    <a:pt x="12" y="605"/>
                  </a:lnTo>
                  <a:lnTo>
                    <a:pt x="13" y="604"/>
                  </a:lnTo>
                  <a:lnTo>
                    <a:pt x="15" y="603"/>
                  </a:lnTo>
                  <a:lnTo>
                    <a:pt x="16" y="602"/>
                  </a:lnTo>
                  <a:lnTo>
                    <a:pt x="17" y="600"/>
                  </a:lnTo>
                  <a:lnTo>
                    <a:pt x="18" y="599"/>
                  </a:lnTo>
                  <a:lnTo>
                    <a:pt x="19" y="598"/>
                  </a:lnTo>
                  <a:lnTo>
                    <a:pt x="20" y="598"/>
                  </a:lnTo>
                  <a:lnTo>
                    <a:pt x="20" y="598"/>
                  </a:lnTo>
                  <a:lnTo>
                    <a:pt x="22" y="597"/>
                  </a:lnTo>
                  <a:lnTo>
                    <a:pt x="22" y="596"/>
                  </a:lnTo>
                  <a:lnTo>
                    <a:pt x="23" y="595"/>
                  </a:lnTo>
                  <a:lnTo>
                    <a:pt x="23" y="595"/>
                  </a:lnTo>
                  <a:lnTo>
                    <a:pt x="23" y="594"/>
                  </a:lnTo>
                  <a:lnTo>
                    <a:pt x="24" y="593"/>
                  </a:lnTo>
                  <a:lnTo>
                    <a:pt x="25" y="591"/>
                  </a:lnTo>
                  <a:lnTo>
                    <a:pt x="26" y="590"/>
                  </a:lnTo>
                  <a:lnTo>
                    <a:pt x="27" y="589"/>
                  </a:lnTo>
                  <a:lnTo>
                    <a:pt x="28" y="587"/>
                  </a:lnTo>
                  <a:lnTo>
                    <a:pt x="29" y="586"/>
                  </a:lnTo>
                  <a:lnTo>
                    <a:pt x="29" y="585"/>
                  </a:lnTo>
                  <a:lnTo>
                    <a:pt x="30" y="584"/>
                  </a:lnTo>
                  <a:lnTo>
                    <a:pt x="32" y="582"/>
                  </a:lnTo>
                  <a:lnTo>
                    <a:pt x="33" y="579"/>
                  </a:lnTo>
                  <a:lnTo>
                    <a:pt x="34" y="579"/>
                  </a:lnTo>
                  <a:lnTo>
                    <a:pt x="35" y="578"/>
                  </a:lnTo>
                  <a:lnTo>
                    <a:pt x="36" y="577"/>
                  </a:lnTo>
                  <a:lnTo>
                    <a:pt x="37" y="573"/>
                  </a:lnTo>
                  <a:lnTo>
                    <a:pt x="40" y="571"/>
                  </a:lnTo>
                  <a:lnTo>
                    <a:pt x="42" y="566"/>
                  </a:lnTo>
                  <a:lnTo>
                    <a:pt x="45" y="563"/>
                  </a:lnTo>
                  <a:lnTo>
                    <a:pt x="48" y="559"/>
                  </a:lnTo>
                  <a:lnTo>
                    <a:pt x="50" y="555"/>
                  </a:lnTo>
                  <a:lnTo>
                    <a:pt x="55" y="547"/>
                  </a:lnTo>
                  <a:lnTo>
                    <a:pt x="59" y="543"/>
                  </a:lnTo>
                  <a:lnTo>
                    <a:pt x="60" y="541"/>
                  </a:lnTo>
                  <a:lnTo>
                    <a:pt x="61" y="541"/>
                  </a:lnTo>
                  <a:lnTo>
                    <a:pt x="61" y="540"/>
                  </a:lnTo>
                  <a:lnTo>
                    <a:pt x="61" y="540"/>
                  </a:lnTo>
                  <a:lnTo>
                    <a:pt x="61" y="540"/>
                  </a:lnTo>
                  <a:lnTo>
                    <a:pt x="62" y="540"/>
                  </a:lnTo>
                  <a:lnTo>
                    <a:pt x="63" y="540"/>
                  </a:lnTo>
                  <a:lnTo>
                    <a:pt x="63" y="539"/>
                  </a:lnTo>
                  <a:lnTo>
                    <a:pt x="63" y="538"/>
                  </a:lnTo>
                  <a:lnTo>
                    <a:pt x="63" y="537"/>
                  </a:lnTo>
                  <a:lnTo>
                    <a:pt x="63" y="536"/>
                  </a:lnTo>
                  <a:lnTo>
                    <a:pt x="64" y="536"/>
                  </a:lnTo>
                  <a:lnTo>
                    <a:pt x="64" y="535"/>
                  </a:lnTo>
                  <a:lnTo>
                    <a:pt x="64" y="534"/>
                  </a:lnTo>
                  <a:lnTo>
                    <a:pt x="65" y="534"/>
                  </a:lnTo>
                  <a:lnTo>
                    <a:pt x="65" y="534"/>
                  </a:lnTo>
                  <a:lnTo>
                    <a:pt x="66" y="534"/>
                  </a:lnTo>
                  <a:lnTo>
                    <a:pt x="66" y="533"/>
                  </a:lnTo>
                  <a:lnTo>
                    <a:pt x="67" y="533"/>
                  </a:lnTo>
                  <a:lnTo>
                    <a:pt x="67" y="534"/>
                  </a:lnTo>
                  <a:lnTo>
                    <a:pt x="67" y="533"/>
                  </a:lnTo>
                  <a:lnTo>
                    <a:pt x="68" y="533"/>
                  </a:lnTo>
                  <a:lnTo>
                    <a:pt x="68" y="532"/>
                  </a:lnTo>
                  <a:lnTo>
                    <a:pt x="68" y="532"/>
                  </a:lnTo>
                  <a:lnTo>
                    <a:pt x="68" y="532"/>
                  </a:lnTo>
                  <a:lnTo>
                    <a:pt x="68" y="532"/>
                  </a:lnTo>
                  <a:lnTo>
                    <a:pt x="68" y="531"/>
                  </a:lnTo>
                  <a:lnTo>
                    <a:pt x="69" y="531"/>
                  </a:lnTo>
                  <a:lnTo>
                    <a:pt x="68" y="531"/>
                  </a:lnTo>
                  <a:lnTo>
                    <a:pt x="69" y="531"/>
                  </a:lnTo>
                  <a:lnTo>
                    <a:pt x="70" y="531"/>
                  </a:lnTo>
                  <a:lnTo>
                    <a:pt x="70" y="530"/>
                  </a:lnTo>
                  <a:lnTo>
                    <a:pt x="70" y="529"/>
                  </a:lnTo>
                  <a:lnTo>
                    <a:pt x="71" y="529"/>
                  </a:lnTo>
                  <a:lnTo>
                    <a:pt x="71" y="528"/>
                  </a:lnTo>
                  <a:lnTo>
                    <a:pt x="72" y="528"/>
                  </a:lnTo>
                  <a:lnTo>
                    <a:pt x="73" y="528"/>
                  </a:lnTo>
                  <a:lnTo>
                    <a:pt x="74" y="528"/>
                  </a:lnTo>
                  <a:lnTo>
                    <a:pt x="74" y="527"/>
                  </a:lnTo>
                  <a:lnTo>
                    <a:pt x="75" y="527"/>
                  </a:lnTo>
                  <a:lnTo>
                    <a:pt x="76" y="527"/>
                  </a:lnTo>
                  <a:lnTo>
                    <a:pt x="77" y="527"/>
                  </a:lnTo>
                  <a:lnTo>
                    <a:pt x="78" y="527"/>
                  </a:lnTo>
                  <a:lnTo>
                    <a:pt x="79" y="527"/>
                  </a:lnTo>
                  <a:lnTo>
                    <a:pt x="81" y="527"/>
                  </a:lnTo>
                  <a:lnTo>
                    <a:pt x="82" y="527"/>
                  </a:lnTo>
                  <a:lnTo>
                    <a:pt x="86" y="527"/>
                  </a:lnTo>
                  <a:lnTo>
                    <a:pt x="87" y="527"/>
                  </a:lnTo>
                  <a:lnTo>
                    <a:pt x="90" y="527"/>
                  </a:lnTo>
                  <a:lnTo>
                    <a:pt x="91" y="527"/>
                  </a:lnTo>
                  <a:lnTo>
                    <a:pt x="92" y="527"/>
                  </a:lnTo>
                  <a:lnTo>
                    <a:pt x="93" y="527"/>
                  </a:lnTo>
                  <a:lnTo>
                    <a:pt x="93" y="527"/>
                  </a:lnTo>
                  <a:lnTo>
                    <a:pt x="95" y="527"/>
                  </a:lnTo>
                  <a:lnTo>
                    <a:pt x="97" y="527"/>
                  </a:lnTo>
                  <a:lnTo>
                    <a:pt x="99" y="526"/>
                  </a:lnTo>
                  <a:lnTo>
                    <a:pt x="100" y="526"/>
                  </a:lnTo>
                  <a:lnTo>
                    <a:pt x="101" y="526"/>
                  </a:lnTo>
                  <a:lnTo>
                    <a:pt x="103" y="526"/>
                  </a:lnTo>
                  <a:lnTo>
                    <a:pt x="105" y="526"/>
                  </a:lnTo>
                  <a:lnTo>
                    <a:pt x="106" y="525"/>
                  </a:lnTo>
                  <a:lnTo>
                    <a:pt x="107" y="524"/>
                  </a:lnTo>
                  <a:lnTo>
                    <a:pt x="109" y="524"/>
                  </a:lnTo>
                  <a:lnTo>
                    <a:pt x="110" y="523"/>
                  </a:lnTo>
                  <a:lnTo>
                    <a:pt x="111" y="523"/>
                  </a:lnTo>
                  <a:lnTo>
                    <a:pt x="112" y="523"/>
                  </a:lnTo>
                  <a:lnTo>
                    <a:pt x="113" y="523"/>
                  </a:lnTo>
                  <a:lnTo>
                    <a:pt x="113" y="522"/>
                  </a:lnTo>
                  <a:lnTo>
                    <a:pt x="114" y="522"/>
                  </a:lnTo>
                  <a:lnTo>
                    <a:pt x="116" y="522"/>
                  </a:lnTo>
                  <a:lnTo>
                    <a:pt x="117" y="522"/>
                  </a:lnTo>
                  <a:lnTo>
                    <a:pt x="118" y="522"/>
                  </a:lnTo>
                  <a:lnTo>
                    <a:pt x="119" y="522"/>
                  </a:lnTo>
                  <a:lnTo>
                    <a:pt x="120" y="521"/>
                  </a:lnTo>
                  <a:lnTo>
                    <a:pt x="122" y="521"/>
                  </a:lnTo>
                  <a:lnTo>
                    <a:pt x="123" y="521"/>
                  </a:lnTo>
                  <a:lnTo>
                    <a:pt x="124" y="521"/>
                  </a:lnTo>
                  <a:lnTo>
                    <a:pt x="124" y="520"/>
                  </a:lnTo>
                  <a:lnTo>
                    <a:pt x="125" y="520"/>
                  </a:lnTo>
                  <a:lnTo>
                    <a:pt x="125" y="518"/>
                  </a:lnTo>
                  <a:lnTo>
                    <a:pt x="126" y="517"/>
                  </a:lnTo>
                  <a:lnTo>
                    <a:pt x="128" y="515"/>
                  </a:lnTo>
                  <a:lnTo>
                    <a:pt x="129" y="514"/>
                  </a:lnTo>
                  <a:lnTo>
                    <a:pt x="130" y="513"/>
                  </a:lnTo>
                  <a:lnTo>
                    <a:pt x="130" y="512"/>
                  </a:lnTo>
                  <a:lnTo>
                    <a:pt x="131" y="511"/>
                  </a:lnTo>
                  <a:lnTo>
                    <a:pt x="132" y="510"/>
                  </a:lnTo>
                  <a:lnTo>
                    <a:pt x="132" y="509"/>
                  </a:lnTo>
                  <a:lnTo>
                    <a:pt x="132" y="508"/>
                  </a:lnTo>
                  <a:lnTo>
                    <a:pt x="132" y="508"/>
                  </a:lnTo>
                  <a:lnTo>
                    <a:pt x="132" y="507"/>
                  </a:lnTo>
                  <a:lnTo>
                    <a:pt x="133" y="506"/>
                  </a:lnTo>
                  <a:lnTo>
                    <a:pt x="133" y="505"/>
                  </a:lnTo>
                  <a:lnTo>
                    <a:pt x="133" y="504"/>
                  </a:lnTo>
                  <a:lnTo>
                    <a:pt x="134" y="503"/>
                  </a:lnTo>
                  <a:lnTo>
                    <a:pt x="135" y="502"/>
                  </a:lnTo>
                  <a:lnTo>
                    <a:pt x="136" y="501"/>
                  </a:lnTo>
                  <a:lnTo>
                    <a:pt x="138" y="500"/>
                  </a:lnTo>
                  <a:lnTo>
                    <a:pt x="138" y="500"/>
                  </a:lnTo>
                  <a:lnTo>
                    <a:pt x="140" y="499"/>
                  </a:lnTo>
                  <a:lnTo>
                    <a:pt x="142" y="497"/>
                  </a:lnTo>
                  <a:lnTo>
                    <a:pt x="143" y="497"/>
                  </a:lnTo>
                  <a:lnTo>
                    <a:pt x="145" y="496"/>
                  </a:lnTo>
                  <a:lnTo>
                    <a:pt x="145" y="495"/>
                  </a:lnTo>
                  <a:lnTo>
                    <a:pt x="147" y="495"/>
                  </a:lnTo>
                  <a:lnTo>
                    <a:pt x="150" y="493"/>
                  </a:lnTo>
                  <a:lnTo>
                    <a:pt x="152" y="492"/>
                  </a:lnTo>
                  <a:lnTo>
                    <a:pt x="154" y="491"/>
                  </a:lnTo>
                  <a:lnTo>
                    <a:pt x="156" y="490"/>
                  </a:lnTo>
                  <a:lnTo>
                    <a:pt x="157" y="490"/>
                  </a:lnTo>
                  <a:lnTo>
                    <a:pt x="158" y="489"/>
                  </a:lnTo>
                  <a:lnTo>
                    <a:pt x="161" y="489"/>
                  </a:lnTo>
                  <a:lnTo>
                    <a:pt x="163" y="488"/>
                  </a:lnTo>
                  <a:lnTo>
                    <a:pt x="165" y="487"/>
                  </a:lnTo>
                  <a:lnTo>
                    <a:pt x="167" y="486"/>
                  </a:lnTo>
                  <a:lnTo>
                    <a:pt x="169" y="486"/>
                  </a:lnTo>
                  <a:lnTo>
                    <a:pt x="170" y="485"/>
                  </a:lnTo>
                  <a:lnTo>
                    <a:pt x="171" y="485"/>
                  </a:lnTo>
                  <a:lnTo>
                    <a:pt x="172" y="484"/>
                  </a:lnTo>
                  <a:lnTo>
                    <a:pt x="174" y="484"/>
                  </a:lnTo>
                  <a:lnTo>
                    <a:pt x="176" y="483"/>
                  </a:lnTo>
                  <a:lnTo>
                    <a:pt x="177" y="482"/>
                  </a:lnTo>
                  <a:lnTo>
                    <a:pt x="180" y="482"/>
                  </a:lnTo>
                  <a:lnTo>
                    <a:pt x="183" y="482"/>
                  </a:lnTo>
                  <a:lnTo>
                    <a:pt x="186" y="480"/>
                  </a:lnTo>
                  <a:lnTo>
                    <a:pt x="189" y="479"/>
                  </a:lnTo>
                  <a:lnTo>
                    <a:pt x="193" y="478"/>
                  </a:lnTo>
                  <a:lnTo>
                    <a:pt x="196" y="477"/>
                  </a:lnTo>
                  <a:lnTo>
                    <a:pt x="197" y="477"/>
                  </a:lnTo>
                  <a:lnTo>
                    <a:pt x="199" y="477"/>
                  </a:lnTo>
                  <a:lnTo>
                    <a:pt x="201" y="477"/>
                  </a:lnTo>
                  <a:lnTo>
                    <a:pt x="202" y="477"/>
                  </a:lnTo>
                  <a:lnTo>
                    <a:pt x="205" y="477"/>
                  </a:lnTo>
                  <a:lnTo>
                    <a:pt x="207" y="477"/>
                  </a:lnTo>
                  <a:lnTo>
                    <a:pt x="208" y="477"/>
                  </a:lnTo>
                  <a:lnTo>
                    <a:pt x="210" y="477"/>
                  </a:lnTo>
                  <a:lnTo>
                    <a:pt x="213" y="478"/>
                  </a:lnTo>
                  <a:lnTo>
                    <a:pt x="215" y="478"/>
                  </a:lnTo>
                  <a:lnTo>
                    <a:pt x="216" y="478"/>
                  </a:lnTo>
                  <a:lnTo>
                    <a:pt x="217" y="478"/>
                  </a:lnTo>
                  <a:lnTo>
                    <a:pt x="219" y="478"/>
                  </a:lnTo>
                  <a:lnTo>
                    <a:pt x="221" y="478"/>
                  </a:lnTo>
                  <a:lnTo>
                    <a:pt x="222" y="478"/>
                  </a:lnTo>
                  <a:lnTo>
                    <a:pt x="223" y="478"/>
                  </a:lnTo>
                  <a:lnTo>
                    <a:pt x="225" y="478"/>
                  </a:lnTo>
                  <a:lnTo>
                    <a:pt x="227" y="478"/>
                  </a:lnTo>
                  <a:lnTo>
                    <a:pt x="228" y="478"/>
                  </a:lnTo>
                  <a:lnTo>
                    <a:pt x="230" y="478"/>
                  </a:lnTo>
                  <a:lnTo>
                    <a:pt x="231" y="479"/>
                  </a:lnTo>
                  <a:lnTo>
                    <a:pt x="233" y="479"/>
                  </a:lnTo>
                  <a:lnTo>
                    <a:pt x="234" y="479"/>
                  </a:lnTo>
                  <a:lnTo>
                    <a:pt x="235" y="479"/>
                  </a:lnTo>
                  <a:lnTo>
                    <a:pt x="236" y="479"/>
                  </a:lnTo>
                  <a:lnTo>
                    <a:pt x="239" y="479"/>
                  </a:lnTo>
                  <a:lnTo>
                    <a:pt x="242" y="479"/>
                  </a:lnTo>
                  <a:lnTo>
                    <a:pt x="246" y="479"/>
                  </a:lnTo>
                  <a:lnTo>
                    <a:pt x="248" y="480"/>
                  </a:lnTo>
                  <a:lnTo>
                    <a:pt x="252" y="480"/>
                  </a:lnTo>
                  <a:lnTo>
                    <a:pt x="255" y="480"/>
                  </a:lnTo>
                  <a:lnTo>
                    <a:pt x="257" y="480"/>
                  </a:lnTo>
                  <a:lnTo>
                    <a:pt x="259" y="480"/>
                  </a:lnTo>
                  <a:lnTo>
                    <a:pt x="260" y="480"/>
                  </a:lnTo>
                  <a:lnTo>
                    <a:pt x="260" y="480"/>
                  </a:lnTo>
                  <a:lnTo>
                    <a:pt x="262" y="479"/>
                  </a:lnTo>
                  <a:lnTo>
                    <a:pt x="263" y="478"/>
                  </a:lnTo>
                  <a:lnTo>
                    <a:pt x="263" y="477"/>
                  </a:lnTo>
                  <a:lnTo>
                    <a:pt x="265" y="476"/>
                  </a:lnTo>
                  <a:lnTo>
                    <a:pt x="267" y="474"/>
                  </a:lnTo>
                  <a:lnTo>
                    <a:pt x="269" y="472"/>
                  </a:lnTo>
                  <a:lnTo>
                    <a:pt x="270" y="471"/>
                  </a:lnTo>
                  <a:lnTo>
                    <a:pt x="272" y="469"/>
                  </a:lnTo>
                  <a:lnTo>
                    <a:pt x="274" y="466"/>
                  </a:lnTo>
                  <a:lnTo>
                    <a:pt x="276" y="464"/>
                  </a:lnTo>
                  <a:lnTo>
                    <a:pt x="279" y="462"/>
                  </a:lnTo>
                  <a:lnTo>
                    <a:pt x="280" y="459"/>
                  </a:lnTo>
                  <a:lnTo>
                    <a:pt x="283" y="456"/>
                  </a:lnTo>
                  <a:lnTo>
                    <a:pt x="285" y="455"/>
                  </a:lnTo>
                  <a:lnTo>
                    <a:pt x="286" y="453"/>
                  </a:lnTo>
                  <a:lnTo>
                    <a:pt x="287" y="452"/>
                  </a:lnTo>
                  <a:lnTo>
                    <a:pt x="288" y="451"/>
                  </a:lnTo>
                  <a:lnTo>
                    <a:pt x="289" y="450"/>
                  </a:lnTo>
                  <a:lnTo>
                    <a:pt x="292" y="448"/>
                  </a:lnTo>
                  <a:lnTo>
                    <a:pt x="293" y="446"/>
                  </a:lnTo>
                  <a:lnTo>
                    <a:pt x="294" y="444"/>
                  </a:lnTo>
                  <a:lnTo>
                    <a:pt x="296" y="443"/>
                  </a:lnTo>
                  <a:lnTo>
                    <a:pt x="297" y="442"/>
                  </a:lnTo>
                  <a:lnTo>
                    <a:pt x="298" y="441"/>
                  </a:lnTo>
                  <a:lnTo>
                    <a:pt x="298" y="440"/>
                  </a:lnTo>
                  <a:lnTo>
                    <a:pt x="300" y="438"/>
                  </a:lnTo>
                  <a:lnTo>
                    <a:pt x="303" y="436"/>
                  </a:lnTo>
                  <a:lnTo>
                    <a:pt x="304" y="433"/>
                  </a:lnTo>
                  <a:lnTo>
                    <a:pt x="308" y="430"/>
                  </a:lnTo>
                  <a:lnTo>
                    <a:pt x="311" y="427"/>
                  </a:lnTo>
                  <a:lnTo>
                    <a:pt x="314" y="424"/>
                  </a:lnTo>
                  <a:lnTo>
                    <a:pt x="317" y="420"/>
                  </a:lnTo>
                  <a:lnTo>
                    <a:pt x="321" y="417"/>
                  </a:lnTo>
                  <a:lnTo>
                    <a:pt x="324" y="412"/>
                  </a:lnTo>
                  <a:lnTo>
                    <a:pt x="327" y="410"/>
                  </a:lnTo>
                  <a:lnTo>
                    <a:pt x="330" y="408"/>
                  </a:lnTo>
                  <a:lnTo>
                    <a:pt x="331" y="406"/>
                  </a:lnTo>
                  <a:lnTo>
                    <a:pt x="334" y="403"/>
                  </a:lnTo>
                  <a:lnTo>
                    <a:pt x="337" y="399"/>
                  </a:lnTo>
                  <a:lnTo>
                    <a:pt x="341" y="396"/>
                  </a:lnTo>
                  <a:lnTo>
                    <a:pt x="344" y="392"/>
                  </a:lnTo>
                  <a:lnTo>
                    <a:pt x="348" y="389"/>
                  </a:lnTo>
                  <a:lnTo>
                    <a:pt x="352" y="385"/>
                  </a:lnTo>
                  <a:lnTo>
                    <a:pt x="356" y="381"/>
                  </a:lnTo>
                  <a:lnTo>
                    <a:pt x="360" y="377"/>
                  </a:lnTo>
                  <a:lnTo>
                    <a:pt x="362" y="375"/>
                  </a:lnTo>
                  <a:lnTo>
                    <a:pt x="364" y="373"/>
                  </a:lnTo>
                  <a:lnTo>
                    <a:pt x="368" y="368"/>
                  </a:lnTo>
                  <a:lnTo>
                    <a:pt x="370" y="367"/>
                  </a:lnTo>
                  <a:lnTo>
                    <a:pt x="375" y="362"/>
                  </a:lnTo>
                  <a:lnTo>
                    <a:pt x="378" y="359"/>
                  </a:lnTo>
                  <a:lnTo>
                    <a:pt x="382" y="354"/>
                  </a:lnTo>
                  <a:lnTo>
                    <a:pt x="387" y="350"/>
                  </a:lnTo>
                  <a:lnTo>
                    <a:pt x="391" y="346"/>
                  </a:lnTo>
                  <a:lnTo>
                    <a:pt x="394" y="342"/>
                  </a:lnTo>
                  <a:lnTo>
                    <a:pt x="398" y="339"/>
                  </a:lnTo>
                  <a:lnTo>
                    <a:pt x="401" y="335"/>
                  </a:lnTo>
                  <a:lnTo>
                    <a:pt x="407" y="331"/>
                  </a:lnTo>
                  <a:lnTo>
                    <a:pt x="410" y="327"/>
                  </a:lnTo>
                  <a:lnTo>
                    <a:pt x="414" y="322"/>
                  </a:lnTo>
                  <a:lnTo>
                    <a:pt x="419" y="318"/>
                  </a:lnTo>
                  <a:lnTo>
                    <a:pt x="423" y="314"/>
                  </a:lnTo>
                  <a:lnTo>
                    <a:pt x="427" y="310"/>
                  </a:lnTo>
                  <a:lnTo>
                    <a:pt x="430" y="307"/>
                  </a:lnTo>
                  <a:lnTo>
                    <a:pt x="432" y="304"/>
                  </a:lnTo>
                  <a:lnTo>
                    <a:pt x="434" y="302"/>
                  </a:lnTo>
                  <a:lnTo>
                    <a:pt x="436" y="302"/>
                  </a:lnTo>
                  <a:lnTo>
                    <a:pt x="437" y="300"/>
                  </a:lnTo>
                  <a:lnTo>
                    <a:pt x="440" y="297"/>
                  </a:lnTo>
                  <a:lnTo>
                    <a:pt x="443" y="294"/>
                  </a:lnTo>
                  <a:lnTo>
                    <a:pt x="444" y="293"/>
                  </a:lnTo>
                  <a:lnTo>
                    <a:pt x="446" y="290"/>
                  </a:lnTo>
                  <a:lnTo>
                    <a:pt x="450" y="287"/>
                  </a:lnTo>
                  <a:lnTo>
                    <a:pt x="453" y="283"/>
                  </a:lnTo>
                  <a:lnTo>
                    <a:pt x="456" y="281"/>
                  </a:lnTo>
                  <a:lnTo>
                    <a:pt x="458" y="278"/>
                  </a:lnTo>
                  <a:lnTo>
                    <a:pt x="453" y="278"/>
                  </a:lnTo>
                  <a:lnTo>
                    <a:pt x="452" y="278"/>
                  </a:lnTo>
                  <a:lnTo>
                    <a:pt x="451" y="278"/>
                  </a:lnTo>
                  <a:lnTo>
                    <a:pt x="450" y="278"/>
                  </a:lnTo>
                  <a:lnTo>
                    <a:pt x="449" y="278"/>
                  </a:lnTo>
                  <a:lnTo>
                    <a:pt x="447" y="278"/>
                  </a:lnTo>
                  <a:lnTo>
                    <a:pt x="411" y="278"/>
                  </a:lnTo>
                  <a:lnTo>
                    <a:pt x="394" y="278"/>
                  </a:lnTo>
                  <a:lnTo>
                    <a:pt x="393" y="278"/>
                  </a:lnTo>
                  <a:lnTo>
                    <a:pt x="392" y="278"/>
                  </a:lnTo>
                  <a:lnTo>
                    <a:pt x="392" y="277"/>
                  </a:lnTo>
                  <a:lnTo>
                    <a:pt x="391" y="277"/>
                  </a:lnTo>
                  <a:lnTo>
                    <a:pt x="390" y="277"/>
                  </a:lnTo>
                  <a:lnTo>
                    <a:pt x="389" y="277"/>
                  </a:lnTo>
                  <a:lnTo>
                    <a:pt x="388" y="277"/>
                  </a:lnTo>
                  <a:lnTo>
                    <a:pt x="388" y="277"/>
                  </a:lnTo>
                  <a:lnTo>
                    <a:pt x="387" y="276"/>
                  </a:lnTo>
                  <a:lnTo>
                    <a:pt x="386" y="276"/>
                  </a:lnTo>
                  <a:lnTo>
                    <a:pt x="385" y="276"/>
                  </a:lnTo>
                  <a:lnTo>
                    <a:pt x="384" y="275"/>
                  </a:lnTo>
                  <a:lnTo>
                    <a:pt x="383" y="275"/>
                  </a:lnTo>
                  <a:lnTo>
                    <a:pt x="382" y="275"/>
                  </a:lnTo>
                  <a:lnTo>
                    <a:pt x="381" y="274"/>
                  </a:lnTo>
                  <a:lnTo>
                    <a:pt x="381" y="274"/>
                  </a:lnTo>
                  <a:lnTo>
                    <a:pt x="380" y="274"/>
                  </a:lnTo>
                  <a:lnTo>
                    <a:pt x="379" y="273"/>
                  </a:lnTo>
                  <a:lnTo>
                    <a:pt x="378" y="273"/>
                  </a:lnTo>
                  <a:lnTo>
                    <a:pt x="377" y="273"/>
                  </a:lnTo>
                  <a:lnTo>
                    <a:pt x="377" y="272"/>
                  </a:lnTo>
                  <a:lnTo>
                    <a:pt x="376" y="272"/>
                  </a:lnTo>
                  <a:lnTo>
                    <a:pt x="375" y="272"/>
                  </a:lnTo>
                  <a:lnTo>
                    <a:pt x="375" y="272"/>
                  </a:lnTo>
                  <a:lnTo>
                    <a:pt x="375" y="271"/>
                  </a:lnTo>
                  <a:lnTo>
                    <a:pt x="374" y="271"/>
                  </a:lnTo>
                  <a:lnTo>
                    <a:pt x="373" y="271"/>
                  </a:lnTo>
                  <a:lnTo>
                    <a:pt x="372" y="271"/>
                  </a:lnTo>
                  <a:lnTo>
                    <a:pt x="372" y="270"/>
                  </a:lnTo>
                  <a:lnTo>
                    <a:pt x="371" y="270"/>
                  </a:lnTo>
                  <a:lnTo>
                    <a:pt x="370" y="270"/>
                  </a:lnTo>
                  <a:lnTo>
                    <a:pt x="369" y="270"/>
                  </a:lnTo>
                  <a:lnTo>
                    <a:pt x="368" y="270"/>
                  </a:lnTo>
                  <a:lnTo>
                    <a:pt x="368" y="270"/>
                  </a:lnTo>
                  <a:lnTo>
                    <a:pt x="367" y="270"/>
                  </a:lnTo>
                  <a:lnTo>
                    <a:pt x="367" y="269"/>
                  </a:lnTo>
                  <a:lnTo>
                    <a:pt x="366" y="269"/>
                  </a:lnTo>
                  <a:lnTo>
                    <a:pt x="365" y="269"/>
                  </a:lnTo>
                  <a:lnTo>
                    <a:pt x="364" y="269"/>
                  </a:lnTo>
                  <a:lnTo>
                    <a:pt x="364" y="268"/>
                  </a:lnTo>
                  <a:lnTo>
                    <a:pt x="363" y="268"/>
                  </a:lnTo>
                  <a:lnTo>
                    <a:pt x="362" y="268"/>
                  </a:lnTo>
                  <a:lnTo>
                    <a:pt x="362" y="268"/>
                  </a:lnTo>
                  <a:lnTo>
                    <a:pt x="361" y="267"/>
                  </a:lnTo>
                  <a:lnTo>
                    <a:pt x="360" y="267"/>
                  </a:lnTo>
                  <a:lnTo>
                    <a:pt x="359" y="267"/>
                  </a:lnTo>
                  <a:lnTo>
                    <a:pt x="358" y="266"/>
                  </a:lnTo>
                  <a:lnTo>
                    <a:pt x="357" y="266"/>
                  </a:lnTo>
                  <a:lnTo>
                    <a:pt x="356" y="266"/>
                  </a:lnTo>
                  <a:lnTo>
                    <a:pt x="356" y="265"/>
                  </a:lnTo>
                  <a:lnTo>
                    <a:pt x="356" y="265"/>
                  </a:lnTo>
                  <a:lnTo>
                    <a:pt x="355" y="265"/>
                  </a:lnTo>
                  <a:lnTo>
                    <a:pt x="354" y="265"/>
                  </a:lnTo>
                  <a:lnTo>
                    <a:pt x="354" y="264"/>
                  </a:lnTo>
                  <a:lnTo>
                    <a:pt x="353" y="264"/>
                  </a:lnTo>
                  <a:lnTo>
                    <a:pt x="351" y="264"/>
                  </a:lnTo>
                  <a:lnTo>
                    <a:pt x="351" y="264"/>
                  </a:lnTo>
                  <a:lnTo>
                    <a:pt x="350" y="264"/>
                  </a:lnTo>
                  <a:lnTo>
                    <a:pt x="349" y="264"/>
                  </a:lnTo>
                  <a:lnTo>
                    <a:pt x="349" y="263"/>
                  </a:lnTo>
                  <a:lnTo>
                    <a:pt x="348" y="263"/>
                  </a:lnTo>
                  <a:lnTo>
                    <a:pt x="347" y="263"/>
                  </a:lnTo>
                  <a:lnTo>
                    <a:pt x="346" y="263"/>
                  </a:lnTo>
                  <a:lnTo>
                    <a:pt x="346" y="262"/>
                  </a:lnTo>
                  <a:lnTo>
                    <a:pt x="345" y="262"/>
                  </a:lnTo>
                  <a:lnTo>
                    <a:pt x="344" y="262"/>
                  </a:lnTo>
                  <a:lnTo>
                    <a:pt x="343" y="262"/>
                  </a:lnTo>
                  <a:lnTo>
                    <a:pt x="343" y="261"/>
                  </a:lnTo>
                  <a:lnTo>
                    <a:pt x="343" y="261"/>
                  </a:lnTo>
                  <a:lnTo>
                    <a:pt x="342" y="261"/>
                  </a:lnTo>
                  <a:lnTo>
                    <a:pt x="341" y="260"/>
                  </a:lnTo>
                  <a:lnTo>
                    <a:pt x="340" y="260"/>
                  </a:lnTo>
                  <a:lnTo>
                    <a:pt x="339" y="260"/>
                  </a:lnTo>
                  <a:lnTo>
                    <a:pt x="338" y="260"/>
                  </a:lnTo>
                  <a:lnTo>
                    <a:pt x="338" y="259"/>
                  </a:lnTo>
                  <a:lnTo>
                    <a:pt x="337" y="259"/>
                  </a:lnTo>
                  <a:lnTo>
                    <a:pt x="336" y="258"/>
                  </a:lnTo>
                  <a:lnTo>
                    <a:pt x="334" y="258"/>
                  </a:lnTo>
                  <a:lnTo>
                    <a:pt x="333" y="258"/>
                  </a:lnTo>
                  <a:lnTo>
                    <a:pt x="333" y="257"/>
                  </a:lnTo>
                  <a:lnTo>
                    <a:pt x="331" y="257"/>
                  </a:lnTo>
                  <a:lnTo>
                    <a:pt x="326" y="256"/>
                  </a:lnTo>
                  <a:lnTo>
                    <a:pt x="325" y="255"/>
                  </a:lnTo>
                  <a:lnTo>
                    <a:pt x="324" y="255"/>
                  </a:lnTo>
                  <a:lnTo>
                    <a:pt x="324" y="255"/>
                  </a:lnTo>
                  <a:lnTo>
                    <a:pt x="323" y="254"/>
                  </a:lnTo>
                  <a:lnTo>
                    <a:pt x="321" y="254"/>
                  </a:lnTo>
                  <a:lnTo>
                    <a:pt x="320" y="253"/>
                  </a:lnTo>
                  <a:lnTo>
                    <a:pt x="319" y="253"/>
                  </a:lnTo>
                  <a:lnTo>
                    <a:pt x="318" y="253"/>
                  </a:lnTo>
                  <a:lnTo>
                    <a:pt x="317" y="252"/>
                  </a:lnTo>
                  <a:lnTo>
                    <a:pt x="317" y="252"/>
                  </a:lnTo>
                  <a:lnTo>
                    <a:pt x="316" y="252"/>
                  </a:lnTo>
                  <a:lnTo>
                    <a:pt x="315" y="252"/>
                  </a:lnTo>
                  <a:lnTo>
                    <a:pt x="314" y="251"/>
                  </a:lnTo>
                  <a:lnTo>
                    <a:pt x="311" y="251"/>
                  </a:lnTo>
                  <a:lnTo>
                    <a:pt x="311" y="251"/>
                  </a:lnTo>
                  <a:lnTo>
                    <a:pt x="310" y="251"/>
                  </a:lnTo>
                  <a:lnTo>
                    <a:pt x="309" y="250"/>
                  </a:lnTo>
                  <a:lnTo>
                    <a:pt x="307" y="250"/>
                  </a:lnTo>
                  <a:lnTo>
                    <a:pt x="306" y="249"/>
                  </a:lnTo>
                  <a:lnTo>
                    <a:pt x="305" y="249"/>
                  </a:lnTo>
                  <a:lnTo>
                    <a:pt x="304" y="248"/>
                  </a:lnTo>
                  <a:lnTo>
                    <a:pt x="304" y="248"/>
                  </a:lnTo>
                  <a:lnTo>
                    <a:pt x="303" y="248"/>
                  </a:lnTo>
                  <a:lnTo>
                    <a:pt x="301" y="247"/>
                  </a:lnTo>
                  <a:lnTo>
                    <a:pt x="300" y="247"/>
                  </a:lnTo>
                  <a:lnTo>
                    <a:pt x="299" y="247"/>
                  </a:lnTo>
                  <a:lnTo>
                    <a:pt x="298" y="246"/>
                  </a:lnTo>
                  <a:lnTo>
                    <a:pt x="298" y="246"/>
                  </a:lnTo>
                  <a:lnTo>
                    <a:pt x="297" y="246"/>
                  </a:lnTo>
                  <a:lnTo>
                    <a:pt x="296" y="245"/>
                  </a:lnTo>
                  <a:lnTo>
                    <a:pt x="295" y="245"/>
                  </a:lnTo>
                  <a:lnTo>
                    <a:pt x="294" y="245"/>
                  </a:lnTo>
                  <a:lnTo>
                    <a:pt x="294" y="244"/>
                  </a:lnTo>
                  <a:lnTo>
                    <a:pt x="293" y="244"/>
                  </a:lnTo>
                  <a:lnTo>
                    <a:pt x="292" y="244"/>
                  </a:lnTo>
                  <a:lnTo>
                    <a:pt x="292" y="244"/>
                  </a:lnTo>
                  <a:lnTo>
                    <a:pt x="291" y="244"/>
                  </a:lnTo>
                  <a:lnTo>
                    <a:pt x="290" y="244"/>
                  </a:lnTo>
                  <a:lnTo>
                    <a:pt x="288" y="243"/>
                  </a:lnTo>
                  <a:lnTo>
                    <a:pt x="287" y="243"/>
                  </a:lnTo>
                  <a:lnTo>
                    <a:pt x="286" y="242"/>
                  </a:lnTo>
                  <a:lnTo>
                    <a:pt x="285" y="242"/>
                  </a:lnTo>
                  <a:lnTo>
                    <a:pt x="285" y="242"/>
                  </a:lnTo>
                  <a:lnTo>
                    <a:pt x="284" y="241"/>
                  </a:lnTo>
                  <a:lnTo>
                    <a:pt x="283" y="241"/>
                  </a:lnTo>
                  <a:lnTo>
                    <a:pt x="282" y="241"/>
                  </a:lnTo>
                  <a:lnTo>
                    <a:pt x="281" y="240"/>
                  </a:lnTo>
                  <a:lnTo>
                    <a:pt x="279" y="240"/>
                  </a:lnTo>
                  <a:lnTo>
                    <a:pt x="279" y="239"/>
                  </a:lnTo>
                  <a:lnTo>
                    <a:pt x="278" y="239"/>
                  </a:lnTo>
                  <a:lnTo>
                    <a:pt x="277" y="239"/>
                  </a:lnTo>
                  <a:lnTo>
                    <a:pt x="275" y="238"/>
                  </a:lnTo>
                  <a:lnTo>
                    <a:pt x="274" y="238"/>
                  </a:lnTo>
                  <a:lnTo>
                    <a:pt x="273" y="238"/>
                  </a:lnTo>
                  <a:lnTo>
                    <a:pt x="272" y="238"/>
                  </a:lnTo>
                  <a:lnTo>
                    <a:pt x="271" y="238"/>
                  </a:lnTo>
                  <a:lnTo>
                    <a:pt x="270" y="237"/>
                  </a:lnTo>
                  <a:lnTo>
                    <a:pt x="269" y="237"/>
                  </a:lnTo>
                  <a:lnTo>
                    <a:pt x="268" y="236"/>
                  </a:lnTo>
                  <a:lnTo>
                    <a:pt x="267" y="236"/>
                  </a:lnTo>
                  <a:lnTo>
                    <a:pt x="266" y="236"/>
                  </a:lnTo>
                  <a:lnTo>
                    <a:pt x="265" y="235"/>
                  </a:lnTo>
                  <a:lnTo>
                    <a:pt x="264" y="235"/>
                  </a:lnTo>
                  <a:lnTo>
                    <a:pt x="263" y="234"/>
                  </a:lnTo>
                  <a:lnTo>
                    <a:pt x="261" y="234"/>
                  </a:lnTo>
                  <a:lnTo>
                    <a:pt x="260" y="233"/>
                  </a:lnTo>
                  <a:lnTo>
                    <a:pt x="259" y="233"/>
                  </a:lnTo>
                  <a:lnTo>
                    <a:pt x="258" y="233"/>
                  </a:lnTo>
                  <a:lnTo>
                    <a:pt x="257" y="232"/>
                  </a:lnTo>
                  <a:lnTo>
                    <a:pt x="255" y="232"/>
                  </a:lnTo>
                  <a:lnTo>
                    <a:pt x="254" y="232"/>
                  </a:lnTo>
                  <a:lnTo>
                    <a:pt x="253" y="232"/>
                  </a:lnTo>
                  <a:lnTo>
                    <a:pt x="252" y="231"/>
                  </a:lnTo>
                  <a:lnTo>
                    <a:pt x="251" y="231"/>
                  </a:lnTo>
                  <a:lnTo>
                    <a:pt x="250" y="231"/>
                  </a:lnTo>
                  <a:lnTo>
                    <a:pt x="249" y="230"/>
                  </a:lnTo>
                  <a:lnTo>
                    <a:pt x="248" y="230"/>
                  </a:lnTo>
                  <a:lnTo>
                    <a:pt x="247" y="229"/>
                  </a:lnTo>
                  <a:lnTo>
                    <a:pt x="246" y="229"/>
                  </a:lnTo>
                  <a:lnTo>
                    <a:pt x="245" y="228"/>
                  </a:lnTo>
                  <a:lnTo>
                    <a:pt x="244" y="228"/>
                  </a:lnTo>
                  <a:lnTo>
                    <a:pt x="242" y="228"/>
                  </a:lnTo>
                  <a:lnTo>
                    <a:pt x="241" y="227"/>
                  </a:lnTo>
                  <a:lnTo>
                    <a:pt x="240" y="227"/>
                  </a:lnTo>
                  <a:lnTo>
                    <a:pt x="239" y="226"/>
                  </a:lnTo>
                  <a:lnTo>
                    <a:pt x="238" y="226"/>
                  </a:lnTo>
                  <a:lnTo>
                    <a:pt x="236" y="225"/>
                  </a:lnTo>
                  <a:lnTo>
                    <a:pt x="234" y="225"/>
                  </a:lnTo>
                  <a:lnTo>
                    <a:pt x="233" y="225"/>
                  </a:lnTo>
                  <a:lnTo>
                    <a:pt x="232" y="225"/>
                  </a:lnTo>
                  <a:lnTo>
                    <a:pt x="231" y="224"/>
                  </a:lnTo>
                  <a:lnTo>
                    <a:pt x="230" y="224"/>
                  </a:lnTo>
                  <a:lnTo>
                    <a:pt x="229" y="224"/>
                  </a:lnTo>
                  <a:lnTo>
                    <a:pt x="228" y="223"/>
                  </a:lnTo>
                  <a:lnTo>
                    <a:pt x="226" y="222"/>
                  </a:lnTo>
                  <a:lnTo>
                    <a:pt x="224" y="222"/>
                  </a:lnTo>
                  <a:lnTo>
                    <a:pt x="222" y="221"/>
                  </a:lnTo>
                  <a:lnTo>
                    <a:pt x="221" y="220"/>
                  </a:lnTo>
                  <a:lnTo>
                    <a:pt x="219" y="220"/>
                  </a:lnTo>
                  <a:lnTo>
                    <a:pt x="217" y="219"/>
                  </a:lnTo>
                  <a:lnTo>
                    <a:pt x="216" y="219"/>
                  </a:lnTo>
                  <a:lnTo>
                    <a:pt x="214" y="219"/>
                  </a:lnTo>
                  <a:lnTo>
                    <a:pt x="212" y="218"/>
                  </a:lnTo>
                  <a:lnTo>
                    <a:pt x="211" y="218"/>
                  </a:lnTo>
                  <a:lnTo>
                    <a:pt x="209" y="217"/>
                  </a:lnTo>
                  <a:lnTo>
                    <a:pt x="208" y="217"/>
                  </a:lnTo>
                  <a:lnTo>
                    <a:pt x="207" y="216"/>
                  </a:lnTo>
                  <a:lnTo>
                    <a:pt x="206" y="216"/>
                  </a:lnTo>
                  <a:lnTo>
                    <a:pt x="205" y="215"/>
                  </a:lnTo>
                  <a:lnTo>
                    <a:pt x="203" y="215"/>
                  </a:lnTo>
                  <a:lnTo>
                    <a:pt x="202" y="214"/>
                  </a:lnTo>
                  <a:lnTo>
                    <a:pt x="202" y="214"/>
                  </a:lnTo>
                  <a:lnTo>
                    <a:pt x="201" y="214"/>
                  </a:lnTo>
                  <a:lnTo>
                    <a:pt x="200" y="213"/>
                  </a:lnTo>
                  <a:lnTo>
                    <a:pt x="199" y="213"/>
                  </a:lnTo>
                  <a:lnTo>
                    <a:pt x="198" y="213"/>
                  </a:lnTo>
                  <a:lnTo>
                    <a:pt x="197" y="212"/>
                  </a:lnTo>
                  <a:lnTo>
                    <a:pt x="196" y="212"/>
                  </a:lnTo>
                  <a:lnTo>
                    <a:pt x="196" y="211"/>
                  </a:lnTo>
                  <a:lnTo>
                    <a:pt x="196" y="211"/>
                  </a:lnTo>
                  <a:lnTo>
                    <a:pt x="196" y="210"/>
                  </a:lnTo>
                  <a:lnTo>
                    <a:pt x="195" y="210"/>
                  </a:lnTo>
                  <a:lnTo>
                    <a:pt x="194" y="209"/>
                  </a:lnTo>
                  <a:lnTo>
                    <a:pt x="194" y="208"/>
                  </a:lnTo>
                  <a:lnTo>
                    <a:pt x="193" y="208"/>
                  </a:lnTo>
                  <a:lnTo>
                    <a:pt x="192" y="207"/>
                  </a:lnTo>
                  <a:lnTo>
                    <a:pt x="192" y="206"/>
                  </a:lnTo>
                  <a:lnTo>
                    <a:pt x="191" y="206"/>
                  </a:lnTo>
                  <a:lnTo>
                    <a:pt x="191" y="206"/>
                  </a:lnTo>
                  <a:lnTo>
                    <a:pt x="190" y="206"/>
                  </a:lnTo>
                  <a:lnTo>
                    <a:pt x="189" y="205"/>
                  </a:lnTo>
                  <a:lnTo>
                    <a:pt x="189" y="204"/>
                  </a:lnTo>
                  <a:lnTo>
                    <a:pt x="189" y="204"/>
                  </a:lnTo>
                  <a:lnTo>
                    <a:pt x="189" y="203"/>
                  </a:lnTo>
                  <a:lnTo>
                    <a:pt x="188" y="203"/>
                  </a:lnTo>
                  <a:lnTo>
                    <a:pt x="188" y="202"/>
                  </a:lnTo>
                  <a:lnTo>
                    <a:pt x="187" y="202"/>
                  </a:lnTo>
                  <a:lnTo>
                    <a:pt x="187" y="201"/>
                  </a:lnTo>
                  <a:lnTo>
                    <a:pt x="186" y="201"/>
                  </a:lnTo>
                  <a:lnTo>
                    <a:pt x="186" y="200"/>
                  </a:lnTo>
                  <a:lnTo>
                    <a:pt x="185" y="200"/>
                  </a:lnTo>
                  <a:lnTo>
                    <a:pt x="184" y="200"/>
                  </a:lnTo>
                  <a:lnTo>
                    <a:pt x="183" y="200"/>
                  </a:lnTo>
                  <a:lnTo>
                    <a:pt x="183" y="199"/>
                  </a:lnTo>
                  <a:lnTo>
                    <a:pt x="183" y="198"/>
                  </a:lnTo>
                  <a:lnTo>
                    <a:pt x="182" y="198"/>
                  </a:lnTo>
                  <a:lnTo>
                    <a:pt x="182" y="197"/>
                  </a:lnTo>
                  <a:lnTo>
                    <a:pt x="181" y="197"/>
                  </a:lnTo>
                  <a:lnTo>
                    <a:pt x="181" y="196"/>
                  </a:lnTo>
                  <a:lnTo>
                    <a:pt x="180" y="196"/>
                  </a:lnTo>
                  <a:lnTo>
                    <a:pt x="180" y="195"/>
                  </a:lnTo>
                  <a:lnTo>
                    <a:pt x="179" y="195"/>
                  </a:lnTo>
                  <a:lnTo>
                    <a:pt x="179" y="194"/>
                  </a:lnTo>
                  <a:lnTo>
                    <a:pt x="178" y="194"/>
                  </a:lnTo>
                  <a:lnTo>
                    <a:pt x="178" y="193"/>
                  </a:lnTo>
                  <a:lnTo>
                    <a:pt x="177" y="193"/>
                  </a:lnTo>
                  <a:lnTo>
                    <a:pt x="177" y="193"/>
                  </a:lnTo>
                  <a:lnTo>
                    <a:pt x="176" y="193"/>
                  </a:lnTo>
                  <a:lnTo>
                    <a:pt x="176" y="192"/>
                  </a:lnTo>
                  <a:lnTo>
                    <a:pt x="176" y="192"/>
                  </a:lnTo>
                  <a:lnTo>
                    <a:pt x="176" y="191"/>
                  </a:lnTo>
                  <a:lnTo>
                    <a:pt x="175" y="191"/>
                  </a:lnTo>
                  <a:lnTo>
                    <a:pt x="175" y="190"/>
                  </a:lnTo>
                  <a:lnTo>
                    <a:pt x="174" y="190"/>
                  </a:lnTo>
                  <a:lnTo>
                    <a:pt x="174" y="189"/>
                  </a:lnTo>
                  <a:lnTo>
                    <a:pt x="173" y="189"/>
                  </a:lnTo>
                  <a:lnTo>
                    <a:pt x="172" y="189"/>
                  </a:lnTo>
                  <a:lnTo>
                    <a:pt x="171" y="189"/>
                  </a:lnTo>
                  <a:lnTo>
                    <a:pt x="171" y="190"/>
                  </a:lnTo>
                  <a:lnTo>
                    <a:pt x="171" y="189"/>
                  </a:lnTo>
                  <a:lnTo>
                    <a:pt x="170" y="189"/>
                  </a:lnTo>
                  <a:lnTo>
                    <a:pt x="170" y="189"/>
                  </a:lnTo>
                  <a:lnTo>
                    <a:pt x="169" y="189"/>
                  </a:lnTo>
                  <a:lnTo>
                    <a:pt x="169" y="188"/>
                  </a:lnTo>
                  <a:lnTo>
                    <a:pt x="168" y="188"/>
                  </a:lnTo>
                  <a:lnTo>
                    <a:pt x="167" y="188"/>
                  </a:lnTo>
                  <a:lnTo>
                    <a:pt x="166" y="188"/>
                  </a:lnTo>
                  <a:lnTo>
                    <a:pt x="165" y="188"/>
                  </a:lnTo>
                  <a:lnTo>
                    <a:pt x="165" y="187"/>
                  </a:lnTo>
                  <a:lnTo>
                    <a:pt x="164" y="187"/>
                  </a:lnTo>
                  <a:lnTo>
                    <a:pt x="164" y="187"/>
                  </a:lnTo>
                  <a:lnTo>
                    <a:pt x="164" y="187"/>
                  </a:lnTo>
                  <a:lnTo>
                    <a:pt x="163" y="187"/>
                  </a:lnTo>
                  <a:lnTo>
                    <a:pt x="163" y="186"/>
                  </a:lnTo>
                  <a:lnTo>
                    <a:pt x="162" y="186"/>
                  </a:lnTo>
                  <a:lnTo>
                    <a:pt x="162" y="185"/>
                  </a:lnTo>
                  <a:lnTo>
                    <a:pt x="161" y="185"/>
                  </a:lnTo>
                  <a:lnTo>
                    <a:pt x="161" y="184"/>
                  </a:lnTo>
                  <a:lnTo>
                    <a:pt x="160" y="184"/>
                  </a:lnTo>
                  <a:lnTo>
                    <a:pt x="160" y="183"/>
                  </a:lnTo>
                  <a:lnTo>
                    <a:pt x="160" y="182"/>
                  </a:lnTo>
                  <a:lnTo>
                    <a:pt x="160" y="181"/>
                  </a:lnTo>
                  <a:lnTo>
                    <a:pt x="159" y="181"/>
                  </a:lnTo>
                  <a:lnTo>
                    <a:pt x="159" y="180"/>
                  </a:lnTo>
                  <a:lnTo>
                    <a:pt x="159" y="180"/>
                  </a:lnTo>
                  <a:lnTo>
                    <a:pt x="159" y="179"/>
                  </a:lnTo>
                  <a:lnTo>
                    <a:pt x="158" y="179"/>
                  </a:lnTo>
                  <a:lnTo>
                    <a:pt x="158" y="178"/>
                  </a:lnTo>
                  <a:lnTo>
                    <a:pt x="158" y="177"/>
                  </a:lnTo>
                  <a:lnTo>
                    <a:pt x="157" y="177"/>
                  </a:lnTo>
                  <a:lnTo>
                    <a:pt x="157" y="176"/>
                  </a:lnTo>
                  <a:lnTo>
                    <a:pt x="157" y="176"/>
                  </a:lnTo>
                  <a:lnTo>
                    <a:pt x="157" y="175"/>
                  </a:lnTo>
                  <a:lnTo>
                    <a:pt x="156" y="175"/>
                  </a:lnTo>
                  <a:lnTo>
                    <a:pt x="156" y="174"/>
                  </a:lnTo>
                  <a:lnTo>
                    <a:pt x="155" y="174"/>
                  </a:lnTo>
                  <a:lnTo>
                    <a:pt x="154" y="174"/>
                  </a:lnTo>
                  <a:lnTo>
                    <a:pt x="154" y="174"/>
                  </a:lnTo>
                  <a:lnTo>
                    <a:pt x="153" y="174"/>
                  </a:lnTo>
                  <a:lnTo>
                    <a:pt x="152" y="174"/>
                  </a:lnTo>
                  <a:lnTo>
                    <a:pt x="151" y="174"/>
                  </a:lnTo>
                  <a:lnTo>
                    <a:pt x="151" y="173"/>
                  </a:lnTo>
                  <a:lnTo>
                    <a:pt x="151" y="172"/>
                  </a:lnTo>
                  <a:lnTo>
                    <a:pt x="151" y="170"/>
                  </a:lnTo>
                  <a:lnTo>
                    <a:pt x="151" y="169"/>
                  </a:lnTo>
                  <a:lnTo>
                    <a:pt x="151" y="168"/>
                  </a:lnTo>
                  <a:lnTo>
                    <a:pt x="151" y="167"/>
                  </a:lnTo>
                  <a:lnTo>
                    <a:pt x="150" y="167"/>
                  </a:lnTo>
                  <a:lnTo>
                    <a:pt x="150" y="165"/>
                  </a:lnTo>
                  <a:lnTo>
                    <a:pt x="150" y="164"/>
                  </a:lnTo>
                  <a:lnTo>
                    <a:pt x="150" y="163"/>
                  </a:lnTo>
                  <a:lnTo>
                    <a:pt x="149" y="162"/>
                  </a:lnTo>
                  <a:lnTo>
                    <a:pt x="149" y="161"/>
                  </a:lnTo>
                  <a:lnTo>
                    <a:pt x="149" y="161"/>
                  </a:lnTo>
                  <a:lnTo>
                    <a:pt x="149" y="160"/>
                  </a:lnTo>
                  <a:lnTo>
                    <a:pt x="149" y="159"/>
                  </a:lnTo>
                  <a:lnTo>
                    <a:pt x="148" y="157"/>
                  </a:lnTo>
                  <a:lnTo>
                    <a:pt x="147" y="157"/>
                  </a:lnTo>
                  <a:lnTo>
                    <a:pt x="145" y="155"/>
                  </a:lnTo>
                  <a:lnTo>
                    <a:pt x="143" y="155"/>
                  </a:lnTo>
                  <a:lnTo>
                    <a:pt x="142" y="155"/>
                  </a:lnTo>
                  <a:lnTo>
                    <a:pt x="142" y="154"/>
                  </a:lnTo>
                  <a:lnTo>
                    <a:pt x="141" y="154"/>
                  </a:lnTo>
                  <a:lnTo>
                    <a:pt x="141" y="155"/>
                  </a:lnTo>
                  <a:lnTo>
                    <a:pt x="140" y="155"/>
                  </a:lnTo>
                  <a:lnTo>
                    <a:pt x="139" y="155"/>
                  </a:lnTo>
                  <a:lnTo>
                    <a:pt x="138" y="155"/>
                  </a:lnTo>
                  <a:lnTo>
                    <a:pt x="138" y="154"/>
                  </a:lnTo>
                  <a:lnTo>
                    <a:pt x="138" y="154"/>
                  </a:lnTo>
                  <a:lnTo>
                    <a:pt x="137" y="153"/>
                  </a:lnTo>
                  <a:lnTo>
                    <a:pt x="137" y="152"/>
                  </a:lnTo>
                  <a:lnTo>
                    <a:pt x="137" y="151"/>
                  </a:lnTo>
                  <a:lnTo>
                    <a:pt x="136" y="150"/>
                  </a:lnTo>
                  <a:lnTo>
                    <a:pt x="135" y="148"/>
                  </a:lnTo>
                  <a:lnTo>
                    <a:pt x="135" y="148"/>
                  </a:lnTo>
                  <a:lnTo>
                    <a:pt x="134" y="146"/>
                  </a:lnTo>
                  <a:lnTo>
                    <a:pt x="133" y="143"/>
                  </a:lnTo>
                  <a:lnTo>
                    <a:pt x="132" y="142"/>
                  </a:lnTo>
                  <a:lnTo>
                    <a:pt x="132" y="142"/>
                  </a:lnTo>
                  <a:lnTo>
                    <a:pt x="132" y="141"/>
                  </a:lnTo>
                  <a:lnTo>
                    <a:pt x="131" y="141"/>
                  </a:lnTo>
                  <a:lnTo>
                    <a:pt x="131" y="140"/>
                  </a:lnTo>
                  <a:lnTo>
                    <a:pt x="130" y="140"/>
                  </a:lnTo>
                  <a:lnTo>
                    <a:pt x="130" y="139"/>
                  </a:lnTo>
                  <a:lnTo>
                    <a:pt x="129" y="139"/>
                  </a:lnTo>
                  <a:lnTo>
                    <a:pt x="128" y="139"/>
                  </a:lnTo>
                  <a:lnTo>
                    <a:pt x="128" y="138"/>
                  </a:lnTo>
                  <a:lnTo>
                    <a:pt x="127" y="138"/>
                  </a:lnTo>
                  <a:lnTo>
                    <a:pt x="127" y="137"/>
                  </a:lnTo>
                  <a:lnTo>
                    <a:pt x="127" y="136"/>
                  </a:lnTo>
                  <a:lnTo>
                    <a:pt x="126" y="136"/>
                  </a:lnTo>
                  <a:lnTo>
                    <a:pt x="126" y="135"/>
                  </a:lnTo>
                  <a:lnTo>
                    <a:pt x="125" y="135"/>
                  </a:lnTo>
                  <a:lnTo>
                    <a:pt x="125" y="135"/>
                  </a:lnTo>
                  <a:lnTo>
                    <a:pt x="125" y="135"/>
                  </a:lnTo>
                  <a:lnTo>
                    <a:pt x="124" y="135"/>
                  </a:lnTo>
                  <a:lnTo>
                    <a:pt x="125" y="135"/>
                  </a:lnTo>
                  <a:lnTo>
                    <a:pt x="124" y="134"/>
                  </a:lnTo>
                  <a:lnTo>
                    <a:pt x="123" y="134"/>
                  </a:lnTo>
                  <a:lnTo>
                    <a:pt x="123" y="133"/>
                  </a:lnTo>
                  <a:lnTo>
                    <a:pt x="122" y="133"/>
                  </a:lnTo>
                  <a:lnTo>
                    <a:pt x="122" y="132"/>
                  </a:lnTo>
                  <a:lnTo>
                    <a:pt x="122" y="131"/>
                  </a:lnTo>
                  <a:lnTo>
                    <a:pt x="122" y="129"/>
                  </a:lnTo>
                  <a:lnTo>
                    <a:pt x="121" y="129"/>
                  </a:lnTo>
                  <a:lnTo>
                    <a:pt x="120" y="128"/>
                  </a:lnTo>
                  <a:lnTo>
                    <a:pt x="119" y="126"/>
                  </a:lnTo>
                  <a:lnTo>
                    <a:pt x="119" y="125"/>
                  </a:lnTo>
                  <a:lnTo>
                    <a:pt x="119" y="125"/>
                  </a:lnTo>
                  <a:lnTo>
                    <a:pt x="119" y="124"/>
                  </a:lnTo>
                  <a:lnTo>
                    <a:pt x="119" y="123"/>
                  </a:lnTo>
                  <a:lnTo>
                    <a:pt x="119" y="122"/>
                  </a:lnTo>
                  <a:lnTo>
                    <a:pt x="119" y="122"/>
                  </a:lnTo>
                  <a:lnTo>
                    <a:pt x="119" y="120"/>
                  </a:lnTo>
                  <a:lnTo>
                    <a:pt x="119" y="118"/>
                  </a:lnTo>
                  <a:lnTo>
                    <a:pt x="119" y="117"/>
                  </a:lnTo>
                  <a:lnTo>
                    <a:pt x="118" y="117"/>
                  </a:lnTo>
                  <a:lnTo>
                    <a:pt x="118" y="116"/>
                  </a:lnTo>
                  <a:lnTo>
                    <a:pt x="117" y="116"/>
                  </a:lnTo>
                  <a:lnTo>
                    <a:pt x="117" y="116"/>
                  </a:lnTo>
                  <a:lnTo>
                    <a:pt x="116" y="116"/>
                  </a:lnTo>
                  <a:lnTo>
                    <a:pt x="116" y="115"/>
                  </a:lnTo>
                  <a:lnTo>
                    <a:pt x="115" y="115"/>
                  </a:lnTo>
                  <a:lnTo>
                    <a:pt x="115" y="114"/>
                  </a:lnTo>
                  <a:lnTo>
                    <a:pt x="114" y="113"/>
                  </a:lnTo>
                  <a:lnTo>
                    <a:pt x="113" y="113"/>
                  </a:lnTo>
                  <a:lnTo>
                    <a:pt x="113" y="112"/>
                  </a:lnTo>
                  <a:lnTo>
                    <a:pt x="113" y="112"/>
                  </a:lnTo>
                  <a:lnTo>
                    <a:pt x="113" y="111"/>
                  </a:lnTo>
                  <a:lnTo>
                    <a:pt x="112" y="111"/>
                  </a:lnTo>
                  <a:lnTo>
                    <a:pt x="112" y="110"/>
                  </a:lnTo>
                  <a:lnTo>
                    <a:pt x="112" y="110"/>
                  </a:lnTo>
                  <a:lnTo>
                    <a:pt x="112" y="109"/>
                  </a:lnTo>
                  <a:lnTo>
                    <a:pt x="111" y="109"/>
                  </a:lnTo>
                  <a:lnTo>
                    <a:pt x="111" y="108"/>
                  </a:lnTo>
                  <a:lnTo>
                    <a:pt x="110" y="107"/>
                  </a:lnTo>
                  <a:lnTo>
                    <a:pt x="111" y="106"/>
                  </a:lnTo>
                  <a:lnTo>
                    <a:pt x="113" y="106"/>
                  </a:lnTo>
                  <a:lnTo>
                    <a:pt x="113" y="106"/>
                  </a:lnTo>
                  <a:lnTo>
                    <a:pt x="113" y="104"/>
                  </a:lnTo>
                  <a:lnTo>
                    <a:pt x="114" y="104"/>
                  </a:lnTo>
                  <a:lnTo>
                    <a:pt x="114" y="103"/>
                  </a:lnTo>
                  <a:lnTo>
                    <a:pt x="115" y="102"/>
                  </a:lnTo>
                  <a:lnTo>
                    <a:pt x="115" y="101"/>
                  </a:lnTo>
                  <a:lnTo>
                    <a:pt x="116" y="101"/>
                  </a:lnTo>
                  <a:lnTo>
                    <a:pt x="117" y="99"/>
                  </a:lnTo>
                  <a:lnTo>
                    <a:pt x="118" y="99"/>
                  </a:lnTo>
                  <a:lnTo>
                    <a:pt x="119" y="98"/>
                  </a:lnTo>
                  <a:lnTo>
                    <a:pt x="119" y="97"/>
                  </a:lnTo>
                  <a:lnTo>
                    <a:pt x="119" y="97"/>
                  </a:lnTo>
                  <a:lnTo>
                    <a:pt x="120" y="97"/>
                  </a:lnTo>
                  <a:lnTo>
                    <a:pt x="120" y="96"/>
                  </a:lnTo>
                  <a:lnTo>
                    <a:pt x="121" y="95"/>
                  </a:lnTo>
                  <a:lnTo>
                    <a:pt x="122" y="93"/>
                  </a:lnTo>
                  <a:lnTo>
                    <a:pt x="122" y="92"/>
                  </a:lnTo>
                  <a:lnTo>
                    <a:pt x="123" y="91"/>
                  </a:lnTo>
                  <a:lnTo>
                    <a:pt x="126" y="89"/>
                  </a:lnTo>
                  <a:lnTo>
                    <a:pt x="127" y="88"/>
                  </a:lnTo>
                  <a:lnTo>
                    <a:pt x="127" y="87"/>
                  </a:lnTo>
                  <a:lnTo>
                    <a:pt x="127" y="86"/>
                  </a:lnTo>
                  <a:lnTo>
                    <a:pt x="127" y="85"/>
                  </a:lnTo>
                  <a:lnTo>
                    <a:pt x="129" y="84"/>
                  </a:lnTo>
                  <a:lnTo>
                    <a:pt x="129" y="83"/>
                  </a:lnTo>
                  <a:lnTo>
                    <a:pt x="130" y="83"/>
                  </a:lnTo>
                  <a:lnTo>
                    <a:pt x="130" y="81"/>
                  </a:lnTo>
                  <a:lnTo>
                    <a:pt x="132" y="79"/>
                  </a:lnTo>
                  <a:lnTo>
                    <a:pt x="133" y="76"/>
                  </a:lnTo>
                  <a:lnTo>
                    <a:pt x="137" y="71"/>
                  </a:lnTo>
                  <a:lnTo>
                    <a:pt x="140" y="65"/>
                  </a:lnTo>
                  <a:lnTo>
                    <a:pt x="143" y="62"/>
                  </a:lnTo>
                  <a:lnTo>
                    <a:pt x="144" y="59"/>
                  </a:lnTo>
                  <a:lnTo>
                    <a:pt x="145" y="57"/>
                  </a:lnTo>
                  <a:lnTo>
                    <a:pt x="148" y="53"/>
                  </a:lnTo>
                  <a:lnTo>
                    <a:pt x="149" y="52"/>
                  </a:lnTo>
                  <a:lnTo>
                    <a:pt x="150" y="52"/>
                  </a:lnTo>
                  <a:lnTo>
                    <a:pt x="151" y="52"/>
                  </a:lnTo>
                  <a:lnTo>
                    <a:pt x="151" y="52"/>
                  </a:lnTo>
                  <a:lnTo>
                    <a:pt x="152" y="52"/>
                  </a:lnTo>
                  <a:lnTo>
                    <a:pt x="151" y="52"/>
                  </a:lnTo>
                  <a:lnTo>
                    <a:pt x="152" y="52"/>
                  </a:lnTo>
                  <a:lnTo>
                    <a:pt x="152" y="52"/>
                  </a:lnTo>
                  <a:lnTo>
                    <a:pt x="152" y="53"/>
                  </a:lnTo>
                  <a:lnTo>
                    <a:pt x="153" y="53"/>
                  </a:lnTo>
                  <a:lnTo>
                    <a:pt x="153" y="54"/>
                  </a:lnTo>
                  <a:lnTo>
                    <a:pt x="154" y="54"/>
                  </a:lnTo>
                  <a:lnTo>
                    <a:pt x="155" y="54"/>
                  </a:lnTo>
                  <a:lnTo>
                    <a:pt x="155" y="55"/>
                  </a:lnTo>
                  <a:lnTo>
                    <a:pt x="155" y="56"/>
                  </a:lnTo>
                  <a:lnTo>
                    <a:pt x="156" y="56"/>
                  </a:lnTo>
                  <a:lnTo>
                    <a:pt x="157" y="57"/>
                  </a:lnTo>
                  <a:lnTo>
                    <a:pt x="157" y="58"/>
                  </a:lnTo>
                  <a:lnTo>
                    <a:pt x="157" y="58"/>
                  </a:lnTo>
                  <a:lnTo>
                    <a:pt x="157" y="57"/>
                  </a:lnTo>
                  <a:lnTo>
                    <a:pt x="157" y="58"/>
                  </a:lnTo>
                  <a:lnTo>
                    <a:pt x="158" y="58"/>
                  </a:lnTo>
                  <a:lnTo>
                    <a:pt x="158" y="57"/>
                  </a:lnTo>
                  <a:lnTo>
                    <a:pt x="157" y="57"/>
                  </a:lnTo>
                  <a:lnTo>
                    <a:pt x="158" y="57"/>
                  </a:lnTo>
                  <a:lnTo>
                    <a:pt x="159" y="57"/>
                  </a:lnTo>
                  <a:lnTo>
                    <a:pt x="159" y="58"/>
                  </a:lnTo>
                  <a:lnTo>
                    <a:pt x="159" y="57"/>
                  </a:lnTo>
                  <a:lnTo>
                    <a:pt x="159" y="58"/>
                  </a:lnTo>
                  <a:lnTo>
                    <a:pt x="160" y="58"/>
                  </a:lnTo>
                  <a:lnTo>
                    <a:pt x="160" y="58"/>
                  </a:lnTo>
                  <a:lnTo>
                    <a:pt x="161" y="58"/>
                  </a:lnTo>
                  <a:lnTo>
                    <a:pt x="162" y="58"/>
                  </a:lnTo>
                  <a:lnTo>
                    <a:pt x="163" y="58"/>
                  </a:lnTo>
                  <a:lnTo>
                    <a:pt x="164" y="58"/>
                  </a:lnTo>
                  <a:lnTo>
                    <a:pt x="164" y="58"/>
                  </a:lnTo>
                  <a:lnTo>
                    <a:pt x="164" y="58"/>
                  </a:lnTo>
                  <a:lnTo>
                    <a:pt x="165" y="58"/>
                  </a:lnTo>
                  <a:lnTo>
                    <a:pt x="164" y="58"/>
                  </a:lnTo>
                  <a:lnTo>
                    <a:pt x="164" y="58"/>
                  </a:lnTo>
                  <a:lnTo>
                    <a:pt x="164" y="58"/>
                  </a:lnTo>
                  <a:lnTo>
                    <a:pt x="164" y="59"/>
                  </a:lnTo>
                  <a:lnTo>
                    <a:pt x="164" y="60"/>
                  </a:lnTo>
                  <a:lnTo>
                    <a:pt x="163" y="60"/>
                  </a:lnTo>
                  <a:lnTo>
                    <a:pt x="163" y="61"/>
                  </a:lnTo>
                  <a:lnTo>
                    <a:pt x="164" y="61"/>
                  </a:lnTo>
                  <a:lnTo>
                    <a:pt x="164" y="62"/>
                  </a:lnTo>
                  <a:lnTo>
                    <a:pt x="164" y="63"/>
                  </a:lnTo>
                  <a:lnTo>
                    <a:pt x="164" y="64"/>
                  </a:lnTo>
                  <a:lnTo>
                    <a:pt x="164" y="65"/>
                  </a:lnTo>
                  <a:lnTo>
                    <a:pt x="164" y="65"/>
                  </a:lnTo>
                  <a:lnTo>
                    <a:pt x="164" y="65"/>
                  </a:lnTo>
                  <a:lnTo>
                    <a:pt x="164" y="66"/>
                  </a:lnTo>
                  <a:lnTo>
                    <a:pt x="164" y="67"/>
                  </a:lnTo>
                  <a:lnTo>
                    <a:pt x="164" y="68"/>
                  </a:lnTo>
                  <a:lnTo>
                    <a:pt x="165" y="68"/>
                  </a:lnTo>
                  <a:lnTo>
                    <a:pt x="165" y="69"/>
                  </a:lnTo>
                  <a:lnTo>
                    <a:pt x="165" y="70"/>
                  </a:lnTo>
                  <a:lnTo>
                    <a:pt x="166" y="70"/>
                  </a:lnTo>
                  <a:lnTo>
                    <a:pt x="167" y="70"/>
                  </a:lnTo>
                  <a:lnTo>
                    <a:pt x="167" y="71"/>
                  </a:lnTo>
                  <a:lnTo>
                    <a:pt x="168" y="71"/>
                  </a:lnTo>
                  <a:lnTo>
                    <a:pt x="168" y="71"/>
                  </a:lnTo>
                  <a:lnTo>
                    <a:pt x="169" y="71"/>
                  </a:lnTo>
                  <a:lnTo>
                    <a:pt x="169" y="72"/>
                  </a:lnTo>
                  <a:lnTo>
                    <a:pt x="169" y="73"/>
                  </a:lnTo>
                  <a:lnTo>
                    <a:pt x="170" y="73"/>
                  </a:lnTo>
                  <a:lnTo>
                    <a:pt x="170" y="74"/>
                  </a:lnTo>
                  <a:lnTo>
                    <a:pt x="170" y="75"/>
                  </a:lnTo>
                  <a:lnTo>
                    <a:pt x="170" y="75"/>
                  </a:lnTo>
                  <a:lnTo>
                    <a:pt x="170" y="76"/>
                  </a:lnTo>
                  <a:lnTo>
                    <a:pt x="170" y="77"/>
                  </a:lnTo>
                  <a:lnTo>
                    <a:pt x="171" y="77"/>
                  </a:lnTo>
                  <a:lnTo>
                    <a:pt x="171" y="77"/>
                  </a:lnTo>
                  <a:lnTo>
                    <a:pt x="172" y="77"/>
                  </a:lnTo>
                  <a:lnTo>
                    <a:pt x="172" y="78"/>
                  </a:lnTo>
                  <a:lnTo>
                    <a:pt x="172" y="79"/>
                  </a:lnTo>
                  <a:lnTo>
                    <a:pt x="173" y="79"/>
                  </a:lnTo>
                  <a:lnTo>
                    <a:pt x="173" y="80"/>
                  </a:lnTo>
                  <a:lnTo>
                    <a:pt x="174" y="80"/>
                  </a:lnTo>
                  <a:lnTo>
                    <a:pt x="174" y="81"/>
                  </a:lnTo>
                  <a:lnTo>
                    <a:pt x="174" y="82"/>
                  </a:lnTo>
                  <a:lnTo>
                    <a:pt x="175" y="82"/>
                  </a:lnTo>
                  <a:lnTo>
                    <a:pt x="175" y="83"/>
                  </a:lnTo>
                  <a:lnTo>
                    <a:pt x="175" y="84"/>
                  </a:lnTo>
                  <a:lnTo>
                    <a:pt x="176" y="84"/>
                  </a:lnTo>
                  <a:lnTo>
                    <a:pt x="176" y="84"/>
                  </a:lnTo>
                  <a:lnTo>
                    <a:pt x="176" y="84"/>
                  </a:lnTo>
                  <a:lnTo>
                    <a:pt x="176" y="85"/>
                  </a:lnTo>
                  <a:lnTo>
                    <a:pt x="177" y="86"/>
                  </a:lnTo>
                  <a:lnTo>
                    <a:pt x="177" y="87"/>
                  </a:lnTo>
                  <a:lnTo>
                    <a:pt x="178" y="87"/>
                  </a:lnTo>
                  <a:lnTo>
                    <a:pt x="178" y="88"/>
                  </a:lnTo>
                  <a:lnTo>
                    <a:pt x="179" y="88"/>
                  </a:lnTo>
                  <a:lnTo>
                    <a:pt x="179" y="89"/>
                  </a:lnTo>
                  <a:lnTo>
                    <a:pt x="180" y="89"/>
                  </a:lnTo>
                  <a:lnTo>
                    <a:pt x="180" y="90"/>
                  </a:lnTo>
                  <a:lnTo>
                    <a:pt x="181" y="90"/>
                  </a:lnTo>
                  <a:lnTo>
                    <a:pt x="181" y="90"/>
                  </a:lnTo>
                  <a:lnTo>
                    <a:pt x="182" y="90"/>
                  </a:lnTo>
                  <a:lnTo>
                    <a:pt x="182" y="91"/>
                  </a:lnTo>
                  <a:lnTo>
                    <a:pt x="183" y="91"/>
                  </a:lnTo>
                  <a:lnTo>
                    <a:pt x="183" y="92"/>
                  </a:lnTo>
                  <a:lnTo>
                    <a:pt x="183" y="92"/>
                  </a:lnTo>
                  <a:lnTo>
                    <a:pt x="183" y="93"/>
                  </a:lnTo>
                  <a:lnTo>
                    <a:pt x="184" y="94"/>
                  </a:lnTo>
                  <a:lnTo>
                    <a:pt x="185" y="95"/>
                  </a:lnTo>
                  <a:lnTo>
                    <a:pt x="186" y="96"/>
                  </a:lnTo>
                  <a:lnTo>
                    <a:pt x="187" y="96"/>
                  </a:lnTo>
                  <a:lnTo>
                    <a:pt x="187" y="97"/>
                  </a:lnTo>
                  <a:lnTo>
                    <a:pt x="188" y="97"/>
                  </a:lnTo>
                  <a:lnTo>
                    <a:pt x="188" y="97"/>
                  </a:lnTo>
                  <a:lnTo>
                    <a:pt x="189" y="97"/>
                  </a:lnTo>
                  <a:lnTo>
                    <a:pt x="189" y="98"/>
                  </a:lnTo>
                  <a:lnTo>
                    <a:pt x="189" y="98"/>
                  </a:lnTo>
                  <a:lnTo>
                    <a:pt x="189" y="99"/>
                  </a:lnTo>
                  <a:lnTo>
                    <a:pt x="190" y="99"/>
                  </a:lnTo>
                  <a:lnTo>
                    <a:pt x="190" y="100"/>
                  </a:lnTo>
                  <a:lnTo>
                    <a:pt x="191" y="100"/>
                  </a:lnTo>
                  <a:lnTo>
                    <a:pt x="191" y="101"/>
                  </a:lnTo>
                  <a:lnTo>
                    <a:pt x="192" y="101"/>
                  </a:lnTo>
                  <a:lnTo>
                    <a:pt x="192" y="102"/>
                  </a:lnTo>
                  <a:lnTo>
                    <a:pt x="193" y="102"/>
                  </a:lnTo>
                  <a:lnTo>
                    <a:pt x="194" y="102"/>
                  </a:lnTo>
                  <a:lnTo>
                    <a:pt x="194" y="103"/>
                  </a:lnTo>
                  <a:lnTo>
                    <a:pt x="195" y="103"/>
                  </a:lnTo>
                  <a:lnTo>
                    <a:pt x="195" y="103"/>
                  </a:lnTo>
                  <a:lnTo>
                    <a:pt x="196" y="103"/>
                  </a:lnTo>
                  <a:lnTo>
                    <a:pt x="196" y="104"/>
                  </a:lnTo>
                  <a:lnTo>
                    <a:pt x="196" y="104"/>
                  </a:lnTo>
                  <a:lnTo>
                    <a:pt x="197" y="104"/>
                  </a:lnTo>
                  <a:lnTo>
                    <a:pt x="197" y="105"/>
                  </a:lnTo>
                  <a:lnTo>
                    <a:pt x="198" y="105"/>
                  </a:lnTo>
                  <a:lnTo>
                    <a:pt x="199" y="106"/>
                  </a:lnTo>
                  <a:lnTo>
                    <a:pt x="200" y="106"/>
                  </a:lnTo>
                  <a:lnTo>
                    <a:pt x="200" y="107"/>
                  </a:lnTo>
                  <a:lnTo>
                    <a:pt x="201" y="107"/>
                  </a:lnTo>
                  <a:lnTo>
                    <a:pt x="202" y="107"/>
                  </a:lnTo>
                  <a:lnTo>
                    <a:pt x="202" y="108"/>
                  </a:lnTo>
                  <a:lnTo>
                    <a:pt x="202" y="109"/>
                  </a:lnTo>
                  <a:lnTo>
                    <a:pt x="202" y="109"/>
                  </a:lnTo>
                  <a:lnTo>
                    <a:pt x="202" y="110"/>
                  </a:lnTo>
                  <a:lnTo>
                    <a:pt x="203" y="110"/>
                  </a:lnTo>
                  <a:lnTo>
                    <a:pt x="203" y="110"/>
                  </a:lnTo>
                  <a:lnTo>
                    <a:pt x="204" y="110"/>
                  </a:lnTo>
                  <a:lnTo>
                    <a:pt x="204" y="111"/>
                  </a:lnTo>
                  <a:lnTo>
                    <a:pt x="205" y="111"/>
                  </a:lnTo>
                  <a:lnTo>
                    <a:pt x="206" y="111"/>
                  </a:lnTo>
                  <a:lnTo>
                    <a:pt x="207" y="111"/>
                  </a:lnTo>
                  <a:lnTo>
                    <a:pt x="207" y="112"/>
                  </a:lnTo>
                  <a:lnTo>
                    <a:pt x="208" y="112"/>
                  </a:lnTo>
                  <a:lnTo>
                    <a:pt x="208" y="113"/>
                  </a:lnTo>
                  <a:lnTo>
                    <a:pt x="208" y="113"/>
                  </a:lnTo>
                  <a:lnTo>
                    <a:pt x="209" y="114"/>
                  </a:lnTo>
                  <a:lnTo>
                    <a:pt x="210" y="114"/>
                  </a:lnTo>
                  <a:lnTo>
                    <a:pt x="210" y="115"/>
                  </a:lnTo>
                  <a:lnTo>
                    <a:pt x="211" y="115"/>
                  </a:lnTo>
                  <a:lnTo>
                    <a:pt x="211" y="116"/>
                  </a:lnTo>
                  <a:lnTo>
                    <a:pt x="212" y="116"/>
                  </a:lnTo>
                  <a:lnTo>
                    <a:pt x="212" y="116"/>
                  </a:lnTo>
                  <a:lnTo>
                    <a:pt x="213" y="116"/>
                  </a:lnTo>
                  <a:lnTo>
                    <a:pt x="213" y="117"/>
                  </a:lnTo>
                  <a:lnTo>
                    <a:pt x="214" y="117"/>
                  </a:lnTo>
                  <a:lnTo>
                    <a:pt x="214" y="118"/>
                  </a:lnTo>
                  <a:lnTo>
                    <a:pt x="215" y="118"/>
                  </a:lnTo>
                  <a:lnTo>
                    <a:pt x="215" y="119"/>
                  </a:lnTo>
                  <a:lnTo>
                    <a:pt x="216" y="119"/>
                  </a:lnTo>
                  <a:lnTo>
                    <a:pt x="216" y="120"/>
                  </a:lnTo>
                  <a:lnTo>
                    <a:pt x="217" y="120"/>
                  </a:lnTo>
                  <a:lnTo>
                    <a:pt x="218" y="120"/>
                  </a:lnTo>
                  <a:lnTo>
                    <a:pt x="218" y="121"/>
                  </a:lnTo>
                  <a:lnTo>
                    <a:pt x="219" y="121"/>
                  </a:lnTo>
                  <a:lnTo>
                    <a:pt x="220" y="121"/>
                  </a:lnTo>
                  <a:lnTo>
                    <a:pt x="221" y="121"/>
                  </a:lnTo>
                  <a:lnTo>
                    <a:pt x="221" y="122"/>
                  </a:lnTo>
                  <a:lnTo>
                    <a:pt x="221" y="122"/>
                  </a:lnTo>
                  <a:lnTo>
                    <a:pt x="222" y="122"/>
                  </a:lnTo>
                  <a:lnTo>
                    <a:pt x="223" y="122"/>
                  </a:lnTo>
                  <a:lnTo>
                    <a:pt x="224" y="122"/>
                  </a:lnTo>
                  <a:lnTo>
                    <a:pt x="225" y="122"/>
                  </a:lnTo>
                  <a:lnTo>
                    <a:pt x="226" y="122"/>
                  </a:lnTo>
                  <a:lnTo>
                    <a:pt x="227" y="122"/>
                  </a:lnTo>
                  <a:lnTo>
                    <a:pt x="228" y="122"/>
                  </a:lnTo>
                  <a:lnTo>
                    <a:pt x="228" y="122"/>
                  </a:lnTo>
                  <a:lnTo>
                    <a:pt x="229" y="122"/>
                  </a:lnTo>
                  <a:lnTo>
                    <a:pt x="230" y="122"/>
                  </a:lnTo>
                  <a:lnTo>
                    <a:pt x="231" y="122"/>
                  </a:lnTo>
                  <a:lnTo>
                    <a:pt x="231" y="122"/>
                  </a:lnTo>
                  <a:lnTo>
                    <a:pt x="232" y="122"/>
                  </a:lnTo>
                  <a:lnTo>
                    <a:pt x="232" y="122"/>
                  </a:lnTo>
                  <a:lnTo>
                    <a:pt x="233" y="122"/>
                  </a:lnTo>
                  <a:lnTo>
                    <a:pt x="233" y="122"/>
                  </a:lnTo>
                  <a:lnTo>
                    <a:pt x="234" y="122"/>
                  </a:lnTo>
                  <a:lnTo>
                    <a:pt x="234" y="122"/>
                  </a:lnTo>
                  <a:lnTo>
                    <a:pt x="235" y="122"/>
                  </a:lnTo>
                  <a:lnTo>
                    <a:pt x="236" y="122"/>
                  </a:lnTo>
                  <a:lnTo>
                    <a:pt x="237" y="122"/>
                  </a:lnTo>
                  <a:lnTo>
                    <a:pt x="238" y="122"/>
                  </a:lnTo>
                  <a:lnTo>
                    <a:pt x="239" y="122"/>
                  </a:lnTo>
                  <a:lnTo>
                    <a:pt x="239" y="122"/>
                  </a:lnTo>
                  <a:lnTo>
                    <a:pt x="240" y="122"/>
                  </a:lnTo>
                  <a:lnTo>
                    <a:pt x="240" y="122"/>
                  </a:lnTo>
                  <a:lnTo>
                    <a:pt x="240" y="121"/>
                  </a:lnTo>
                  <a:lnTo>
                    <a:pt x="241" y="121"/>
                  </a:lnTo>
                  <a:lnTo>
                    <a:pt x="242" y="121"/>
                  </a:lnTo>
                  <a:lnTo>
                    <a:pt x="243" y="121"/>
                  </a:lnTo>
                  <a:lnTo>
                    <a:pt x="244" y="121"/>
                  </a:lnTo>
                  <a:lnTo>
                    <a:pt x="245" y="121"/>
                  </a:lnTo>
                  <a:lnTo>
                    <a:pt x="245" y="120"/>
                  </a:lnTo>
                  <a:lnTo>
                    <a:pt x="246" y="120"/>
                  </a:lnTo>
                  <a:lnTo>
                    <a:pt x="247" y="120"/>
                  </a:lnTo>
                  <a:lnTo>
                    <a:pt x="247" y="120"/>
                  </a:lnTo>
                  <a:lnTo>
                    <a:pt x="248" y="120"/>
                  </a:lnTo>
                  <a:lnTo>
                    <a:pt x="248" y="121"/>
                  </a:lnTo>
                  <a:lnTo>
                    <a:pt x="249" y="121"/>
                  </a:lnTo>
                  <a:lnTo>
                    <a:pt x="249" y="120"/>
                  </a:lnTo>
                  <a:lnTo>
                    <a:pt x="250" y="120"/>
                  </a:lnTo>
                  <a:lnTo>
                    <a:pt x="250" y="121"/>
                  </a:lnTo>
                  <a:lnTo>
                    <a:pt x="250" y="120"/>
                  </a:lnTo>
                  <a:lnTo>
                    <a:pt x="251" y="120"/>
                  </a:lnTo>
                  <a:lnTo>
                    <a:pt x="251" y="121"/>
                  </a:lnTo>
                  <a:lnTo>
                    <a:pt x="252" y="121"/>
                  </a:lnTo>
                  <a:lnTo>
                    <a:pt x="253" y="121"/>
                  </a:lnTo>
                  <a:lnTo>
                    <a:pt x="253" y="121"/>
                  </a:lnTo>
                  <a:lnTo>
                    <a:pt x="254" y="121"/>
                  </a:lnTo>
                  <a:lnTo>
                    <a:pt x="255" y="121"/>
                  </a:lnTo>
                  <a:lnTo>
                    <a:pt x="256" y="121"/>
                  </a:lnTo>
                  <a:lnTo>
                    <a:pt x="257" y="121"/>
                  </a:lnTo>
                  <a:lnTo>
                    <a:pt x="258" y="121"/>
                  </a:lnTo>
                  <a:lnTo>
                    <a:pt x="259" y="121"/>
                  </a:lnTo>
                  <a:lnTo>
                    <a:pt x="260" y="121"/>
                  </a:lnTo>
                  <a:lnTo>
                    <a:pt x="260" y="120"/>
                  </a:lnTo>
                  <a:lnTo>
                    <a:pt x="261" y="120"/>
                  </a:lnTo>
                  <a:lnTo>
                    <a:pt x="261" y="119"/>
                  </a:lnTo>
                  <a:lnTo>
                    <a:pt x="262" y="119"/>
                  </a:lnTo>
                  <a:lnTo>
                    <a:pt x="263" y="119"/>
                  </a:lnTo>
                  <a:lnTo>
                    <a:pt x="263" y="118"/>
                  </a:lnTo>
                  <a:lnTo>
                    <a:pt x="263" y="119"/>
                  </a:lnTo>
                  <a:lnTo>
                    <a:pt x="263" y="118"/>
                  </a:lnTo>
                  <a:lnTo>
                    <a:pt x="263" y="119"/>
                  </a:lnTo>
                  <a:lnTo>
                    <a:pt x="263" y="118"/>
                  </a:lnTo>
                  <a:lnTo>
                    <a:pt x="263" y="119"/>
                  </a:lnTo>
                  <a:lnTo>
                    <a:pt x="263" y="118"/>
                  </a:lnTo>
                  <a:lnTo>
                    <a:pt x="262" y="118"/>
                  </a:lnTo>
                  <a:lnTo>
                    <a:pt x="261" y="118"/>
                  </a:lnTo>
                  <a:lnTo>
                    <a:pt x="261" y="119"/>
                  </a:lnTo>
                  <a:lnTo>
                    <a:pt x="261" y="118"/>
                  </a:lnTo>
                  <a:lnTo>
                    <a:pt x="262" y="118"/>
                  </a:lnTo>
                  <a:lnTo>
                    <a:pt x="262" y="117"/>
                  </a:lnTo>
                  <a:lnTo>
                    <a:pt x="263" y="117"/>
                  </a:lnTo>
                  <a:lnTo>
                    <a:pt x="264" y="117"/>
                  </a:lnTo>
                  <a:lnTo>
                    <a:pt x="265" y="117"/>
                  </a:lnTo>
                  <a:lnTo>
                    <a:pt x="265" y="116"/>
                  </a:lnTo>
                  <a:lnTo>
                    <a:pt x="266" y="116"/>
                  </a:lnTo>
                  <a:lnTo>
                    <a:pt x="266" y="116"/>
                  </a:lnTo>
                  <a:lnTo>
                    <a:pt x="266" y="116"/>
                  </a:lnTo>
                  <a:lnTo>
                    <a:pt x="267" y="116"/>
                  </a:lnTo>
                  <a:lnTo>
                    <a:pt x="267" y="115"/>
                  </a:lnTo>
                  <a:lnTo>
                    <a:pt x="268" y="115"/>
                  </a:lnTo>
                  <a:lnTo>
                    <a:pt x="268" y="114"/>
                  </a:lnTo>
                  <a:lnTo>
                    <a:pt x="269" y="114"/>
                  </a:lnTo>
                  <a:lnTo>
                    <a:pt x="270" y="114"/>
                  </a:lnTo>
                  <a:lnTo>
                    <a:pt x="271" y="114"/>
                  </a:lnTo>
                  <a:lnTo>
                    <a:pt x="272" y="114"/>
                  </a:lnTo>
                  <a:lnTo>
                    <a:pt x="272" y="114"/>
                  </a:lnTo>
                  <a:lnTo>
                    <a:pt x="272" y="113"/>
                  </a:lnTo>
                  <a:lnTo>
                    <a:pt x="273" y="113"/>
                  </a:lnTo>
                  <a:lnTo>
                    <a:pt x="273" y="112"/>
                  </a:lnTo>
                  <a:lnTo>
                    <a:pt x="274" y="112"/>
                  </a:lnTo>
                  <a:lnTo>
                    <a:pt x="275" y="112"/>
                  </a:lnTo>
                  <a:lnTo>
                    <a:pt x="276" y="112"/>
                  </a:lnTo>
                  <a:lnTo>
                    <a:pt x="276" y="111"/>
                  </a:lnTo>
                  <a:lnTo>
                    <a:pt x="277" y="111"/>
                  </a:lnTo>
                  <a:lnTo>
                    <a:pt x="278" y="111"/>
                  </a:lnTo>
                  <a:lnTo>
                    <a:pt x="278" y="110"/>
                  </a:lnTo>
                  <a:lnTo>
                    <a:pt x="279" y="110"/>
                  </a:lnTo>
                  <a:lnTo>
                    <a:pt x="279" y="110"/>
                  </a:lnTo>
                  <a:lnTo>
                    <a:pt x="279" y="110"/>
                  </a:lnTo>
                  <a:lnTo>
                    <a:pt x="279" y="109"/>
                  </a:lnTo>
                  <a:lnTo>
                    <a:pt x="279" y="108"/>
                  </a:lnTo>
                  <a:lnTo>
                    <a:pt x="280" y="108"/>
                  </a:lnTo>
                  <a:lnTo>
                    <a:pt x="280" y="107"/>
                  </a:lnTo>
                  <a:lnTo>
                    <a:pt x="281" y="107"/>
                  </a:lnTo>
                  <a:lnTo>
                    <a:pt x="282" y="106"/>
                  </a:lnTo>
                  <a:lnTo>
                    <a:pt x="282" y="105"/>
                  </a:lnTo>
                  <a:lnTo>
                    <a:pt x="283" y="105"/>
                  </a:lnTo>
                  <a:lnTo>
                    <a:pt x="283" y="104"/>
                  </a:lnTo>
                  <a:lnTo>
                    <a:pt x="284" y="104"/>
                  </a:lnTo>
                  <a:lnTo>
                    <a:pt x="285" y="104"/>
                  </a:lnTo>
                  <a:lnTo>
                    <a:pt x="285" y="104"/>
                  </a:lnTo>
                  <a:lnTo>
                    <a:pt x="286" y="104"/>
                  </a:lnTo>
                  <a:lnTo>
                    <a:pt x="287" y="104"/>
                  </a:lnTo>
                  <a:lnTo>
                    <a:pt x="288" y="104"/>
                  </a:lnTo>
                  <a:lnTo>
                    <a:pt x="289" y="104"/>
                  </a:lnTo>
                  <a:lnTo>
                    <a:pt x="290" y="104"/>
                  </a:lnTo>
                  <a:lnTo>
                    <a:pt x="291" y="104"/>
                  </a:lnTo>
                  <a:lnTo>
                    <a:pt x="292" y="104"/>
                  </a:lnTo>
                  <a:lnTo>
                    <a:pt x="292" y="104"/>
                  </a:lnTo>
                  <a:lnTo>
                    <a:pt x="293" y="104"/>
                  </a:lnTo>
                  <a:lnTo>
                    <a:pt x="293" y="103"/>
                  </a:lnTo>
                  <a:lnTo>
                    <a:pt x="293" y="103"/>
                  </a:lnTo>
                  <a:lnTo>
                    <a:pt x="294" y="103"/>
                  </a:lnTo>
                  <a:lnTo>
                    <a:pt x="295" y="103"/>
                  </a:lnTo>
                  <a:lnTo>
                    <a:pt x="296" y="103"/>
                  </a:lnTo>
                  <a:lnTo>
                    <a:pt x="297" y="103"/>
                  </a:lnTo>
                  <a:lnTo>
                    <a:pt x="297" y="102"/>
                  </a:lnTo>
                  <a:lnTo>
                    <a:pt x="297" y="101"/>
                  </a:lnTo>
                  <a:lnTo>
                    <a:pt x="298" y="101"/>
                  </a:lnTo>
                  <a:lnTo>
                    <a:pt x="298" y="101"/>
                  </a:lnTo>
                  <a:lnTo>
                    <a:pt x="299" y="101"/>
                  </a:lnTo>
                  <a:lnTo>
                    <a:pt x="299" y="100"/>
                  </a:lnTo>
                  <a:lnTo>
                    <a:pt x="300" y="100"/>
                  </a:lnTo>
                  <a:lnTo>
                    <a:pt x="300" y="99"/>
                  </a:lnTo>
                  <a:lnTo>
                    <a:pt x="301" y="99"/>
                  </a:lnTo>
                  <a:lnTo>
                    <a:pt x="301" y="98"/>
                  </a:lnTo>
                  <a:lnTo>
                    <a:pt x="301" y="97"/>
                  </a:lnTo>
                  <a:lnTo>
                    <a:pt x="302" y="97"/>
                  </a:lnTo>
                  <a:lnTo>
                    <a:pt x="303" y="97"/>
                  </a:lnTo>
                  <a:lnTo>
                    <a:pt x="304" y="97"/>
                  </a:lnTo>
                  <a:lnTo>
                    <a:pt x="304" y="97"/>
                  </a:lnTo>
                  <a:lnTo>
                    <a:pt x="304" y="97"/>
                  </a:lnTo>
                  <a:lnTo>
                    <a:pt x="305" y="97"/>
                  </a:lnTo>
                  <a:lnTo>
                    <a:pt x="306" y="97"/>
                  </a:lnTo>
                  <a:lnTo>
                    <a:pt x="306" y="96"/>
                  </a:lnTo>
                  <a:lnTo>
                    <a:pt x="307" y="96"/>
                  </a:lnTo>
                  <a:lnTo>
                    <a:pt x="308" y="95"/>
                  </a:lnTo>
                  <a:lnTo>
                    <a:pt x="309" y="95"/>
                  </a:lnTo>
                  <a:lnTo>
                    <a:pt x="309" y="94"/>
                  </a:lnTo>
                  <a:lnTo>
                    <a:pt x="310" y="94"/>
                  </a:lnTo>
                  <a:lnTo>
                    <a:pt x="311" y="94"/>
                  </a:lnTo>
                  <a:lnTo>
                    <a:pt x="311" y="93"/>
                  </a:lnTo>
                  <a:lnTo>
                    <a:pt x="311" y="93"/>
                  </a:lnTo>
                  <a:lnTo>
                    <a:pt x="312" y="93"/>
                  </a:lnTo>
                  <a:lnTo>
                    <a:pt x="312" y="92"/>
                  </a:lnTo>
                  <a:lnTo>
                    <a:pt x="312" y="91"/>
                  </a:lnTo>
                  <a:lnTo>
                    <a:pt x="313" y="91"/>
                  </a:lnTo>
                  <a:lnTo>
                    <a:pt x="314" y="91"/>
                  </a:lnTo>
                  <a:lnTo>
                    <a:pt x="315" y="91"/>
                  </a:lnTo>
                  <a:lnTo>
                    <a:pt x="315" y="90"/>
                  </a:lnTo>
                  <a:lnTo>
                    <a:pt x="316" y="90"/>
                  </a:lnTo>
                  <a:lnTo>
                    <a:pt x="316" y="91"/>
                  </a:lnTo>
                  <a:lnTo>
                    <a:pt x="317" y="91"/>
                  </a:lnTo>
                  <a:lnTo>
                    <a:pt x="317" y="92"/>
                  </a:lnTo>
                  <a:lnTo>
                    <a:pt x="317" y="92"/>
                  </a:lnTo>
                  <a:lnTo>
                    <a:pt x="318" y="92"/>
                  </a:lnTo>
                  <a:lnTo>
                    <a:pt x="318" y="93"/>
                  </a:lnTo>
                  <a:lnTo>
                    <a:pt x="319" y="93"/>
                  </a:lnTo>
                  <a:lnTo>
                    <a:pt x="320" y="93"/>
                  </a:lnTo>
                  <a:lnTo>
                    <a:pt x="321" y="93"/>
                  </a:lnTo>
                  <a:lnTo>
                    <a:pt x="322" y="93"/>
                  </a:lnTo>
                  <a:lnTo>
                    <a:pt x="322" y="94"/>
                  </a:lnTo>
                  <a:lnTo>
                    <a:pt x="323" y="94"/>
                  </a:lnTo>
                  <a:lnTo>
                    <a:pt x="324" y="95"/>
                  </a:lnTo>
                  <a:lnTo>
                    <a:pt x="324" y="95"/>
                  </a:lnTo>
                  <a:lnTo>
                    <a:pt x="324" y="96"/>
                  </a:lnTo>
                  <a:lnTo>
                    <a:pt x="325" y="96"/>
                  </a:lnTo>
                  <a:lnTo>
                    <a:pt x="325" y="97"/>
                  </a:lnTo>
                  <a:lnTo>
                    <a:pt x="326" y="97"/>
                  </a:lnTo>
                  <a:lnTo>
                    <a:pt x="327" y="97"/>
                  </a:lnTo>
                  <a:lnTo>
                    <a:pt x="328" y="97"/>
                  </a:lnTo>
                  <a:lnTo>
                    <a:pt x="329" y="97"/>
                  </a:lnTo>
                  <a:lnTo>
                    <a:pt x="330" y="97"/>
                  </a:lnTo>
                  <a:lnTo>
                    <a:pt x="330" y="97"/>
                  </a:lnTo>
                  <a:lnTo>
                    <a:pt x="331" y="97"/>
                  </a:lnTo>
                  <a:lnTo>
                    <a:pt x="332" y="97"/>
                  </a:lnTo>
                  <a:lnTo>
                    <a:pt x="333" y="97"/>
                  </a:lnTo>
                  <a:lnTo>
                    <a:pt x="334" y="97"/>
                  </a:lnTo>
                  <a:lnTo>
                    <a:pt x="335" y="97"/>
                  </a:lnTo>
                  <a:lnTo>
                    <a:pt x="336" y="97"/>
                  </a:lnTo>
                  <a:lnTo>
                    <a:pt x="336" y="97"/>
                  </a:lnTo>
                  <a:lnTo>
                    <a:pt x="337" y="97"/>
                  </a:lnTo>
                  <a:lnTo>
                    <a:pt x="338" y="97"/>
                  </a:lnTo>
                  <a:lnTo>
                    <a:pt x="339" y="97"/>
                  </a:lnTo>
                  <a:lnTo>
                    <a:pt x="340" y="97"/>
                  </a:lnTo>
                  <a:lnTo>
                    <a:pt x="341" y="97"/>
                  </a:lnTo>
                  <a:lnTo>
                    <a:pt x="342" y="97"/>
                  </a:lnTo>
                  <a:lnTo>
                    <a:pt x="343" y="97"/>
                  </a:lnTo>
                  <a:lnTo>
                    <a:pt x="343" y="97"/>
                  </a:lnTo>
                  <a:lnTo>
                    <a:pt x="344" y="97"/>
                  </a:lnTo>
                  <a:lnTo>
                    <a:pt x="344" y="97"/>
                  </a:lnTo>
                  <a:lnTo>
                    <a:pt x="345" y="97"/>
                  </a:lnTo>
                  <a:lnTo>
                    <a:pt x="346" y="97"/>
                  </a:lnTo>
                  <a:lnTo>
                    <a:pt x="346" y="98"/>
                  </a:lnTo>
                  <a:lnTo>
                    <a:pt x="347" y="98"/>
                  </a:lnTo>
                  <a:lnTo>
                    <a:pt x="347" y="99"/>
                  </a:lnTo>
                  <a:lnTo>
                    <a:pt x="348" y="99"/>
                  </a:lnTo>
                  <a:lnTo>
                    <a:pt x="348" y="100"/>
                  </a:lnTo>
                  <a:lnTo>
                    <a:pt x="349" y="100"/>
                  </a:lnTo>
                  <a:lnTo>
                    <a:pt x="349" y="101"/>
                  </a:lnTo>
                  <a:lnTo>
                    <a:pt x="349" y="101"/>
                  </a:lnTo>
                  <a:lnTo>
                    <a:pt x="349" y="102"/>
                  </a:lnTo>
                  <a:lnTo>
                    <a:pt x="350" y="102"/>
                  </a:lnTo>
                  <a:lnTo>
                    <a:pt x="350" y="103"/>
                  </a:lnTo>
                  <a:lnTo>
                    <a:pt x="351" y="103"/>
                  </a:lnTo>
                  <a:lnTo>
                    <a:pt x="352" y="103"/>
                  </a:lnTo>
                  <a:lnTo>
                    <a:pt x="353" y="103"/>
                  </a:lnTo>
                  <a:lnTo>
                    <a:pt x="354" y="103"/>
                  </a:lnTo>
                  <a:lnTo>
                    <a:pt x="355" y="103"/>
                  </a:lnTo>
                  <a:lnTo>
                    <a:pt x="356" y="103"/>
                  </a:lnTo>
                  <a:lnTo>
                    <a:pt x="356" y="103"/>
                  </a:lnTo>
                  <a:lnTo>
                    <a:pt x="357" y="103"/>
                  </a:lnTo>
                  <a:lnTo>
                    <a:pt x="358" y="103"/>
                  </a:lnTo>
                  <a:lnTo>
                    <a:pt x="359" y="103"/>
                  </a:lnTo>
                  <a:lnTo>
                    <a:pt x="359" y="102"/>
                  </a:lnTo>
                  <a:lnTo>
                    <a:pt x="360" y="102"/>
                  </a:lnTo>
                  <a:lnTo>
                    <a:pt x="361" y="102"/>
                  </a:lnTo>
                  <a:lnTo>
                    <a:pt x="361" y="101"/>
                  </a:lnTo>
                  <a:lnTo>
                    <a:pt x="362" y="101"/>
                  </a:lnTo>
                  <a:lnTo>
                    <a:pt x="362" y="101"/>
                  </a:lnTo>
                  <a:lnTo>
                    <a:pt x="363" y="101"/>
                  </a:lnTo>
                  <a:lnTo>
                    <a:pt x="363" y="100"/>
                  </a:lnTo>
                  <a:lnTo>
                    <a:pt x="364" y="100"/>
                  </a:lnTo>
                  <a:lnTo>
                    <a:pt x="365" y="100"/>
                  </a:lnTo>
                  <a:lnTo>
                    <a:pt x="366" y="100"/>
                  </a:lnTo>
                  <a:lnTo>
                    <a:pt x="367" y="100"/>
                  </a:lnTo>
                  <a:lnTo>
                    <a:pt x="368" y="100"/>
                  </a:lnTo>
                  <a:lnTo>
                    <a:pt x="368" y="100"/>
                  </a:lnTo>
                  <a:lnTo>
                    <a:pt x="368" y="99"/>
                  </a:lnTo>
                  <a:lnTo>
                    <a:pt x="368" y="100"/>
                  </a:lnTo>
                  <a:lnTo>
                    <a:pt x="368" y="99"/>
                  </a:lnTo>
                  <a:lnTo>
                    <a:pt x="369" y="99"/>
                  </a:lnTo>
                  <a:lnTo>
                    <a:pt x="370" y="99"/>
                  </a:lnTo>
                  <a:lnTo>
                    <a:pt x="371" y="99"/>
                  </a:lnTo>
                  <a:lnTo>
                    <a:pt x="371" y="98"/>
                  </a:lnTo>
                  <a:lnTo>
                    <a:pt x="372" y="98"/>
                  </a:lnTo>
                  <a:lnTo>
                    <a:pt x="373" y="97"/>
                  </a:lnTo>
                  <a:lnTo>
                    <a:pt x="374" y="97"/>
                  </a:lnTo>
                  <a:lnTo>
                    <a:pt x="375" y="97"/>
                  </a:lnTo>
                  <a:lnTo>
                    <a:pt x="375" y="97"/>
                  </a:lnTo>
                  <a:lnTo>
                    <a:pt x="375" y="97"/>
                  </a:lnTo>
                  <a:lnTo>
                    <a:pt x="375" y="96"/>
                  </a:lnTo>
                  <a:lnTo>
                    <a:pt x="376" y="96"/>
                  </a:lnTo>
                  <a:lnTo>
                    <a:pt x="377" y="96"/>
                  </a:lnTo>
                  <a:lnTo>
                    <a:pt x="377" y="95"/>
                  </a:lnTo>
                  <a:lnTo>
                    <a:pt x="378" y="95"/>
                  </a:lnTo>
                  <a:lnTo>
                    <a:pt x="379" y="95"/>
                  </a:lnTo>
                  <a:lnTo>
                    <a:pt x="379" y="94"/>
                  </a:lnTo>
                  <a:lnTo>
                    <a:pt x="380" y="94"/>
                  </a:lnTo>
                  <a:lnTo>
                    <a:pt x="381" y="94"/>
                  </a:lnTo>
                  <a:lnTo>
                    <a:pt x="381" y="93"/>
                  </a:lnTo>
                  <a:lnTo>
                    <a:pt x="381" y="93"/>
                  </a:lnTo>
                  <a:lnTo>
                    <a:pt x="382" y="93"/>
                  </a:lnTo>
                  <a:lnTo>
                    <a:pt x="382" y="92"/>
                  </a:lnTo>
                  <a:lnTo>
                    <a:pt x="383" y="92"/>
                  </a:lnTo>
                  <a:lnTo>
                    <a:pt x="383" y="91"/>
                  </a:lnTo>
                  <a:lnTo>
                    <a:pt x="384" y="91"/>
                  </a:lnTo>
                  <a:lnTo>
                    <a:pt x="385" y="91"/>
                  </a:lnTo>
                  <a:lnTo>
                    <a:pt x="385" y="90"/>
                  </a:lnTo>
                  <a:lnTo>
                    <a:pt x="386" y="90"/>
                  </a:lnTo>
                  <a:lnTo>
                    <a:pt x="386" y="90"/>
                  </a:lnTo>
                  <a:lnTo>
                    <a:pt x="387" y="90"/>
                  </a:lnTo>
                  <a:lnTo>
                    <a:pt x="387" y="89"/>
                  </a:lnTo>
                  <a:lnTo>
                    <a:pt x="388" y="89"/>
                  </a:lnTo>
                  <a:lnTo>
                    <a:pt x="388" y="89"/>
                  </a:lnTo>
                  <a:lnTo>
                    <a:pt x="388" y="88"/>
                  </a:lnTo>
                  <a:lnTo>
                    <a:pt x="389" y="88"/>
                  </a:lnTo>
                  <a:lnTo>
                    <a:pt x="390" y="88"/>
                  </a:lnTo>
                  <a:lnTo>
                    <a:pt x="391" y="87"/>
                  </a:lnTo>
                  <a:lnTo>
                    <a:pt x="392" y="87"/>
                  </a:lnTo>
                  <a:lnTo>
                    <a:pt x="393" y="87"/>
                  </a:lnTo>
                  <a:lnTo>
                    <a:pt x="393" y="86"/>
                  </a:lnTo>
                  <a:lnTo>
                    <a:pt x="394" y="86"/>
                  </a:lnTo>
                  <a:lnTo>
                    <a:pt x="394" y="85"/>
                  </a:lnTo>
                  <a:lnTo>
                    <a:pt x="394" y="84"/>
                  </a:lnTo>
                  <a:lnTo>
                    <a:pt x="394" y="84"/>
                  </a:lnTo>
                  <a:lnTo>
                    <a:pt x="395" y="84"/>
                  </a:lnTo>
                  <a:lnTo>
                    <a:pt x="396" y="84"/>
                  </a:lnTo>
                  <a:lnTo>
                    <a:pt x="397" y="84"/>
                  </a:lnTo>
                  <a:lnTo>
                    <a:pt x="397" y="84"/>
                  </a:lnTo>
                  <a:lnTo>
                    <a:pt x="398" y="84"/>
                  </a:lnTo>
                  <a:lnTo>
                    <a:pt x="399" y="84"/>
                  </a:lnTo>
                  <a:lnTo>
                    <a:pt x="399" y="83"/>
                  </a:lnTo>
                  <a:lnTo>
                    <a:pt x="400" y="83"/>
                  </a:lnTo>
                  <a:lnTo>
                    <a:pt x="400" y="83"/>
                  </a:lnTo>
                  <a:lnTo>
                    <a:pt x="400" y="82"/>
                  </a:lnTo>
                  <a:lnTo>
                    <a:pt x="400" y="81"/>
                  </a:lnTo>
                  <a:lnTo>
                    <a:pt x="400" y="80"/>
                  </a:lnTo>
                  <a:lnTo>
                    <a:pt x="401" y="80"/>
                  </a:lnTo>
                  <a:lnTo>
                    <a:pt x="402" y="80"/>
                  </a:lnTo>
                  <a:lnTo>
                    <a:pt x="402" y="79"/>
                  </a:lnTo>
                  <a:lnTo>
                    <a:pt x="403" y="79"/>
                  </a:lnTo>
                  <a:lnTo>
                    <a:pt x="403" y="78"/>
                  </a:lnTo>
                  <a:lnTo>
                    <a:pt x="403" y="77"/>
                  </a:lnTo>
                  <a:lnTo>
                    <a:pt x="404" y="77"/>
                  </a:lnTo>
                  <a:lnTo>
                    <a:pt x="405" y="77"/>
                  </a:lnTo>
                  <a:lnTo>
                    <a:pt x="406" y="77"/>
                  </a:lnTo>
                  <a:lnTo>
                    <a:pt x="406" y="77"/>
                  </a:lnTo>
                  <a:lnTo>
                    <a:pt x="407" y="77"/>
                  </a:lnTo>
                  <a:lnTo>
                    <a:pt x="407" y="77"/>
                  </a:lnTo>
                  <a:lnTo>
                    <a:pt x="407" y="76"/>
                  </a:lnTo>
                  <a:lnTo>
                    <a:pt x="408" y="76"/>
                  </a:lnTo>
                  <a:lnTo>
                    <a:pt x="409" y="76"/>
                  </a:lnTo>
                  <a:lnTo>
                    <a:pt x="409" y="75"/>
                  </a:lnTo>
                  <a:lnTo>
                    <a:pt x="410" y="75"/>
                  </a:lnTo>
                  <a:lnTo>
                    <a:pt x="410" y="74"/>
                  </a:lnTo>
                  <a:lnTo>
                    <a:pt x="411" y="74"/>
                  </a:lnTo>
                  <a:lnTo>
                    <a:pt x="412" y="74"/>
                  </a:lnTo>
                  <a:lnTo>
                    <a:pt x="412" y="73"/>
                  </a:lnTo>
                  <a:lnTo>
                    <a:pt x="413" y="73"/>
                  </a:lnTo>
                  <a:lnTo>
                    <a:pt x="413" y="73"/>
                  </a:lnTo>
                  <a:lnTo>
                    <a:pt x="414" y="73"/>
                  </a:lnTo>
                  <a:lnTo>
                    <a:pt x="414" y="72"/>
                  </a:lnTo>
                  <a:lnTo>
                    <a:pt x="415" y="72"/>
                  </a:lnTo>
                  <a:lnTo>
                    <a:pt x="416" y="72"/>
                  </a:lnTo>
                  <a:lnTo>
                    <a:pt x="417" y="72"/>
                  </a:lnTo>
                  <a:lnTo>
                    <a:pt x="417" y="71"/>
                  </a:lnTo>
                  <a:lnTo>
                    <a:pt x="418" y="71"/>
                  </a:lnTo>
                  <a:lnTo>
                    <a:pt x="419" y="71"/>
                  </a:lnTo>
                  <a:lnTo>
                    <a:pt x="419" y="71"/>
                  </a:lnTo>
                  <a:lnTo>
                    <a:pt x="420" y="71"/>
                  </a:lnTo>
                  <a:lnTo>
                    <a:pt x="420" y="71"/>
                  </a:lnTo>
                  <a:lnTo>
                    <a:pt x="421" y="71"/>
                  </a:lnTo>
                  <a:lnTo>
                    <a:pt x="422" y="71"/>
                  </a:lnTo>
                  <a:lnTo>
                    <a:pt x="423" y="71"/>
                  </a:lnTo>
                  <a:lnTo>
                    <a:pt x="424" y="71"/>
                  </a:lnTo>
                  <a:lnTo>
                    <a:pt x="425" y="71"/>
                  </a:lnTo>
                  <a:lnTo>
                    <a:pt x="425" y="70"/>
                  </a:lnTo>
                  <a:lnTo>
                    <a:pt x="426" y="70"/>
                  </a:lnTo>
                  <a:lnTo>
                    <a:pt x="426" y="70"/>
                  </a:lnTo>
                  <a:lnTo>
                    <a:pt x="427" y="70"/>
                  </a:lnTo>
                  <a:lnTo>
                    <a:pt x="428" y="70"/>
                  </a:lnTo>
                  <a:lnTo>
                    <a:pt x="428" y="71"/>
                  </a:lnTo>
                  <a:lnTo>
                    <a:pt x="429" y="71"/>
                  </a:lnTo>
                  <a:lnTo>
                    <a:pt x="430" y="71"/>
                  </a:lnTo>
                  <a:lnTo>
                    <a:pt x="430" y="71"/>
                  </a:lnTo>
                  <a:lnTo>
                    <a:pt x="431" y="71"/>
                  </a:lnTo>
                  <a:lnTo>
                    <a:pt x="431" y="72"/>
                  </a:lnTo>
                  <a:lnTo>
                    <a:pt x="432" y="72"/>
                  </a:lnTo>
                  <a:lnTo>
                    <a:pt x="432" y="73"/>
                  </a:lnTo>
                  <a:lnTo>
                    <a:pt x="432" y="73"/>
                  </a:lnTo>
                  <a:lnTo>
                    <a:pt x="433" y="73"/>
                  </a:lnTo>
                  <a:lnTo>
                    <a:pt x="433" y="74"/>
                  </a:lnTo>
                  <a:lnTo>
                    <a:pt x="434" y="74"/>
                  </a:lnTo>
                  <a:lnTo>
                    <a:pt x="434" y="75"/>
                  </a:lnTo>
                  <a:lnTo>
                    <a:pt x="435" y="75"/>
                  </a:lnTo>
                  <a:lnTo>
                    <a:pt x="436" y="75"/>
                  </a:lnTo>
                  <a:lnTo>
                    <a:pt x="436" y="76"/>
                  </a:lnTo>
                  <a:lnTo>
                    <a:pt x="437" y="76"/>
                  </a:lnTo>
                  <a:lnTo>
                    <a:pt x="438" y="76"/>
                  </a:lnTo>
                  <a:lnTo>
                    <a:pt x="439" y="76"/>
                  </a:lnTo>
                  <a:lnTo>
                    <a:pt x="439" y="76"/>
                  </a:lnTo>
                  <a:lnTo>
                    <a:pt x="440" y="76"/>
                  </a:lnTo>
                  <a:lnTo>
                    <a:pt x="441" y="76"/>
                  </a:lnTo>
                  <a:lnTo>
                    <a:pt x="441" y="75"/>
                  </a:lnTo>
                  <a:lnTo>
                    <a:pt x="442" y="75"/>
                  </a:lnTo>
                  <a:lnTo>
                    <a:pt x="443" y="75"/>
                  </a:lnTo>
                  <a:lnTo>
                    <a:pt x="444" y="75"/>
                  </a:lnTo>
                  <a:lnTo>
                    <a:pt x="444" y="74"/>
                  </a:lnTo>
                  <a:lnTo>
                    <a:pt x="445" y="74"/>
                  </a:lnTo>
                  <a:lnTo>
                    <a:pt x="445" y="74"/>
                  </a:lnTo>
                  <a:lnTo>
                    <a:pt x="446" y="74"/>
                  </a:lnTo>
                  <a:lnTo>
                    <a:pt x="447" y="74"/>
                  </a:lnTo>
                  <a:lnTo>
                    <a:pt x="448" y="74"/>
                  </a:lnTo>
                  <a:lnTo>
                    <a:pt x="448" y="75"/>
                  </a:lnTo>
                  <a:lnTo>
                    <a:pt x="449" y="75"/>
                  </a:lnTo>
                  <a:lnTo>
                    <a:pt x="450" y="75"/>
                  </a:lnTo>
                  <a:lnTo>
                    <a:pt x="451" y="75"/>
                  </a:lnTo>
                  <a:lnTo>
                    <a:pt x="452" y="75"/>
                  </a:lnTo>
                  <a:lnTo>
                    <a:pt x="452" y="74"/>
                  </a:lnTo>
                  <a:lnTo>
                    <a:pt x="452" y="74"/>
                  </a:lnTo>
                  <a:lnTo>
                    <a:pt x="453" y="74"/>
                  </a:lnTo>
                  <a:lnTo>
                    <a:pt x="454" y="74"/>
                  </a:lnTo>
                  <a:lnTo>
                    <a:pt x="455" y="74"/>
                  </a:lnTo>
                  <a:lnTo>
                    <a:pt x="455" y="75"/>
                  </a:lnTo>
                  <a:lnTo>
                    <a:pt x="456" y="75"/>
                  </a:lnTo>
                  <a:lnTo>
                    <a:pt x="456" y="74"/>
                  </a:lnTo>
                  <a:lnTo>
                    <a:pt x="456" y="75"/>
                  </a:lnTo>
                  <a:lnTo>
                    <a:pt x="457" y="75"/>
                  </a:lnTo>
                  <a:lnTo>
                    <a:pt x="457" y="74"/>
                  </a:lnTo>
                  <a:lnTo>
                    <a:pt x="457" y="75"/>
                  </a:lnTo>
                  <a:lnTo>
                    <a:pt x="457" y="74"/>
                  </a:lnTo>
                  <a:lnTo>
                    <a:pt x="458" y="74"/>
                  </a:lnTo>
                  <a:lnTo>
                    <a:pt x="458" y="74"/>
                  </a:lnTo>
                  <a:lnTo>
                    <a:pt x="459" y="74"/>
                  </a:lnTo>
                  <a:lnTo>
                    <a:pt x="460" y="74"/>
                  </a:lnTo>
                  <a:lnTo>
                    <a:pt x="461" y="74"/>
                  </a:lnTo>
                  <a:lnTo>
                    <a:pt x="462" y="74"/>
                  </a:lnTo>
                  <a:lnTo>
                    <a:pt x="463" y="74"/>
                  </a:lnTo>
                  <a:lnTo>
                    <a:pt x="464" y="74"/>
                  </a:lnTo>
                  <a:lnTo>
                    <a:pt x="464" y="74"/>
                  </a:lnTo>
                  <a:lnTo>
                    <a:pt x="464" y="73"/>
                  </a:lnTo>
                  <a:lnTo>
                    <a:pt x="465" y="73"/>
                  </a:lnTo>
                  <a:lnTo>
                    <a:pt x="465" y="74"/>
                  </a:lnTo>
                  <a:lnTo>
                    <a:pt x="466" y="74"/>
                  </a:lnTo>
                  <a:lnTo>
                    <a:pt x="467" y="74"/>
                  </a:lnTo>
                  <a:lnTo>
                    <a:pt x="468" y="74"/>
                  </a:lnTo>
                  <a:lnTo>
                    <a:pt x="468" y="73"/>
                  </a:lnTo>
                  <a:lnTo>
                    <a:pt x="469" y="73"/>
                  </a:lnTo>
                  <a:lnTo>
                    <a:pt x="470" y="73"/>
                  </a:lnTo>
                  <a:lnTo>
                    <a:pt x="470" y="72"/>
                  </a:lnTo>
                  <a:lnTo>
                    <a:pt x="471" y="72"/>
                  </a:lnTo>
                  <a:lnTo>
                    <a:pt x="471" y="71"/>
                  </a:lnTo>
                  <a:lnTo>
                    <a:pt x="471" y="71"/>
                  </a:lnTo>
                  <a:lnTo>
                    <a:pt x="471" y="71"/>
                  </a:lnTo>
                  <a:lnTo>
                    <a:pt x="472" y="71"/>
                  </a:lnTo>
                  <a:lnTo>
                    <a:pt x="472" y="70"/>
                  </a:lnTo>
                  <a:lnTo>
                    <a:pt x="473" y="70"/>
                  </a:lnTo>
                  <a:lnTo>
                    <a:pt x="474" y="69"/>
                  </a:lnTo>
                  <a:lnTo>
                    <a:pt x="475" y="69"/>
                  </a:lnTo>
                  <a:lnTo>
                    <a:pt x="475" y="68"/>
                  </a:lnTo>
                  <a:lnTo>
                    <a:pt x="476" y="68"/>
                  </a:lnTo>
                  <a:lnTo>
                    <a:pt x="477" y="68"/>
                  </a:lnTo>
                  <a:lnTo>
                    <a:pt x="477" y="68"/>
                  </a:lnTo>
                  <a:lnTo>
                    <a:pt x="478" y="68"/>
                  </a:lnTo>
                  <a:lnTo>
                    <a:pt x="478" y="67"/>
                  </a:lnTo>
                  <a:lnTo>
                    <a:pt x="479" y="67"/>
                  </a:lnTo>
                  <a:lnTo>
                    <a:pt x="479" y="66"/>
                  </a:lnTo>
                  <a:lnTo>
                    <a:pt x="480" y="66"/>
                  </a:lnTo>
                  <a:lnTo>
                    <a:pt x="480" y="65"/>
                  </a:lnTo>
                  <a:lnTo>
                    <a:pt x="481" y="65"/>
                  </a:lnTo>
                  <a:lnTo>
                    <a:pt x="481" y="65"/>
                  </a:lnTo>
                  <a:lnTo>
                    <a:pt x="482" y="65"/>
                  </a:lnTo>
                  <a:lnTo>
                    <a:pt x="483" y="65"/>
                  </a:lnTo>
                  <a:lnTo>
                    <a:pt x="484" y="65"/>
                  </a:lnTo>
                  <a:lnTo>
                    <a:pt x="484" y="64"/>
                  </a:lnTo>
                  <a:lnTo>
                    <a:pt x="484" y="64"/>
                  </a:lnTo>
                  <a:lnTo>
                    <a:pt x="485" y="64"/>
                  </a:lnTo>
                  <a:lnTo>
                    <a:pt x="486" y="64"/>
                  </a:lnTo>
                  <a:lnTo>
                    <a:pt x="487" y="64"/>
                  </a:lnTo>
                  <a:lnTo>
                    <a:pt x="488" y="64"/>
                  </a:lnTo>
                  <a:lnTo>
                    <a:pt x="489" y="64"/>
                  </a:lnTo>
                  <a:lnTo>
                    <a:pt x="490" y="64"/>
                  </a:lnTo>
                  <a:lnTo>
                    <a:pt x="490" y="63"/>
                  </a:lnTo>
                  <a:lnTo>
                    <a:pt x="491" y="63"/>
                  </a:lnTo>
                  <a:lnTo>
                    <a:pt x="491" y="62"/>
                  </a:lnTo>
                  <a:lnTo>
                    <a:pt x="492" y="62"/>
                  </a:lnTo>
                  <a:lnTo>
                    <a:pt x="493" y="62"/>
                  </a:lnTo>
                  <a:lnTo>
                    <a:pt x="494" y="62"/>
                  </a:lnTo>
                  <a:lnTo>
                    <a:pt x="495" y="62"/>
                  </a:lnTo>
                  <a:lnTo>
                    <a:pt x="496" y="62"/>
                  </a:lnTo>
                  <a:lnTo>
                    <a:pt x="496" y="62"/>
                  </a:lnTo>
                  <a:lnTo>
                    <a:pt x="497" y="62"/>
                  </a:lnTo>
                  <a:lnTo>
                    <a:pt x="498" y="62"/>
                  </a:lnTo>
                  <a:lnTo>
                    <a:pt x="499" y="62"/>
                  </a:lnTo>
                  <a:lnTo>
                    <a:pt x="499" y="61"/>
                  </a:lnTo>
                  <a:lnTo>
                    <a:pt x="500" y="61"/>
                  </a:lnTo>
                  <a:lnTo>
                    <a:pt x="501" y="61"/>
                  </a:lnTo>
                  <a:lnTo>
                    <a:pt x="502" y="61"/>
                  </a:lnTo>
                  <a:lnTo>
                    <a:pt x="503" y="61"/>
                  </a:lnTo>
                  <a:lnTo>
                    <a:pt x="503" y="61"/>
                  </a:lnTo>
                  <a:lnTo>
                    <a:pt x="504" y="61"/>
                  </a:lnTo>
                  <a:lnTo>
                    <a:pt x="504" y="62"/>
                  </a:lnTo>
                  <a:lnTo>
                    <a:pt x="505" y="62"/>
                  </a:lnTo>
                  <a:lnTo>
                    <a:pt x="506" y="62"/>
                  </a:lnTo>
                  <a:lnTo>
                    <a:pt x="507" y="62"/>
                  </a:lnTo>
                  <a:lnTo>
                    <a:pt x="507" y="63"/>
                  </a:lnTo>
                  <a:lnTo>
                    <a:pt x="508" y="63"/>
                  </a:lnTo>
                  <a:lnTo>
                    <a:pt x="509" y="63"/>
                  </a:lnTo>
                  <a:lnTo>
                    <a:pt x="509" y="63"/>
                  </a:lnTo>
                  <a:lnTo>
                    <a:pt x="510" y="64"/>
                  </a:lnTo>
                  <a:lnTo>
                    <a:pt x="511" y="64"/>
                  </a:lnTo>
                  <a:lnTo>
                    <a:pt x="512" y="64"/>
                  </a:lnTo>
                  <a:lnTo>
                    <a:pt x="512" y="65"/>
                  </a:lnTo>
                  <a:lnTo>
                    <a:pt x="513" y="65"/>
                  </a:lnTo>
                  <a:lnTo>
                    <a:pt x="514" y="65"/>
                  </a:lnTo>
                  <a:lnTo>
                    <a:pt x="514" y="65"/>
                  </a:lnTo>
                  <a:lnTo>
                    <a:pt x="515" y="65"/>
                  </a:lnTo>
                  <a:lnTo>
                    <a:pt x="516" y="65"/>
                  </a:lnTo>
                  <a:lnTo>
                    <a:pt x="516" y="65"/>
                  </a:lnTo>
                  <a:lnTo>
                    <a:pt x="516" y="66"/>
                  </a:lnTo>
                  <a:lnTo>
                    <a:pt x="517" y="66"/>
                  </a:lnTo>
                  <a:lnTo>
                    <a:pt x="518" y="66"/>
                  </a:lnTo>
                  <a:lnTo>
                    <a:pt x="519" y="66"/>
                  </a:lnTo>
                  <a:lnTo>
                    <a:pt x="520" y="66"/>
                  </a:lnTo>
                  <a:lnTo>
                    <a:pt x="521" y="66"/>
                  </a:lnTo>
                  <a:lnTo>
                    <a:pt x="522" y="66"/>
                  </a:lnTo>
                  <a:lnTo>
                    <a:pt x="522" y="66"/>
                  </a:lnTo>
                  <a:lnTo>
                    <a:pt x="523" y="66"/>
                  </a:lnTo>
                  <a:lnTo>
                    <a:pt x="523" y="65"/>
                  </a:lnTo>
                  <a:lnTo>
                    <a:pt x="524" y="65"/>
                  </a:lnTo>
                  <a:lnTo>
                    <a:pt x="525" y="65"/>
                  </a:lnTo>
                  <a:lnTo>
                    <a:pt x="526" y="65"/>
                  </a:lnTo>
                  <a:lnTo>
                    <a:pt x="527" y="65"/>
                  </a:lnTo>
                  <a:lnTo>
                    <a:pt x="527" y="65"/>
                  </a:lnTo>
                  <a:lnTo>
                    <a:pt x="528" y="65"/>
                  </a:lnTo>
                  <a:lnTo>
                    <a:pt x="528" y="65"/>
                  </a:lnTo>
                  <a:lnTo>
                    <a:pt x="529" y="65"/>
                  </a:lnTo>
                  <a:lnTo>
                    <a:pt x="530" y="65"/>
                  </a:lnTo>
                  <a:lnTo>
                    <a:pt x="530" y="64"/>
                  </a:lnTo>
                  <a:lnTo>
                    <a:pt x="531" y="64"/>
                  </a:lnTo>
                  <a:lnTo>
                    <a:pt x="532" y="64"/>
                  </a:lnTo>
                  <a:lnTo>
                    <a:pt x="533" y="64"/>
                  </a:lnTo>
                  <a:lnTo>
                    <a:pt x="534" y="64"/>
                  </a:lnTo>
                  <a:lnTo>
                    <a:pt x="535" y="64"/>
                  </a:lnTo>
                  <a:lnTo>
                    <a:pt x="535" y="63"/>
                  </a:lnTo>
                  <a:lnTo>
                    <a:pt x="535" y="64"/>
                  </a:lnTo>
                  <a:lnTo>
                    <a:pt x="535" y="63"/>
                  </a:lnTo>
                  <a:lnTo>
                    <a:pt x="536" y="63"/>
                  </a:lnTo>
                  <a:lnTo>
                    <a:pt x="535" y="63"/>
                  </a:lnTo>
                  <a:lnTo>
                    <a:pt x="536" y="63"/>
                  </a:lnTo>
                  <a:lnTo>
                    <a:pt x="537" y="63"/>
                  </a:lnTo>
                  <a:lnTo>
                    <a:pt x="538" y="63"/>
                  </a:lnTo>
                  <a:lnTo>
                    <a:pt x="539" y="63"/>
                  </a:lnTo>
                  <a:lnTo>
                    <a:pt x="540" y="63"/>
                  </a:lnTo>
                  <a:lnTo>
                    <a:pt x="540" y="62"/>
                  </a:lnTo>
                  <a:lnTo>
                    <a:pt x="541" y="62"/>
                  </a:lnTo>
                  <a:lnTo>
                    <a:pt x="541" y="62"/>
                  </a:lnTo>
                  <a:lnTo>
                    <a:pt x="542" y="62"/>
                  </a:lnTo>
                  <a:lnTo>
                    <a:pt x="542" y="61"/>
                  </a:lnTo>
                  <a:lnTo>
                    <a:pt x="543" y="61"/>
                  </a:lnTo>
                  <a:lnTo>
                    <a:pt x="543" y="60"/>
                  </a:lnTo>
                  <a:lnTo>
                    <a:pt x="544" y="60"/>
                  </a:lnTo>
                  <a:lnTo>
                    <a:pt x="545" y="60"/>
                  </a:lnTo>
                  <a:lnTo>
                    <a:pt x="546" y="60"/>
                  </a:lnTo>
                  <a:lnTo>
                    <a:pt x="547" y="60"/>
                  </a:lnTo>
                  <a:lnTo>
                    <a:pt x="547" y="60"/>
                  </a:lnTo>
                  <a:lnTo>
                    <a:pt x="548" y="60"/>
                  </a:lnTo>
                  <a:lnTo>
                    <a:pt x="549" y="60"/>
                  </a:lnTo>
                  <a:lnTo>
                    <a:pt x="550" y="60"/>
                  </a:lnTo>
                  <a:lnTo>
                    <a:pt x="551" y="60"/>
                  </a:lnTo>
                  <a:lnTo>
                    <a:pt x="552" y="60"/>
                  </a:lnTo>
                  <a:lnTo>
                    <a:pt x="553" y="60"/>
                  </a:lnTo>
                  <a:lnTo>
                    <a:pt x="553" y="59"/>
                  </a:lnTo>
                  <a:lnTo>
                    <a:pt x="554" y="59"/>
                  </a:lnTo>
                  <a:lnTo>
                    <a:pt x="553" y="59"/>
                  </a:lnTo>
                  <a:lnTo>
                    <a:pt x="554" y="59"/>
                  </a:lnTo>
                  <a:lnTo>
                    <a:pt x="554" y="58"/>
                  </a:lnTo>
                  <a:lnTo>
                    <a:pt x="554" y="58"/>
                  </a:lnTo>
                  <a:lnTo>
                    <a:pt x="555" y="58"/>
                  </a:lnTo>
                  <a:lnTo>
                    <a:pt x="555" y="58"/>
                  </a:lnTo>
                  <a:lnTo>
                    <a:pt x="556" y="58"/>
                  </a:lnTo>
                  <a:lnTo>
                    <a:pt x="557" y="58"/>
                  </a:lnTo>
                  <a:lnTo>
                    <a:pt x="557" y="57"/>
                  </a:lnTo>
                  <a:lnTo>
                    <a:pt x="558" y="57"/>
                  </a:lnTo>
                  <a:lnTo>
                    <a:pt x="558" y="56"/>
                  </a:lnTo>
                  <a:lnTo>
                    <a:pt x="559" y="56"/>
                  </a:lnTo>
                  <a:lnTo>
                    <a:pt x="559" y="55"/>
                  </a:lnTo>
                  <a:lnTo>
                    <a:pt x="559" y="54"/>
                  </a:lnTo>
                  <a:lnTo>
                    <a:pt x="560" y="54"/>
                  </a:lnTo>
                  <a:lnTo>
                    <a:pt x="560" y="53"/>
                  </a:lnTo>
                  <a:lnTo>
                    <a:pt x="560" y="53"/>
                  </a:lnTo>
                  <a:lnTo>
                    <a:pt x="560" y="52"/>
                  </a:lnTo>
                  <a:lnTo>
                    <a:pt x="561" y="52"/>
                  </a:lnTo>
                  <a:lnTo>
                    <a:pt x="562" y="52"/>
                  </a:lnTo>
                  <a:lnTo>
                    <a:pt x="563" y="52"/>
                  </a:lnTo>
                  <a:lnTo>
                    <a:pt x="564" y="52"/>
                  </a:lnTo>
                  <a:lnTo>
                    <a:pt x="565" y="52"/>
                  </a:lnTo>
                  <a:lnTo>
                    <a:pt x="566" y="52"/>
                  </a:lnTo>
                  <a:lnTo>
                    <a:pt x="566" y="52"/>
                  </a:lnTo>
                  <a:lnTo>
                    <a:pt x="566" y="52"/>
                  </a:lnTo>
                  <a:lnTo>
                    <a:pt x="567" y="52"/>
                  </a:lnTo>
                  <a:lnTo>
                    <a:pt x="567" y="52"/>
                  </a:lnTo>
                  <a:lnTo>
                    <a:pt x="567" y="52"/>
                  </a:lnTo>
                  <a:lnTo>
                    <a:pt x="568" y="52"/>
                  </a:lnTo>
                  <a:lnTo>
                    <a:pt x="568" y="51"/>
                  </a:lnTo>
                  <a:lnTo>
                    <a:pt x="569" y="51"/>
                  </a:lnTo>
                  <a:lnTo>
                    <a:pt x="570" y="51"/>
                  </a:lnTo>
                  <a:lnTo>
                    <a:pt x="571" y="52"/>
                  </a:lnTo>
                  <a:lnTo>
                    <a:pt x="572" y="52"/>
                  </a:lnTo>
                  <a:lnTo>
                    <a:pt x="573" y="52"/>
                  </a:lnTo>
                  <a:lnTo>
                    <a:pt x="573" y="52"/>
                  </a:lnTo>
                  <a:lnTo>
                    <a:pt x="573" y="52"/>
                  </a:lnTo>
                  <a:lnTo>
                    <a:pt x="574" y="52"/>
                  </a:lnTo>
                  <a:lnTo>
                    <a:pt x="575" y="52"/>
                  </a:lnTo>
                  <a:lnTo>
                    <a:pt x="575" y="52"/>
                  </a:lnTo>
                  <a:lnTo>
                    <a:pt x="576" y="52"/>
                  </a:lnTo>
                  <a:lnTo>
                    <a:pt x="577" y="52"/>
                  </a:lnTo>
                  <a:lnTo>
                    <a:pt x="578" y="52"/>
                  </a:lnTo>
                  <a:lnTo>
                    <a:pt x="579" y="52"/>
                  </a:lnTo>
                  <a:lnTo>
                    <a:pt x="579" y="52"/>
                  </a:lnTo>
                  <a:lnTo>
                    <a:pt x="580" y="52"/>
                  </a:lnTo>
                  <a:lnTo>
                    <a:pt x="580" y="51"/>
                  </a:lnTo>
                  <a:lnTo>
                    <a:pt x="581" y="51"/>
                  </a:lnTo>
                  <a:lnTo>
                    <a:pt x="582" y="51"/>
                  </a:lnTo>
                  <a:lnTo>
                    <a:pt x="582" y="50"/>
                  </a:lnTo>
                  <a:lnTo>
                    <a:pt x="583" y="50"/>
                  </a:lnTo>
                  <a:lnTo>
                    <a:pt x="584" y="50"/>
                  </a:lnTo>
                  <a:lnTo>
                    <a:pt x="584" y="49"/>
                  </a:lnTo>
                  <a:lnTo>
                    <a:pt x="585" y="49"/>
                  </a:lnTo>
                  <a:lnTo>
                    <a:pt x="586" y="49"/>
                  </a:lnTo>
                  <a:lnTo>
                    <a:pt x="586" y="48"/>
                  </a:lnTo>
                  <a:lnTo>
                    <a:pt x="586" y="48"/>
                  </a:lnTo>
                  <a:lnTo>
                    <a:pt x="586" y="49"/>
                  </a:lnTo>
                  <a:lnTo>
                    <a:pt x="587" y="49"/>
                  </a:lnTo>
                  <a:lnTo>
                    <a:pt x="588" y="49"/>
                  </a:lnTo>
                  <a:lnTo>
                    <a:pt x="589" y="49"/>
                  </a:lnTo>
                  <a:lnTo>
                    <a:pt x="590" y="49"/>
                  </a:lnTo>
                  <a:lnTo>
                    <a:pt x="591" y="49"/>
                  </a:lnTo>
                  <a:lnTo>
                    <a:pt x="592" y="49"/>
                  </a:lnTo>
                  <a:lnTo>
                    <a:pt x="592" y="49"/>
                  </a:lnTo>
                  <a:lnTo>
                    <a:pt x="593" y="49"/>
                  </a:lnTo>
                  <a:lnTo>
                    <a:pt x="594" y="49"/>
                  </a:lnTo>
                  <a:lnTo>
                    <a:pt x="595" y="49"/>
                  </a:lnTo>
                  <a:lnTo>
                    <a:pt x="595" y="48"/>
                  </a:lnTo>
                  <a:lnTo>
                    <a:pt x="596" y="48"/>
                  </a:lnTo>
                  <a:lnTo>
                    <a:pt x="597" y="48"/>
                  </a:lnTo>
                  <a:lnTo>
                    <a:pt x="597" y="47"/>
                  </a:lnTo>
                  <a:lnTo>
                    <a:pt x="598" y="47"/>
                  </a:lnTo>
                  <a:lnTo>
                    <a:pt x="598" y="46"/>
                  </a:lnTo>
                  <a:lnTo>
                    <a:pt x="599" y="46"/>
                  </a:lnTo>
                  <a:lnTo>
                    <a:pt x="599" y="46"/>
                  </a:lnTo>
                  <a:lnTo>
                    <a:pt x="600" y="46"/>
                  </a:lnTo>
                  <a:lnTo>
                    <a:pt x="600" y="45"/>
                  </a:lnTo>
                  <a:lnTo>
                    <a:pt x="601" y="45"/>
                  </a:lnTo>
                  <a:lnTo>
                    <a:pt x="602" y="45"/>
                  </a:lnTo>
                  <a:lnTo>
                    <a:pt x="603" y="45"/>
                  </a:lnTo>
                  <a:lnTo>
                    <a:pt x="604" y="45"/>
                  </a:lnTo>
                  <a:lnTo>
                    <a:pt x="604" y="45"/>
                  </a:lnTo>
                  <a:lnTo>
                    <a:pt x="605" y="45"/>
                  </a:lnTo>
                  <a:lnTo>
                    <a:pt x="605" y="44"/>
                  </a:lnTo>
                  <a:lnTo>
                    <a:pt x="605" y="45"/>
                  </a:lnTo>
                  <a:lnTo>
                    <a:pt x="605" y="45"/>
                  </a:lnTo>
                  <a:lnTo>
                    <a:pt x="605" y="44"/>
                  </a:lnTo>
                  <a:lnTo>
                    <a:pt x="606" y="44"/>
                  </a:lnTo>
                  <a:lnTo>
                    <a:pt x="607" y="44"/>
                  </a:lnTo>
                  <a:lnTo>
                    <a:pt x="607" y="43"/>
                  </a:lnTo>
                  <a:lnTo>
                    <a:pt x="608" y="43"/>
                  </a:lnTo>
                  <a:lnTo>
                    <a:pt x="608" y="42"/>
                  </a:lnTo>
                  <a:lnTo>
                    <a:pt x="609" y="42"/>
                  </a:lnTo>
                  <a:lnTo>
                    <a:pt x="610" y="42"/>
                  </a:lnTo>
                  <a:lnTo>
                    <a:pt x="610" y="41"/>
                  </a:lnTo>
                  <a:lnTo>
                    <a:pt x="611" y="41"/>
                  </a:lnTo>
                  <a:lnTo>
                    <a:pt x="611" y="41"/>
                  </a:lnTo>
                  <a:lnTo>
                    <a:pt x="611" y="40"/>
                  </a:lnTo>
                  <a:lnTo>
                    <a:pt x="612" y="40"/>
                  </a:lnTo>
                  <a:lnTo>
                    <a:pt x="613" y="40"/>
                  </a:lnTo>
                  <a:lnTo>
                    <a:pt x="613" y="39"/>
                  </a:lnTo>
                  <a:lnTo>
                    <a:pt x="614" y="39"/>
                  </a:lnTo>
                  <a:lnTo>
                    <a:pt x="615" y="39"/>
                  </a:lnTo>
                  <a:lnTo>
                    <a:pt x="615" y="39"/>
                  </a:lnTo>
                  <a:lnTo>
                    <a:pt x="616" y="39"/>
                  </a:lnTo>
                  <a:lnTo>
                    <a:pt x="617" y="39"/>
                  </a:lnTo>
                  <a:lnTo>
                    <a:pt x="618" y="39"/>
                  </a:lnTo>
                  <a:lnTo>
                    <a:pt x="618" y="38"/>
                  </a:lnTo>
                  <a:lnTo>
                    <a:pt x="618" y="38"/>
                  </a:lnTo>
                  <a:lnTo>
                    <a:pt x="618" y="37"/>
                  </a:lnTo>
                  <a:lnTo>
                    <a:pt x="619" y="37"/>
                  </a:lnTo>
                  <a:lnTo>
                    <a:pt x="619" y="36"/>
                  </a:lnTo>
                  <a:lnTo>
                    <a:pt x="620" y="36"/>
                  </a:lnTo>
                  <a:lnTo>
                    <a:pt x="620" y="35"/>
                  </a:lnTo>
                  <a:lnTo>
                    <a:pt x="621" y="35"/>
                  </a:lnTo>
                  <a:lnTo>
                    <a:pt x="621" y="34"/>
                  </a:lnTo>
                  <a:lnTo>
                    <a:pt x="622" y="34"/>
                  </a:lnTo>
                  <a:lnTo>
                    <a:pt x="622" y="33"/>
                  </a:lnTo>
                  <a:lnTo>
                    <a:pt x="623" y="33"/>
                  </a:lnTo>
                  <a:lnTo>
                    <a:pt x="623" y="32"/>
                  </a:lnTo>
                  <a:lnTo>
                    <a:pt x="623" y="32"/>
                  </a:lnTo>
                  <a:lnTo>
                    <a:pt x="623" y="31"/>
                  </a:lnTo>
                  <a:lnTo>
                    <a:pt x="624" y="31"/>
                  </a:lnTo>
                  <a:lnTo>
                    <a:pt x="624" y="30"/>
                  </a:lnTo>
                  <a:lnTo>
                    <a:pt x="624" y="29"/>
                  </a:lnTo>
                  <a:lnTo>
                    <a:pt x="624" y="28"/>
                  </a:lnTo>
                  <a:lnTo>
                    <a:pt x="624" y="27"/>
                  </a:lnTo>
                  <a:lnTo>
                    <a:pt x="624" y="26"/>
                  </a:lnTo>
                  <a:lnTo>
                    <a:pt x="624" y="26"/>
                  </a:lnTo>
                  <a:lnTo>
                    <a:pt x="625" y="26"/>
                  </a:lnTo>
                  <a:lnTo>
                    <a:pt x="625" y="25"/>
                  </a:lnTo>
                  <a:lnTo>
                    <a:pt x="625" y="24"/>
                  </a:lnTo>
                  <a:lnTo>
                    <a:pt x="626" y="24"/>
                  </a:lnTo>
                  <a:lnTo>
                    <a:pt x="626" y="23"/>
                  </a:lnTo>
                  <a:lnTo>
                    <a:pt x="627" y="23"/>
                  </a:lnTo>
                  <a:lnTo>
                    <a:pt x="627" y="22"/>
                  </a:lnTo>
                  <a:lnTo>
                    <a:pt x="628" y="22"/>
                  </a:lnTo>
                  <a:lnTo>
                    <a:pt x="628" y="21"/>
                  </a:lnTo>
                  <a:lnTo>
                    <a:pt x="629" y="21"/>
                  </a:lnTo>
                  <a:lnTo>
                    <a:pt x="630" y="21"/>
                  </a:lnTo>
                  <a:lnTo>
                    <a:pt x="631" y="21"/>
                  </a:lnTo>
                  <a:lnTo>
                    <a:pt x="631" y="20"/>
                  </a:lnTo>
                  <a:lnTo>
                    <a:pt x="631" y="20"/>
                  </a:lnTo>
                  <a:lnTo>
                    <a:pt x="632" y="20"/>
                  </a:lnTo>
                  <a:lnTo>
                    <a:pt x="633" y="20"/>
                  </a:lnTo>
                  <a:lnTo>
                    <a:pt x="633" y="21"/>
                  </a:lnTo>
                  <a:lnTo>
                    <a:pt x="634" y="21"/>
                  </a:lnTo>
                  <a:lnTo>
                    <a:pt x="634" y="20"/>
                  </a:lnTo>
                  <a:lnTo>
                    <a:pt x="635" y="20"/>
                  </a:lnTo>
                  <a:lnTo>
                    <a:pt x="636" y="20"/>
                  </a:lnTo>
                  <a:lnTo>
                    <a:pt x="636" y="20"/>
                  </a:lnTo>
                  <a:lnTo>
                    <a:pt x="637" y="20"/>
                  </a:lnTo>
                  <a:lnTo>
                    <a:pt x="637" y="20"/>
                  </a:lnTo>
                  <a:lnTo>
                    <a:pt x="638" y="19"/>
                  </a:lnTo>
                  <a:lnTo>
                    <a:pt x="639" y="19"/>
                  </a:lnTo>
                  <a:lnTo>
                    <a:pt x="639" y="18"/>
                  </a:lnTo>
                  <a:lnTo>
                    <a:pt x="640" y="18"/>
                  </a:lnTo>
                  <a:lnTo>
                    <a:pt x="641" y="18"/>
                  </a:lnTo>
                  <a:close/>
                  <a:moveTo>
                    <a:pt x="727" y="0"/>
                  </a:moveTo>
                  <a:lnTo>
                    <a:pt x="727" y="1"/>
                  </a:lnTo>
                  <a:lnTo>
                    <a:pt x="728" y="1"/>
                  </a:lnTo>
                  <a:lnTo>
                    <a:pt x="728" y="0"/>
                  </a:lnTo>
                  <a:lnTo>
                    <a:pt x="728" y="1"/>
                  </a:lnTo>
                  <a:lnTo>
                    <a:pt x="729" y="1"/>
                  </a:lnTo>
                  <a:lnTo>
                    <a:pt x="730" y="1"/>
                  </a:lnTo>
                  <a:lnTo>
                    <a:pt x="730" y="2"/>
                  </a:lnTo>
                  <a:lnTo>
                    <a:pt x="731" y="2"/>
                  </a:lnTo>
                  <a:lnTo>
                    <a:pt x="732" y="2"/>
                  </a:lnTo>
                  <a:lnTo>
                    <a:pt x="732" y="3"/>
                  </a:lnTo>
                  <a:lnTo>
                    <a:pt x="733" y="3"/>
                  </a:lnTo>
                  <a:lnTo>
                    <a:pt x="733" y="3"/>
                  </a:lnTo>
                  <a:lnTo>
                    <a:pt x="734" y="3"/>
                  </a:lnTo>
                  <a:lnTo>
                    <a:pt x="735" y="3"/>
                  </a:lnTo>
                  <a:lnTo>
                    <a:pt x="736" y="3"/>
                  </a:lnTo>
                  <a:lnTo>
                    <a:pt x="737" y="3"/>
                  </a:lnTo>
                  <a:lnTo>
                    <a:pt x="737" y="4"/>
                  </a:lnTo>
                  <a:lnTo>
                    <a:pt x="738" y="4"/>
                  </a:lnTo>
                  <a:lnTo>
                    <a:pt x="738" y="3"/>
                  </a:lnTo>
                  <a:lnTo>
                    <a:pt x="738" y="4"/>
                  </a:lnTo>
                  <a:lnTo>
                    <a:pt x="738" y="3"/>
                  </a:lnTo>
                  <a:lnTo>
                    <a:pt x="739" y="3"/>
                  </a:lnTo>
                  <a:lnTo>
                    <a:pt x="739" y="4"/>
                  </a:lnTo>
                  <a:lnTo>
                    <a:pt x="739" y="3"/>
                  </a:lnTo>
                  <a:lnTo>
                    <a:pt x="739" y="4"/>
                  </a:lnTo>
                  <a:lnTo>
                    <a:pt x="739" y="4"/>
                  </a:lnTo>
                  <a:lnTo>
                    <a:pt x="739" y="3"/>
                  </a:lnTo>
                  <a:lnTo>
                    <a:pt x="739" y="4"/>
                  </a:lnTo>
                  <a:lnTo>
                    <a:pt x="740" y="4"/>
                  </a:lnTo>
                  <a:lnTo>
                    <a:pt x="741" y="4"/>
                  </a:lnTo>
                  <a:lnTo>
                    <a:pt x="742" y="4"/>
                  </a:lnTo>
                  <a:lnTo>
                    <a:pt x="743" y="4"/>
                  </a:lnTo>
                  <a:lnTo>
                    <a:pt x="744" y="4"/>
                  </a:lnTo>
                  <a:lnTo>
                    <a:pt x="745" y="4"/>
                  </a:lnTo>
                  <a:lnTo>
                    <a:pt x="746" y="4"/>
                  </a:lnTo>
                  <a:lnTo>
                    <a:pt x="745" y="4"/>
                  </a:lnTo>
                  <a:lnTo>
                    <a:pt x="745" y="5"/>
                  </a:lnTo>
                  <a:lnTo>
                    <a:pt x="744" y="5"/>
                  </a:lnTo>
                  <a:lnTo>
                    <a:pt x="744" y="6"/>
                  </a:lnTo>
                  <a:lnTo>
                    <a:pt x="745" y="6"/>
                  </a:lnTo>
                  <a:lnTo>
                    <a:pt x="745" y="7"/>
                  </a:lnTo>
                  <a:lnTo>
                    <a:pt x="744" y="7"/>
                  </a:lnTo>
                  <a:lnTo>
                    <a:pt x="743" y="7"/>
                  </a:lnTo>
                  <a:lnTo>
                    <a:pt x="742" y="7"/>
                  </a:lnTo>
                  <a:lnTo>
                    <a:pt x="741" y="7"/>
                  </a:lnTo>
                  <a:lnTo>
                    <a:pt x="740" y="7"/>
                  </a:lnTo>
                  <a:lnTo>
                    <a:pt x="739" y="7"/>
                  </a:lnTo>
                  <a:lnTo>
                    <a:pt x="739" y="7"/>
                  </a:lnTo>
                  <a:lnTo>
                    <a:pt x="738" y="7"/>
                  </a:lnTo>
                  <a:lnTo>
                    <a:pt x="737" y="7"/>
                  </a:lnTo>
                  <a:lnTo>
                    <a:pt x="736" y="7"/>
                  </a:lnTo>
                  <a:lnTo>
                    <a:pt x="735" y="7"/>
                  </a:lnTo>
                  <a:lnTo>
                    <a:pt x="735" y="6"/>
                  </a:lnTo>
                  <a:lnTo>
                    <a:pt x="735" y="5"/>
                  </a:lnTo>
                  <a:lnTo>
                    <a:pt x="734" y="5"/>
                  </a:lnTo>
                  <a:lnTo>
                    <a:pt x="733" y="5"/>
                  </a:lnTo>
                  <a:lnTo>
                    <a:pt x="733" y="5"/>
                  </a:lnTo>
                  <a:lnTo>
                    <a:pt x="732" y="5"/>
                  </a:lnTo>
                  <a:lnTo>
                    <a:pt x="732" y="4"/>
                  </a:lnTo>
                  <a:lnTo>
                    <a:pt x="731" y="4"/>
                  </a:lnTo>
                  <a:lnTo>
                    <a:pt x="730" y="4"/>
                  </a:lnTo>
                  <a:lnTo>
                    <a:pt x="730" y="3"/>
                  </a:lnTo>
                  <a:lnTo>
                    <a:pt x="729" y="3"/>
                  </a:lnTo>
                  <a:lnTo>
                    <a:pt x="728" y="3"/>
                  </a:lnTo>
                  <a:lnTo>
                    <a:pt x="727" y="3"/>
                  </a:lnTo>
                  <a:lnTo>
                    <a:pt x="727" y="3"/>
                  </a:lnTo>
                  <a:lnTo>
                    <a:pt x="726" y="3"/>
                  </a:lnTo>
                  <a:lnTo>
                    <a:pt x="726" y="2"/>
                  </a:lnTo>
                  <a:lnTo>
                    <a:pt x="725" y="2"/>
                  </a:lnTo>
                  <a:lnTo>
                    <a:pt x="724" y="2"/>
                  </a:lnTo>
                  <a:lnTo>
                    <a:pt x="724" y="1"/>
                  </a:lnTo>
                  <a:lnTo>
                    <a:pt x="725" y="1"/>
                  </a:lnTo>
                  <a:lnTo>
                    <a:pt x="724" y="1"/>
                  </a:lnTo>
                  <a:lnTo>
                    <a:pt x="725" y="1"/>
                  </a:lnTo>
                  <a:lnTo>
                    <a:pt x="724" y="1"/>
                  </a:lnTo>
                  <a:lnTo>
                    <a:pt x="725" y="1"/>
                  </a:lnTo>
                  <a:lnTo>
                    <a:pt x="725" y="0"/>
                  </a:lnTo>
                  <a:lnTo>
                    <a:pt x="726" y="0"/>
                  </a:lnTo>
                  <a:lnTo>
                    <a:pt x="726" y="1"/>
                  </a:lnTo>
                  <a:lnTo>
                    <a:pt x="726" y="0"/>
                  </a:lnTo>
                  <a:lnTo>
                    <a:pt x="726" y="1"/>
                  </a:lnTo>
                  <a:lnTo>
                    <a:pt x="727" y="1"/>
                  </a:lnTo>
                  <a:lnTo>
                    <a:pt x="727" y="0"/>
                  </a:lnTo>
                  <a:lnTo>
                    <a:pt x="727" y="0"/>
                  </a:lnTo>
                  <a:close/>
                  <a:moveTo>
                    <a:pt x="789" y="5"/>
                  </a:moveTo>
                  <a:lnTo>
                    <a:pt x="790" y="5"/>
                  </a:lnTo>
                  <a:lnTo>
                    <a:pt x="791" y="5"/>
                  </a:lnTo>
                  <a:lnTo>
                    <a:pt x="791" y="6"/>
                  </a:lnTo>
                  <a:lnTo>
                    <a:pt x="791" y="6"/>
                  </a:lnTo>
                  <a:lnTo>
                    <a:pt x="791" y="7"/>
                  </a:lnTo>
                  <a:lnTo>
                    <a:pt x="791" y="7"/>
                  </a:lnTo>
                  <a:lnTo>
                    <a:pt x="791" y="8"/>
                  </a:lnTo>
                  <a:lnTo>
                    <a:pt x="791" y="8"/>
                  </a:lnTo>
                  <a:lnTo>
                    <a:pt x="790" y="8"/>
                  </a:lnTo>
                  <a:lnTo>
                    <a:pt x="789" y="8"/>
                  </a:lnTo>
                  <a:lnTo>
                    <a:pt x="788" y="8"/>
                  </a:lnTo>
                  <a:lnTo>
                    <a:pt x="788" y="7"/>
                  </a:lnTo>
                  <a:lnTo>
                    <a:pt x="787" y="7"/>
                  </a:lnTo>
                  <a:lnTo>
                    <a:pt x="787" y="7"/>
                  </a:lnTo>
                  <a:lnTo>
                    <a:pt x="786" y="7"/>
                  </a:lnTo>
                  <a:lnTo>
                    <a:pt x="785" y="7"/>
                  </a:lnTo>
                  <a:lnTo>
                    <a:pt x="785" y="6"/>
                  </a:lnTo>
                  <a:lnTo>
                    <a:pt x="784" y="6"/>
                  </a:lnTo>
                  <a:lnTo>
                    <a:pt x="785" y="6"/>
                  </a:lnTo>
                  <a:lnTo>
                    <a:pt x="786" y="5"/>
                  </a:lnTo>
                  <a:lnTo>
                    <a:pt x="787" y="5"/>
                  </a:lnTo>
                  <a:lnTo>
                    <a:pt x="788" y="5"/>
                  </a:lnTo>
                  <a:lnTo>
                    <a:pt x="789" y="5"/>
                  </a:lnTo>
                  <a:close/>
                  <a:moveTo>
                    <a:pt x="803" y="8"/>
                  </a:moveTo>
                  <a:lnTo>
                    <a:pt x="804" y="8"/>
                  </a:lnTo>
                  <a:lnTo>
                    <a:pt x="804" y="9"/>
                  </a:lnTo>
                  <a:lnTo>
                    <a:pt x="805" y="9"/>
                  </a:lnTo>
                  <a:lnTo>
                    <a:pt x="806" y="9"/>
                  </a:lnTo>
                  <a:lnTo>
                    <a:pt x="805" y="9"/>
                  </a:lnTo>
                  <a:lnTo>
                    <a:pt x="804" y="9"/>
                  </a:lnTo>
                  <a:lnTo>
                    <a:pt x="803" y="9"/>
                  </a:lnTo>
                  <a:lnTo>
                    <a:pt x="803" y="9"/>
                  </a:lnTo>
                  <a:lnTo>
                    <a:pt x="802" y="9"/>
                  </a:lnTo>
                  <a:lnTo>
                    <a:pt x="802" y="8"/>
                  </a:lnTo>
                  <a:lnTo>
                    <a:pt x="802" y="9"/>
                  </a:lnTo>
                  <a:lnTo>
                    <a:pt x="802" y="8"/>
                  </a:lnTo>
                  <a:lnTo>
                    <a:pt x="803" y="8"/>
                  </a:lnTo>
                  <a:lnTo>
                    <a:pt x="803" y="8"/>
                  </a:lnTo>
                  <a:close/>
                  <a:moveTo>
                    <a:pt x="163" y="52"/>
                  </a:moveTo>
                  <a:lnTo>
                    <a:pt x="163" y="53"/>
                  </a:lnTo>
                  <a:lnTo>
                    <a:pt x="163" y="54"/>
                  </a:lnTo>
                  <a:lnTo>
                    <a:pt x="162" y="54"/>
                  </a:lnTo>
                  <a:lnTo>
                    <a:pt x="162" y="55"/>
                  </a:lnTo>
                  <a:lnTo>
                    <a:pt x="162" y="54"/>
                  </a:lnTo>
                  <a:lnTo>
                    <a:pt x="161" y="54"/>
                  </a:lnTo>
                  <a:lnTo>
                    <a:pt x="161" y="53"/>
                  </a:lnTo>
                  <a:lnTo>
                    <a:pt x="161" y="54"/>
                  </a:lnTo>
                  <a:lnTo>
                    <a:pt x="161" y="53"/>
                  </a:lnTo>
                  <a:lnTo>
                    <a:pt x="162" y="53"/>
                  </a:lnTo>
                  <a:lnTo>
                    <a:pt x="162" y="52"/>
                  </a:lnTo>
                  <a:lnTo>
                    <a:pt x="163" y="52"/>
                  </a:lnTo>
                  <a:close/>
                  <a:moveTo>
                    <a:pt x="70" y="866"/>
                  </a:moveTo>
                  <a:lnTo>
                    <a:pt x="70" y="867"/>
                  </a:lnTo>
                  <a:lnTo>
                    <a:pt x="69" y="867"/>
                  </a:lnTo>
                  <a:lnTo>
                    <a:pt x="69" y="868"/>
                  </a:lnTo>
                  <a:lnTo>
                    <a:pt x="68" y="868"/>
                  </a:lnTo>
                  <a:lnTo>
                    <a:pt x="69" y="868"/>
                  </a:lnTo>
                  <a:lnTo>
                    <a:pt x="69" y="868"/>
                  </a:lnTo>
                  <a:lnTo>
                    <a:pt x="68" y="868"/>
                  </a:lnTo>
                  <a:lnTo>
                    <a:pt x="68" y="869"/>
                  </a:lnTo>
                  <a:lnTo>
                    <a:pt x="68" y="868"/>
                  </a:lnTo>
                  <a:lnTo>
                    <a:pt x="68" y="868"/>
                  </a:lnTo>
                  <a:lnTo>
                    <a:pt x="68" y="868"/>
                  </a:lnTo>
                  <a:lnTo>
                    <a:pt x="68" y="868"/>
                  </a:lnTo>
                  <a:lnTo>
                    <a:pt x="68" y="867"/>
                  </a:lnTo>
                  <a:lnTo>
                    <a:pt x="69" y="867"/>
                  </a:lnTo>
                  <a:lnTo>
                    <a:pt x="69" y="866"/>
                  </a:lnTo>
                  <a:lnTo>
                    <a:pt x="70" y="866"/>
                  </a:lnTo>
                  <a:close/>
                  <a:moveTo>
                    <a:pt x="89" y="842"/>
                  </a:moveTo>
                  <a:lnTo>
                    <a:pt x="89" y="843"/>
                  </a:lnTo>
                  <a:lnTo>
                    <a:pt x="88" y="843"/>
                  </a:lnTo>
                  <a:lnTo>
                    <a:pt x="88" y="844"/>
                  </a:lnTo>
                  <a:lnTo>
                    <a:pt x="88" y="845"/>
                  </a:lnTo>
                  <a:lnTo>
                    <a:pt x="88" y="844"/>
                  </a:lnTo>
                  <a:lnTo>
                    <a:pt x="87" y="844"/>
                  </a:lnTo>
                  <a:lnTo>
                    <a:pt x="87" y="845"/>
                  </a:lnTo>
                  <a:lnTo>
                    <a:pt x="87" y="844"/>
                  </a:lnTo>
                  <a:lnTo>
                    <a:pt x="87" y="843"/>
                  </a:lnTo>
                  <a:lnTo>
                    <a:pt x="87" y="844"/>
                  </a:lnTo>
                  <a:lnTo>
                    <a:pt x="88" y="844"/>
                  </a:lnTo>
                  <a:lnTo>
                    <a:pt x="88" y="843"/>
                  </a:lnTo>
                  <a:lnTo>
                    <a:pt x="87" y="843"/>
                  </a:lnTo>
                  <a:lnTo>
                    <a:pt x="88" y="843"/>
                  </a:lnTo>
                  <a:lnTo>
                    <a:pt x="88" y="842"/>
                  </a:lnTo>
                  <a:lnTo>
                    <a:pt x="89" y="842"/>
                  </a:lnTo>
                  <a:close/>
                  <a:moveTo>
                    <a:pt x="79" y="856"/>
                  </a:moveTo>
                  <a:lnTo>
                    <a:pt x="79" y="857"/>
                  </a:lnTo>
                  <a:lnTo>
                    <a:pt x="78" y="857"/>
                  </a:lnTo>
                  <a:lnTo>
                    <a:pt x="78" y="858"/>
                  </a:lnTo>
                  <a:lnTo>
                    <a:pt x="77" y="858"/>
                  </a:lnTo>
                  <a:lnTo>
                    <a:pt x="77" y="859"/>
                  </a:lnTo>
                  <a:lnTo>
                    <a:pt x="76" y="859"/>
                  </a:lnTo>
                  <a:lnTo>
                    <a:pt x="76" y="860"/>
                  </a:lnTo>
                  <a:lnTo>
                    <a:pt x="75" y="860"/>
                  </a:lnTo>
                  <a:lnTo>
                    <a:pt x="75" y="861"/>
                  </a:lnTo>
                  <a:lnTo>
                    <a:pt x="74" y="861"/>
                  </a:lnTo>
                  <a:lnTo>
                    <a:pt x="75" y="861"/>
                  </a:lnTo>
                  <a:lnTo>
                    <a:pt x="75" y="860"/>
                  </a:lnTo>
                  <a:lnTo>
                    <a:pt x="75" y="859"/>
                  </a:lnTo>
                  <a:lnTo>
                    <a:pt x="76" y="859"/>
                  </a:lnTo>
                  <a:lnTo>
                    <a:pt x="76" y="858"/>
                  </a:lnTo>
                  <a:lnTo>
                    <a:pt x="77" y="858"/>
                  </a:lnTo>
                  <a:lnTo>
                    <a:pt x="77" y="857"/>
                  </a:lnTo>
                  <a:lnTo>
                    <a:pt x="78" y="857"/>
                  </a:lnTo>
                  <a:lnTo>
                    <a:pt x="79" y="857"/>
                  </a:lnTo>
                  <a:lnTo>
                    <a:pt x="79" y="856"/>
                  </a:lnTo>
                  <a:close/>
                  <a:moveTo>
                    <a:pt x="62" y="877"/>
                  </a:moveTo>
                  <a:lnTo>
                    <a:pt x="61" y="877"/>
                  </a:lnTo>
                  <a:lnTo>
                    <a:pt x="61" y="878"/>
                  </a:lnTo>
                  <a:lnTo>
                    <a:pt x="61" y="877"/>
                  </a:lnTo>
                  <a:lnTo>
                    <a:pt x="62" y="878"/>
                  </a:lnTo>
                  <a:lnTo>
                    <a:pt x="61" y="878"/>
                  </a:lnTo>
                  <a:lnTo>
                    <a:pt x="61" y="878"/>
                  </a:lnTo>
                  <a:lnTo>
                    <a:pt x="61" y="879"/>
                  </a:lnTo>
                  <a:lnTo>
                    <a:pt x="61" y="878"/>
                  </a:lnTo>
                  <a:lnTo>
                    <a:pt x="61" y="877"/>
                  </a:lnTo>
                  <a:lnTo>
                    <a:pt x="61" y="877"/>
                  </a:lnTo>
                  <a:lnTo>
                    <a:pt x="62" y="877"/>
                  </a:lnTo>
                  <a:lnTo>
                    <a:pt x="62" y="876"/>
                  </a:lnTo>
                  <a:lnTo>
                    <a:pt x="62" y="877"/>
                  </a:lnTo>
                  <a:close/>
                  <a:moveTo>
                    <a:pt x="86" y="848"/>
                  </a:moveTo>
                  <a:lnTo>
                    <a:pt x="85" y="848"/>
                  </a:lnTo>
                  <a:lnTo>
                    <a:pt x="85" y="849"/>
                  </a:lnTo>
                  <a:lnTo>
                    <a:pt x="84" y="849"/>
                  </a:lnTo>
                  <a:lnTo>
                    <a:pt x="84" y="850"/>
                  </a:lnTo>
                  <a:lnTo>
                    <a:pt x="83" y="850"/>
                  </a:lnTo>
                  <a:lnTo>
                    <a:pt x="84" y="850"/>
                  </a:lnTo>
                  <a:lnTo>
                    <a:pt x="84" y="849"/>
                  </a:lnTo>
                  <a:lnTo>
                    <a:pt x="85" y="849"/>
                  </a:lnTo>
                  <a:lnTo>
                    <a:pt x="85" y="848"/>
                  </a:lnTo>
                  <a:lnTo>
                    <a:pt x="85" y="849"/>
                  </a:lnTo>
                  <a:lnTo>
                    <a:pt x="85" y="848"/>
                  </a:lnTo>
                  <a:lnTo>
                    <a:pt x="86" y="848"/>
                  </a:lnTo>
                  <a:lnTo>
                    <a:pt x="86" y="848"/>
                  </a:lnTo>
                  <a:lnTo>
                    <a:pt x="87" y="848"/>
                  </a:lnTo>
                  <a:lnTo>
                    <a:pt x="86" y="848"/>
                  </a:lnTo>
                  <a:lnTo>
                    <a:pt x="86" y="848"/>
                  </a:lnTo>
                  <a:close/>
                  <a:moveTo>
                    <a:pt x="66" y="872"/>
                  </a:moveTo>
                  <a:lnTo>
                    <a:pt x="66" y="873"/>
                  </a:lnTo>
                  <a:lnTo>
                    <a:pt x="65" y="873"/>
                  </a:lnTo>
                  <a:lnTo>
                    <a:pt x="65" y="872"/>
                  </a:lnTo>
                  <a:lnTo>
                    <a:pt x="66" y="872"/>
                  </a:lnTo>
                  <a:close/>
                  <a:moveTo>
                    <a:pt x="161" y="50"/>
                  </a:moveTo>
                  <a:lnTo>
                    <a:pt x="162" y="50"/>
                  </a:lnTo>
                  <a:lnTo>
                    <a:pt x="162" y="49"/>
                  </a:lnTo>
                  <a:lnTo>
                    <a:pt x="162" y="48"/>
                  </a:lnTo>
                  <a:lnTo>
                    <a:pt x="163" y="48"/>
                  </a:lnTo>
                  <a:lnTo>
                    <a:pt x="163" y="49"/>
                  </a:lnTo>
                  <a:lnTo>
                    <a:pt x="162" y="49"/>
                  </a:lnTo>
                  <a:lnTo>
                    <a:pt x="162" y="50"/>
                  </a:lnTo>
                  <a:lnTo>
                    <a:pt x="161" y="50"/>
                  </a:lnTo>
                  <a:close/>
                  <a:moveTo>
                    <a:pt x="79" y="856"/>
                  </a:moveTo>
                  <a:lnTo>
                    <a:pt x="80" y="855"/>
                  </a:lnTo>
                  <a:lnTo>
                    <a:pt x="80" y="855"/>
                  </a:lnTo>
                  <a:lnTo>
                    <a:pt x="81" y="855"/>
                  </a:lnTo>
                  <a:lnTo>
                    <a:pt x="81" y="854"/>
                  </a:lnTo>
                  <a:lnTo>
                    <a:pt x="81" y="854"/>
                  </a:lnTo>
                  <a:lnTo>
                    <a:pt x="81" y="854"/>
                  </a:lnTo>
                  <a:lnTo>
                    <a:pt x="81" y="855"/>
                  </a:lnTo>
                  <a:lnTo>
                    <a:pt x="81" y="855"/>
                  </a:lnTo>
                  <a:lnTo>
                    <a:pt x="80" y="855"/>
                  </a:lnTo>
                  <a:lnTo>
                    <a:pt x="80" y="856"/>
                  </a:lnTo>
                  <a:lnTo>
                    <a:pt x="79" y="856"/>
                  </a:lnTo>
                  <a:close/>
                  <a:moveTo>
                    <a:pt x="68" y="869"/>
                  </a:moveTo>
                  <a:lnTo>
                    <a:pt x="68" y="868"/>
                  </a:lnTo>
                  <a:lnTo>
                    <a:pt x="68" y="869"/>
                  </a:lnTo>
                  <a:close/>
                  <a:moveTo>
                    <a:pt x="151" y="50"/>
                  </a:moveTo>
                  <a:lnTo>
                    <a:pt x="151" y="50"/>
                  </a:lnTo>
                  <a:lnTo>
                    <a:pt x="151" y="51"/>
                  </a:lnTo>
                  <a:lnTo>
                    <a:pt x="151" y="51"/>
                  </a:lnTo>
                  <a:lnTo>
                    <a:pt x="151" y="50"/>
                  </a:lnTo>
                  <a:lnTo>
                    <a:pt x="151" y="51"/>
                  </a:lnTo>
                  <a:lnTo>
                    <a:pt x="151" y="50"/>
                  </a:lnTo>
                  <a:close/>
                  <a:moveTo>
                    <a:pt x="74" y="863"/>
                  </a:moveTo>
                  <a:lnTo>
                    <a:pt x="73" y="863"/>
                  </a:lnTo>
                  <a:lnTo>
                    <a:pt x="73" y="864"/>
                  </a:lnTo>
                  <a:lnTo>
                    <a:pt x="73" y="863"/>
                  </a:lnTo>
                  <a:lnTo>
                    <a:pt x="74" y="863"/>
                  </a:lnTo>
                  <a:close/>
                  <a:moveTo>
                    <a:pt x="100" y="830"/>
                  </a:moveTo>
                  <a:lnTo>
                    <a:pt x="100" y="829"/>
                  </a:lnTo>
                  <a:lnTo>
                    <a:pt x="100" y="830"/>
                  </a:lnTo>
                  <a:close/>
                  <a:moveTo>
                    <a:pt x="82" y="853"/>
                  </a:moveTo>
                  <a:lnTo>
                    <a:pt x="81" y="853"/>
                  </a:lnTo>
                  <a:lnTo>
                    <a:pt x="81" y="854"/>
                  </a:lnTo>
                  <a:lnTo>
                    <a:pt x="81" y="853"/>
                  </a:lnTo>
                  <a:lnTo>
                    <a:pt x="82" y="853"/>
                  </a:lnTo>
                  <a:close/>
                  <a:moveTo>
                    <a:pt x="83" y="852"/>
                  </a:moveTo>
                  <a:lnTo>
                    <a:pt x="82" y="852"/>
                  </a:lnTo>
                  <a:lnTo>
                    <a:pt x="83" y="852"/>
                  </a:lnTo>
                  <a:lnTo>
                    <a:pt x="83" y="851"/>
                  </a:lnTo>
                  <a:lnTo>
                    <a:pt x="83" y="852"/>
                  </a:lnTo>
                  <a:close/>
                  <a:moveTo>
                    <a:pt x="89" y="842"/>
                  </a:moveTo>
                  <a:lnTo>
                    <a:pt x="89" y="841"/>
                  </a:lnTo>
                  <a:lnTo>
                    <a:pt x="90" y="841"/>
                  </a:lnTo>
                  <a:lnTo>
                    <a:pt x="90" y="842"/>
                  </a:lnTo>
                  <a:lnTo>
                    <a:pt x="89" y="842"/>
                  </a:lnTo>
                  <a:close/>
                  <a:moveTo>
                    <a:pt x="93" y="838"/>
                  </a:moveTo>
                  <a:lnTo>
                    <a:pt x="93" y="839"/>
                  </a:lnTo>
                  <a:lnTo>
                    <a:pt x="92" y="839"/>
                  </a:lnTo>
                  <a:lnTo>
                    <a:pt x="93" y="838"/>
                  </a:lnTo>
                  <a:close/>
                  <a:moveTo>
                    <a:pt x="95" y="836"/>
                  </a:moveTo>
                  <a:lnTo>
                    <a:pt x="94" y="836"/>
                  </a:lnTo>
                  <a:lnTo>
                    <a:pt x="95" y="836"/>
                  </a:lnTo>
                  <a:close/>
                  <a:moveTo>
                    <a:pt x="41" y="907"/>
                  </a:moveTo>
                  <a:lnTo>
                    <a:pt x="41" y="906"/>
                  </a:lnTo>
                  <a:lnTo>
                    <a:pt x="41" y="907"/>
                  </a:lnTo>
                  <a:close/>
                  <a:moveTo>
                    <a:pt x="74" y="861"/>
                  </a:moveTo>
                  <a:lnTo>
                    <a:pt x="74" y="861"/>
                  </a:lnTo>
                  <a:lnTo>
                    <a:pt x="74" y="862"/>
                  </a:lnTo>
                  <a:lnTo>
                    <a:pt x="74" y="861"/>
                  </a:lnTo>
                  <a:lnTo>
                    <a:pt x="74" y="861"/>
                  </a:lnTo>
                  <a:close/>
                  <a:moveTo>
                    <a:pt x="91" y="840"/>
                  </a:moveTo>
                  <a:lnTo>
                    <a:pt x="92" y="840"/>
                  </a:lnTo>
                  <a:lnTo>
                    <a:pt x="91" y="840"/>
                  </a:lnTo>
                  <a:close/>
                  <a:moveTo>
                    <a:pt x="93" y="838"/>
                  </a:moveTo>
                  <a:lnTo>
                    <a:pt x="93" y="838"/>
                  </a:lnTo>
                  <a:lnTo>
                    <a:pt x="93" y="838"/>
                  </a:lnTo>
                  <a:close/>
                  <a:moveTo>
                    <a:pt x="93" y="838"/>
                  </a:moveTo>
                  <a:lnTo>
                    <a:pt x="93" y="837"/>
                  </a:lnTo>
                  <a:lnTo>
                    <a:pt x="93" y="837"/>
                  </a:lnTo>
                  <a:lnTo>
                    <a:pt x="93" y="837"/>
                  </a:lnTo>
                  <a:lnTo>
                    <a:pt x="93" y="838"/>
                  </a:lnTo>
                  <a:close/>
                  <a:moveTo>
                    <a:pt x="52" y="891"/>
                  </a:moveTo>
                  <a:lnTo>
                    <a:pt x="52" y="890"/>
                  </a:lnTo>
                  <a:lnTo>
                    <a:pt x="52" y="891"/>
                  </a:lnTo>
                  <a:close/>
                  <a:moveTo>
                    <a:pt x="67" y="871"/>
                  </a:moveTo>
                  <a:lnTo>
                    <a:pt x="67" y="870"/>
                  </a:lnTo>
                  <a:lnTo>
                    <a:pt x="67" y="871"/>
                  </a:lnTo>
                  <a:close/>
                  <a:moveTo>
                    <a:pt x="52" y="891"/>
                  </a:moveTo>
                  <a:lnTo>
                    <a:pt x="51" y="891"/>
                  </a:lnTo>
                  <a:lnTo>
                    <a:pt x="52" y="891"/>
                  </a:lnTo>
                  <a:close/>
                </a:path>
              </a:pathLst>
            </a:custGeom>
            <a:blipFill>
              <a:blip r:embed="rId13"/>
              <a:stretch>
                <a:fillRect/>
              </a:stretch>
            </a:blipFill>
            <a:ln w="3175">
              <a:solidFill>
                <a:schemeClr val="tx1"/>
              </a:solidFill>
            </a:ln>
          </p:spPr>
          <p:txBody>
            <a:bodyPr lIns="82890" tIns="41446" rIns="82890" bIns="41446"/>
            <a:lstStyle/>
            <a:p>
              <a:pPr>
                <a:defRPr/>
              </a:pPr>
              <a:endParaRPr lang="en-GB" sz="1632">
                <a:solidFill>
                  <a:srgbClr val="353D30"/>
                </a:solidFill>
                <a:latin typeface="Arial" panose="020B0604020202020204" pitchFamily="34" charset="0"/>
                <a:cs typeface="Arial" panose="020B0604020202020204" pitchFamily="34" charset="0"/>
              </a:endParaRPr>
            </a:p>
          </p:txBody>
        </p:sp>
        <p:sp>
          <p:nvSpPr>
            <p:cNvPr id="49" name="Google Shape;275;p23">
              <a:extLst>
                <a:ext uri="{FF2B5EF4-FFF2-40B4-BE49-F238E27FC236}">
                  <a16:creationId xmlns:a16="http://schemas.microsoft.com/office/drawing/2014/main" id="{435D499E-C477-53D9-92B4-729AA599FD64}"/>
                </a:ext>
              </a:extLst>
            </p:cNvPr>
            <p:cNvSpPr txBox="1">
              <a:spLocks/>
            </p:cNvSpPr>
            <p:nvPr/>
          </p:nvSpPr>
          <p:spPr>
            <a:xfrm>
              <a:off x="5377285" y="2240046"/>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1000 (Yr. 2030)</a:t>
              </a:r>
            </a:p>
          </p:txBody>
        </p:sp>
        <p:sp>
          <p:nvSpPr>
            <p:cNvPr id="50" name="Google Shape;275;p23">
              <a:extLst>
                <a:ext uri="{FF2B5EF4-FFF2-40B4-BE49-F238E27FC236}">
                  <a16:creationId xmlns:a16="http://schemas.microsoft.com/office/drawing/2014/main" id="{5A963F9B-A6A8-A22B-6198-BE0B98622F68}"/>
                </a:ext>
              </a:extLst>
            </p:cNvPr>
            <p:cNvSpPr txBox="1">
              <a:spLocks/>
            </p:cNvSpPr>
            <p:nvPr/>
          </p:nvSpPr>
          <p:spPr>
            <a:xfrm>
              <a:off x="4959597" y="2915996"/>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1000 (Yr. 2030)</a:t>
              </a:r>
            </a:p>
          </p:txBody>
        </p:sp>
        <p:cxnSp>
          <p:nvCxnSpPr>
            <p:cNvPr id="51" name="Google Shape;1066;p36">
              <a:extLst>
                <a:ext uri="{FF2B5EF4-FFF2-40B4-BE49-F238E27FC236}">
                  <a16:creationId xmlns:a16="http://schemas.microsoft.com/office/drawing/2014/main" id="{BDA58F40-E705-348B-B5DD-665A7376BDE1}"/>
                </a:ext>
              </a:extLst>
            </p:cNvPr>
            <p:cNvCxnSpPr>
              <a:cxnSpLocks/>
              <a:endCxn id="23" idx="37"/>
            </p:cNvCxnSpPr>
            <p:nvPr/>
          </p:nvCxnSpPr>
          <p:spPr>
            <a:xfrm flipH="1" flipV="1">
              <a:off x="3733771" y="2726347"/>
              <a:ext cx="142225" cy="329594"/>
            </a:xfrm>
            <a:prstGeom prst="straightConnector1">
              <a:avLst/>
            </a:prstGeom>
            <a:ln w="25400">
              <a:solidFill>
                <a:schemeClr val="bg1">
                  <a:lumMod val="75000"/>
                </a:schemeClr>
              </a:solidFill>
              <a:prstDash val="sysDot"/>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52" name="Google Shape;275;p23">
              <a:extLst>
                <a:ext uri="{FF2B5EF4-FFF2-40B4-BE49-F238E27FC236}">
                  <a16:creationId xmlns:a16="http://schemas.microsoft.com/office/drawing/2014/main" id="{90A5AD86-E585-1C7A-3098-3AC5E37DCDC7}"/>
                </a:ext>
              </a:extLst>
            </p:cNvPr>
            <p:cNvSpPr txBox="1">
              <a:spLocks/>
            </p:cNvSpPr>
            <p:nvPr/>
          </p:nvSpPr>
          <p:spPr>
            <a:xfrm>
              <a:off x="2164085" y="2731265"/>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100MW (Yr. 2030)</a:t>
              </a:r>
            </a:p>
          </p:txBody>
        </p:sp>
        <p:cxnSp>
          <p:nvCxnSpPr>
            <p:cNvPr id="53" name="Google Shape;1066;p36">
              <a:extLst>
                <a:ext uri="{FF2B5EF4-FFF2-40B4-BE49-F238E27FC236}">
                  <a16:creationId xmlns:a16="http://schemas.microsoft.com/office/drawing/2014/main" id="{4F16EA95-463A-B863-6719-04253ED0915A}"/>
                </a:ext>
              </a:extLst>
            </p:cNvPr>
            <p:cNvCxnSpPr>
              <a:cxnSpLocks/>
              <a:endCxn id="24" idx="37"/>
            </p:cNvCxnSpPr>
            <p:nvPr/>
          </p:nvCxnSpPr>
          <p:spPr>
            <a:xfrm>
              <a:off x="4183557" y="3003938"/>
              <a:ext cx="733131" cy="229273"/>
            </a:xfrm>
            <a:prstGeom prst="straightConnector1">
              <a:avLst/>
            </a:prstGeom>
            <a:noFill/>
            <a:ln w="28575" cap="flat" cmpd="sng">
              <a:solidFill>
                <a:schemeClr val="accent1"/>
              </a:solidFill>
              <a:prstDash val="sysDot"/>
              <a:round/>
              <a:headEnd type="none" w="med" len="med"/>
              <a:tailEnd type="none" w="med" len="med"/>
            </a:ln>
          </p:spPr>
        </p:cxnSp>
        <p:sp>
          <p:nvSpPr>
            <p:cNvPr id="54" name="Google Shape;275;p23">
              <a:extLst>
                <a:ext uri="{FF2B5EF4-FFF2-40B4-BE49-F238E27FC236}">
                  <a16:creationId xmlns:a16="http://schemas.microsoft.com/office/drawing/2014/main" id="{69473535-909A-8DC8-89BD-D30AC1EFDAEB}"/>
                </a:ext>
              </a:extLst>
            </p:cNvPr>
            <p:cNvSpPr txBox="1">
              <a:spLocks/>
            </p:cNvSpPr>
            <p:nvPr/>
          </p:nvSpPr>
          <p:spPr>
            <a:xfrm>
              <a:off x="3796693" y="2886552"/>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100" dirty="0">
                  <a:solidFill>
                    <a:srgbClr val="002060"/>
                  </a:solidFill>
                </a:rPr>
                <a:t>300 MW (Yr. 2027)</a:t>
              </a:r>
            </a:p>
          </p:txBody>
        </p:sp>
        <p:sp>
          <p:nvSpPr>
            <p:cNvPr id="55" name="Google Shape;275;p23">
              <a:extLst>
                <a:ext uri="{FF2B5EF4-FFF2-40B4-BE49-F238E27FC236}">
                  <a16:creationId xmlns:a16="http://schemas.microsoft.com/office/drawing/2014/main" id="{4E3F953D-1F7C-6A1A-4F77-E2EBF0A6FBA2}"/>
                </a:ext>
              </a:extLst>
            </p:cNvPr>
            <p:cNvSpPr txBox="1">
              <a:spLocks/>
            </p:cNvSpPr>
            <p:nvPr/>
          </p:nvSpPr>
          <p:spPr>
            <a:xfrm>
              <a:off x="2279446" y="3745437"/>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450 MW </a:t>
              </a:r>
            </a:p>
          </p:txBody>
        </p:sp>
        <p:sp>
          <p:nvSpPr>
            <p:cNvPr id="56" name="Rectangle 55">
              <a:extLst>
                <a:ext uri="{FF2B5EF4-FFF2-40B4-BE49-F238E27FC236}">
                  <a16:creationId xmlns:a16="http://schemas.microsoft.com/office/drawing/2014/main" id="{5D10A923-E363-5893-C357-830CC5E5070A}"/>
                </a:ext>
              </a:extLst>
            </p:cNvPr>
            <p:cNvSpPr/>
            <p:nvPr/>
          </p:nvSpPr>
          <p:spPr>
            <a:xfrm>
              <a:off x="4130238" y="1171604"/>
              <a:ext cx="93525" cy="639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38D372EF-F9CB-164F-8A6A-067B0D760FE2}"/>
                </a:ext>
              </a:extLst>
            </p:cNvPr>
            <p:cNvSpPr/>
            <p:nvPr/>
          </p:nvSpPr>
          <p:spPr>
            <a:xfrm>
              <a:off x="4051161" y="2343959"/>
              <a:ext cx="93525" cy="639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C6C10F21-9A47-156D-8E10-9FC473BE47B8}"/>
                </a:ext>
              </a:extLst>
            </p:cNvPr>
            <p:cNvSpPr/>
            <p:nvPr/>
          </p:nvSpPr>
          <p:spPr>
            <a:xfrm>
              <a:off x="5145469" y="387871"/>
              <a:ext cx="93525" cy="63974"/>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Google Shape;275;p23">
              <a:extLst>
                <a:ext uri="{FF2B5EF4-FFF2-40B4-BE49-F238E27FC236}">
                  <a16:creationId xmlns:a16="http://schemas.microsoft.com/office/drawing/2014/main" id="{28173DE1-35F0-18DA-3160-1BFDAC6EC7FC}"/>
                </a:ext>
              </a:extLst>
            </p:cNvPr>
            <p:cNvSpPr txBox="1">
              <a:spLocks/>
            </p:cNvSpPr>
            <p:nvPr/>
          </p:nvSpPr>
          <p:spPr>
            <a:xfrm>
              <a:off x="4208141" y="944298"/>
              <a:ext cx="2484870" cy="174012"/>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Load </a:t>
              </a:r>
            </a:p>
          </p:txBody>
        </p:sp>
        <p:grpSp>
          <p:nvGrpSpPr>
            <p:cNvPr id="60" name="Group 59">
              <a:extLst>
                <a:ext uri="{FF2B5EF4-FFF2-40B4-BE49-F238E27FC236}">
                  <a16:creationId xmlns:a16="http://schemas.microsoft.com/office/drawing/2014/main" id="{88B1B18B-E0A2-5087-BF5F-FD0330695157}"/>
                </a:ext>
              </a:extLst>
            </p:cNvPr>
            <p:cNvGrpSpPr/>
            <p:nvPr/>
          </p:nvGrpSpPr>
          <p:grpSpPr>
            <a:xfrm>
              <a:off x="5157958" y="559845"/>
              <a:ext cx="95950" cy="430639"/>
              <a:chOff x="8884694" y="3535004"/>
              <a:chExt cx="95950" cy="430639"/>
            </a:xfrm>
          </p:grpSpPr>
          <p:sp>
            <p:nvSpPr>
              <p:cNvPr id="68" name="Rectangle 67">
                <a:extLst>
                  <a:ext uri="{FF2B5EF4-FFF2-40B4-BE49-F238E27FC236}">
                    <a16:creationId xmlns:a16="http://schemas.microsoft.com/office/drawing/2014/main" id="{D1A36686-0045-11F1-59E6-951CB7C9A3BA}"/>
                  </a:ext>
                </a:extLst>
              </p:cNvPr>
              <p:cNvSpPr/>
              <p:nvPr/>
            </p:nvSpPr>
            <p:spPr>
              <a:xfrm>
                <a:off x="8884694" y="3535004"/>
                <a:ext cx="93525" cy="6397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21FF1341-FFA0-76C6-D603-A124D3DC8C07}"/>
                  </a:ext>
                </a:extLst>
              </p:cNvPr>
              <p:cNvSpPr/>
              <p:nvPr/>
            </p:nvSpPr>
            <p:spPr>
              <a:xfrm>
                <a:off x="8887119" y="3901669"/>
                <a:ext cx="93525" cy="639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 name="Google Shape;275;p23">
              <a:extLst>
                <a:ext uri="{FF2B5EF4-FFF2-40B4-BE49-F238E27FC236}">
                  <a16:creationId xmlns:a16="http://schemas.microsoft.com/office/drawing/2014/main" id="{88DA9641-71F0-D7EE-0156-21CC15EE0775}"/>
                </a:ext>
              </a:extLst>
            </p:cNvPr>
            <p:cNvSpPr txBox="1">
              <a:spLocks/>
            </p:cNvSpPr>
            <p:nvPr/>
          </p:nvSpPr>
          <p:spPr>
            <a:xfrm>
              <a:off x="4430725" y="779668"/>
              <a:ext cx="2484870" cy="174012"/>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Future Lines </a:t>
              </a:r>
            </a:p>
          </p:txBody>
        </p:sp>
        <p:sp>
          <p:nvSpPr>
            <p:cNvPr id="62" name="Rectangle 61">
              <a:extLst>
                <a:ext uri="{FF2B5EF4-FFF2-40B4-BE49-F238E27FC236}">
                  <a16:creationId xmlns:a16="http://schemas.microsoft.com/office/drawing/2014/main" id="{C1F96484-D72C-6D10-FE78-0A98C6324422}"/>
                </a:ext>
              </a:extLst>
            </p:cNvPr>
            <p:cNvSpPr/>
            <p:nvPr/>
          </p:nvSpPr>
          <p:spPr>
            <a:xfrm>
              <a:off x="5162557" y="754649"/>
              <a:ext cx="93525" cy="63974"/>
            </a:xfrm>
            <a:prstGeom prst="rect">
              <a:avLst/>
            </a:prstGeom>
            <a:solidFill>
              <a:schemeClr val="bg1">
                <a:lumMod val="8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3" name="Google Shape;1066;p36">
              <a:extLst>
                <a:ext uri="{FF2B5EF4-FFF2-40B4-BE49-F238E27FC236}">
                  <a16:creationId xmlns:a16="http://schemas.microsoft.com/office/drawing/2014/main" id="{AE416C1A-EEB8-7D60-24CC-F563AADCBDC7}"/>
                </a:ext>
              </a:extLst>
            </p:cNvPr>
            <p:cNvCxnSpPr>
              <a:cxnSpLocks/>
            </p:cNvCxnSpPr>
            <p:nvPr/>
          </p:nvCxnSpPr>
          <p:spPr>
            <a:xfrm flipV="1">
              <a:off x="4180249" y="2334864"/>
              <a:ext cx="897523" cy="328434"/>
            </a:xfrm>
            <a:prstGeom prst="straightConnector1">
              <a:avLst/>
            </a:prstGeom>
            <a:noFill/>
            <a:ln w="28575" cap="flat" cmpd="sng">
              <a:solidFill>
                <a:schemeClr val="tx2">
                  <a:lumMod val="75000"/>
                </a:schemeClr>
              </a:solidFill>
              <a:prstDash val="sysDot"/>
              <a:round/>
              <a:headEnd type="none" w="med" len="med"/>
              <a:tailEnd type="none" w="med" len="med"/>
            </a:ln>
          </p:spPr>
        </p:cxnSp>
        <p:cxnSp>
          <p:nvCxnSpPr>
            <p:cNvPr id="64" name="Google Shape;1066;p36">
              <a:extLst>
                <a:ext uri="{FF2B5EF4-FFF2-40B4-BE49-F238E27FC236}">
                  <a16:creationId xmlns:a16="http://schemas.microsoft.com/office/drawing/2014/main" id="{7D3B7D55-9766-04C9-CF27-B05D1435EC48}"/>
                </a:ext>
              </a:extLst>
            </p:cNvPr>
            <p:cNvCxnSpPr>
              <a:cxnSpLocks/>
            </p:cNvCxnSpPr>
            <p:nvPr/>
          </p:nvCxnSpPr>
          <p:spPr>
            <a:xfrm flipV="1">
              <a:off x="4064808" y="2160170"/>
              <a:ext cx="897523" cy="328434"/>
            </a:xfrm>
            <a:prstGeom prst="straightConnector1">
              <a:avLst/>
            </a:prstGeom>
            <a:noFill/>
            <a:ln w="28575" cap="flat" cmpd="sng">
              <a:solidFill>
                <a:schemeClr val="tx2">
                  <a:lumMod val="75000"/>
                </a:schemeClr>
              </a:solidFill>
              <a:prstDash val="sysDot"/>
              <a:round/>
              <a:headEnd type="none" w="med" len="med"/>
              <a:tailEnd type="none" w="med" len="med"/>
            </a:ln>
          </p:spPr>
        </p:cxnSp>
        <p:sp>
          <p:nvSpPr>
            <p:cNvPr id="65" name="Google Shape;275;p23">
              <a:extLst>
                <a:ext uri="{FF2B5EF4-FFF2-40B4-BE49-F238E27FC236}">
                  <a16:creationId xmlns:a16="http://schemas.microsoft.com/office/drawing/2014/main" id="{9674CA77-6E5E-A69C-3B31-5917C1AC8BC0}"/>
                </a:ext>
              </a:extLst>
            </p:cNvPr>
            <p:cNvSpPr txBox="1">
              <a:spLocks/>
            </p:cNvSpPr>
            <p:nvPr/>
          </p:nvSpPr>
          <p:spPr>
            <a:xfrm>
              <a:off x="3790631" y="2084039"/>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200MW</a:t>
              </a:r>
            </a:p>
          </p:txBody>
        </p:sp>
        <p:sp>
          <p:nvSpPr>
            <p:cNvPr id="66" name="Google Shape;275;p23">
              <a:extLst>
                <a:ext uri="{FF2B5EF4-FFF2-40B4-BE49-F238E27FC236}">
                  <a16:creationId xmlns:a16="http://schemas.microsoft.com/office/drawing/2014/main" id="{820EBFE0-D90B-8F14-E8D8-DA0571E398B8}"/>
                </a:ext>
              </a:extLst>
            </p:cNvPr>
            <p:cNvSpPr txBox="1">
              <a:spLocks/>
            </p:cNvSpPr>
            <p:nvPr/>
          </p:nvSpPr>
          <p:spPr>
            <a:xfrm>
              <a:off x="4091372" y="2363134"/>
              <a:ext cx="1789627" cy="196200"/>
            </a:xfrm>
            <a:prstGeom prst="rect">
              <a:avLst/>
            </a:prstGeom>
            <a:noFill/>
            <a:ln>
              <a:noFill/>
            </a:ln>
          </p:spPr>
          <p:txBody>
            <a:bodyPr spcFirstLastPara="1" wrap="square" lIns="91413" tIns="91413" rIns="91413" bIns="91413"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1pPr>
              <a:lvl2pPr marR="0" lvl="1"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2pPr>
              <a:lvl3pPr marR="0" lvl="2"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3pPr>
              <a:lvl4pPr marR="0" lvl="3"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4pPr>
              <a:lvl5pPr marR="0" lvl="4"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5pPr>
              <a:lvl6pPr marR="0" lvl="5"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6pPr>
              <a:lvl7pPr marR="0" lvl="6"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7pPr>
              <a:lvl8pPr marR="0" lvl="7"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8pPr>
              <a:lvl9pPr marR="0" lvl="8" algn="ctr" rtl="0">
                <a:lnSpc>
                  <a:spcPct val="100000"/>
                </a:lnSpc>
                <a:spcBef>
                  <a:spcPts val="0"/>
                </a:spcBef>
                <a:spcAft>
                  <a:spcPts val="0"/>
                </a:spcAft>
                <a:buClr>
                  <a:srgbClr val="FFFFFF"/>
                </a:buClr>
                <a:buSzPts val="1200"/>
                <a:buFont typeface="Roboto Black"/>
                <a:buNone/>
                <a:defRPr sz="1200" b="0" i="0" u="none" strike="noStrike" cap="none">
                  <a:solidFill>
                    <a:srgbClr val="FFFFFF"/>
                  </a:solidFill>
                  <a:latin typeface="Roboto Black"/>
                  <a:ea typeface="Roboto Black"/>
                  <a:cs typeface="Roboto Black"/>
                  <a:sym typeface="Roboto Black"/>
                </a:defRPr>
              </a:lvl9pPr>
            </a:lstStyle>
            <a:p>
              <a:r>
                <a:rPr lang="en-US" sz="1000" dirty="0">
                  <a:solidFill>
                    <a:srgbClr val="002060"/>
                  </a:solidFill>
                </a:rPr>
                <a:t>1000MW</a:t>
              </a:r>
            </a:p>
          </p:txBody>
        </p:sp>
        <p:sp>
          <p:nvSpPr>
            <p:cNvPr id="67" name="Rectangle 66">
              <a:extLst>
                <a:ext uri="{FF2B5EF4-FFF2-40B4-BE49-F238E27FC236}">
                  <a16:creationId xmlns:a16="http://schemas.microsoft.com/office/drawing/2014/main" id="{4A364848-E803-3781-3EC2-A8CBC0836E51}"/>
                </a:ext>
              </a:extLst>
            </p:cNvPr>
            <p:cNvSpPr/>
            <p:nvPr/>
          </p:nvSpPr>
          <p:spPr>
            <a:xfrm>
              <a:off x="4025569" y="2484739"/>
              <a:ext cx="93525" cy="639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0" name="TextBox 69">
            <a:extLst>
              <a:ext uri="{FF2B5EF4-FFF2-40B4-BE49-F238E27FC236}">
                <a16:creationId xmlns:a16="http://schemas.microsoft.com/office/drawing/2014/main" id="{978C7EF9-A947-5977-A9D5-2D59A457EF64}"/>
              </a:ext>
            </a:extLst>
          </p:cNvPr>
          <p:cNvSpPr txBox="1"/>
          <p:nvPr/>
        </p:nvSpPr>
        <p:spPr>
          <a:xfrm>
            <a:off x="5776594" y="1872478"/>
            <a:ext cx="6081353" cy="2308023"/>
          </a:xfrm>
          <a:prstGeom prst="rect">
            <a:avLst/>
          </a:prstGeom>
          <a:noFill/>
        </p:spPr>
        <p:txBody>
          <a:bodyPr wrap="square" rtlCol="0">
            <a:spAutoFit/>
          </a:bodyPr>
          <a:lstStyle/>
          <a:p>
            <a:pPr marL="457154" indent="-457154">
              <a:buFont typeface="Arial" panose="020B0604020202020204" pitchFamily="34" charset="0"/>
              <a:buChar char="•"/>
            </a:pPr>
            <a:r>
              <a:rPr lang="en-GB" sz="2400" dirty="0">
                <a:solidFill>
                  <a:srgbClr val="004672"/>
                </a:solidFill>
              </a:rPr>
              <a:t>600 M people</a:t>
            </a:r>
          </a:p>
          <a:p>
            <a:pPr marL="457154" indent="-457154">
              <a:buFont typeface="Arial" panose="020B0604020202020204" pitchFamily="34" charset="0"/>
              <a:buChar char="•"/>
            </a:pPr>
            <a:r>
              <a:rPr lang="en-GB" sz="2400" dirty="0">
                <a:solidFill>
                  <a:srgbClr val="004672"/>
                </a:solidFill>
              </a:rPr>
              <a:t>13 countries</a:t>
            </a:r>
          </a:p>
          <a:p>
            <a:pPr marL="457154" indent="-457154">
              <a:buFont typeface="Arial" panose="020B0604020202020204" pitchFamily="34" charset="0"/>
              <a:buChar char="•"/>
            </a:pPr>
            <a:r>
              <a:rPr lang="en-GB" sz="2400" dirty="0">
                <a:solidFill>
                  <a:srgbClr val="004672"/>
                </a:solidFill>
              </a:rPr>
              <a:t>6 M square km</a:t>
            </a:r>
          </a:p>
          <a:p>
            <a:pPr marL="457154" indent="-457154">
              <a:buFont typeface="Arial" panose="020B0604020202020204" pitchFamily="34" charset="0"/>
              <a:buChar char="•"/>
            </a:pPr>
            <a:r>
              <a:rPr lang="en-GB" sz="2400" dirty="0">
                <a:solidFill>
                  <a:srgbClr val="004672"/>
                </a:solidFill>
              </a:rPr>
              <a:t>86 GW of installed generation capacity</a:t>
            </a:r>
          </a:p>
          <a:p>
            <a:pPr marL="457154" indent="-457154">
              <a:buFont typeface="Arial" panose="020B0604020202020204" pitchFamily="34" charset="0"/>
              <a:buChar char="•"/>
            </a:pPr>
            <a:r>
              <a:rPr lang="en-GB" sz="2400" dirty="0">
                <a:solidFill>
                  <a:srgbClr val="004672"/>
                </a:solidFill>
              </a:rPr>
              <a:t>60 GW peak demand.</a:t>
            </a:r>
          </a:p>
          <a:p>
            <a:pPr marL="457154" indent="-457154">
              <a:buFont typeface="Arial" panose="020B0604020202020204" pitchFamily="34" charset="0"/>
              <a:buChar char="•"/>
            </a:pPr>
            <a:r>
              <a:rPr lang="en-GB" sz="2400" dirty="0">
                <a:solidFill>
                  <a:srgbClr val="004672"/>
                </a:solidFill>
              </a:rPr>
              <a:t>293 TWh annual generation.</a:t>
            </a:r>
          </a:p>
        </p:txBody>
      </p:sp>
      <p:sp>
        <p:nvSpPr>
          <p:cNvPr id="72" name="Title 1">
            <a:extLst>
              <a:ext uri="{FF2B5EF4-FFF2-40B4-BE49-F238E27FC236}">
                <a16:creationId xmlns:a16="http://schemas.microsoft.com/office/drawing/2014/main" id="{4FC6AC58-8702-1E08-61CF-A129309D9751}"/>
              </a:ext>
            </a:extLst>
          </p:cNvPr>
          <p:cNvSpPr txBox="1">
            <a:spLocks/>
          </p:cNvSpPr>
          <p:nvPr/>
        </p:nvSpPr>
        <p:spPr>
          <a:xfrm>
            <a:off x="5885536" y="821238"/>
            <a:ext cx="6107920" cy="520691"/>
          </a:xfrm>
          <a:prstGeom prst="rect">
            <a:avLst/>
          </a:prstGeom>
          <a:solidFill>
            <a:schemeClr val="bg1"/>
          </a:solidFill>
        </p:spPr>
        <p:txBody>
          <a:bodyPr vert="horz" lIns="91428" tIns="45714" rIns="91428" bIns="45714"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dirty="0">
                <a:solidFill>
                  <a:srgbClr val="800000"/>
                </a:solidFill>
                <a:latin typeface="Avenir Black" panose="02000503020000020003" pitchFamily="2" charset="0"/>
              </a:rPr>
              <a:t>East Africa Power Pool EAPP</a:t>
            </a:r>
          </a:p>
        </p:txBody>
      </p:sp>
    </p:spTree>
    <p:extLst>
      <p:ext uri="{BB962C8B-B14F-4D97-AF65-F5344CB8AC3E}">
        <p14:creationId xmlns:p14="http://schemas.microsoft.com/office/powerpoint/2010/main" val="1564671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5E4FFF1-40E5-74A8-D31A-78D56225370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C31D192-56E9-8024-E0B4-F72C0E5F5974}"/>
              </a:ext>
            </a:extLst>
          </p:cNvPr>
          <p:cNvPicPr>
            <a:picLocks noChangeAspect="1"/>
          </p:cNvPicPr>
          <p:nvPr/>
        </p:nvPicPr>
        <p:blipFill>
          <a:blip r:embed="rId2"/>
          <a:stretch>
            <a:fillRect/>
          </a:stretch>
        </p:blipFill>
        <p:spPr>
          <a:xfrm>
            <a:off x="234716" y="843023"/>
            <a:ext cx="6866168" cy="5958570"/>
          </a:xfrm>
          <a:prstGeom prst="rect">
            <a:avLst/>
          </a:prstGeom>
        </p:spPr>
      </p:pic>
      <p:sp>
        <p:nvSpPr>
          <p:cNvPr id="2" name="TextBox 1">
            <a:extLst>
              <a:ext uri="{FF2B5EF4-FFF2-40B4-BE49-F238E27FC236}">
                <a16:creationId xmlns:a16="http://schemas.microsoft.com/office/drawing/2014/main" id="{35AF5145-FB91-4549-7F74-E121166F3164}"/>
              </a:ext>
            </a:extLst>
          </p:cNvPr>
          <p:cNvSpPr txBox="1"/>
          <p:nvPr/>
        </p:nvSpPr>
        <p:spPr>
          <a:xfrm>
            <a:off x="3019055" y="2314848"/>
            <a:ext cx="2535606" cy="1569456"/>
          </a:xfrm>
          <a:prstGeom prst="rect">
            <a:avLst/>
          </a:prstGeom>
          <a:noFill/>
        </p:spPr>
        <p:txBody>
          <a:bodyPr wrap="square" rtlCol="0">
            <a:spAutoFit/>
          </a:bodyPr>
          <a:lstStyle/>
          <a:p>
            <a:pPr algn="ctr"/>
            <a:r>
              <a:rPr lang="en-US" sz="9599" b="1" dirty="0">
                <a:solidFill>
                  <a:srgbClr val="C00000"/>
                </a:solidFill>
                <a:latin typeface="Avenir Black" panose="02000503020000020003" pitchFamily="2" charset="0"/>
              </a:rPr>
              <a:t>?</a:t>
            </a:r>
          </a:p>
        </p:txBody>
      </p:sp>
      <p:sp>
        <p:nvSpPr>
          <p:cNvPr id="3" name="Title 1">
            <a:extLst>
              <a:ext uri="{FF2B5EF4-FFF2-40B4-BE49-F238E27FC236}">
                <a16:creationId xmlns:a16="http://schemas.microsoft.com/office/drawing/2014/main" id="{B5D169F0-6FFB-1878-9F56-C860C9603E05}"/>
              </a:ext>
            </a:extLst>
          </p:cNvPr>
          <p:cNvSpPr txBox="1">
            <a:spLocks/>
          </p:cNvSpPr>
          <p:nvPr/>
        </p:nvSpPr>
        <p:spPr>
          <a:xfrm>
            <a:off x="234716" y="133746"/>
            <a:ext cx="11794609" cy="520691"/>
          </a:xfrm>
          <a:prstGeom prst="rect">
            <a:avLst/>
          </a:prstGeom>
          <a:solidFill>
            <a:schemeClr val="bg1"/>
          </a:solidFill>
        </p:spPr>
        <p:txBody>
          <a:bodyPr vert="horz" lIns="91428" tIns="45714" rIns="91428" bIns="45714"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a:solidFill>
                  <a:srgbClr val="084672"/>
                </a:solidFill>
                <a:latin typeface="Avenir Black" panose="02000503020000020003" pitchFamily="2" charset="0"/>
              </a:rPr>
              <a:t>African Single Electricity Market, AfSEM</a:t>
            </a:r>
          </a:p>
        </p:txBody>
      </p:sp>
      <p:sp>
        <p:nvSpPr>
          <p:cNvPr id="6" name="TextBox 5">
            <a:extLst>
              <a:ext uri="{FF2B5EF4-FFF2-40B4-BE49-F238E27FC236}">
                <a16:creationId xmlns:a16="http://schemas.microsoft.com/office/drawing/2014/main" id="{2632EA0D-55CF-FF6E-BD1D-468A6160AA8A}"/>
              </a:ext>
            </a:extLst>
          </p:cNvPr>
          <p:cNvSpPr txBox="1"/>
          <p:nvPr/>
        </p:nvSpPr>
        <p:spPr>
          <a:xfrm>
            <a:off x="6540500" y="1527677"/>
            <a:ext cx="5397396" cy="4401205"/>
          </a:xfrm>
          <a:prstGeom prst="rect">
            <a:avLst/>
          </a:prstGeom>
          <a:noFill/>
        </p:spPr>
        <p:txBody>
          <a:bodyPr wrap="square" rtlCol="0">
            <a:spAutoFit/>
          </a:bodyPr>
          <a:lstStyle/>
          <a:p>
            <a:pPr marL="457154" indent="-457154">
              <a:spcBef>
                <a:spcPts val="400"/>
              </a:spcBef>
              <a:spcAft>
                <a:spcPts val="400"/>
              </a:spcAft>
              <a:buFont typeface="Arial" panose="020B0604020202020204" pitchFamily="34" charset="0"/>
              <a:buChar char="•"/>
            </a:pPr>
            <a:r>
              <a:rPr lang="en-GB" sz="2400" dirty="0">
                <a:solidFill>
                  <a:srgbClr val="084672"/>
                </a:solidFill>
              </a:rPr>
              <a:t>1540 M people</a:t>
            </a:r>
          </a:p>
          <a:p>
            <a:pPr marL="457154" indent="-457154">
              <a:spcBef>
                <a:spcPts val="400"/>
              </a:spcBef>
              <a:spcAft>
                <a:spcPts val="400"/>
              </a:spcAft>
              <a:buFont typeface="Arial" panose="020B0604020202020204" pitchFamily="34" charset="0"/>
              <a:buChar char="•"/>
            </a:pPr>
            <a:r>
              <a:rPr lang="en-GB" sz="2400" dirty="0">
                <a:solidFill>
                  <a:srgbClr val="084672"/>
                </a:solidFill>
              </a:rPr>
              <a:t>55 countries</a:t>
            </a:r>
          </a:p>
          <a:p>
            <a:pPr marL="457154" indent="-457154">
              <a:spcBef>
                <a:spcPts val="400"/>
              </a:spcBef>
              <a:spcAft>
                <a:spcPts val="400"/>
              </a:spcAft>
              <a:buFont typeface="Arial" panose="020B0604020202020204" pitchFamily="34" charset="0"/>
              <a:buChar char="•"/>
            </a:pPr>
            <a:r>
              <a:rPr lang="en-GB" sz="2400" dirty="0">
                <a:solidFill>
                  <a:srgbClr val="084672"/>
                </a:solidFill>
              </a:rPr>
              <a:t>30 M square km</a:t>
            </a:r>
          </a:p>
          <a:p>
            <a:pPr marL="457154" indent="-457154">
              <a:spcBef>
                <a:spcPts val="400"/>
              </a:spcBef>
              <a:spcAft>
                <a:spcPts val="400"/>
              </a:spcAft>
              <a:buFont typeface="Arial" panose="020B0604020202020204" pitchFamily="34" charset="0"/>
              <a:buChar char="•"/>
            </a:pPr>
            <a:r>
              <a:rPr lang="en-GB" sz="2400" dirty="0">
                <a:solidFill>
                  <a:srgbClr val="084672"/>
                </a:solidFill>
              </a:rPr>
              <a:t>5 power pools at diverse levels of development.</a:t>
            </a:r>
          </a:p>
          <a:p>
            <a:pPr marL="457154" indent="-457154">
              <a:spcBef>
                <a:spcPts val="400"/>
              </a:spcBef>
              <a:spcAft>
                <a:spcPts val="400"/>
              </a:spcAft>
              <a:buFont typeface="Arial" panose="020B0604020202020204" pitchFamily="34" charset="0"/>
              <a:buChar char="•"/>
            </a:pPr>
            <a:r>
              <a:rPr lang="en-GB" sz="2400" dirty="0">
                <a:solidFill>
                  <a:srgbClr val="084672"/>
                </a:solidFill>
              </a:rPr>
              <a:t>Regional Day-ahead markets with country prices in SAPP &amp; WAPP.</a:t>
            </a:r>
          </a:p>
          <a:p>
            <a:pPr marL="457154" indent="-457154">
              <a:spcBef>
                <a:spcPts val="400"/>
              </a:spcBef>
              <a:spcAft>
                <a:spcPts val="400"/>
              </a:spcAft>
              <a:buFont typeface="Arial" panose="020B0604020202020204" pitchFamily="34" charset="0"/>
              <a:buChar char="•"/>
            </a:pPr>
            <a:r>
              <a:rPr lang="en-GB" sz="2400" dirty="0">
                <a:solidFill>
                  <a:srgbClr val="084672"/>
                </a:solidFill>
              </a:rPr>
              <a:t>Some regional SOs &amp; regulators</a:t>
            </a:r>
          </a:p>
          <a:p>
            <a:pPr marL="457154" indent="-457154">
              <a:spcBef>
                <a:spcPts val="400"/>
              </a:spcBef>
              <a:spcAft>
                <a:spcPts val="400"/>
              </a:spcAft>
              <a:buFont typeface="Arial" panose="020B0604020202020204" pitchFamily="34" charset="0"/>
              <a:buChar char="•"/>
            </a:pPr>
            <a:r>
              <a:rPr lang="en-GB" sz="2400" dirty="0">
                <a:solidFill>
                  <a:srgbClr val="084672"/>
                </a:solidFill>
              </a:rPr>
              <a:t>African-wide indicative transmission planning (NEPAD)</a:t>
            </a:r>
          </a:p>
        </p:txBody>
      </p:sp>
    </p:spTree>
    <p:extLst>
      <p:ext uri="{BB962C8B-B14F-4D97-AF65-F5344CB8AC3E}">
        <p14:creationId xmlns:p14="http://schemas.microsoft.com/office/powerpoint/2010/main" val="31741277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4D7C319-F210-D324-D14E-E25A7F1168B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2ADD02-7A21-EF76-8E24-CF4BE1F19204}"/>
              </a:ext>
            </a:extLst>
          </p:cNvPr>
          <p:cNvSpPr>
            <a:spLocks noGrp="1"/>
          </p:cNvSpPr>
          <p:nvPr>
            <p:ph type="sldNum" sz="quarter" idx="4"/>
          </p:nvPr>
        </p:nvSpPr>
        <p:spPr>
          <a:xfrm>
            <a:off x="9104713" y="6485450"/>
            <a:ext cx="2742843" cy="300414"/>
          </a:xfrm>
          <a:prstGeom prst="rect">
            <a:avLst/>
          </a:prstGeom>
        </p:spPr>
        <p:txBody>
          <a:bodyPr vert="horz" lIns="91428" tIns="45714" rIns="91428" bIns="45714" rtlCol="0" anchor="ctr"/>
          <a:lstStyle>
            <a:defPPr>
              <a:defRPr lang="en-US"/>
            </a:defPPr>
            <a:lvl1pPr marL="0" algn="r" defTabSz="914309" rtl="0" eaLnBrk="1" latinLnBrk="0" hangingPunct="1">
              <a:defRPr sz="1200" kern="1200">
                <a:solidFill>
                  <a:srgbClr val="004672"/>
                </a:solidFill>
                <a:latin typeface="Arial" panose="020B0604020202020204" pitchFamily="34" charset="0"/>
                <a:ea typeface="+mn-ea"/>
                <a:cs typeface="Arial" panose="020B0604020202020204" pitchFamily="34" charset="0"/>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a:lstStyle>
          <a:p>
            <a:fld id="{68A28845-3B16-4077-991E-86C9AF8D86EC}" type="slidenum">
              <a:rPr lang="en-US" smtClean="0"/>
              <a:pPr/>
              <a:t>29</a:t>
            </a:fld>
            <a:endParaRPr lang="en-US" dirty="0"/>
          </a:p>
        </p:txBody>
      </p:sp>
      <p:sp>
        <p:nvSpPr>
          <p:cNvPr id="3" name="TextBox 2">
            <a:extLst>
              <a:ext uri="{FF2B5EF4-FFF2-40B4-BE49-F238E27FC236}">
                <a16:creationId xmlns:a16="http://schemas.microsoft.com/office/drawing/2014/main" id="{FE7C2A4B-AFCD-2651-0306-41669C235AEB}"/>
              </a:ext>
            </a:extLst>
          </p:cNvPr>
          <p:cNvSpPr txBox="1"/>
          <p:nvPr/>
        </p:nvSpPr>
        <p:spPr>
          <a:xfrm>
            <a:off x="6297457" y="2020100"/>
            <a:ext cx="5641528" cy="2677307"/>
          </a:xfrm>
          <a:prstGeom prst="rect">
            <a:avLst/>
          </a:prstGeom>
          <a:noFill/>
        </p:spPr>
        <p:txBody>
          <a:bodyPr wrap="square" rtlCol="0">
            <a:spAutoFit/>
          </a:bodyPr>
          <a:lstStyle/>
          <a:p>
            <a:pPr marL="457154" indent="-457154">
              <a:buFont typeface="Arial" panose="020B0604020202020204" pitchFamily="34" charset="0"/>
              <a:buChar char="•"/>
            </a:pPr>
            <a:r>
              <a:rPr lang="en-GB" sz="2400" dirty="0">
                <a:solidFill>
                  <a:srgbClr val="004672"/>
                </a:solidFill>
              </a:rPr>
              <a:t>680 M people</a:t>
            </a:r>
          </a:p>
          <a:p>
            <a:pPr marL="457154" indent="-457154">
              <a:buFont typeface="Arial" panose="020B0604020202020204" pitchFamily="34" charset="0"/>
              <a:buChar char="•"/>
            </a:pPr>
            <a:r>
              <a:rPr lang="en-GB" sz="2400" dirty="0">
                <a:solidFill>
                  <a:srgbClr val="004672"/>
                </a:solidFill>
              </a:rPr>
              <a:t>10 countries</a:t>
            </a:r>
          </a:p>
          <a:p>
            <a:pPr marL="457154" indent="-457154">
              <a:buFont typeface="Arial" panose="020B0604020202020204" pitchFamily="34" charset="0"/>
              <a:buChar char="•"/>
            </a:pPr>
            <a:r>
              <a:rPr lang="en-GB" sz="2400" dirty="0">
                <a:solidFill>
                  <a:srgbClr val="004672"/>
                </a:solidFill>
              </a:rPr>
              <a:t>4.5 M square km</a:t>
            </a:r>
          </a:p>
          <a:p>
            <a:pPr marL="457154" indent="-457154">
              <a:buFont typeface="Arial" panose="020B0604020202020204" pitchFamily="34" charset="0"/>
              <a:buChar char="•"/>
            </a:pPr>
            <a:r>
              <a:rPr lang="en-GB" sz="2400" dirty="0">
                <a:solidFill>
                  <a:srgbClr val="004672"/>
                </a:solidFill>
              </a:rPr>
              <a:t>340 GW of installed generation capacity</a:t>
            </a:r>
          </a:p>
          <a:p>
            <a:pPr marL="457154" indent="-457154">
              <a:buFont typeface="Arial" panose="020B0604020202020204" pitchFamily="34" charset="0"/>
              <a:buChar char="•"/>
            </a:pPr>
            <a:r>
              <a:rPr lang="en-GB" sz="2400" dirty="0">
                <a:solidFill>
                  <a:srgbClr val="004672"/>
                </a:solidFill>
              </a:rPr>
              <a:t>220 GW GW peak demand.</a:t>
            </a:r>
          </a:p>
          <a:p>
            <a:pPr marL="457154" indent="-457154">
              <a:buFont typeface="Arial" panose="020B0604020202020204" pitchFamily="34" charset="0"/>
              <a:buChar char="•"/>
            </a:pPr>
            <a:r>
              <a:rPr lang="en-GB" sz="2400" dirty="0">
                <a:solidFill>
                  <a:srgbClr val="004672"/>
                </a:solidFill>
              </a:rPr>
              <a:t>1500 TWh annual generation.</a:t>
            </a:r>
          </a:p>
        </p:txBody>
      </p:sp>
      <p:pic>
        <p:nvPicPr>
          <p:cNvPr id="5" name="Picture 4">
            <a:extLst>
              <a:ext uri="{FF2B5EF4-FFF2-40B4-BE49-F238E27FC236}">
                <a16:creationId xmlns:a16="http://schemas.microsoft.com/office/drawing/2014/main" id="{BD533A88-6A7B-81E5-CCED-9BB0974B2D47}"/>
              </a:ext>
            </a:extLst>
          </p:cNvPr>
          <p:cNvPicPr>
            <a:picLocks noChangeAspect="1"/>
          </p:cNvPicPr>
          <p:nvPr/>
        </p:nvPicPr>
        <p:blipFill>
          <a:blip r:embed="rId2"/>
          <a:stretch>
            <a:fillRect/>
          </a:stretch>
        </p:blipFill>
        <p:spPr>
          <a:xfrm>
            <a:off x="174313" y="1119711"/>
            <a:ext cx="6031715" cy="5409496"/>
          </a:xfrm>
          <a:prstGeom prst="rect">
            <a:avLst/>
          </a:prstGeom>
        </p:spPr>
      </p:pic>
      <p:sp>
        <p:nvSpPr>
          <p:cNvPr id="6" name="TextBox 5">
            <a:extLst>
              <a:ext uri="{FF2B5EF4-FFF2-40B4-BE49-F238E27FC236}">
                <a16:creationId xmlns:a16="http://schemas.microsoft.com/office/drawing/2014/main" id="{65E21062-A877-5096-6998-E89AC4C13D78}"/>
              </a:ext>
            </a:extLst>
          </p:cNvPr>
          <p:cNvSpPr txBox="1"/>
          <p:nvPr/>
        </p:nvSpPr>
        <p:spPr>
          <a:xfrm>
            <a:off x="2076276" y="2563006"/>
            <a:ext cx="1844050" cy="1569456"/>
          </a:xfrm>
          <a:prstGeom prst="rect">
            <a:avLst/>
          </a:prstGeom>
          <a:noFill/>
        </p:spPr>
        <p:txBody>
          <a:bodyPr wrap="square" rtlCol="0">
            <a:spAutoFit/>
          </a:bodyPr>
          <a:lstStyle/>
          <a:p>
            <a:pPr algn="ctr"/>
            <a:r>
              <a:rPr lang="en-US" sz="9599" b="1" dirty="0">
                <a:solidFill>
                  <a:srgbClr val="C00000"/>
                </a:solidFill>
                <a:latin typeface="Avenir Black" panose="02000503020000020003" pitchFamily="2" charset="0"/>
              </a:rPr>
              <a:t>?</a:t>
            </a:r>
          </a:p>
        </p:txBody>
      </p:sp>
      <p:sp>
        <p:nvSpPr>
          <p:cNvPr id="4" name="Title 1">
            <a:extLst>
              <a:ext uri="{FF2B5EF4-FFF2-40B4-BE49-F238E27FC236}">
                <a16:creationId xmlns:a16="http://schemas.microsoft.com/office/drawing/2014/main" id="{F577761E-C744-0452-40AE-35E90D18C337}"/>
              </a:ext>
            </a:extLst>
          </p:cNvPr>
          <p:cNvSpPr txBox="1">
            <a:spLocks/>
          </p:cNvSpPr>
          <p:nvPr/>
        </p:nvSpPr>
        <p:spPr>
          <a:xfrm>
            <a:off x="313468" y="364095"/>
            <a:ext cx="11679988" cy="520691"/>
          </a:xfrm>
          <a:prstGeom prst="rect">
            <a:avLst/>
          </a:prstGeom>
          <a:solidFill>
            <a:schemeClr val="bg1"/>
          </a:solidFill>
        </p:spPr>
        <p:txBody>
          <a:bodyPr vert="horz" lIns="91428" tIns="45714" rIns="91428" bIns="45714"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dirty="0">
                <a:solidFill>
                  <a:srgbClr val="084672"/>
                </a:solidFill>
                <a:latin typeface="Avenir Black" panose="02000503020000020003" pitchFamily="2" charset="0"/>
              </a:rPr>
              <a:t>ASEAN Power Pool </a:t>
            </a:r>
            <a:r>
              <a:rPr lang="en-US" sz="2800" dirty="0">
                <a:solidFill>
                  <a:srgbClr val="084672"/>
                </a:solidFill>
                <a:latin typeface="+mn-lt"/>
              </a:rPr>
              <a:t>(still a project)</a:t>
            </a:r>
            <a:endParaRPr lang="en-US" sz="2800" b="1" dirty="0">
              <a:solidFill>
                <a:srgbClr val="084672"/>
              </a:solidFill>
              <a:latin typeface="Avenir Black" panose="02000503020000020003" pitchFamily="2" charset="0"/>
            </a:endParaRPr>
          </a:p>
        </p:txBody>
      </p:sp>
    </p:spTree>
    <p:extLst>
      <p:ext uri="{BB962C8B-B14F-4D97-AF65-F5344CB8AC3E}">
        <p14:creationId xmlns:p14="http://schemas.microsoft.com/office/powerpoint/2010/main" val="3901803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09795E1-BF34-3DB2-8358-56A4D0D123C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ECF8B34-5CB2-6012-F41F-E9DA9B8D5BA4}"/>
              </a:ext>
            </a:extLst>
          </p:cNvPr>
          <p:cNvSpPr txBox="1"/>
          <p:nvPr/>
        </p:nvSpPr>
        <p:spPr>
          <a:xfrm>
            <a:off x="9474070" y="6387957"/>
            <a:ext cx="1921316" cy="379607"/>
          </a:xfrm>
          <a:prstGeom prst="rect">
            <a:avLst/>
          </a:prstGeom>
          <a:solidFill>
            <a:schemeClr val="bg1"/>
          </a:solidFill>
        </p:spPr>
        <p:txBody>
          <a:bodyPr wrap="square" rtlCol="0">
            <a:spAutoFit/>
          </a:bodyPr>
          <a:lstStyle/>
          <a:p>
            <a:endParaRPr lang="en-GB" dirty="0"/>
          </a:p>
        </p:txBody>
      </p:sp>
      <p:pic>
        <p:nvPicPr>
          <p:cNvPr id="5" name="Picture 4">
            <a:extLst>
              <a:ext uri="{FF2B5EF4-FFF2-40B4-BE49-F238E27FC236}">
                <a16:creationId xmlns:a16="http://schemas.microsoft.com/office/drawing/2014/main" id="{94C17790-309B-07B3-55E8-5BEDFF4EACDE}"/>
              </a:ext>
            </a:extLst>
          </p:cNvPr>
          <p:cNvPicPr>
            <a:picLocks noChangeAspect="1"/>
          </p:cNvPicPr>
          <p:nvPr/>
        </p:nvPicPr>
        <p:blipFill>
          <a:blip r:embed="rId3"/>
          <a:stretch>
            <a:fillRect/>
          </a:stretch>
        </p:blipFill>
        <p:spPr>
          <a:xfrm>
            <a:off x="989286" y="807680"/>
            <a:ext cx="10175351" cy="5276108"/>
          </a:xfrm>
          <a:prstGeom prst="rect">
            <a:avLst/>
          </a:prstGeom>
        </p:spPr>
      </p:pic>
      <p:sp>
        <p:nvSpPr>
          <p:cNvPr id="3" name="TextBox 2">
            <a:extLst>
              <a:ext uri="{FF2B5EF4-FFF2-40B4-BE49-F238E27FC236}">
                <a16:creationId xmlns:a16="http://schemas.microsoft.com/office/drawing/2014/main" id="{F0A7B271-E90F-DF08-390B-4F4825963E41}"/>
              </a:ext>
            </a:extLst>
          </p:cNvPr>
          <p:cNvSpPr txBox="1"/>
          <p:nvPr/>
        </p:nvSpPr>
        <p:spPr>
          <a:xfrm>
            <a:off x="1004570" y="6183311"/>
            <a:ext cx="2156034" cy="379607"/>
          </a:xfrm>
          <a:prstGeom prst="rect">
            <a:avLst/>
          </a:prstGeom>
          <a:noFill/>
        </p:spPr>
        <p:txBody>
          <a:bodyPr wrap="square" rtlCol="0">
            <a:spAutoFit/>
          </a:bodyPr>
          <a:lstStyle/>
          <a:p>
            <a:r>
              <a:rPr lang="en-GB" dirty="0"/>
              <a:t>ASEAN</a:t>
            </a:r>
          </a:p>
        </p:txBody>
      </p:sp>
      <p:sp>
        <p:nvSpPr>
          <p:cNvPr id="4" name="TextBox 3">
            <a:extLst>
              <a:ext uri="{FF2B5EF4-FFF2-40B4-BE49-F238E27FC236}">
                <a16:creationId xmlns:a16="http://schemas.microsoft.com/office/drawing/2014/main" id="{F8A4DF1A-41FE-AFC5-E36B-EF7B956D9630}"/>
              </a:ext>
            </a:extLst>
          </p:cNvPr>
          <p:cNvSpPr txBox="1"/>
          <p:nvPr/>
        </p:nvSpPr>
        <p:spPr>
          <a:xfrm>
            <a:off x="3379995" y="6176877"/>
            <a:ext cx="1804901" cy="379607"/>
          </a:xfrm>
          <a:prstGeom prst="rect">
            <a:avLst/>
          </a:prstGeom>
          <a:noFill/>
        </p:spPr>
        <p:txBody>
          <a:bodyPr wrap="square" rtlCol="0">
            <a:spAutoFit/>
          </a:bodyPr>
          <a:lstStyle/>
          <a:p>
            <a:r>
              <a:rPr lang="en-GB" dirty="0"/>
              <a:t>10 countries</a:t>
            </a:r>
          </a:p>
        </p:txBody>
      </p:sp>
      <p:sp>
        <p:nvSpPr>
          <p:cNvPr id="6" name="TextBox 5">
            <a:extLst>
              <a:ext uri="{FF2B5EF4-FFF2-40B4-BE49-F238E27FC236}">
                <a16:creationId xmlns:a16="http://schemas.microsoft.com/office/drawing/2014/main" id="{C8FBF983-8D23-D35B-BD47-84A38A83BB2A}"/>
              </a:ext>
            </a:extLst>
          </p:cNvPr>
          <p:cNvSpPr txBox="1"/>
          <p:nvPr/>
        </p:nvSpPr>
        <p:spPr>
          <a:xfrm>
            <a:off x="5359234" y="6089807"/>
            <a:ext cx="3414829" cy="584699"/>
          </a:xfrm>
          <a:prstGeom prst="rect">
            <a:avLst/>
          </a:prstGeom>
          <a:noFill/>
        </p:spPr>
        <p:txBody>
          <a:bodyPr wrap="square" rtlCol="0">
            <a:spAutoFit/>
          </a:bodyPr>
          <a:lstStyle/>
          <a:p>
            <a:r>
              <a:rPr lang="en-GB" sz="1600" dirty="0"/>
              <a:t>Installed capacity 315 GW (2022)</a:t>
            </a:r>
          </a:p>
          <a:p>
            <a:r>
              <a:rPr lang="en-GB" sz="1600" dirty="0"/>
              <a:t>Demand: 1390 TWh</a:t>
            </a:r>
          </a:p>
        </p:txBody>
      </p:sp>
      <p:sp>
        <p:nvSpPr>
          <p:cNvPr id="7" name="TextBox 6">
            <a:extLst>
              <a:ext uri="{FF2B5EF4-FFF2-40B4-BE49-F238E27FC236}">
                <a16:creationId xmlns:a16="http://schemas.microsoft.com/office/drawing/2014/main" id="{7A3013C6-E1F7-C081-B2DE-EB67BE02292E}"/>
              </a:ext>
            </a:extLst>
          </p:cNvPr>
          <p:cNvSpPr txBox="1"/>
          <p:nvPr/>
        </p:nvSpPr>
        <p:spPr>
          <a:xfrm>
            <a:off x="9222692" y="6182557"/>
            <a:ext cx="1804901" cy="379607"/>
          </a:xfrm>
          <a:prstGeom prst="rect">
            <a:avLst/>
          </a:prstGeom>
          <a:noFill/>
        </p:spPr>
        <p:txBody>
          <a:bodyPr wrap="square" rtlCol="0">
            <a:spAutoFit/>
          </a:bodyPr>
          <a:lstStyle/>
          <a:p>
            <a:r>
              <a:rPr lang="en-GB" dirty="0"/>
              <a:t>4.5 M km</a:t>
            </a:r>
            <a:r>
              <a:rPr lang="en-GB" baseline="30000" dirty="0"/>
              <a:t>2</a:t>
            </a:r>
          </a:p>
        </p:txBody>
      </p:sp>
      <p:sp>
        <p:nvSpPr>
          <p:cNvPr id="11" name="1 Título">
            <a:extLst>
              <a:ext uri="{FF2B5EF4-FFF2-40B4-BE49-F238E27FC236}">
                <a16:creationId xmlns:a16="http://schemas.microsoft.com/office/drawing/2014/main" id="{ECD33B29-FE85-98EF-A02D-E3E704658C51}"/>
              </a:ext>
            </a:extLst>
          </p:cNvPr>
          <p:cNvSpPr>
            <a:spLocks noGrp="1"/>
          </p:cNvSpPr>
          <p:nvPr>
            <p:ph type="title"/>
          </p:nvPr>
        </p:nvSpPr>
        <p:spPr>
          <a:xfrm>
            <a:off x="1523802" y="170557"/>
            <a:ext cx="9142809" cy="584124"/>
          </a:xfrm>
        </p:spPr>
        <p:txBody>
          <a:bodyPr anchor="ctr">
            <a:normAutofit fontScale="90000"/>
          </a:bodyPr>
          <a:lstStyle/>
          <a:p>
            <a:pPr algn="ctr">
              <a:defRPr/>
            </a:pPr>
            <a:r>
              <a:rPr lang="en-US" sz="3600" b="1" dirty="0">
                <a:solidFill>
                  <a:srgbClr val="084672"/>
                </a:solidFill>
                <a:latin typeface="Avenir Black" panose="02000503020000020003" pitchFamily="2" charset="0"/>
              </a:rPr>
              <a:t>Some electrical size perspective</a:t>
            </a:r>
          </a:p>
        </p:txBody>
      </p:sp>
    </p:spTree>
    <p:extLst>
      <p:ext uri="{BB962C8B-B14F-4D97-AF65-F5344CB8AC3E}">
        <p14:creationId xmlns:p14="http://schemas.microsoft.com/office/powerpoint/2010/main" val="4843109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07042-D76D-89BB-07DE-158CF07C033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1EF13E3-91C4-C12F-01AF-4448C9DF399F}"/>
              </a:ext>
            </a:extLst>
          </p:cNvPr>
          <p:cNvSpPr txBox="1"/>
          <p:nvPr/>
        </p:nvSpPr>
        <p:spPr>
          <a:xfrm>
            <a:off x="0" y="-10650"/>
            <a:ext cx="12190414" cy="6856376"/>
          </a:xfrm>
          <a:prstGeom prst="rect">
            <a:avLst/>
          </a:prstGeom>
          <a:solidFill>
            <a:srgbClr val="44B5C2"/>
          </a:solidFill>
        </p:spPr>
        <p:txBody>
          <a:bodyPr wrap="square" rtlCol="0">
            <a:spAutoFit/>
          </a:bodyPr>
          <a:lstStyle/>
          <a:p>
            <a:endParaRPr lang="en-GB" dirty="0"/>
          </a:p>
        </p:txBody>
      </p:sp>
      <p:sp>
        <p:nvSpPr>
          <p:cNvPr id="3" name="Title 1">
            <a:extLst>
              <a:ext uri="{FF2B5EF4-FFF2-40B4-BE49-F238E27FC236}">
                <a16:creationId xmlns:a16="http://schemas.microsoft.com/office/drawing/2014/main" id="{E36D310E-43CE-C667-D953-F96CC8C4F031}"/>
              </a:ext>
            </a:extLst>
          </p:cNvPr>
          <p:cNvSpPr txBox="1">
            <a:spLocks/>
          </p:cNvSpPr>
          <p:nvPr/>
        </p:nvSpPr>
        <p:spPr>
          <a:xfrm>
            <a:off x="768526" y="690717"/>
            <a:ext cx="10693110" cy="765065"/>
          </a:xfrm>
          <a:prstGeom prst="rect">
            <a:avLst/>
          </a:prstGeom>
          <a:ln w="12700">
            <a:noFill/>
            <a:miter lim="400000"/>
          </a:ln>
        </p:spPr>
        <p:txBody>
          <a:bodyPr>
            <a:normAutofit/>
          </a:bodyPr>
          <a:lstStyle>
            <a:lvl1pPr algn="ctr" defTabSz="1737360" rtl="0" eaLnBrk="1" latinLnBrk="0" hangingPunct="1">
              <a:lnSpc>
                <a:spcPct val="90000"/>
              </a:lnSpc>
              <a:spcBef>
                <a:spcPct val="0"/>
              </a:spcBef>
              <a:buNone/>
              <a:defRPr sz="6840" kern="1200">
                <a:solidFill>
                  <a:srgbClr val="FFFFFF"/>
                </a:solidFill>
                <a:latin typeface="Montserrat Bold"/>
                <a:ea typeface="Montserrat Bold"/>
                <a:cs typeface="Montserrat Bold"/>
                <a:sym typeface="Montserrat Bold"/>
              </a:defRPr>
            </a:lvl1pPr>
          </a:lstStyle>
          <a:p>
            <a:r>
              <a:rPr lang="en-US" sz="3600" b="1" dirty="0">
                <a:solidFill>
                  <a:srgbClr val="084672"/>
                </a:solidFill>
                <a:latin typeface="Avenir Black" panose="02000503020000020003" pitchFamily="2" charset="0"/>
              </a:rPr>
              <a:t>Outline</a:t>
            </a:r>
          </a:p>
        </p:txBody>
      </p:sp>
      <p:sp>
        <p:nvSpPr>
          <p:cNvPr id="4" name="Title 1">
            <a:extLst>
              <a:ext uri="{FF2B5EF4-FFF2-40B4-BE49-F238E27FC236}">
                <a16:creationId xmlns:a16="http://schemas.microsoft.com/office/drawing/2014/main" id="{27A79E03-1053-4D16-BE9A-7782BA722C2C}"/>
              </a:ext>
            </a:extLst>
          </p:cNvPr>
          <p:cNvSpPr txBox="1">
            <a:spLocks/>
          </p:cNvSpPr>
          <p:nvPr/>
        </p:nvSpPr>
        <p:spPr>
          <a:xfrm>
            <a:off x="571500" y="2012658"/>
            <a:ext cx="11162198" cy="3360615"/>
          </a:xfrm>
          <a:prstGeom prst="rect">
            <a:avLst/>
          </a:prstGeom>
          <a:ln w="12700">
            <a:noFill/>
            <a:miter lim="400000"/>
          </a:ln>
        </p:spPr>
        <p:txBody>
          <a:bodyPr vert="horz" lIns="91428" tIns="45714" rIns="91428" bIns="45714" rtlCol="0" anchor="ctr">
            <a:noAutofit/>
          </a:bodyPr>
          <a:lstStyle>
            <a:lvl1pPr algn="ctr" defTabSz="1737360" rtl="0" eaLnBrk="1" latinLnBrk="0" hangingPunct="1">
              <a:lnSpc>
                <a:spcPct val="90000"/>
              </a:lnSpc>
              <a:spcBef>
                <a:spcPct val="0"/>
              </a:spcBef>
              <a:buNone/>
              <a:defRPr sz="6840" kern="1200">
                <a:solidFill>
                  <a:srgbClr val="FFFFFF"/>
                </a:solidFill>
                <a:latin typeface="Montserrat Bold"/>
                <a:ea typeface="Montserrat Bold"/>
                <a:cs typeface="Montserrat Bold"/>
                <a:sym typeface="Montserrat Bold"/>
              </a:defRPr>
            </a:lvl1pPr>
          </a:lstStyle>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The benefits of cross-border trade / regional markets</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Does integration need markets?</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Markets facilitate advanced multinational integration</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b="1" dirty="0">
                <a:solidFill>
                  <a:srgbClr val="FFFF00"/>
                </a:solidFill>
                <a:latin typeface="+mn-lt"/>
              </a:rPr>
              <a:t>Issues to be addressed in the design and implementation of regional electricity markets </a:t>
            </a:r>
          </a:p>
          <a:p>
            <a:pPr marL="914309" lvl="1" indent="-457154">
              <a:spcBef>
                <a:spcPts val="200"/>
              </a:spcBef>
              <a:spcAft>
                <a:spcPts val="200"/>
              </a:spcAft>
              <a:buClr>
                <a:schemeClr val="bg1"/>
              </a:buClr>
              <a:buFont typeface="Arial" panose="020B0604020202020204" pitchFamily="34" charset="0"/>
              <a:buChar char="•"/>
            </a:pPr>
            <a:r>
              <a:rPr lang="en-US" sz="100" dirty="0">
                <a:solidFill>
                  <a:srgbClr val="084672"/>
                </a:solidFill>
                <a:latin typeface="+mn-lt"/>
              </a:rPr>
              <a:t>mmm</a:t>
            </a:r>
            <a:endParaRPr lang="en-US" sz="3000" dirty="0">
              <a:solidFill>
                <a:srgbClr val="084672"/>
              </a:solidFill>
              <a:latin typeface="+mn-lt"/>
            </a:endParaRP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Market design</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Governance</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Capacity expansion</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Transmission network utilization and system operation</a:t>
            </a:r>
          </a:p>
          <a:p>
            <a:pPr marL="714304" indent="-438106" algn="l">
              <a:lnSpc>
                <a:spcPct val="100000"/>
              </a:lnSpc>
              <a:spcBef>
                <a:spcPts val="200"/>
              </a:spcBef>
              <a:spcAft>
                <a:spcPts val="200"/>
              </a:spcAft>
              <a:buFont typeface="Arial" panose="020B0604020202020204" pitchFamily="34" charset="0"/>
              <a:buChar char="•"/>
            </a:pPr>
            <a:endParaRPr lang="en-US" sz="100" dirty="0">
              <a:solidFill>
                <a:schemeClr val="bg1"/>
              </a:solidFill>
              <a:latin typeface="+mn-lt"/>
            </a:endParaRPr>
          </a:p>
        </p:txBody>
      </p:sp>
    </p:spTree>
    <p:extLst>
      <p:ext uri="{BB962C8B-B14F-4D97-AF65-F5344CB8AC3E}">
        <p14:creationId xmlns:p14="http://schemas.microsoft.com/office/powerpoint/2010/main" val="1551725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2096F-9742-9C2A-15BD-0AFD9BF0A927}"/>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915673AA-C920-7009-5CF1-DEEBA2331C6F}"/>
              </a:ext>
            </a:extLst>
          </p:cNvPr>
          <p:cNvPicPr>
            <a:picLocks noChangeAspect="1"/>
          </p:cNvPicPr>
          <p:nvPr/>
        </p:nvPicPr>
        <p:blipFill>
          <a:blip r:embed="rId3"/>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D516990F-8728-A25B-C26D-C203D85F3148}"/>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615BFA64-4CD5-B264-8A21-C97A16F065EC}"/>
              </a:ext>
            </a:extLst>
          </p:cNvPr>
          <p:cNvPicPr>
            <a:picLocks noChangeAspect="1"/>
          </p:cNvPicPr>
          <p:nvPr/>
        </p:nvPicPr>
        <p:blipFill>
          <a:blip r:embed="rId4"/>
          <a:stretch>
            <a:fillRect/>
          </a:stretch>
        </p:blipFill>
        <p:spPr>
          <a:xfrm>
            <a:off x="7637232" y="6134100"/>
            <a:ext cx="4484124" cy="658333"/>
          </a:xfrm>
          <a:prstGeom prst="rect">
            <a:avLst/>
          </a:prstGeom>
        </p:spPr>
      </p:pic>
      <p:pic>
        <p:nvPicPr>
          <p:cNvPr id="6" name="Picture 5">
            <a:extLst>
              <a:ext uri="{FF2B5EF4-FFF2-40B4-BE49-F238E27FC236}">
                <a16:creationId xmlns:a16="http://schemas.microsoft.com/office/drawing/2014/main" id="{D7DBB093-AF36-68F4-4B58-7F4A03F8EDF6}"/>
              </a:ext>
            </a:extLst>
          </p:cNvPr>
          <p:cNvPicPr>
            <a:picLocks noChangeAspect="1"/>
          </p:cNvPicPr>
          <p:nvPr/>
        </p:nvPicPr>
        <p:blipFill>
          <a:blip r:embed="rId5"/>
          <a:stretch>
            <a:fillRect/>
          </a:stretch>
        </p:blipFill>
        <p:spPr>
          <a:xfrm>
            <a:off x="-9144" y="8663"/>
            <a:ext cx="12213563" cy="1174416"/>
          </a:xfrm>
          <a:prstGeom prst="rect">
            <a:avLst/>
          </a:prstGeom>
        </p:spPr>
      </p:pic>
      <p:sp>
        <p:nvSpPr>
          <p:cNvPr id="7" name="Title 23">
            <a:extLst>
              <a:ext uri="{FF2B5EF4-FFF2-40B4-BE49-F238E27FC236}">
                <a16:creationId xmlns:a16="http://schemas.microsoft.com/office/drawing/2014/main" id="{AC69BA4D-7214-C3A2-A158-2AAEF61AA0EA}"/>
              </a:ext>
            </a:extLst>
          </p:cNvPr>
          <p:cNvSpPr>
            <a:spLocks noGrp="1"/>
          </p:cNvSpPr>
          <p:nvPr>
            <p:ph type="ctrTitle"/>
          </p:nvPr>
        </p:nvSpPr>
        <p:spPr>
          <a:xfrm>
            <a:off x="461517" y="2875155"/>
            <a:ext cx="11275211" cy="705226"/>
          </a:xfrm>
        </p:spPr>
        <p:txBody>
          <a:bodyPr/>
          <a:lstStyle/>
          <a:p>
            <a:pPr algn="ctr"/>
            <a:r>
              <a:rPr lang="en-GB" dirty="0">
                <a:solidFill>
                  <a:srgbClr val="084672"/>
                </a:solidFill>
              </a:rPr>
              <a:t>Let’s liberalise multinational trade…</a:t>
            </a:r>
            <a:br>
              <a:rPr lang="en-GB" dirty="0">
                <a:solidFill>
                  <a:srgbClr val="084672"/>
                </a:solidFill>
              </a:rPr>
            </a:br>
            <a:r>
              <a:rPr lang="en-GB" dirty="0">
                <a:solidFill>
                  <a:srgbClr val="084672"/>
                </a:solidFill>
              </a:rPr>
              <a:t>What issues must be addressed?</a:t>
            </a:r>
            <a:endParaRPr lang="en-US" dirty="0">
              <a:solidFill>
                <a:srgbClr val="084672"/>
              </a:solidFill>
            </a:endParaRPr>
          </a:p>
        </p:txBody>
      </p:sp>
    </p:spTree>
    <p:extLst>
      <p:ext uri="{BB962C8B-B14F-4D97-AF65-F5344CB8AC3E}">
        <p14:creationId xmlns:p14="http://schemas.microsoft.com/office/powerpoint/2010/main" val="13560365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856B7-B152-3126-FCF0-FCAB51648501}"/>
            </a:ext>
          </a:extLst>
        </p:cNvPr>
        <p:cNvGrpSpPr/>
        <p:nvPr/>
      </p:nvGrpSpPr>
      <p:grpSpPr>
        <a:xfrm>
          <a:off x="0" y="0"/>
          <a:ext cx="0" cy="0"/>
          <a:chOff x="0" y="0"/>
          <a:chExt cx="0" cy="0"/>
        </a:xfrm>
      </p:grpSpPr>
      <p:sp>
        <p:nvSpPr>
          <p:cNvPr id="24" name="Title 23">
            <a:extLst>
              <a:ext uri="{FF2B5EF4-FFF2-40B4-BE49-F238E27FC236}">
                <a16:creationId xmlns:a16="http://schemas.microsoft.com/office/drawing/2014/main" id="{1CC61D8B-3CFB-1286-9153-A356CBC7BEB6}"/>
              </a:ext>
            </a:extLst>
          </p:cNvPr>
          <p:cNvSpPr>
            <a:spLocks noGrp="1"/>
          </p:cNvSpPr>
          <p:nvPr>
            <p:ph type="ctrTitle"/>
          </p:nvPr>
        </p:nvSpPr>
        <p:spPr>
          <a:xfrm>
            <a:off x="449943" y="77941"/>
            <a:ext cx="6799944" cy="705226"/>
          </a:xfrm>
        </p:spPr>
        <p:txBody>
          <a:bodyPr/>
          <a:lstStyle/>
          <a:p>
            <a:r>
              <a:rPr lang="en-GB" dirty="0">
                <a:solidFill>
                  <a:srgbClr val="084672"/>
                </a:solidFill>
              </a:rPr>
              <a:t>Market design for cross-border trade</a:t>
            </a:r>
            <a:endParaRPr lang="en-US" dirty="0">
              <a:solidFill>
                <a:srgbClr val="084672"/>
              </a:solidFill>
            </a:endParaRPr>
          </a:p>
        </p:txBody>
      </p:sp>
      <p:pic>
        <p:nvPicPr>
          <p:cNvPr id="51" name="Picture 50">
            <a:extLst>
              <a:ext uri="{FF2B5EF4-FFF2-40B4-BE49-F238E27FC236}">
                <a16:creationId xmlns:a16="http://schemas.microsoft.com/office/drawing/2014/main" id="{4EBDC215-BDE7-641C-FDC1-AD049553C1AF}"/>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05E52FD0-2E9F-3792-59CA-1527B5666434}"/>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56540372-C59A-3A28-C82E-40B7C9E61279}"/>
              </a:ext>
            </a:extLst>
          </p:cNvPr>
          <p:cNvPicPr>
            <a:picLocks noChangeAspect="1"/>
          </p:cNvPicPr>
          <p:nvPr/>
        </p:nvPicPr>
        <p:blipFill>
          <a:blip r:embed="rId3"/>
          <a:stretch>
            <a:fillRect/>
          </a:stretch>
        </p:blipFill>
        <p:spPr>
          <a:xfrm>
            <a:off x="7637232" y="6134100"/>
            <a:ext cx="4484124" cy="658333"/>
          </a:xfrm>
          <a:prstGeom prst="rect">
            <a:avLst/>
          </a:prstGeom>
        </p:spPr>
      </p:pic>
      <p:sp>
        <p:nvSpPr>
          <p:cNvPr id="2" name="Content Placeholder 2">
            <a:extLst>
              <a:ext uri="{FF2B5EF4-FFF2-40B4-BE49-F238E27FC236}">
                <a16:creationId xmlns:a16="http://schemas.microsoft.com/office/drawing/2014/main" id="{1FEE4853-5D1E-AAF5-D3E0-68C9C1F12054}"/>
              </a:ext>
            </a:extLst>
          </p:cNvPr>
          <p:cNvSpPr txBox="1">
            <a:spLocks/>
          </p:cNvSpPr>
          <p:nvPr/>
        </p:nvSpPr>
        <p:spPr>
          <a:xfrm>
            <a:off x="449943" y="1297889"/>
            <a:ext cx="11335657" cy="3189814"/>
          </a:xfrm>
          <a:prstGeom prst="rect">
            <a:avLst/>
          </a:prstGeom>
        </p:spPr>
        <p:txBody>
          <a:bodyPr>
            <a:no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spcAft>
                <a:spcPts val="600"/>
              </a:spcAft>
            </a:pPr>
            <a:r>
              <a:rPr lang="en-GB" sz="2800" dirty="0">
                <a:solidFill>
                  <a:srgbClr val="084672"/>
                </a:solidFill>
              </a:rPr>
              <a:t>What products / commodities can be traded in addition to energy? </a:t>
            </a:r>
          </a:p>
          <a:p>
            <a:pPr>
              <a:spcBef>
                <a:spcPts val="600"/>
              </a:spcBef>
              <a:spcAft>
                <a:spcPts val="600"/>
              </a:spcAft>
            </a:pPr>
            <a:r>
              <a:rPr lang="en-GB" sz="2800" dirty="0">
                <a:solidFill>
                  <a:srgbClr val="084672"/>
                </a:solidFill>
              </a:rPr>
              <a:t>Are there established platforms / formats (contracts, settlement) to facilitate trade? Short-term? Longer-term? </a:t>
            </a:r>
          </a:p>
          <a:p>
            <a:pPr>
              <a:spcBef>
                <a:spcPts val="600"/>
              </a:spcBef>
              <a:spcAft>
                <a:spcPts val="600"/>
              </a:spcAft>
            </a:pPr>
            <a:r>
              <a:rPr lang="en-GB" sz="2800" dirty="0">
                <a:solidFill>
                  <a:srgbClr val="084672"/>
                </a:solidFill>
              </a:rPr>
              <a:t>What agents in a country can be eligible to trade abroad? Should they? Must they be subject to some limitations?</a:t>
            </a:r>
          </a:p>
          <a:p>
            <a:pPr>
              <a:lnSpc>
                <a:spcPct val="100000"/>
              </a:lnSpc>
              <a:spcBef>
                <a:spcPts val="600"/>
              </a:spcBef>
              <a:spcAft>
                <a:spcPts val="600"/>
              </a:spcAft>
            </a:pPr>
            <a:r>
              <a:rPr lang="en-GB" sz="2800" dirty="0">
                <a:solidFill>
                  <a:srgbClr val="084672"/>
                </a:solidFill>
              </a:rPr>
              <a:t>How to develop reliable prices for the traded commodities that can serve as a reference to establish contracts and to compute settlements? Must these prices be unique throughout the region?</a:t>
            </a:r>
          </a:p>
          <a:p>
            <a:pPr>
              <a:lnSpc>
                <a:spcPct val="100000"/>
              </a:lnSpc>
              <a:spcBef>
                <a:spcPts val="600"/>
              </a:spcBef>
              <a:spcAft>
                <a:spcPts val="600"/>
              </a:spcAft>
            </a:pPr>
            <a:r>
              <a:rPr lang="en-GB" sz="2800" dirty="0">
                <a:solidFill>
                  <a:srgbClr val="084672"/>
                </a:solidFill>
              </a:rPr>
              <a:t>How to prevent and detect the exercise of market power?</a:t>
            </a:r>
          </a:p>
        </p:txBody>
      </p:sp>
    </p:spTree>
    <p:extLst>
      <p:ext uri="{BB962C8B-B14F-4D97-AF65-F5344CB8AC3E}">
        <p14:creationId xmlns:p14="http://schemas.microsoft.com/office/powerpoint/2010/main" val="1968116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935F3-44BC-B3AB-84E6-9577E51BD7B8}"/>
            </a:ext>
          </a:extLst>
        </p:cNvPr>
        <p:cNvGrpSpPr/>
        <p:nvPr/>
      </p:nvGrpSpPr>
      <p:grpSpPr>
        <a:xfrm>
          <a:off x="0" y="0"/>
          <a:ext cx="0" cy="0"/>
          <a:chOff x="0" y="0"/>
          <a:chExt cx="0" cy="0"/>
        </a:xfrm>
      </p:grpSpPr>
      <p:sp>
        <p:nvSpPr>
          <p:cNvPr id="24" name="Title 23">
            <a:extLst>
              <a:ext uri="{FF2B5EF4-FFF2-40B4-BE49-F238E27FC236}">
                <a16:creationId xmlns:a16="http://schemas.microsoft.com/office/drawing/2014/main" id="{64BDD841-036C-1FFD-C87B-639CCD237748}"/>
              </a:ext>
            </a:extLst>
          </p:cNvPr>
          <p:cNvSpPr>
            <a:spLocks noGrp="1"/>
          </p:cNvSpPr>
          <p:nvPr>
            <p:ph type="ctrTitle"/>
          </p:nvPr>
        </p:nvSpPr>
        <p:spPr>
          <a:xfrm>
            <a:off x="449943" y="77941"/>
            <a:ext cx="6799944" cy="705226"/>
          </a:xfrm>
        </p:spPr>
        <p:txBody>
          <a:bodyPr/>
          <a:lstStyle/>
          <a:p>
            <a:r>
              <a:rPr lang="en-GB" dirty="0">
                <a:solidFill>
                  <a:srgbClr val="084672"/>
                </a:solidFill>
              </a:rPr>
              <a:t>Governance</a:t>
            </a:r>
            <a:endParaRPr lang="en-US" dirty="0">
              <a:solidFill>
                <a:srgbClr val="084672"/>
              </a:solidFill>
            </a:endParaRPr>
          </a:p>
        </p:txBody>
      </p:sp>
      <p:pic>
        <p:nvPicPr>
          <p:cNvPr id="51" name="Picture 50">
            <a:extLst>
              <a:ext uri="{FF2B5EF4-FFF2-40B4-BE49-F238E27FC236}">
                <a16:creationId xmlns:a16="http://schemas.microsoft.com/office/drawing/2014/main" id="{1EE54680-57A6-25A5-630C-FB6CE0333590}"/>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D891EBEE-6C50-C3DC-2EA3-AB69A649D37D}"/>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E1148DD5-5169-6717-C351-557BCF7F0235}"/>
              </a:ext>
            </a:extLst>
          </p:cNvPr>
          <p:cNvPicPr>
            <a:picLocks noChangeAspect="1"/>
          </p:cNvPicPr>
          <p:nvPr/>
        </p:nvPicPr>
        <p:blipFill>
          <a:blip r:embed="rId3"/>
          <a:stretch>
            <a:fillRect/>
          </a:stretch>
        </p:blipFill>
        <p:spPr>
          <a:xfrm>
            <a:off x="7637232" y="6134100"/>
            <a:ext cx="4484124" cy="658333"/>
          </a:xfrm>
          <a:prstGeom prst="rect">
            <a:avLst/>
          </a:prstGeom>
        </p:spPr>
      </p:pic>
      <p:sp>
        <p:nvSpPr>
          <p:cNvPr id="2" name="Content Placeholder 2">
            <a:extLst>
              <a:ext uri="{FF2B5EF4-FFF2-40B4-BE49-F238E27FC236}">
                <a16:creationId xmlns:a16="http://schemas.microsoft.com/office/drawing/2014/main" id="{E86AB638-E75A-09FC-858F-D71F0CDA1525}"/>
              </a:ext>
            </a:extLst>
          </p:cNvPr>
          <p:cNvSpPr txBox="1">
            <a:spLocks/>
          </p:cNvSpPr>
          <p:nvPr/>
        </p:nvSpPr>
        <p:spPr>
          <a:xfrm>
            <a:off x="449943" y="1297888"/>
            <a:ext cx="11411857" cy="4950511"/>
          </a:xfrm>
          <a:prstGeom prst="rect">
            <a:avLst/>
          </a:prstGeom>
        </p:spPr>
        <p:txBody>
          <a:bodyPr>
            <a:no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spcAft>
                <a:spcPts val="600"/>
              </a:spcAft>
            </a:pPr>
            <a:r>
              <a:rPr lang="en-GB" sz="2800" dirty="0">
                <a:solidFill>
                  <a:srgbClr val="084672"/>
                </a:solidFill>
              </a:rPr>
              <a:t>Who is in charge? Who sets the rules? How are the rules designed, implemented and enforced? Is there a supranational authority? Are there responsibilities delegated to lower-level authorities?</a:t>
            </a:r>
          </a:p>
          <a:p>
            <a:pPr>
              <a:lnSpc>
                <a:spcPct val="100000"/>
              </a:lnSpc>
              <a:spcBef>
                <a:spcPts val="600"/>
              </a:spcBef>
              <a:spcAft>
                <a:spcPts val="600"/>
              </a:spcAft>
            </a:pPr>
            <a:r>
              <a:rPr lang="en-GB" sz="2800" dirty="0">
                <a:solidFill>
                  <a:srgbClr val="084672"/>
                </a:solidFill>
              </a:rPr>
              <a:t>How to capture what countries want, in the design of the multinational power trade market? Let all eligible agents trade freely? Or centralised national dispatch, including imports and exports?</a:t>
            </a:r>
          </a:p>
          <a:p>
            <a:pPr>
              <a:spcBef>
                <a:spcPts val="600"/>
              </a:spcBef>
              <a:spcAft>
                <a:spcPts val="600"/>
              </a:spcAft>
            </a:pPr>
            <a:r>
              <a:rPr lang="en-GB" sz="2800" dirty="0">
                <a:solidFill>
                  <a:srgbClr val="084672"/>
                </a:solidFill>
              </a:rPr>
              <a:t>Can security of supply be trusted to other countries? How can agents guarantee their supply within their countries or abroad? What kind of long-term contracts can be signed?</a:t>
            </a:r>
          </a:p>
        </p:txBody>
      </p:sp>
    </p:spTree>
    <p:extLst>
      <p:ext uri="{BB962C8B-B14F-4D97-AF65-F5344CB8AC3E}">
        <p14:creationId xmlns:p14="http://schemas.microsoft.com/office/powerpoint/2010/main" val="3028727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F54EF-4042-0498-DECB-306EA9FEBBDA}"/>
            </a:ext>
          </a:extLst>
        </p:cNvPr>
        <p:cNvGrpSpPr/>
        <p:nvPr/>
      </p:nvGrpSpPr>
      <p:grpSpPr>
        <a:xfrm>
          <a:off x="0" y="0"/>
          <a:ext cx="0" cy="0"/>
          <a:chOff x="0" y="0"/>
          <a:chExt cx="0" cy="0"/>
        </a:xfrm>
      </p:grpSpPr>
      <p:sp>
        <p:nvSpPr>
          <p:cNvPr id="24" name="Title 23">
            <a:extLst>
              <a:ext uri="{FF2B5EF4-FFF2-40B4-BE49-F238E27FC236}">
                <a16:creationId xmlns:a16="http://schemas.microsoft.com/office/drawing/2014/main" id="{807B9FAE-1B50-98D6-252C-EFCB8B05502F}"/>
              </a:ext>
            </a:extLst>
          </p:cNvPr>
          <p:cNvSpPr>
            <a:spLocks noGrp="1"/>
          </p:cNvSpPr>
          <p:nvPr>
            <p:ph type="ctrTitle"/>
          </p:nvPr>
        </p:nvSpPr>
        <p:spPr>
          <a:xfrm>
            <a:off x="449943" y="77941"/>
            <a:ext cx="6799944" cy="705226"/>
          </a:xfrm>
        </p:spPr>
        <p:txBody>
          <a:bodyPr/>
          <a:lstStyle/>
          <a:p>
            <a:r>
              <a:rPr lang="en-GB" dirty="0">
                <a:solidFill>
                  <a:srgbClr val="084672"/>
                </a:solidFill>
              </a:rPr>
              <a:t>Capacity expansion</a:t>
            </a:r>
            <a:endParaRPr lang="en-US" dirty="0">
              <a:solidFill>
                <a:srgbClr val="084672"/>
              </a:solidFill>
            </a:endParaRPr>
          </a:p>
        </p:txBody>
      </p:sp>
      <p:pic>
        <p:nvPicPr>
          <p:cNvPr id="51" name="Picture 50">
            <a:extLst>
              <a:ext uri="{FF2B5EF4-FFF2-40B4-BE49-F238E27FC236}">
                <a16:creationId xmlns:a16="http://schemas.microsoft.com/office/drawing/2014/main" id="{4981C810-0461-59BA-535C-74777BC6FB9D}"/>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5" name="Content Placeholder 2">
            <a:extLst>
              <a:ext uri="{FF2B5EF4-FFF2-40B4-BE49-F238E27FC236}">
                <a16:creationId xmlns:a16="http://schemas.microsoft.com/office/drawing/2014/main" id="{56800B1C-FEF7-93B1-BDC9-379F57C821C2}"/>
              </a:ext>
            </a:extLst>
          </p:cNvPr>
          <p:cNvSpPr txBox="1">
            <a:spLocks/>
          </p:cNvSpPr>
          <p:nvPr/>
        </p:nvSpPr>
        <p:spPr>
          <a:xfrm>
            <a:off x="449943" y="1297889"/>
            <a:ext cx="11284857" cy="3189814"/>
          </a:xfrm>
          <a:prstGeom prst="rect">
            <a:avLst/>
          </a:prstGeom>
        </p:spPr>
        <p:txBody>
          <a:bodyPr>
            <a:no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spcAft>
                <a:spcPts val="600"/>
              </a:spcAft>
            </a:pPr>
            <a:r>
              <a:rPr lang="en-GB" sz="2800" dirty="0">
                <a:solidFill>
                  <a:srgbClr val="084672"/>
                </a:solidFill>
              </a:rPr>
              <a:t>Who plans to build transmission of regional relevance? What are the criteria to select new investments? How is the plan enforced?  </a:t>
            </a:r>
          </a:p>
          <a:p>
            <a:pPr>
              <a:lnSpc>
                <a:spcPct val="100000"/>
              </a:lnSpc>
              <a:spcBef>
                <a:spcPts val="600"/>
              </a:spcBef>
              <a:spcAft>
                <a:spcPts val="600"/>
              </a:spcAft>
            </a:pPr>
            <a:r>
              <a:rPr lang="en-GB" sz="2800" dirty="0">
                <a:solidFill>
                  <a:srgbClr val="084672"/>
                </a:solidFill>
              </a:rPr>
              <a:t>Is private investment in cross-border transmission acceptable? What business models are adequate to attract private investment?</a:t>
            </a:r>
          </a:p>
          <a:p>
            <a:pPr>
              <a:lnSpc>
                <a:spcPct val="100000"/>
              </a:lnSpc>
              <a:spcBef>
                <a:spcPts val="600"/>
              </a:spcBef>
              <a:spcAft>
                <a:spcPts val="600"/>
              </a:spcAft>
            </a:pPr>
            <a:r>
              <a:rPr lang="en-GB" sz="2800" dirty="0">
                <a:solidFill>
                  <a:srgbClr val="084672"/>
                </a:solidFill>
              </a:rPr>
              <a:t>Should a generation expansion plan exist? How to use it? Should capacity payment mechanisms be implemented, and, if this is the case, should they be harmonised?</a:t>
            </a:r>
          </a:p>
        </p:txBody>
      </p:sp>
      <p:sp>
        <p:nvSpPr>
          <p:cNvPr id="3" name="TextBox 2">
            <a:extLst>
              <a:ext uri="{FF2B5EF4-FFF2-40B4-BE49-F238E27FC236}">
                <a16:creationId xmlns:a16="http://schemas.microsoft.com/office/drawing/2014/main" id="{6FAB368C-DA10-E506-C46E-6DF5AC67C98B}"/>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6EF21E3F-2DE4-909F-167D-AD13E8E56172}"/>
              </a:ext>
            </a:extLst>
          </p:cNvPr>
          <p:cNvPicPr>
            <a:picLocks noChangeAspect="1"/>
          </p:cNvPicPr>
          <p:nvPr/>
        </p:nvPicPr>
        <p:blipFill>
          <a:blip r:embed="rId3"/>
          <a:stretch>
            <a:fillRect/>
          </a:stretch>
        </p:blipFill>
        <p:spPr>
          <a:xfrm>
            <a:off x="7695176" y="6156300"/>
            <a:ext cx="4484124" cy="658333"/>
          </a:xfrm>
          <a:prstGeom prst="rect">
            <a:avLst/>
          </a:prstGeom>
        </p:spPr>
      </p:pic>
    </p:spTree>
    <p:extLst>
      <p:ext uri="{BB962C8B-B14F-4D97-AF65-F5344CB8AC3E}">
        <p14:creationId xmlns:p14="http://schemas.microsoft.com/office/powerpoint/2010/main" val="39960969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5E8A1-2BB9-B85D-F6D2-D51CCB3DCFE7}"/>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58F9DF9F-A006-0DBE-A7CA-43245AD50130}"/>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CB3A7AF3-9431-07CF-000E-A4E512A750A5}"/>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60F5997B-86F8-7975-2F73-1090F0A0FB0D}"/>
              </a:ext>
            </a:extLst>
          </p:cNvPr>
          <p:cNvPicPr>
            <a:picLocks noChangeAspect="1"/>
          </p:cNvPicPr>
          <p:nvPr/>
        </p:nvPicPr>
        <p:blipFill>
          <a:blip r:embed="rId3"/>
          <a:stretch>
            <a:fillRect/>
          </a:stretch>
        </p:blipFill>
        <p:spPr>
          <a:xfrm>
            <a:off x="7637232" y="6134100"/>
            <a:ext cx="4484124" cy="658333"/>
          </a:xfrm>
          <a:prstGeom prst="rect">
            <a:avLst/>
          </a:prstGeom>
        </p:spPr>
      </p:pic>
      <p:sp>
        <p:nvSpPr>
          <p:cNvPr id="2" name="Content Placeholder 2">
            <a:extLst>
              <a:ext uri="{FF2B5EF4-FFF2-40B4-BE49-F238E27FC236}">
                <a16:creationId xmlns:a16="http://schemas.microsoft.com/office/drawing/2014/main" id="{E6C2A672-74A6-1C06-7347-4119F9C4B356}"/>
              </a:ext>
            </a:extLst>
          </p:cNvPr>
          <p:cNvSpPr txBox="1">
            <a:spLocks/>
          </p:cNvSpPr>
          <p:nvPr/>
        </p:nvSpPr>
        <p:spPr>
          <a:xfrm>
            <a:off x="449943" y="1297889"/>
            <a:ext cx="11549134" cy="3189814"/>
          </a:xfrm>
          <a:prstGeom prst="rect">
            <a:avLst/>
          </a:prstGeom>
        </p:spPr>
        <p:txBody>
          <a:bodyPr>
            <a:no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spcAft>
                <a:spcPts val="600"/>
              </a:spcAft>
            </a:pPr>
            <a:r>
              <a:rPr lang="en-GB" sz="2800" dirty="0">
                <a:solidFill>
                  <a:srgbClr val="084672"/>
                </a:solidFill>
              </a:rPr>
              <a:t>How the cost of cross-border transmission infrastructure must be allocated to the countries or the agents? How much to pay for network use?</a:t>
            </a:r>
          </a:p>
          <a:p>
            <a:pPr>
              <a:lnSpc>
                <a:spcPct val="100000"/>
              </a:lnSpc>
              <a:spcBef>
                <a:spcPts val="600"/>
              </a:spcBef>
              <a:spcAft>
                <a:spcPts val="600"/>
              </a:spcAft>
            </a:pPr>
            <a:r>
              <a:rPr lang="en-GB" sz="2800" dirty="0">
                <a:solidFill>
                  <a:srgbClr val="084672"/>
                </a:solidFill>
              </a:rPr>
              <a:t>Must transited countries that do not trade much be compensated?</a:t>
            </a:r>
          </a:p>
          <a:p>
            <a:pPr>
              <a:lnSpc>
                <a:spcPct val="100000"/>
              </a:lnSpc>
              <a:spcBef>
                <a:spcPts val="600"/>
              </a:spcBef>
              <a:spcAft>
                <a:spcPts val="600"/>
              </a:spcAft>
            </a:pPr>
            <a:r>
              <a:rPr lang="en-GB" sz="2800" dirty="0">
                <a:solidFill>
                  <a:srgbClr val="084672"/>
                </a:solidFill>
              </a:rPr>
              <a:t>What happens if the proposed cross-border trade exceeds the existing network capacity? </a:t>
            </a:r>
          </a:p>
          <a:p>
            <a:pPr>
              <a:spcBef>
                <a:spcPts val="600"/>
              </a:spcBef>
              <a:spcAft>
                <a:spcPts val="600"/>
              </a:spcAft>
            </a:pPr>
            <a:r>
              <a:rPr lang="en-GB" sz="2800" dirty="0">
                <a:solidFill>
                  <a:srgbClr val="084672"/>
                </a:solidFill>
              </a:rPr>
              <a:t>How is operation security – frequency and voltage control, operation reserves, stability and emergency control – guaranteed at regional level?</a:t>
            </a:r>
          </a:p>
          <a:p>
            <a:pPr>
              <a:lnSpc>
                <a:spcPct val="100000"/>
              </a:lnSpc>
              <a:spcBef>
                <a:spcPts val="600"/>
              </a:spcBef>
              <a:spcAft>
                <a:spcPts val="600"/>
              </a:spcAft>
            </a:pPr>
            <a:r>
              <a:rPr lang="en-GB" sz="2800" dirty="0">
                <a:solidFill>
                  <a:srgbClr val="084672"/>
                </a:solidFill>
              </a:rPr>
              <a:t>Is a regional system operator needed? </a:t>
            </a:r>
          </a:p>
        </p:txBody>
      </p:sp>
      <p:sp>
        <p:nvSpPr>
          <p:cNvPr id="7" name="Title 23">
            <a:extLst>
              <a:ext uri="{FF2B5EF4-FFF2-40B4-BE49-F238E27FC236}">
                <a16:creationId xmlns:a16="http://schemas.microsoft.com/office/drawing/2014/main" id="{2C35284C-61D4-51C2-BEF8-145D0F72F31C}"/>
              </a:ext>
            </a:extLst>
          </p:cNvPr>
          <p:cNvSpPr>
            <a:spLocks noGrp="1"/>
          </p:cNvSpPr>
          <p:nvPr>
            <p:ph type="ctrTitle"/>
          </p:nvPr>
        </p:nvSpPr>
        <p:spPr>
          <a:xfrm>
            <a:off x="449942" y="77941"/>
            <a:ext cx="11549133" cy="705226"/>
          </a:xfrm>
        </p:spPr>
        <p:txBody>
          <a:bodyPr/>
          <a:lstStyle/>
          <a:p>
            <a:r>
              <a:rPr lang="en-GB" dirty="0">
                <a:solidFill>
                  <a:srgbClr val="084672"/>
                </a:solidFill>
              </a:rPr>
              <a:t>Transmission network utilisation and system operation</a:t>
            </a:r>
            <a:endParaRPr lang="en-US" dirty="0">
              <a:solidFill>
                <a:srgbClr val="084672"/>
              </a:solidFill>
            </a:endParaRPr>
          </a:p>
        </p:txBody>
      </p:sp>
    </p:spTree>
    <p:extLst>
      <p:ext uri="{BB962C8B-B14F-4D97-AF65-F5344CB8AC3E}">
        <p14:creationId xmlns:p14="http://schemas.microsoft.com/office/powerpoint/2010/main" val="8190400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C03DE-3CBE-C530-9ED0-E0A32615E60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FA27B57-6115-A689-A8D2-CFC5E914CD1A}"/>
              </a:ext>
            </a:extLst>
          </p:cNvPr>
          <p:cNvSpPr txBox="1"/>
          <p:nvPr/>
        </p:nvSpPr>
        <p:spPr>
          <a:xfrm>
            <a:off x="0" y="-10650"/>
            <a:ext cx="12190414" cy="6856376"/>
          </a:xfrm>
          <a:prstGeom prst="rect">
            <a:avLst/>
          </a:prstGeom>
          <a:solidFill>
            <a:srgbClr val="44B5C2"/>
          </a:solidFill>
        </p:spPr>
        <p:txBody>
          <a:bodyPr wrap="square" rtlCol="0">
            <a:spAutoFit/>
          </a:bodyPr>
          <a:lstStyle/>
          <a:p>
            <a:endParaRPr lang="en-GB" dirty="0"/>
          </a:p>
        </p:txBody>
      </p:sp>
      <p:sp>
        <p:nvSpPr>
          <p:cNvPr id="3" name="Title 1">
            <a:extLst>
              <a:ext uri="{FF2B5EF4-FFF2-40B4-BE49-F238E27FC236}">
                <a16:creationId xmlns:a16="http://schemas.microsoft.com/office/drawing/2014/main" id="{033C45CC-ED7D-FB39-8DB6-F9D30036EAD6}"/>
              </a:ext>
            </a:extLst>
          </p:cNvPr>
          <p:cNvSpPr txBox="1">
            <a:spLocks/>
          </p:cNvSpPr>
          <p:nvPr/>
        </p:nvSpPr>
        <p:spPr>
          <a:xfrm>
            <a:off x="768526" y="690717"/>
            <a:ext cx="10693110" cy="765065"/>
          </a:xfrm>
          <a:prstGeom prst="rect">
            <a:avLst/>
          </a:prstGeom>
          <a:ln w="12700">
            <a:noFill/>
            <a:miter lim="400000"/>
          </a:ln>
        </p:spPr>
        <p:txBody>
          <a:bodyPr>
            <a:normAutofit/>
          </a:bodyPr>
          <a:lstStyle>
            <a:lvl1pPr algn="ctr" defTabSz="1737360" rtl="0" eaLnBrk="1" latinLnBrk="0" hangingPunct="1">
              <a:lnSpc>
                <a:spcPct val="90000"/>
              </a:lnSpc>
              <a:spcBef>
                <a:spcPct val="0"/>
              </a:spcBef>
              <a:buNone/>
              <a:defRPr sz="6840" kern="1200">
                <a:solidFill>
                  <a:srgbClr val="FFFFFF"/>
                </a:solidFill>
                <a:latin typeface="Montserrat Bold"/>
                <a:ea typeface="Montserrat Bold"/>
                <a:cs typeface="Montserrat Bold"/>
                <a:sym typeface="Montserrat Bold"/>
              </a:defRPr>
            </a:lvl1pPr>
          </a:lstStyle>
          <a:p>
            <a:r>
              <a:rPr lang="en-US" sz="3600" b="1" dirty="0">
                <a:solidFill>
                  <a:srgbClr val="084672"/>
                </a:solidFill>
                <a:latin typeface="Avenir Black" panose="02000503020000020003" pitchFamily="2" charset="0"/>
              </a:rPr>
              <a:t>Outline</a:t>
            </a:r>
          </a:p>
        </p:txBody>
      </p:sp>
      <p:sp>
        <p:nvSpPr>
          <p:cNvPr id="4" name="Title 1">
            <a:extLst>
              <a:ext uri="{FF2B5EF4-FFF2-40B4-BE49-F238E27FC236}">
                <a16:creationId xmlns:a16="http://schemas.microsoft.com/office/drawing/2014/main" id="{C41861B7-8E09-2AA3-6702-064952EEBBE6}"/>
              </a:ext>
            </a:extLst>
          </p:cNvPr>
          <p:cNvSpPr txBox="1">
            <a:spLocks/>
          </p:cNvSpPr>
          <p:nvPr/>
        </p:nvSpPr>
        <p:spPr>
          <a:xfrm>
            <a:off x="571500" y="2012658"/>
            <a:ext cx="11162198" cy="3360615"/>
          </a:xfrm>
          <a:prstGeom prst="rect">
            <a:avLst/>
          </a:prstGeom>
          <a:ln w="12700">
            <a:noFill/>
            <a:miter lim="400000"/>
          </a:ln>
        </p:spPr>
        <p:txBody>
          <a:bodyPr vert="horz" lIns="91428" tIns="45714" rIns="91428" bIns="45714" rtlCol="0" anchor="ctr">
            <a:noAutofit/>
          </a:bodyPr>
          <a:lstStyle>
            <a:lvl1pPr algn="ctr" defTabSz="1737360" rtl="0" eaLnBrk="1" latinLnBrk="0" hangingPunct="1">
              <a:lnSpc>
                <a:spcPct val="90000"/>
              </a:lnSpc>
              <a:spcBef>
                <a:spcPct val="0"/>
              </a:spcBef>
              <a:buNone/>
              <a:defRPr sz="6840" kern="1200">
                <a:solidFill>
                  <a:srgbClr val="FFFFFF"/>
                </a:solidFill>
                <a:latin typeface="Montserrat Bold"/>
                <a:ea typeface="Montserrat Bold"/>
                <a:cs typeface="Montserrat Bold"/>
                <a:sym typeface="Montserrat Bold"/>
              </a:defRPr>
            </a:lvl1pPr>
          </a:lstStyle>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The benefits of cross-border trade / regional markets</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Does integration need markets?</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Markets facilitate advanced multinational integration</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b="1" dirty="0">
                <a:solidFill>
                  <a:srgbClr val="FFFF00"/>
                </a:solidFill>
                <a:latin typeface="+mn-lt"/>
              </a:rPr>
              <a:t>Issues to be addressed in the design and implementation of regional electricity markets </a:t>
            </a:r>
          </a:p>
          <a:p>
            <a:pPr marL="914309" lvl="1" indent="-457154">
              <a:spcBef>
                <a:spcPts val="200"/>
              </a:spcBef>
              <a:spcAft>
                <a:spcPts val="200"/>
              </a:spcAft>
              <a:buClr>
                <a:schemeClr val="bg1"/>
              </a:buClr>
              <a:buFont typeface="Arial" panose="020B0604020202020204" pitchFamily="34" charset="0"/>
              <a:buChar char="•"/>
            </a:pPr>
            <a:r>
              <a:rPr lang="en-US" sz="100" b="1" dirty="0">
                <a:solidFill>
                  <a:srgbClr val="FFFF00"/>
                </a:solidFill>
                <a:latin typeface="+mn-lt"/>
              </a:rPr>
              <a:t>mmm</a:t>
            </a:r>
            <a:endParaRPr lang="en-US" sz="3000" b="1" dirty="0">
              <a:solidFill>
                <a:srgbClr val="FFFF00"/>
              </a:solidFill>
              <a:latin typeface="+mn-lt"/>
            </a:endParaRP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b="1" dirty="0">
                <a:solidFill>
                  <a:srgbClr val="FFFF00"/>
                </a:solidFill>
                <a:latin typeface="+mn-lt"/>
              </a:rPr>
              <a:t>Market design</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Governance</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Capacity expansion</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Transmission network utilization and system operation</a:t>
            </a:r>
          </a:p>
          <a:p>
            <a:pPr marL="714304" indent="-438106" algn="l">
              <a:lnSpc>
                <a:spcPct val="100000"/>
              </a:lnSpc>
              <a:spcBef>
                <a:spcPts val="200"/>
              </a:spcBef>
              <a:spcAft>
                <a:spcPts val="200"/>
              </a:spcAft>
              <a:buFont typeface="Arial" panose="020B0604020202020204" pitchFamily="34" charset="0"/>
              <a:buChar char="•"/>
            </a:pPr>
            <a:endParaRPr lang="en-US" sz="100" dirty="0">
              <a:solidFill>
                <a:schemeClr val="bg1"/>
              </a:solidFill>
              <a:latin typeface="+mn-lt"/>
            </a:endParaRPr>
          </a:p>
        </p:txBody>
      </p:sp>
    </p:spTree>
    <p:extLst>
      <p:ext uri="{BB962C8B-B14F-4D97-AF65-F5344CB8AC3E}">
        <p14:creationId xmlns:p14="http://schemas.microsoft.com/office/powerpoint/2010/main" val="6373069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5017" y="2578155"/>
            <a:ext cx="10507305" cy="620180"/>
          </a:xfrm>
        </p:spPr>
        <p:txBody>
          <a:bodyPr>
            <a:noAutofit/>
          </a:bodyPr>
          <a:lstStyle/>
          <a:p>
            <a:pPr algn="ctr"/>
            <a:r>
              <a:rPr lang="en-GB" sz="3600" b="1" dirty="0">
                <a:solidFill>
                  <a:srgbClr val="1C3E83"/>
                </a:solidFill>
                <a:latin typeface="Calibri" panose="020F0502020204030204" pitchFamily="34" charset="0"/>
                <a:cs typeface="Calibri" panose="020F0502020204030204" pitchFamily="34" charset="0"/>
              </a:rPr>
              <a:t>The design of regional markets must be guided by the adoption and adaptation, as needed, of working best practices in advanced regional power trading organisations.</a:t>
            </a:r>
            <a:endParaRPr lang="en-GB" sz="2400" b="1" dirty="0">
              <a:solidFill>
                <a:srgbClr val="1C3E83"/>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ED9376AC-619A-A949-9EE7-EC39214FB4FB}"/>
              </a:ext>
            </a:extLst>
          </p:cNvPr>
          <p:cNvSpPr>
            <a:spLocks noGrp="1"/>
          </p:cNvSpPr>
          <p:nvPr>
            <p:ph type="sldNum" sz="quarter" idx="12"/>
          </p:nvPr>
        </p:nvSpPr>
        <p:spPr/>
        <p:txBody>
          <a:bodyPr/>
          <a:lstStyle/>
          <a:p>
            <a:fld id="{27619DAC-F736-8D45-946E-BCCB418D8FD4}" type="slidenum">
              <a:rPr lang="es-ES" smtClean="0"/>
              <a:t>38</a:t>
            </a:fld>
            <a:endParaRPr lang="es-ES" dirty="0"/>
          </a:p>
        </p:txBody>
      </p:sp>
    </p:spTree>
    <p:extLst>
      <p:ext uri="{BB962C8B-B14F-4D97-AF65-F5344CB8AC3E}">
        <p14:creationId xmlns:p14="http://schemas.microsoft.com/office/powerpoint/2010/main" val="12018672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A30A473-C781-B220-8E81-3C116EB6EA71}"/>
            </a:ext>
          </a:extLst>
        </p:cNvPr>
        <p:cNvGrpSpPr/>
        <p:nvPr/>
      </p:nvGrpSpPr>
      <p:grpSpPr>
        <a:xfrm>
          <a:off x="0" y="0"/>
          <a:ext cx="0" cy="0"/>
          <a:chOff x="0" y="0"/>
          <a:chExt cx="0" cy="0"/>
        </a:xfrm>
      </p:grpSpPr>
      <p:sp>
        <p:nvSpPr>
          <p:cNvPr id="20482" name="Rectangle 2">
            <a:extLst>
              <a:ext uri="{FF2B5EF4-FFF2-40B4-BE49-F238E27FC236}">
                <a16:creationId xmlns:a16="http://schemas.microsoft.com/office/drawing/2014/main" id="{8E9EB63F-5464-2223-939E-99A661DF0586}"/>
              </a:ext>
            </a:extLst>
          </p:cNvPr>
          <p:cNvSpPr>
            <a:spLocks noGrp="1" noChangeArrowheads="1"/>
          </p:cNvSpPr>
          <p:nvPr>
            <p:ph type="title"/>
          </p:nvPr>
        </p:nvSpPr>
        <p:spPr>
          <a:xfrm>
            <a:off x="703479" y="769956"/>
            <a:ext cx="10718407" cy="1142851"/>
          </a:xfrm>
          <a:noFill/>
        </p:spPr>
        <p:txBody>
          <a:bodyPr vert="horz" lIns="92063" tIns="46032" rIns="92063" bIns="46032" rtlCol="0" anchor="ctr">
            <a:normAutofit/>
          </a:bodyPr>
          <a:lstStyle/>
          <a:p>
            <a:pPr algn="ctr">
              <a:defRPr/>
            </a:pPr>
            <a:r>
              <a:rPr kumimoji="1" lang="en-US" sz="3600" b="1" dirty="0">
                <a:solidFill>
                  <a:srgbClr val="084672"/>
                </a:solidFill>
                <a:latin typeface="Avenir Black" panose="02000503020000020003" pitchFamily="2" charset="0"/>
              </a:rPr>
              <a:t>Regulation for regional </a:t>
            </a:r>
            <a:r>
              <a:rPr kumimoji="1" lang="en-US" sz="3200" dirty="0">
                <a:solidFill>
                  <a:srgbClr val="084672"/>
                </a:solidFill>
                <a:latin typeface="+mn-lt"/>
              </a:rPr>
              <a:t>(or continental) </a:t>
            </a:r>
            <a:r>
              <a:rPr kumimoji="1" lang="en-US" sz="3600" b="1" dirty="0">
                <a:solidFill>
                  <a:srgbClr val="084672"/>
                </a:solidFill>
                <a:latin typeface="Avenir Black" panose="02000503020000020003" pitchFamily="2" charset="0"/>
              </a:rPr>
              <a:t>trade must be guided by the “Single system paradigm”</a:t>
            </a:r>
            <a:endParaRPr lang="en-US" sz="3600" b="1" dirty="0">
              <a:solidFill>
                <a:srgbClr val="084672"/>
              </a:solidFill>
              <a:latin typeface="Avenir Black" panose="02000503020000020003" pitchFamily="2" charset="0"/>
            </a:endParaRPr>
          </a:p>
        </p:txBody>
      </p:sp>
      <p:sp>
        <p:nvSpPr>
          <p:cNvPr id="20483" name="Rectangle 3">
            <a:extLst>
              <a:ext uri="{FF2B5EF4-FFF2-40B4-BE49-F238E27FC236}">
                <a16:creationId xmlns:a16="http://schemas.microsoft.com/office/drawing/2014/main" id="{C326BE9C-329E-9D55-F6D7-3DD5DB87BEC8}"/>
              </a:ext>
            </a:extLst>
          </p:cNvPr>
          <p:cNvSpPr>
            <a:spLocks noGrp="1" noChangeArrowheads="1"/>
          </p:cNvSpPr>
          <p:nvPr>
            <p:ph type="body" idx="1"/>
          </p:nvPr>
        </p:nvSpPr>
        <p:spPr>
          <a:xfrm>
            <a:off x="690229" y="2188952"/>
            <a:ext cx="10825616" cy="3697569"/>
          </a:xfrm>
          <a:noFill/>
        </p:spPr>
        <p:txBody>
          <a:bodyPr vert="horz" lIns="92063" tIns="46032" rIns="92063" bIns="46032" rtlCol="0">
            <a:normAutofit fontScale="92500" lnSpcReduction="10000"/>
          </a:bodyPr>
          <a:lstStyle/>
          <a:p>
            <a:pPr marL="0" indent="0" algn="ctr">
              <a:lnSpc>
                <a:spcPct val="110000"/>
              </a:lnSpc>
              <a:spcBef>
                <a:spcPts val="800"/>
              </a:spcBef>
              <a:spcAft>
                <a:spcPts val="800"/>
              </a:spcAft>
              <a:buNone/>
            </a:pPr>
            <a:r>
              <a:rPr lang="en-US" sz="3900" b="1" dirty="0"/>
              <a:t>The “Single system paradigm”</a:t>
            </a:r>
          </a:p>
          <a:p>
            <a:pPr marL="0" indent="0" algn="ctr">
              <a:lnSpc>
                <a:spcPct val="110000"/>
              </a:lnSpc>
              <a:spcBef>
                <a:spcPts val="800"/>
              </a:spcBef>
              <a:spcAft>
                <a:spcPts val="800"/>
              </a:spcAft>
              <a:buNone/>
            </a:pPr>
            <a:r>
              <a:rPr lang="en-US" sz="3500" dirty="0"/>
              <a:t>Design regional (or continental) regulation so that the expected outcome is as close as possible to that of a sound regulation for </a:t>
            </a:r>
            <a:r>
              <a:rPr lang="en-US" sz="3500" i="1" dirty="0"/>
              <a:t>a single system of regional dimension.</a:t>
            </a:r>
          </a:p>
          <a:p>
            <a:pPr marL="0" indent="0" algn="ctr">
              <a:lnSpc>
                <a:spcPct val="110000"/>
              </a:lnSpc>
              <a:spcBef>
                <a:spcPts val="800"/>
              </a:spcBef>
              <a:spcAft>
                <a:spcPts val="800"/>
              </a:spcAft>
              <a:buNone/>
            </a:pPr>
            <a:r>
              <a:rPr lang="en-US" sz="3500" dirty="0"/>
              <a:t>And establish </a:t>
            </a:r>
            <a:r>
              <a:rPr lang="en-US" sz="3500" i="1" dirty="0"/>
              <a:t>regional (or continental) institutions</a:t>
            </a:r>
            <a:r>
              <a:rPr lang="en-US" sz="3500" dirty="0"/>
              <a:t> with regional (or continental) jurisdiction &amp; executive power. </a:t>
            </a:r>
            <a:endParaRPr lang="en-US" dirty="0"/>
          </a:p>
        </p:txBody>
      </p:sp>
    </p:spTree>
    <p:extLst>
      <p:ext uri="{BB962C8B-B14F-4D97-AF65-F5344CB8AC3E}">
        <p14:creationId xmlns:p14="http://schemas.microsoft.com/office/powerpoint/2010/main" val="10807734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A7E34E1-BFCC-8A7B-E422-E3EF182CE2D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236F1B8-553D-C22F-682B-1ACE8029DA8F}"/>
              </a:ext>
            </a:extLst>
          </p:cNvPr>
          <p:cNvSpPr txBox="1"/>
          <p:nvPr/>
        </p:nvSpPr>
        <p:spPr>
          <a:xfrm>
            <a:off x="4973690" y="3761417"/>
            <a:ext cx="2535606" cy="1569456"/>
          </a:xfrm>
          <a:prstGeom prst="rect">
            <a:avLst/>
          </a:prstGeom>
          <a:noFill/>
        </p:spPr>
        <p:txBody>
          <a:bodyPr wrap="square" rtlCol="0">
            <a:spAutoFit/>
          </a:bodyPr>
          <a:lstStyle/>
          <a:p>
            <a:pPr algn="ctr"/>
            <a:r>
              <a:rPr lang="en-US" sz="9599" b="1" dirty="0">
                <a:solidFill>
                  <a:srgbClr val="C00000"/>
                </a:solidFill>
                <a:latin typeface="Avenir Black" panose="02000503020000020003" pitchFamily="2" charset="0"/>
              </a:rPr>
              <a:t>?</a:t>
            </a:r>
          </a:p>
        </p:txBody>
      </p:sp>
      <p:pic>
        <p:nvPicPr>
          <p:cNvPr id="4" name="Picture 2" descr="The image “http://www.lib.utexas.edu/maps/europe/europe_pol01.jpg” cannot be displayed, because it contains errors.">
            <a:extLst>
              <a:ext uri="{FF2B5EF4-FFF2-40B4-BE49-F238E27FC236}">
                <a16:creationId xmlns:a16="http://schemas.microsoft.com/office/drawing/2014/main" id="{D9AC738E-0337-1B2D-969F-974D5A25D6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098" y="-259982"/>
            <a:ext cx="7879324" cy="7314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D809FA0-E85C-B4BD-81CE-0F3DDCC03533}"/>
              </a:ext>
            </a:extLst>
          </p:cNvPr>
          <p:cNvSpPr txBox="1"/>
          <p:nvPr/>
        </p:nvSpPr>
        <p:spPr>
          <a:xfrm>
            <a:off x="7614655" y="2378371"/>
            <a:ext cx="4362425" cy="1754098"/>
          </a:xfrm>
          <a:prstGeom prst="rect">
            <a:avLst/>
          </a:prstGeom>
          <a:noFill/>
        </p:spPr>
        <p:txBody>
          <a:bodyPr wrap="square" rtlCol="0">
            <a:spAutoFit/>
          </a:bodyPr>
          <a:lstStyle/>
          <a:p>
            <a:pPr algn="ctr"/>
            <a:r>
              <a:rPr lang="en-GB" sz="3600" b="1" dirty="0">
                <a:solidFill>
                  <a:srgbClr val="084672"/>
                </a:solidFill>
              </a:rPr>
              <a:t>Therefore, abandon this mindset…</a:t>
            </a:r>
          </a:p>
        </p:txBody>
      </p:sp>
    </p:spTree>
    <p:extLst>
      <p:ext uri="{BB962C8B-B14F-4D97-AF65-F5344CB8AC3E}">
        <p14:creationId xmlns:p14="http://schemas.microsoft.com/office/powerpoint/2010/main" val="8888714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7956682-97A6-233A-7190-18A4AE494F96}"/>
            </a:ext>
          </a:extLst>
        </p:cNvPr>
        <p:cNvGrpSpPr/>
        <p:nvPr/>
      </p:nvGrpSpPr>
      <p:grpSpPr>
        <a:xfrm>
          <a:off x="0" y="0"/>
          <a:ext cx="0" cy="0"/>
          <a:chOff x="0" y="0"/>
          <a:chExt cx="0" cy="0"/>
        </a:xfrm>
      </p:grpSpPr>
      <p:pic>
        <p:nvPicPr>
          <p:cNvPr id="28673" name="Picture 2">
            <a:extLst>
              <a:ext uri="{FF2B5EF4-FFF2-40B4-BE49-F238E27FC236}">
                <a16:creationId xmlns:a16="http://schemas.microsoft.com/office/drawing/2014/main" id="{471DD8BF-7D5A-02B5-E968-00246CD850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41"/>
            <a:ext cx="9904710" cy="6857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1DA2640-828B-AC1A-4773-E2F48697FD25}"/>
              </a:ext>
            </a:extLst>
          </p:cNvPr>
          <p:cNvSpPr txBox="1"/>
          <p:nvPr/>
        </p:nvSpPr>
        <p:spPr>
          <a:xfrm>
            <a:off x="7392613" y="1241"/>
            <a:ext cx="2512096" cy="379607"/>
          </a:xfrm>
          <a:prstGeom prst="rect">
            <a:avLst/>
          </a:prstGeom>
          <a:solidFill>
            <a:schemeClr val="bg1"/>
          </a:solidFill>
        </p:spPr>
        <p:txBody>
          <a:bodyPr wrap="square" rtlCol="0">
            <a:spAutoFit/>
          </a:bodyPr>
          <a:lstStyle/>
          <a:p>
            <a:endParaRPr lang="en-GB" dirty="0"/>
          </a:p>
        </p:txBody>
      </p:sp>
      <p:sp>
        <p:nvSpPr>
          <p:cNvPr id="4" name="TextBox 3">
            <a:extLst>
              <a:ext uri="{FF2B5EF4-FFF2-40B4-BE49-F238E27FC236}">
                <a16:creationId xmlns:a16="http://schemas.microsoft.com/office/drawing/2014/main" id="{E0EFBCBC-6728-EC17-D024-52DFC908BBE6}"/>
              </a:ext>
            </a:extLst>
          </p:cNvPr>
          <p:cNvSpPr txBox="1"/>
          <p:nvPr/>
        </p:nvSpPr>
        <p:spPr>
          <a:xfrm>
            <a:off x="7392613" y="0"/>
            <a:ext cx="2512096" cy="6858347"/>
          </a:xfrm>
          <a:prstGeom prst="rect">
            <a:avLst/>
          </a:prstGeom>
          <a:solidFill>
            <a:schemeClr val="bg1"/>
          </a:solidFill>
        </p:spPr>
        <p:txBody>
          <a:bodyPr wrap="square" rtlCol="0">
            <a:spAutoFit/>
          </a:bodyPr>
          <a:lstStyle/>
          <a:p>
            <a:endParaRPr lang="en-GB" dirty="0"/>
          </a:p>
        </p:txBody>
      </p:sp>
      <p:sp>
        <p:nvSpPr>
          <p:cNvPr id="5" name="TextBox 4">
            <a:extLst>
              <a:ext uri="{FF2B5EF4-FFF2-40B4-BE49-F238E27FC236}">
                <a16:creationId xmlns:a16="http://schemas.microsoft.com/office/drawing/2014/main" id="{E8FA282C-ED08-2FD7-9AFA-74E3EFA44122}"/>
              </a:ext>
            </a:extLst>
          </p:cNvPr>
          <p:cNvSpPr txBox="1"/>
          <p:nvPr/>
        </p:nvSpPr>
        <p:spPr>
          <a:xfrm>
            <a:off x="7862816" y="2286942"/>
            <a:ext cx="3892224" cy="2308023"/>
          </a:xfrm>
          <a:prstGeom prst="rect">
            <a:avLst/>
          </a:prstGeom>
          <a:noFill/>
        </p:spPr>
        <p:txBody>
          <a:bodyPr wrap="square" rtlCol="0">
            <a:spAutoFit/>
          </a:bodyPr>
          <a:lstStyle/>
          <a:p>
            <a:pPr algn="ctr"/>
            <a:r>
              <a:rPr lang="en-GB" sz="3600" b="1" dirty="0">
                <a:solidFill>
                  <a:schemeClr val="accent1">
                    <a:lumMod val="75000"/>
                  </a:schemeClr>
                </a:solidFill>
              </a:rPr>
              <a:t>… </a:t>
            </a:r>
            <a:r>
              <a:rPr lang="en-GB" sz="3600" b="1" dirty="0">
                <a:solidFill>
                  <a:srgbClr val="084672"/>
                </a:solidFill>
              </a:rPr>
              <a:t>and design the market with this perspective…</a:t>
            </a:r>
          </a:p>
        </p:txBody>
      </p:sp>
    </p:spTree>
    <p:extLst>
      <p:ext uri="{BB962C8B-B14F-4D97-AF65-F5344CB8AC3E}">
        <p14:creationId xmlns:p14="http://schemas.microsoft.com/office/powerpoint/2010/main" val="28635478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9B7D5216-F4E0-4F43-A0E1-711BE72759BC}"/>
              </a:ext>
            </a:extLst>
          </p:cNvPr>
          <p:cNvPicPr>
            <a:picLocks noChangeAspect="1"/>
          </p:cNvPicPr>
          <p:nvPr/>
        </p:nvPicPr>
        <p:blipFill>
          <a:blip r:embed="rId2"/>
          <a:stretch>
            <a:fillRect/>
          </a:stretch>
        </p:blipFill>
        <p:spPr>
          <a:xfrm>
            <a:off x="1352105" y="18712"/>
            <a:ext cx="9516248" cy="6800693"/>
          </a:xfrm>
          <a:prstGeom prst="rect">
            <a:avLst/>
          </a:prstGeom>
        </p:spPr>
      </p:pic>
      <p:sp>
        <p:nvSpPr>
          <p:cNvPr id="4" name="TextBox 3">
            <a:extLst>
              <a:ext uri="{FF2B5EF4-FFF2-40B4-BE49-F238E27FC236}">
                <a16:creationId xmlns:a16="http://schemas.microsoft.com/office/drawing/2014/main" id="{B2EDC109-C833-CE46-ADB3-4F05AC66B2E3}"/>
              </a:ext>
            </a:extLst>
          </p:cNvPr>
          <p:cNvSpPr txBox="1"/>
          <p:nvPr/>
        </p:nvSpPr>
        <p:spPr>
          <a:xfrm rot="16200000">
            <a:off x="-2195561" y="3152121"/>
            <a:ext cx="6103791" cy="523152"/>
          </a:xfrm>
          <a:prstGeom prst="rect">
            <a:avLst/>
          </a:prstGeom>
          <a:noFill/>
        </p:spPr>
        <p:txBody>
          <a:bodyPr wrap="square" rtlCol="0">
            <a:spAutoFit/>
          </a:bodyPr>
          <a:lstStyle/>
          <a:p>
            <a:pPr algn="ctr"/>
            <a:r>
              <a:rPr lang="es-ES" sz="2800" b="1" dirty="0">
                <a:solidFill>
                  <a:schemeClr val="accent1">
                    <a:lumMod val="75000"/>
                  </a:schemeClr>
                </a:solidFill>
                <a:latin typeface="Avenir Black" panose="02000503020000020003" pitchFamily="2" charset="0"/>
              </a:rPr>
              <a:t>… </a:t>
            </a:r>
            <a:r>
              <a:rPr lang="en-ES" sz="2800" b="1">
                <a:solidFill>
                  <a:schemeClr val="accent1">
                    <a:lumMod val="75000"/>
                  </a:schemeClr>
                </a:solidFill>
                <a:latin typeface="Avenir Black" panose="02000503020000020003" pitchFamily="2" charset="0"/>
              </a:rPr>
              <a:t>abandon </a:t>
            </a:r>
            <a:r>
              <a:rPr lang="en-ES" sz="2800" b="1" dirty="0">
                <a:solidFill>
                  <a:schemeClr val="accent1">
                    <a:lumMod val="75000"/>
                  </a:schemeClr>
                </a:solidFill>
                <a:latin typeface="Avenir Black" panose="02000503020000020003" pitchFamily="2" charset="0"/>
              </a:rPr>
              <a:t>this vision…</a:t>
            </a:r>
          </a:p>
        </p:txBody>
      </p:sp>
    </p:spTree>
    <p:extLst>
      <p:ext uri="{BB962C8B-B14F-4D97-AF65-F5344CB8AC3E}">
        <p14:creationId xmlns:p14="http://schemas.microsoft.com/office/powerpoint/2010/main" val="13277201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90C1B9-8699-D648-B6A4-18039853269C}"/>
              </a:ext>
            </a:extLst>
          </p:cNvPr>
          <p:cNvPicPr>
            <a:picLocks noChangeAspect="1"/>
          </p:cNvPicPr>
          <p:nvPr/>
        </p:nvPicPr>
        <p:blipFill>
          <a:blip r:embed="rId2"/>
          <a:stretch>
            <a:fillRect/>
          </a:stretch>
        </p:blipFill>
        <p:spPr>
          <a:xfrm>
            <a:off x="1306116" y="1241"/>
            <a:ext cx="9578181" cy="6857107"/>
          </a:xfrm>
          <a:prstGeom prst="rect">
            <a:avLst/>
          </a:prstGeom>
        </p:spPr>
      </p:pic>
      <p:sp>
        <p:nvSpPr>
          <p:cNvPr id="4" name="TextBox 3">
            <a:extLst>
              <a:ext uri="{FF2B5EF4-FFF2-40B4-BE49-F238E27FC236}">
                <a16:creationId xmlns:a16="http://schemas.microsoft.com/office/drawing/2014/main" id="{D1A2C1A3-B08F-0346-90F1-5D3E2701023C}"/>
              </a:ext>
            </a:extLst>
          </p:cNvPr>
          <p:cNvSpPr txBox="1"/>
          <p:nvPr/>
        </p:nvSpPr>
        <p:spPr>
          <a:xfrm rot="16200000">
            <a:off x="-2195561" y="2967421"/>
            <a:ext cx="6103791" cy="892552"/>
          </a:xfrm>
          <a:prstGeom prst="rect">
            <a:avLst/>
          </a:prstGeom>
          <a:noFill/>
        </p:spPr>
        <p:txBody>
          <a:bodyPr wrap="square" rtlCol="0">
            <a:spAutoFit/>
          </a:bodyPr>
          <a:lstStyle/>
          <a:p>
            <a:pPr algn="ctr"/>
            <a:r>
              <a:rPr lang="en-ES" sz="2800" b="1" dirty="0">
                <a:solidFill>
                  <a:schemeClr val="accent1">
                    <a:lumMod val="75000"/>
                  </a:schemeClr>
                </a:solidFill>
                <a:latin typeface="Avenir Black" panose="02000503020000020003" pitchFamily="2" charset="0"/>
              </a:rPr>
              <a:t>… and adopt </a:t>
            </a:r>
            <a:r>
              <a:rPr lang="en-ES" sz="2800" b="1">
                <a:solidFill>
                  <a:schemeClr val="accent1">
                    <a:lumMod val="75000"/>
                  </a:schemeClr>
                </a:solidFill>
                <a:latin typeface="Avenir Black" panose="02000503020000020003" pitchFamily="2" charset="0"/>
              </a:rPr>
              <a:t>this one</a:t>
            </a:r>
            <a:endParaRPr lang="es-ES" sz="2800" b="1" dirty="0">
              <a:solidFill>
                <a:schemeClr val="accent1">
                  <a:lumMod val="75000"/>
                </a:schemeClr>
              </a:solidFill>
              <a:latin typeface="Avenir Black" panose="02000503020000020003" pitchFamily="2" charset="0"/>
            </a:endParaRPr>
          </a:p>
          <a:p>
            <a:pPr algn="ctr"/>
            <a:r>
              <a:rPr lang="en-GB" sz="2400" noProof="0" dirty="0">
                <a:solidFill>
                  <a:schemeClr val="accent1">
                    <a:lumMod val="75000"/>
                  </a:schemeClr>
                </a:solidFill>
                <a:latin typeface="+mn-lt"/>
              </a:rPr>
              <a:t>(partly adopted in WAPP)</a:t>
            </a:r>
          </a:p>
        </p:txBody>
      </p:sp>
    </p:spTree>
    <p:extLst>
      <p:ext uri="{BB962C8B-B14F-4D97-AF65-F5344CB8AC3E}">
        <p14:creationId xmlns:p14="http://schemas.microsoft.com/office/powerpoint/2010/main" val="28293157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95D0D9A-00B5-CEA1-9CB6-C777534DDB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FCA92DE-E397-8648-4D46-EB9429107CD1}"/>
              </a:ext>
            </a:extLst>
          </p:cNvPr>
          <p:cNvSpPr txBox="1"/>
          <p:nvPr/>
        </p:nvSpPr>
        <p:spPr>
          <a:xfrm>
            <a:off x="339589" y="402151"/>
            <a:ext cx="11624430" cy="6052151"/>
          </a:xfrm>
          <a:prstGeom prst="rect">
            <a:avLst/>
          </a:prstGeom>
          <a:noFill/>
        </p:spPr>
        <p:txBody>
          <a:bodyPr wrap="square" rtlCol="0">
            <a:spAutoFit/>
          </a:bodyPr>
          <a:lstStyle/>
          <a:p>
            <a:pPr algn="ctr"/>
            <a:endParaRPr lang="en-US" sz="700" b="1" dirty="0">
              <a:solidFill>
                <a:schemeClr val="accent1">
                  <a:lumMod val="75000"/>
                </a:schemeClr>
              </a:solidFill>
            </a:endParaRPr>
          </a:p>
          <a:p>
            <a:pPr algn="ctr"/>
            <a:r>
              <a:rPr lang="en-US" sz="3200" b="1" dirty="0">
                <a:solidFill>
                  <a:srgbClr val="084672"/>
                </a:solidFill>
              </a:rPr>
              <a:t>What are the implications of adopting the Single System Paradigm? </a:t>
            </a:r>
          </a:p>
          <a:p>
            <a:pPr algn="ctr">
              <a:spcBef>
                <a:spcPts val="1200"/>
              </a:spcBef>
              <a:spcAft>
                <a:spcPts val="1200"/>
              </a:spcAft>
            </a:pPr>
            <a:r>
              <a:rPr lang="en-US" sz="3200" dirty="0">
                <a:solidFill>
                  <a:schemeClr val="tx1"/>
                </a:solidFill>
              </a:rPr>
              <a:t>For instance…</a:t>
            </a:r>
          </a:p>
          <a:p>
            <a:pPr algn="ctr"/>
            <a:r>
              <a:rPr lang="en-US" sz="3200" dirty="0">
                <a:solidFill>
                  <a:schemeClr val="tx1"/>
                </a:solidFill>
              </a:rPr>
              <a:t>Each market agent, producer or consumer, must pay </a:t>
            </a:r>
            <a:r>
              <a:rPr lang="en-US" sz="3200" b="1" dirty="0">
                <a:solidFill>
                  <a:schemeClr val="tx1"/>
                </a:solidFill>
              </a:rPr>
              <a:t>a single network charge</a:t>
            </a:r>
            <a:r>
              <a:rPr lang="en-US" sz="3200" dirty="0">
                <a:solidFill>
                  <a:schemeClr val="tx1"/>
                </a:solidFill>
              </a:rPr>
              <a:t>, which should approximate the charge that would be applied in a single country encompassing the entire considered region (or continent).</a:t>
            </a:r>
          </a:p>
          <a:p>
            <a:pPr algn="ctr">
              <a:spcBef>
                <a:spcPts val="1000"/>
              </a:spcBef>
            </a:pPr>
            <a:r>
              <a:rPr lang="en-US" sz="3200" dirty="0">
                <a:solidFill>
                  <a:schemeClr val="tx1"/>
                </a:solidFill>
              </a:rPr>
              <a:t>At any given time, the total demand in the region (or continent) must be met by </a:t>
            </a:r>
            <a:r>
              <a:rPr lang="en-US" sz="3200" b="1" dirty="0">
                <a:solidFill>
                  <a:schemeClr val="tx1"/>
                </a:solidFill>
              </a:rPr>
              <a:t>the lowest cost combination of generation plants</a:t>
            </a:r>
            <a:r>
              <a:rPr lang="en-US" sz="3200" dirty="0">
                <a:solidFill>
                  <a:schemeClr val="tx1"/>
                </a:solidFill>
              </a:rPr>
              <a:t>, while taking network capacity &amp; losses into consideration.  </a:t>
            </a:r>
          </a:p>
        </p:txBody>
      </p:sp>
    </p:spTree>
    <p:extLst>
      <p:ext uri="{BB962C8B-B14F-4D97-AF65-F5344CB8AC3E}">
        <p14:creationId xmlns:p14="http://schemas.microsoft.com/office/powerpoint/2010/main" val="14775922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FDCFE-EA6B-6193-8AB6-238AD630E8B5}"/>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842AAC82-AF46-043D-DD9E-83B5E99ABC25}"/>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6A65F7D1-8AC7-C893-5DCB-976EF0A296FC}"/>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39C423D3-CB4C-D3F4-A57A-C8EB2F4BB5BF}"/>
              </a:ext>
            </a:extLst>
          </p:cNvPr>
          <p:cNvPicPr>
            <a:picLocks noChangeAspect="1"/>
          </p:cNvPicPr>
          <p:nvPr/>
        </p:nvPicPr>
        <p:blipFill>
          <a:blip r:embed="rId3"/>
          <a:stretch>
            <a:fillRect/>
          </a:stretch>
        </p:blipFill>
        <p:spPr>
          <a:xfrm>
            <a:off x="7637232" y="6134100"/>
            <a:ext cx="4484124" cy="658333"/>
          </a:xfrm>
          <a:prstGeom prst="rect">
            <a:avLst/>
          </a:prstGeom>
        </p:spPr>
      </p:pic>
      <p:pic>
        <p:nvPicPr>
          <p:cNvPr id="6" name="Picture 5">
            <a:extLst>
              <a:ext uri="{FF2B5EF4-FFF2-40B4-BE49-F238E27FC236}">
                <a16:creationId xmlns:a16="http://schemas.microsoft.com/office/drawing/2014/main" id="{7DF04325-5AB0-51DC-0F4A-E0A68E9532CD}"/>
              </a:ext>
            </a:extLst>
          </p:cNvPr>
          <p:cNvPicPr>
            <a:picLocks noChangeAspect="1"/>
          </p:cNvPicPr>
          <p:nvPr/>
        </p:nvPicPr>
        <p:blipFill>
          <a:blip r:embed="rId4"/>
          <a:stretch>
            <a:fillRect/>
          </a:stretch>
        </p:blipFill>
        <p:spPr>
          <a:xfrm>
            <a:off x="-9144" y="8663"/>
            <a:ext cx="12213563" cy="1174416"/>
          </a:xfrm>
          <a:prstGeom prst="rect">
            <a:avLst/>
          </a:prstGeom>
        </p:spPr>
      </p:pic>
      <p:sp>
        <p:nvSpPr>
          <p:cNvPr id="8" name="TextBox 7">
            <a:extLst>
              <a:ext uri="{FF2B5EF4-FFF2-40B4-BE49-F238E27FC236}">
                <a16:creationId xmlns:a16="http://schemas.microsoft.com/office/drawing/2014/main" id="{75A6A6BB-8815-7D00-1816-46FFD3322B19}"/>
              </a:ext>
            </a:extLst>
          </p:cNvPr>
          <p:cNvSpPr txBox="1"/>
          <p:nvPr/>
        </p:nvSpPr>
        <p:spPr>
          <a:xfrm>
            <a:off x="1080512" y="2387783"/>
            <a:ext cx="10029386" cy="1754326"/>
          </a:xfrm>
          <a:prstGeom prst="rect">
            <a:avLst/>
          </a:prstGeom>
          <a:noFill/>
        </p:spPr>
        <p:txBody>
          <a:bodyPr wrap="square">
            <a:spAutoFit/>
          </a:bodyPr>
          <a:lstStyle/>
          <a:p>
            <a:pPr algn="ctr">
              <a:defRPr/>
            </a:pPr>
            <a:r>
              <a:rPr lang="en-US" sz="3600" b="1" dirty="0">
                <a:solidFill>
                  <a:srgbClr val="1C3E83"/>
                </a:solidFill>
                <a:latin typeface="Avenir Black" panose="02000503020000020003" pitchFamily="2" charset="0"/>
                <a:ea typeface="ＭＳ Ｐゴシック" charset="0"/>
                <a:cs typeface="ＭＳ Ｐゴシック" charset="0"/>
              </a:rPr>
              <a:t>The objective is an efficient region-wide economic operation</a:t>
            </a:r>
          </a:p>
          <a:p>
            <a:pPr algn="ctr">
              <a:defRPr/>
            </a:pPr>
            <a:r>
              <a:rPr lang="en-US" sz="3200" b="1" dirty="0">
                <a:solidFill>
                  <a:srgbClr val="1C3E83"/>
                </a:solidFill>
                <a:latin typeface="+mn-lt"/>
                <a:ea typeface="ＭＳ Ｐゴシック" charset="0"/>
              </a:rPr>
              <a:t>Efficient utilization of transmission capacity</a:t>
            </a:r>
          </a:p>
        </p:txBody>
      </p:sp>
    </p:spTree>
    <p:extLst>
      <p:ext uri="{BB962C8B-B14F-4D97-AF65-F5344CB8AC3E}">
        <p14:creationId xmlns:p14="http://schemas.microsoft.com/office/powerpoint/2010/main" val="31630687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59F3B-092F-13C9-FEC2-3E3E9BBEF1A6}"/>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EFA451A7-7CE6-FA9B-132E-C576D6EE7D4D}"/>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5D5B2CAF-CCFD-D625-1275-088D2890F17D}"/>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68ACDC87-0EC4-1F05-2A00-385DFBFBA524}"/>
              </a:ext>
            </a:extLst>
          </p:cNvPr>
          <p:cNvPicPr>
            <a:picLocks noChangeAspect="1"/>
          </p:cNvPicPr>
          <p:nvPr/>
        </p:nvPicPr>
        <p:blipFill>
          <a:blip r:embed="rId3"/>
          <a:stretch>
            <a:fillRect/>
          </a:stretch>
        </p:blipFill>
        <p:spPr>
          <a:xfrm>
            <a:off x="7637232" y="6134100"/>
            <a:ext cx="4484124" cy="658333"/>
          </a:xfrm>
          <a:prstGeom prst="rect">
            <a:avLst/>
          </a:prstGeom>
        </p:spPr>
      </p:pic>
      <p:sp>
        <p:nvSpPr>
          <p:cNvPr id="7" name="Title 23">
            <a:extLst>
              <a:ext uri="{FF2B5EF4-FFF2-40B4-BE49-F238E27FC236}">
                <a16:creationId xmlns:a16="http://schemas.microsoft.com/office/drawing/2014/main" id="{55884FDB-A29E-BE96-C3B8-08DDEC52FEA3}"/>
              </a:ext>
            </a:extLst>
          </p:cNvPr>
          <p:cNvSpPr txBox="1">
            <a:spLocks/>
          </p:cNvSpPr>
          <p:nvPr/>
        </p:nvSpPr>
        <p:spPr>
          <a:xfrm>
            <a:off x="449942" y="77941"/>
            <a:ext cx="11549133" cy="705226"/>
          </a:xfrm>
          <a:prstGeom prst="rect">
            <a:avLst/>
          </a:prstGeom>
        </p:spPr>
        <p:txBody>
          <a:bodyPr anchor="b"/>
          <a:lstStyle>
            <a:lvl1pPr algn="l" defTabSz="914400" rtl="0" eaLnBrk="1" latinLnBrk="0" hangingPunct="1">
              <a:lnSpc>
                <a:spcPct val="90000"/>
              </a:lnSpc>
              <a:spcBef>
                <a:spcPct val="0"/>
              </a:spcBef>
              <a:buNone/>
              <a:defRPr sz="3200" b="1" kern="1200">
                <a:solidFill>
                  <a:srgbClr val="088F9E"/>
                </a:solidFill>
                <a:latin typeface="+mn-lt"/>
                <a:ea typeface="+mj-ea"/>
                <a:cs typeface="+mj-cs"/>
              </a:defRPr>
            </a:lvl1pPr>
          </a:lstStyle>
          <a:p>
            <a:pPr>
              <a:buClrTx/>
              <a:buFontTx/>
            </a:pPr>
            <a:r>
              <a:rPr lang="en-GB">
                <a:solidFill>
                  <a:srgbClr val="084672"/>
                </a:solidFill>
              </a:rPr>
              <a:t>Basic principles for the efficient utilisation of transmission capacity </a:t>
            </a:r>
            <a:endParaRPr lang="en-US" dirty="0">
              <a:solidFill>
                <a:srgbClr val="084672"/>
              </a:solidFill>
            </a:endParaRPr>
          </a:p>
        </p:txBody>
      </p:sp>
      <p:sp>
        <p:nvSpPr>
          <p:cNvPr id="8" name="Rectangle 3">
            <a:extLst>
              <a:ext uri="{FF2B5EF4-FFF2-40B4-BE49-F238E27FC236}">
                <a16:creationId xmlns:a16="http://schemas.microsoft.com/office/drawing/2014/main" id="{43BABDEE-10E6-4BCA-C7EE-EC73A0656809}"/>
              </a:ext>
            </a:extLst>
          </p:cNvPr>
          <p:cNvSpPr txBox="1">
            <a:spLocks noChangeArrowheads="1"/>
          </p:cNvSpPr>
          <p:nvPr/>
        </p:nvSpPr>
        <p:spPr>
          <a:xfrm>
            <a:off x="449942" y="1155700"/>
            <a:ext cx="11030858" cy="4902200"/>
          </a:xfrm>
          <a:prstGeom prst="rect">
            <a:avLst/>
          </a:prstGeom>
          <a:noFill/>
        </p:spPr>
        <p:txBody>
          <a:bodyPr vert="horz" lIns="92063" tIns="46032" rIns="92063" bIns="46032" rtlCol="0">
            <a:norm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spcBef>
                <a:spcPts val="600"/>
              </a:spcBef>
              <a:spcAft>
                <a:spcPts val="600"/>
              </a:spcAft>
            </a:pPr>
            <a:r>
              <a:rPr lang="en-US" sz="2600" dirty="0">
                <a:ea typeface="ＭＳ Ｐゴシック" panose="020B0600070205080204" pitchFamily="34" charset="-128"/>
              </a:rPr>
              <a:t>The starting point is a short-term centralized economic operation (including the network) over the entire region. </a:t>
            </a:r>
          </a:p>
          <a:p>
            <a:pPr>
              <a:lnSpc>
                <a:spcPct val="110000"/>
              </a:lnSpc>
              <a:spcBef>
                <a:spcPts val="600"/>
              </a:spcBef>
              <a:spcAft>
                <a:spcPts val="600"/>
              </a:spcAft>
            </a:pPr>
            <a:r>
              <a:rPr lang="en-US" sz="2600" dirty="0">
                <a:ea typeface="ＭＳ Ｐゴシック" panose="020B0600070205080204" pitchFamily="34" charset="-128"/>
              </a:rPr>
              <a:t>The network model considered should accurately reflect the flows on the congested transmission lines. </a:t>
            </a:r>
          </a:p>
          <a:p>
            <a:pPr lvl="1">
              <a:lnSpc>
                <a:spcPct val="110000"/>
              </a:lnSpc>
              <a:spcBef>
                <a:spcPts val="600"/>
              </a:spcBef>
              <a:spcAft>
                <a:spcPts val="600"/>
              </a:spcAft>
            </a:pPr>
            <a:r>
              <a:rPr lang="en-US" sz="2600" dirty="0">
                <a:ea typeface="ＭＳ Ｐゴシック" panose="020B0600070205080204" pitchFamily="34" charset="-128"/>
              </a:rPr>
              <a:t>If it is decided to use single-price areas (SPAs) instead of physical nodes, the relevant congestion patterns should be considered when dividing the system into SPAs. </a:t>
            </a:r>
          </a:p>
          <a:p>
            <a:pPr>
              <a:lnSpc>
                <a:spcPct val="110000"/>
              </a:lnSpc>
              <a:spcBef>
                <a:spcPts val="600"/>
              </a:spcBef>
              <a:spcAft>
                <a:spcPts val="600"/>
              </a:spcAft>
            </a:pPr>
            <a:r>
              <a:rPr lang="en-US" sz="2600" dirty="0">
                <a:ea typeface="ＭＳ Ｐゴシック" panose="020B0600070205080204" pitchFamily="34" charset="-128"/>
              </a:rPr>
              <a:t>The risk associated with the variability of differences of short-term energy prices between nodes or SPAs must be managed with  financial, point-to-point, hedging contracts. </a:t>
            </a:r>
          </a:p>
        </p:txBody>
      </p:sp>
    </p:spTree>
    <p:extLst>
      <p:ext uri="{BB962C8B-B14F-4D97-AF65-F5344CB8AC3E}">
        <p14:creationId xmlns:p14="http://schemas.microsoft.com/office/powerpoint/2010/main" val="14240774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F9B8C8DE-2378-0B4C-871F-2B0C2CA16715}" type="slidenum">
              <a:rPr lang="en-US" smtClean="0"/>
              <a:pPr>
                <a:defRPr/>
              </a:pPr>
              <a:t>47</a:t>
            </a:fld>
            <a:endParaRPr lang="en-US"/>
          </a:p>
        </p:txBody>
      </p:sp>
      <p:pic>
        <p:nvPicPr>
          <p:cNvPr id="4" name="Picture 3"/>
          <p:cNvPicPr>
            <a:picLocks noChangeAspect="1"/>
          </p:cNvPicPr>
          <p:nvPr/>
        </p:nvPicPr>
        <p:blipFill>
          <a:blip r:embed="rId2"/>
          <a:stretch>
            <a:fillRect/>
          </a:stretch>
        </p:blipFill>
        <p:spPr>
          <a:xfrm>
            <a:off x="1137530" y="948847"/>
            <a:ext cx="9746370" cy="5910741"/>
          </a:xfrm>
          <a:prstGeom prst="rect">
            <a:avLst/>
          </a:prstGeom>
        </p:spPr>
      </p:pic>
      <p:sp>
        <p:nvSpPr>
          <p:cNvPr id="5" name="TextBox 4"/>
          <p:cNvSpPr txBox="1"/>
          <p:nvPr/>
        </p:nvSpPr>
        <p:spPr>
          <a:xfrm>
            <a:off x="1337607" y="337007"/>
            <a:ext cx="9425973" cy="547771"/>
          </a:xfrm>
          <a:prstGeom prst="rect">
            <a:avLst/>
          </a:prstGeom>
          <a:noFill/>
        </p:spPr>
        <p:txBody>
          <a:bodyPr wrap="square" rtlCol="0">
            <a:spAutoFit/>
          </a:bodyPr>
          <a:lstStyle/>
          <a:p>
            <a:pPr algn="ctr">
              <a:lnSpc>
                <a:spcPct val="90000"/>
              </a:lnSpc>
              <a:spcBef>
                <a:spcPct val="0"/>
              </a:spcBef>
            </a:pPr>
            <a:r>
              <a:rPr kumimoji="1" lang="en-US" sz="3200" b="1" dirty="0">
                <a:solidFill>
                  <a:srgbClr val="084672"/>
                </a:solidFill>
                <a:latin typeface="Avenir Black" panose="02000503020000020003" pitchFamily="2" charset="0"/>
                <a:ea typeface="+mj-ea"/>
                <a:cs typeface="+mj-cs"/>
              </a:rPr>
              <a:t>Standard physical network representation </a:t>
            </a:r>
          </a:p>
        </p:txBody>
      </p:sp>
    </p:spTree>
    <p:extLst>
      <p:ext uri="{BB962C8B-B14F-4D97-AF65-F5344CB8AC3E}">
        <p14:creationId xmlns:p14="http://schemas.microsoft.com/office/powerpoint/2010/main" val="2801820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F9B8C8DE-2378-0B4C-871F-2B0C2CA16715}" type="slidenum">
              <a:rPr lang="en-US" smtClean="0"/>
              <a:pPr>
                <a:defRPr/>
              </a:pPr>
              <a:t>48</a:t>
            </a:fld>
            <a:endParaRPr lang="en-US"/>
          </a:p>
        </p:txBody>
      </p:sp>
      <p:pic>
        <p:nvPicPr>
          <p:cNvPr id="4" name="Picture 3"/>
          <p:cNvPicPr>
            <a:picLocks noChangeAspect="1"/>
          </p:cNvPicPr>
          <p:nvPr/>
        </p:nvPicPr>
        <p:blipFill>
          <a:blip r:embed="rId2"/>
          <a:stretch>
            <a:fillRect/>
          </a:stretch>
        </p:blipFill>
        <p:spPr>
          <a:xfrm>
            <a:off x="1273668" y="862818"/>
            <a:ext cx="9583300" cy="5996770"/>
          </a:xfrm>
          <a:prstGeom prst="rect">
            <a:avLst/>
          </a:prstGeom>
        </p:spPr>
      </p:pic>
      <p:sp>
        <p:nvSpPr>
          <p:cNvPr id="5" name="TextBox 4"/>
          <p:cNvSpPr txBox="1"/>
          <p:nvPr/>
        </p:nvSpPr>
        <p:spPr>
          <a:xfrm>
            <a:off x="1304955" y="239699"/>
            <a:ext cx="9583300" cy="547771"/>
          </a:xfrm>
          <a:prstGeom prst="rect">
            <a:avLst/>
          </a:prstGeom>
          <a:noFill/>
        </p:spPr>
        <p:txBody>
          <a:bodyPr wrap="square" rtlCol="0">
            <a:spAutoFit/>
          </a:bodyPr>
          <a:lstStyle/>
          <a:p>
            <a:pPr algn="ctr">
              <a:lnSpc>
                <a:spcPct val="90000"/>
              </a:lnSpc>
              <a:spcBef>
                <a:spcPct val="0"/>
              </a:spcBef>
            </a:pPr>
            <a:r>
              <a:rPr kumimoji="1" lang="en-US" sz="3200" b="1" dirty="0">
                <a:solidFill>
                  <a:srgbClr val="084672"/>
                </a:solidFill>
                <a:latin typeface="Avenir Black" panose="02000503020000020003" pitchFamily="2" charset="0"/>
                <a:ea typeface="+mj-ea"/>
                <a:cs typeface="+mj-cs"/>
              </a:rPr>
              <a:t>Simplified network model using SPAs</a:t>
            </a:r>
          </a:p>
        </p:txBody>
      </p:sp>
    </p:spTree>
    <p:extLst>
      <p:ext uri="{BB962C8B-B14F-4D97-AF65-F5344CB8AC3E}">
        <p14:creationId xmlns:p14="http://schemas.microsoft.com/office/powerpoint/2010/main" val="14722516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518582F-6228-FF5A-7A5E-DDCE7B525895}"/>
              </a:ext>
            </a:extLst>
          </p:cNvPr>
          <p:cNvPicPr>
            <a:picLocks noChangeAspect="1"/>
          </p:cNvPicPr>
          <p:nvPr/>
        </p:nvPicPr>
        <p:blipFill>
          <a:blip r:embed="rId2"/>
          <a:stretch>
            <a:fillRect/>
          </a:stretch>
        </p:blipFill>
        <p:spPr>
          <a:xfrm>
            <a:off x="457200" y="795983"/>
            <a:ext cx="11252200" cy="6051603"/>
          </a:xfrm>
          <a:prstGeom prst="rect">
            <a:avLst/>
          </a:prstGeom>
        </p:spPr>
      </p:pic>
      <p:sp>
        <p:nvSpPr>
          <p:cNvPr id="4" name="TextBox 3">
            <a:extLst>
              <a:ext uri="{FF2B5EF4-FFF2-40B4-BE49-F238E27FC236}">
                <a16:creationId xmlns:a16="http://schemas.microsoft.com/office/drawing/2014/main" id="{71ED5CA6-0FCF-73CE-C5F7-8ABC679CDAD2}"/>
              </a:ext>
            </a:extLst>
          </p:cNvPr>
          <p:cNvSpPr txBox="1"/>
          <p:nvPr/>
        </p:nvSpPr>
        <p:spPr>
          <a:xfrm>
            <a:off x="435682" y="0"/>
            <a:ext cx="11362618" cy="810543"/>
          </a:xfrm>
          <a:prstGeom prst="rect">
            <a:avLst/>
          </a:prstGeom>
          <a:noFill/>
        </p:spPr>
        <p:txBody>
          <a:bodyPr wrap="square" rtlCol="0">
            <a:spAutoFit/>
          </a:bodyPr>
          <a:lstStyle/>
          <a:p>
            <a:pPr algn="ctr"/>
            <a:r>
              <a:rPr lang="en-UG" sz="2800" b="1" dirty="0">
                <a:solidFill>
                  <a:srgbClr val="084672"/>
                </a:solidFill>
              </a:rPr>
              <a:t>Day-ahead electricity prices across European bidding zones</a:t>
            </a:r>
            <a:br>
              <a:rPr lang="en-UG" sz="2800" dirty="0">
                <a:solidFill>
                  <a:srgbClr val="084672"/>
                </a:solidFill>
              </a:rPr>
            </a:br>
            <a:r>
              <a:rPr lang="en-UG" i="1" dirty="0"/>
              <a:t>11 December 2024, 17:00 CET — €/MWh</a:t>
            </a:r>
            <a:endParaRPr lang="en-GB" dirty="0"/>
          </a:p>
        </p:txBody>
      </p:sp>
    </p:spTree>
    <p:extLst>
      <p:ext uri="{BB962C8B-B14F-4D97-AF65-F5344CB8AC3E}">
        <p14:creationId xmlns:p14="http://schemas.microsoft.com/office/powerpoint/2010/main" val="22244717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3" name="Rectangle 4">
            <a:extLst>
              <a:ext uri="{FF2B5EF4-FFF2-40B4-BE49-F238E27FC236}">
                <a16:creationId xmlns:a16="http://schemas.microsoft.com/office/drawing/2014/main" id="{7D8B2574-4D6A-F742-AA08-B4442984F754}"/>
              </a:ext>
            </a:extLst>
          </p:cNvPr>
          <p:cNvSpPr>
            <a:spLocks noChangeArrowheads="1"/>
          </p:cNvSpPr>
          <p:nvPr/>
        </p:nvSpPr>
        <p:spPr bwMode="auto">
          <a:xfrm>
            <a:off x="8234390" y="1992439"/>
            <a:ext cx="2285702" cy="179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itchFamily="2" charset="2"/>
              <a:buChar char="q"/>
              <a:defRPr kumimoji="1"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u"/>
              <a:defRPr kumimoji="1"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2"/>
              </a:buClr>
              <a:buFont typeface="Wingdings" pitchFamily="2" charset="2"/>
              <a:buChar char="Ø"/>
              <a:defRPr kumimoji="1"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ea typeface="ＭＳ Ｐゴシック" panose="020B0600070205080204" pitchFamily="34" charset="-128"/>
              </a:defRPr>
            </a:lvl9pPr>
          </a:lstStyle>
          <a:p>
            <a:pPr algn="ctr">
              <a:spcBef>
                <a:spcPct val="0"/>
              </a:spcBef>
              <a:buClrTx/>
              <a:buFontTx/>
              <a:buNone/>
            </a:pPr>
            <a:r>
              <a:rPr kumimoji="0" lang="en-US" altLang="en-US" sz="1846">
                <a:latin typeface="Times New Roman" panose="02020603050405020304" pitchFamily="18" charset="0"/>
              </a:rPr>
              <a:t>/Users/ipa/Library/Containers/com.apple.Preview/Data/Desktop/Screen Shot 2012-10-11 at 12.58.01 AM.png</a:t>
            </a:r>
          </a:p>
        </p:txBody>
      </p:sp>
      <p:pic>
        <p:nvPicPr>
          <p:cNvPr id="79874" name="Picture 5">
            <a:extLst>
              <a:ext uri="{FF2B5EF4-FFF2-40B4-BE49-F238E27FC236}">
                <a16:creationId xmlns:a16="http://schemas.microsoft.com/office/drawing/2014/main" id="{D7B4F729-CCDC-754E-BD84-387E8BEBE1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68429" y="792806"/>
            <a:ext cx="8697124" cy="6066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9AD6E0D-346D-34E2-3C46-E35AC751D1B9}"/>
              </a:ext>
            </a:extLst>
          </p:cNvPr>
          <p:cNvSpPr txBox="1"/>
          <p:nvPr/>
        </p:nvSpPr>
        <p:spPr>
          <a:xfrm>
            <a:off x="435682" y="0"/>
            <a:ext cx="11362618" cy="830997"/>
          </a:xfrm>
          <a:prstGeom prst="rect">
            <a:avLst/>
          </a:prstGeom>
          <a:noFill/>
        </p:spPr>
        <p:txBody>
          <a:bodyPr wrap="square" rtlCol="0">
            <a:spAutoFit/>
          </a:bodyPr>
          <a:lstStyle/>
          <a:p>
            <a:pPr algn="ctr"/>
            <a:r>
              <a:rPr lang="en-UG" sz="2800" b="1" dirty="0">
                <a:solidFill>
                  <a:srgbClr val="084672"/>
                </a:solidFill>
              </a:rPr>
              <a:t>Sample of nodal prices at PJM</a:t>
            </a:r>
            <a:br>
              <a:rPr lang="en-UG" sz="2800" dirty="0">
                <a:solidFill>
                  <a:srgbClr val="084672"/>
                </a:solidFill>
              </a:rPr>
            </a:br>
            <a:endParaRPr lang="en-US" altLang="en-US" sz="2000" dirty="0"/>
          </a:p>
        </p:txBody>
      </p:sp>
      <p:pic>
        <p:nvPicPr>
          <p:cNvPr id="3" name="Picture 2">
            <a:extLst>
              <a:ext uri="{FF2B5EF4-FFF2-40B4-BE49-F238E27FC236}">
                <a16:creationId xmlns:a16="http://schemas.microsoft.com/office/drawing/2014/main" id="{33EF86BF-47D6-9CD5-436D-AFCC3F265B1F}"/>
              </a:ext>
            </a:extLst>
          </p:cNvPr>
          <p:cNvPicPr>
            <a:picLocks noChangeAspect="1"/>
          </p:cNvPicPr>
          <p:nvPr/>
        </p:nvPicPr>
        <p:blipFill>
          <a:blip r:embed="rId4"/>
          <a:stretch>
            <a:fillRect/>
          </a:stretch>
        </p:blipFill>
        <p:spPr>
          <a:xfrm>
            <a:off x="3942556" y="454983"/>
            <a:ext cx="4305300" cy="342900"/>
          </a:xfrm>
          <a:prstGeom prst="rect">
            <a:avLst/>
          </a:prstGeom>
        </p:spPr>
      </p:pic>
    </p:spTree>
    <p:extLst>
      <p:ext uri="{BB962C8B-B14F-4D97-AF65-F5344CB8AC3E}">
        <p14:creationId xmlns:p14="http://schemas.microsoft.com/office/powerpoint/2010/main" val="9558856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21" name="Picture 2" descr="Screen Shot 2012-09-30 at 2.11.50 AM.png">
            <a:extLst>
              <a:ext uri="{FF2B5EF4-FFF2-40B4-BE49-F238E27FC236}">
                <a16:creationId xmlns:a16="http://schemas.microsoft.com/office/drawing/2014/main" id="{A101A051-BD1F-E848-95F0-0FF7480F9C8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83527" y="797772"/>
            <a:ext cx="8823357" cy="606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CD9AAE5-5662-39DB-78C4-FE5781086F4F}"/>
              </a:ext>
            </a:extLst>
          </p:cNvPr>
          <p:cNvSpPr txBox="1"/>
          <p:nvPr/>
        </p:nvSpPr>
        <p:spPr>
          <a:xfrm>
            <a:off x="435682" y="192507"/>
            <a:ext cx="11362618" cy="523220"/>
          </a:xfrm>
          <a:prstGeom prst="rect">
            <a:avLst/>
          </a:prstGeom>
          <a:noFill/>
        </p:spPr>
        <p:txBody>
          <a:bodyPr wrap="square" rtlCol="0">
            <a:spAutoFit/>
          </a:bodyPr>
          <a:lstStyle/>
          <a:p>
            <a:pPr algn="ctr"/>
            <a:r>
              <a:rPr lang="en-UG" sz="2800" b="1" dirty="0">
                <a:solidFill>
                  <a:srgbClr val="084672"/>
                </a:solidFill>
              </a:rPr>
              <a:t>Sample of nodal prices at PJM</a:t>
            </a:r>
            <a:endParaRPr lang="en-US" altLang="en-US" sz="2000" dirty="0"/>
          </a:p>
        </p:txBody>
      </p:sp>
    </p:spTree>
    <p:extLst>
      <p:ext uri="{BB962C8B-B14F-4D97-AF65-F5344CB8AC3E}">
        <p14:creationId xmlns:p14="http://schemas.microsoft.com/office/powerpoint/2010/main" val="7421241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4273" name="Picture 1">
            <a:extLst>
              <a:ext uri="{FF2B5EF4-FFF2-40B4-BE49-F238E27FC236}">
                <a16:creationId xmlns:a16="http://schemas.microsoft.com/office/drawing/2014/main" id="{ED07E83A-4C02-124B-A2AA-B3455155B13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2884" y="50392"/>
            <a:ext cx="6689403" cy="680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4" name="Rectángulo 4">
            <a:extLst>
              <a:ext uri="{FF2B5EF4-FFF2-40B4-BE49-F238E27FC236}">
                <a16:creationId xmlns:a16="http://schemas.microsoft.com/office/drawing/2014/main" id="{BE7E72A0-57C9-6840-8D7D-FE13B2D89D36}"/>
              </a:ext>
            </a:extLst>
          </p:cNvPr>
          <p:cNvSpPr>
            <a:spLocks noChangeArrowheads="1"/>
          </p:cNvSpPr>
          <p:nvPr/>
        </p:nvSpPr>
        <p:spPr bwMode="auto">
          <a:xfrm>
            <a:off x="6970863" y="711992"/>
            <a:ext cx="4231060" cy="953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2"/>
              </a:buClr>
              <a:buFont typeface="Wingdings" pitchFamily="2" charset="2"/>
              <a:buChar char="q"/>
              <a:defRPr kumimoji="1" sz="32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Font typeface="Monotype Sorts" pitchFamily="2" charset="2"/>
              <a:buChar char="u"/>
              <a:defRPr kumimoji="1" sz="28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2"/>
              </a:buClr>
              <a:buFont typeface="Wingdings" pitchFamily="2" charset="2"/>
              <a:buChar char="Ø"/>
              <a:defRPr kumimoji="1" sz="24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Char char="•"/>
              <a:defRPr kumimoji="1" sz="2000">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2"/>
              </a:buClr>
              <a:buChar char="–"/>
              <a:defRPr kumimoji="1" sz="20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Char char="–"/>
              <a:defRPr kumimoji="1" sz="2000">
                <a:solidFill>
                  <a:schemeClr val="tx1"/>
                </a:solidFill>
                <a:latin typeface="Tahoma" panose="020B0604030504040204" pitchFamily="34" charset="0"/>
                <a:ea typeface="ＭＳ Ｐゴシック" panose="020B0600070205080204" pitchFamily="34" charset="-128"/>
              </a:defRPr>
            </a:lvl9pPr>
          </a:lstStyle>
          <a:p>
            <a:pPr algn="ctr">
              <a:spcBef>
                <a:spcPct val="0"/>
              </a:spcBef>
              <a:buClrTx/>
              <a:buFontTx/>
              <a:buNone/>
            </a:pPr>
            <a:r>
              <a:rPr kumimoji="0" lang="en-US" altLang="en-US" sz="2800" b="1" dirty="0">
                <a:solidFill>
                  <a:srgbClr val="084672"/>
                </a:solidFill>
                <a:latin typeface="Avenir Black" panose="02000503020000020003" pitchFamily="2" charset="0"/>
                <a:ea typeface="Avenir Black" panose="02000503020000020003" pitchFamily="2" charset="0"/>
                <a:cs typeface="Avenir Black" panose="02000503020000020003" pitchFamily="2" charset="0"/>
              </a:rPr>
              <a:t>ZONAL prices in the Indian states</a:t>
            </a:r>
            <a:endParaRPr kumimoji="0" lang="es-ES" altLang="en-US" sz="2800" b="1" dirty="0">
              <a:solidFill>
                <a:srgbClr val="084672"/>
              </a:solidFill>
              <a:latin typeface="Avenir Black" panose="02000503020000020003" pitchFamily="2" charset="0"/>
              <a:ea typeface="Avenir Black" panose="02000503020000020003" pitchFamily="2" charset="0"/>
              <a:cs typeface="Avenir Black" panose="02000503020000020003" pitchFamily="2" charset="0"/>
            </a:endParaRPr>
          </a:p>
        </p:txBody>
      </p:sp>
    </p:spTree>
    <p:extLst>
      <p:ext uri="{BB962C8B-B14F-4D97-AF65-F5344CB8AC3E}">
        <p14:creationId xmlns:p14="http://schemas.microsoft.com/office/powerpoint/2010/main" val="14545349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6575E5-7963-03C0-FD0D-3D557CBCC075}"/>
              </a:ext>
            </a:extLst>
          </p:cNvPr>
          <p:cNvPicPr>
            <a:picLocks noChangeAspect="1"/>
          </p:cNvPicPr>
          <p:nvPr/>
        </p:nvPicPr>
        <p:blipFill>
          <a:blip r:embed="rId2"/>
          <a:stretch>
            <a:fillRect/>
          </a:stretch>
        </p:blipFill>
        <p:spPr>
          <a:xfrm>
            <a:off x="1895243" y="608501"/>
            <a:ext cx="8549724" cy="6152878"/>
          </a:xfrm>
          <a:prstGeom prst="rect">
            <a:avLst/>
          </a:prstGeom>
        </p:spPr>
      </p:pic>
      <p:sp>
        <p:nvSpPr>
          <p:cNvPr id="3" name="Title 5">
            <a:extLst>
              <a:ext uri="{FF2B5EF4-FFF2-40B4-BE49-F238E27FC236}">
                <a16:creationId xmlns:a16="http://schemas.microsoft.com/office/drawing/2014/main" id="{9B144D6C-9FC0-DDA2-F1F2-BD279F2BDC0B}"/>
              </a:ext>
            </a:extLst>
          </p:cNvPr>
          <p:cNvSpPr txBox="1">
            <a:spLocks/>
          </p:cNvSpPr>
          <p:nvPr/>
        </p:nvSpPr>
        <p:spPr>
          <a:xfrm>
            <a:off x="374024" y="228865"/>
            <a:ext cx="11544281" cy="61428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US" sz="3200" b="1" dirty="0">
                <a:solidFill>
                  <a:srgbClr val="084672"/>
                </a:solidFill>
                <a:latin typeface="Avenir Black" panose="02000503020000020003" pitchFamily="2" charset="0"/>
              </a:rPr>
              <a:t>The Central American Regional Market (MER)</a:t>
            </a:r>
            <a:endParaRPr lang="it-IT" sz="3200" b="1" dirty="0">
              <a:solidFill>
                <a:srgbClr val="084672"/>
              </a:solidFill>
              <a:latin typeface="Avenir Black" panose="02000503020000020003" pitchFamily="2" charset="0"/>
            </a:endParaRPr>
          </a:p>
        </p:txBody>
      </p:sp>
      <p:sp>
        <p:nvSpPr>
          <p:cNvPr id="4" name="TextBox 3">
            <a:extLst>
              <a:ext uri="{FF2B5EF4-FFF2-40B4-BE49-F238E27FC236}">
                <a16:creationId xmlns:a16="http://schemas.microsoft.com/office/drawing/2014/main" id="{8D756329-7529-B7DC-EA5F-F42B7594D563}"/>
              </a:ext>
            </a:extLst>
          </p:cNvPr>
          <p:cNvSpPr txBox="1"/>
          <p:nvPr/>
        </p:nvSpPr>
        <p:spPr>
          <a:xfrm>
            <a:off x="7452774" y="1026343"/>
            <a:ext cx="4211234" cy="2965169"/>
          </a:xfrm>
          <a:prstGeom prst="rect">
            <a:avLst/>
          </a:prstGeom>
          <a:solidFill>
            <a:schemeClr val="bg1"/>
          </a:solidFill>
        </p:spPr>
        <p:txBody>
          <a:bodyPr wrap="square" rtlCol="0">
            <a:spAutoFit/>
          </a:bodyPr>
          <a:lstStyle/>
          <a:p>
            <a:pPr marL="285721" indent="-285721">
              <a:buFont typeface="Arial" panose="020B0604020202020204" pitchFamily="34" charset="0"/>
              <a:buChar char="•"/>
            </a:pPr>
            <a:r>
              <a:rPr lang="en-GB" dirty="0"/>
              <a:t>An individual day ahead market per country, followed by a regional-wide market that integrates the bids of demand and supply from each country at the regional network nodes. </a:t>
            </a:r>
          </a:p>
          <a:p>
            <a:pPr marL="285721" indent="-285721">
              <a:buFont typeface="Arial" panose="020B0604020202020204" pitchFamily="34" charset="0"/>
              <a:buChar char="•"/>
            </a:pPr>
            <a:r>
              <a:rPr lang="en-GB" dirty="0"/>
              <a:t>The centralised regional economic operation yields nodal energy prices at the nodes of the regional network. </a:t>
            </a:r>
          </a:p>
        </p:txBody>
      </p:sp>
    </p:spTree>
    <p:extLst>
      <p:ext uri="{BB962C8B-B14F-4D97-AF65-F5344CB8AC3E}">
        <p14:creationId xmlns:p14="http://schemas.microsoft.com/office/powerpoint/2010/main" val="8219294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72D2D-E883-4266-AB7A-34DD64FA0A5D}"/>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491588D1-80A1-FB1C-AB58-31E2DDB09595}"/>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8C8776E7-8F66-5D3A-C645-D6700406290C}"/>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5145E2AD-C5F2-7F30-C5DC-FFC8A347BAB6}"/>
              </a:ext>
            </a:extLst>
          </p:cNvPr>
          <p:cNvPicPr>
            <a:picLocks noChangeAspect="1"/>
          </p:cNvPicPr>
          <p:nvPr/>
        </p:nvPicPr>
        <p:blipFill>
          <a:blip r:embed="rId3"/>
          <a:stretch>
            <a:fillRect/>
          </a:stretch>
        </p:blipFill>
        <p:spPr>
          <a:xfrm>
            <a:off x="7637232" y="6134100"/>
            <a:ext cx="4484124" cy="658333"/>
          </a:xfrm>
          <a:prstGeom prst="rect">
            <a:avLst/>
          </a:prstGeom>
        </p:spPr>
      </p:pic>
      <p:pic>
        <p:nvPicPr>
          <p:cNvPr id="6" name="Picture 5">
            <a:extLst>
              <a:ext uri="{FF2B5EF4-FFF2-40B4-BE49-F238E27FC236}">
                <a16:creationId xmlns:a16="http://schemas.microsoft.com/office/drawing/2014/main" id="{FEF336BD-81A1-B313-AF46-51E3406690B4}"/>
              </a:ext>
            </a:extLst>
          </p:cNvPr>
          <p:cNvPicPr>
            <a:picLocks noChangeAspect="1"/>
          </p:cNvPicPr>
          <p:nvPr/>
        </p:nvPicPr>
        <p:blipFill>
          <a:blip r:embed="rId4"/>
          <a:stretch>
            <a:fillRect/>
          </a:stretch>
        </p:blipFill>
        <p:spPr>
          <a:xfrm>
            <a:off x="-9144" y="8663"/>
            <a:ext cx="12213563" cy="1174416"/>
          </a:xfrm>
          <a:prstGeom prst="rect">
            <a:avLst/>
          </a:prstGeom>
        </p:spPr>
      </p:pic>
      <p:sp>
        <p:nvSpPr>
          <p:cNvPr id="8" name="TextBox 7">
            <a:extLst>
              <a:ext uri="{FF2B5EF4-FFF2-40B4-BE49-F238E27FC236}">
                <a16:creationId xmlns:a16="http://schemas.microsoft.com/office/drawing/2014/main" id="{5CFB9E7B-B04A-0BEE-F4A9-C147FD2DBE41}"/>
              </a:ext>
            </a:extLst>
          </p:cNvPr>
          <p:cNvSpPr txBox="1"/>
          <p:nvPr/>
        </p:nvSpPr>
        <p:spPr>
          <a:xfrm>
            <a:off x="1080512" y="2387783"/>
            <a:ext cx="10029386" cy="1754326"/>
          </a:xfrm>
          <a:prstGeom prst="rect">
            <a:avLst/>
          </a:prstGeom>
          <a:noFill/>
        </p:spPr>
        <p:txBody>
          <a:bodyPr wrap="square">
            <a:spAutoFit/>
          </a:bodyPr>
          <a:lstStyle/>
          <a:p>
            <a:pPr algn="ctr">
              <a:defRPr/>
            </a:pPr>
            <a:r>
              <a:rPr lang="en-US" sz="3600" b="1" dirty="0">
                <a:solidFill>
                  <a:srgbClr val="1C3E83"/>
                </a:solidFill>
                <a:latin typeface="Avenir Black" panose="02000503020000020003" pitchFamily="2" charset="0"/>
                <a:ea typeface="ＭＳ Ｐゴシック" charset="0"/>
                <a:cs typeface="ＭＳ Ｐゴシック" charset="0"/>
              </a:rPr>
              <a:t>The objective is an efficient region-wide economic operation</a:t>
            </a:r>
          </a:p>
          <a:p>
            <a:pPr algn="ctr">
              <a:defRPr/>
            </a:pPr>
            <a:r>
              <a:rPr lang="en-US" sz="3200" b="1" dirty="0">
                <a:solidFill>
                  <a:srgbClr val="1C3E83"/>
                </a:solidFill>
                <a:latin typeface="+mn-lt"/>
                <a:ea typeface="ＭＳ Ｐゴシック" charset="0"/>
              </a:rPr>
              <a:t>Avoid the inefficient utilization of bilateral contracts</a:t>
            </a:r>
          </a:p>
        </p:txBody>
      </p:sp>
    </p:spTree>
    <p:extLst>
      <p:ext uri="{BB962C8B-B14F-4D97-AF65-F5344CB8AC3E}">
        <p14:creationId xmlns:p14="http://schemas.microsoft.com/office/powerpoint/2010/main" val="36436380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EF5BC0A-E82B-FADE-ADED-108C9484701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8B5BC80-0C35-B5B9-2D0B-2D34AB8956AE}"/>
              </a:ext>
            </a:extLst>
          </p:cNvPr>
          <p:cNvPicPr>
            <a:picLocks noChangeAspect="1"/>
          </p:cNvPicPr>
          <p:nvPr/>
        </p:nvPicPr>
        <p:blipFill>
          <a:blip r:embed="rId3"/>
          <a:stretch>
            <a:fillRect/>
          </a:stretch>
        </p:blipFill>
        <p:spPr>
          <a:xfrm>
            <a:off x="0" y="1241"/>
            <a:ext cx="6386905" cy="3246500"/>
          </a:xfrm>
          <a:prstGeom prst="rect">
            <a:avLst/>
          </a:prstGeom>
        </p:spPr>
      </p:pic>
      <p:pic>
        <p:nvPicPr>
          <p:cNvPr id="3" name="Picture 2">
            <a:extLst>
              <a:ext uri="{FF2B5EF4-FFF2-40B4-BE49-F238E27FC236}">
                <a16:creationId xmlns:a16="http://schemas.microsoft.com/office/drawing/2014/main" id="{3DB051C5-853C-B00C-0A95-9A18ADE82CC8}"/>
              </a:ext>
            </a:extLst>
          </p:cNvPr>
          <p:cNvPicPr>
            <a:picLocks noChangeAspect="1"/>
          </p:cNvPicPr>
          <p:nvPr/>
        </p:nvPicPr>
        <p:blipFill>
          <a:blip r:embed="rId4"/>
          <a:stretch>
            <a:fillRect/>
          </a:stretch>
        </p:blipFill>
        <p:spPr>
          <a:xfrm>
            <a:off x="0" y="3196796"/>
            <a:ext cx="6386905" cy="3371485"/>
          </a:xfrm>
          <a:prstGeom prst="rect">
            <a:avLst/>
          </a:prstGeom>
        </p:spPr>
      </p:pic>
      <p:sp>
        <p:nvSpPr>
          <p:cNvPr id="5" name="TextBox 4">
            <a:extLst>
              <a:ext uri="{FF2B5EF4-FFF2-40B4-BE49-F238E27FC236}">
                <a16:creationId xmlns:a16="http://schemas.microsoft.com/office/drawing/2014/main" id="{17886F83-A5CF-A917-FF62-986AC28C57A1}"/>
              </a:ext>
            </a:extLst>
          </p:cNvPr>
          <p:cNvSpPr txBox="1"/>
          <p:nvPr/>
        </p:nvSpPr>
        <p:spPr>
          <a:xfrm>
            <a:off x="6465273" y="340831"/>
            <a:ext cx="5668542" cy="5816220"/>
          </a:xfrm>
          <a:prstGeom prst="rect">
            <a:avLst/>
          </a:prstGeom>
          <a:noFill/>
        </p:spPr>
        <p:txBody>
          <a:bodyPr wrap="square" rtlCol="0">
            <a:spAutoFit/>
          </a:bodyPr>
          <a:lstStyle/>
          <a:p>
            <a:pPr algn="ctr">
              <a:spcBef>
                <a:spcPts val="400"/>
              </a:spcBef>
              <a:spcAft>
                <a:spcPts val="400"/>
              </a:spcAft>
            </a:pPr>
            <a:r>
              <a:rPr lang="en-GB" sz="1600" dirty="0"/>
              <a:t>Electricity trade between regions can help lower costs by tapping least cost generation sources and increasing use of the existing grid, spreading costs over more kilowatt-hours. It can also boost reliability during extreme weather events and help deliver more power where it is needed, a critical issue as new data centres drive up demand.</a:t>
            </a:r>
          </a:p>
          <a:p>
            <a:pPr algn="ctr">
              <a:spcBef>
                <a:spcPts val="400"/>
              </a:spcBef>
              <a:spcAft>
                <a:spcPts val="400"/>
              </a:spcAft>
            </a:pPr>
            <a:r>
              <a:rPr lang="en-GB" sz="1600" dirty="0"/>
              <a:t>But these benefits can be eroded by market flaws, barriers, and inefficiencies, reducing total benefits by hundreds of millions of dollars. </a:t>
            </a:r>
          </a:p>
          <a:p>
            <a:pPr algn="ctr">
              <a:spcBef>
                <a:spcPts val="400"/>
              </a:spcBef>
              <a:spcAft>
                <a:spcPts val="400"/>
              </a:spcAft>
            </a:pPr>
            <a:r>
              <a:rPr lang="en-GB" sz="1600" dirty="0"/>
              <a:t>The study finds that </a:t>
            </a:r>
            <a:r>
              <a:rPr lang="en-GB" sz="1600" dirty="0">
                <a:highlight>
                  <a:srgbClr val="FFFF00"/>
                </a:highlight>
              </a:rPr>
              <a:t>transfers saved $1.2 billion per year by moving energy from lower to higher-priced regions. But almost half of the value of these gains was lost due to uneconomic transactions in other hours, resulting in a net savings of $680 million per year.</a:t>
            </a:r>
            <a:r>
              <a:rPr lang="en-GB" sz="1600" dirty="0"/>
              <a:t> Much of this value, and more – up to $790 million – could be regained by solving these problems.</a:t>
            </a:r>
          </a:p>
          <a:p>
            <a:pPr algn="ctr">
              <a:spcBef>
                <a:spcPts val="400"/>
              </a:spcBef>
              <a:spcAft>
                <a:spcPts val="400"/>
              </a:spcAft>
            </a:pPr>
            <a:r>
              <a:rPr lang="en-GB" sz="1600" dirty="0"/>
              <a:t>One important aspect of </a:t>
            </a:r>
            <a:r>
              <a:rPr lang="en-GB" sz="1600" dirty="0">
                <a:highlight>
                  <a:srgbClr val="FFFF00"/>
                </a:highlight>
              </a:rPr>
              <a:t>the study is that it focuses on electric sector cost savings that could derive from operational changes to the current infrastructure, by changing software and policies rather than hardware. These savings could be achieved while avoiding the challenges of building new transmission lines.</a:t>
            </a:r>
          </a:p>
        </p:txBody>
      </p:sp>
      <p:sp>
        <p:nvSpPr>
          <p:cNvPr id="7" name="TextBox 6">
            <a:extLst>
              <a:ext uri="{FF2B5EF4-FFF2-40B4-BE49-F238E27FC236}">
                <a16:creationId xmlns:a16="http://schemas.microsoft.com/office/drawing/2014/main" id="{BE998AED-1C0E-9E6F-856A-21CD403FEBA2}"/>
              </a:ext>
            </a:extLst>
          </p:cNvPr>
          <p:cNvSpPr txBox="1"/>
          <p:nvPr/>
        </p:nvSpPr>
        <p:spPr>
          <a:xfrm>
            <a:off x="6528773" y="6211856"/>
            <a:ext cx="5524869" cy="553926"/>
          </a:xfrm>
          <a:prstGeom prst="rect">
            <a:avLst/>
          </a:prstGeom>
          <a:noFill/>
        </p:spPr>
        <p:txBody>
          <a:bodyPr wrap="square" rtlCol="0">
            <a:spAutoFit/>
          </a:bodyPr>
          <a:lstStyle/>
          <a:p>
            <a:pPr algn="ctr"/>
            <a:r>
              <a:rPr lang="en-GB" sz="1500" dirty="0">
                <a:hlinkClick r:id="rId5"/>
              </a:rPr>
              <a:t>https://journals.sagepub.com/doi/10.1177/01956574251399644</a:t>
            </a:r>
            <a:r>
              <a:rPr lang="en-GB" sz="1500" dirty="0"/>
              <a:t> </a:t>
            </a:r>
          </a:p>
        </p:txBody>
      </p:sp>
    </p:spTree>
    <p:extLst>
      <p:ext uri="{BB962C8B-B14F-4D97-AF65-F5344CB8AC3E}">
        <p14:creationId xmlns:p14="http://schemas.microsoft.com/office/powerpoint/2010/main" val="9097176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69FC96E-3DE6-87D6-8D4D-48DF20E372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938E65-3E6C-F47F-6D8A-6B4F669E6459}"/>
              </a:ext>
            </a:extLst>
          </p:cNvPr>
          <p:cNvSpPr>
            <a:spLocks noGrp="1"/>
          </p:cNvSpPr>
          <p:nvPr>
            <p:ph type="title"/>
          </p:nvPr>
        </p:nvSpPr>
        <p:spPr>
          <a:xfrm>
            <a:off x="809792" y="275525"/>
            <a:ext cx="10501169" cy="797610"/>
          </a:xfrm>
        </p:spPr>
        <p:txBody>
          <a:bodyPr>
            <a:noAutofit/>
          </a:bodyPr>
          <a:lstStyle/>
          <a:p>
            <a:pPr algn="ctr"/>
            <a:r>
              <a:rPr lang="en-US" sz="2800" b="1" dirty="0">
                <a:solidFill>
                  <a:srgbClr val="084672"/>
                </a:solidFill>
                <a:latin typeface="Avenir Black" panose="02000503020000020003" pitchFamily="2" charset="0"/>
              </a:rPr>
              <a:t>Comparison of optimal trade flows with direction of bilateral contracts in the SAPP </a:t>
            </a:r>
            <a:r>
              <a:rPr lang="en-US" sz="3000" b="1" dirty="0">
                <a:solidFill>
                  <a:srgbClr val="084672"/>
                </a:solidFill>
                <a:latin typeface="Avenir Black" charset="0"/>
                <a:ea typeface="Avenir Black" charset="0"/>
                <a:cs typeface="Avenir Black" charset="0"/>
              </a:rPr>
              <a:t>	</a:t>
            </a:r>
          </a:p>
        </p:txBody>
      </p:sp>
      <p:sp>
        <p:nvSpPr>
          <p:cNvPr id="12" name="Slide Number Placeholder 11">
            <a:extLst>
              <a:ext uri="{FF2B5EF4-FFF2-40B4-BE49-F238E27FC236}">
                <a16:creationId xmlns:a16="http://schemas.microsoft.com/office/drawing/2014/main" id="{0D3B21DC-AE1C-D846-D423-EC05A1187277}"/>
              </a:ext>
            </a:extLst>
          </p:cNvPr>
          <p:cNvSpPr>
            <a:spLocks noGrp="1"/>
          </p:cNvSpPr>
          <p:nvPr>
            <p:ph type="sldNum" sz="quarter" idx="12"/>
          </p:nvPr>
        </p:nvSpPr>
        <p:spPr/>
        <p:txBody>
          <a:bodyPr/>
          <a:lstStyle/>
          <a:p>
            <a:fld id="{DFA126EB-95EE-E34B-9CCC-97CA6C0722EE}" type="slidenum">
              <a:rPr lang="en-US" smtClean="0"/>
              <a:t>56</a:t>
            </a:fld>
            <a:endParaRPr lang="en-US" dirty="0"/>
          </a:p>
        </p:txBody>
      </p:sp>
      <p:pic>
        <p:nvPicPr>
          <p:cNvPr id="3" name="Picture 2" descr="Fig_Ch4TradeContracts.pdf">
            <a:extLst>
              <a:ext uri="{FF2B5EF4-FFF2-40B4-BE49-F238E27FC236}">
                <a16:creationId xmlns:a16="http://schemas.microsoft.com/office/drawing/2014/main" id="{618866A0-4020-C41C-8CF5-D9EC28BB31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6966" y="1315038"/>
            <a:ext cx="5523781" cy="5371401"/>
          </a:xfrm>
          <a:prstGeom prst="rect">
            <a:avLst/>
          </a:prstGeom>
        </p:spPr>
      </p:pic>
      <p:sp>
        <p:nvSpPr>
          <p:cNvPr id="4" name="TextBox 3">
            <a:extLst>
              <a:ext uri="{FF2B5EF4-FFF2-40B4-BE49-F238E27FC236}">
                <a16:creationId xmlns:a16="http://schemas.microsoft.com/office/drawing/2014/main" id="{CDA7E151-1A12-CA1D-70E5-FF415F726A0E}"/>
              </a:ext>
            </a:extLst>
          </p:cNvPr>
          <p:cNvSpPr txBox="1"/>
          <p:nvPr/>
        </p:nvSpPr>
        <p:spPr>
          <a:xfrm>
            <a:off x="809791" y="6290939"/>
            <a:ext cx="4845689" cy="379607"/>
          </a:xfrm>
          <a:prstGeom prst="rect">
            <a:avLst/>
          </a:prstGeom>
          <a:noFill/>
        </p:spPr>
        <p:txBody>
          <a:bodyPr wrap="square" rtlCol="0">
            <a:spAutoFit/>
          </a:bodyPr>
          <a:lstStyle/>
          <a:p>
            <a:r>
              <a:rPr lang="en-GB" dirty="0"/>
              <a:t>Amy Rose. PhD thesis. MIT – IDSS - 2017</a:t>
            </a:r>
          </a:p>
        </p:txBody>
      </p:sp>
    </p:spTree>
    <p:extLst>
      <p:ext uri="{BB962C8B-B14F-4D97-AF65-F5344CB8AC3E}">
        <p14:creationId xmlns:p14="http://schemas.microsoft.com/office/powerpoint/2010/main" val="40176096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DA967-91E2-A43D-C119-6818B74471C8}"/>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AC47A7D1-69EB-A33A-27EE-A9E8D4530B16}"/>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DF7A96E5-09ED-9DD2-0576-E8C0F9B018B3}"/>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sp>
        <p:nvSpPr>
          <p:cNvPr id="7" name="Title 23">
            <a:extLst>
              <a:ext uri="{FF2B5EF4-FFF2-40B4-BE49-F238E27FC236}">
                <a16:creationId xmlns:a16="http://schemas.microsoft.com/office/drawing/2014/main" id="{2739A045-E471-F7E0-5AA8-911118B82F0C}"/>
              </a:ext>
            </a:extLst>
          </p:cNvPr>
          <p:cNvSpPr txBox="1">
            <a:spLocks/>
          </p:cNvSpPr>
          <p:nvPr/>
        </p:nvSpPr>
        <p:spPr>
          <a:xfrm>
            <a:off x="449942" y="77941"/>
            <a:ext cx="11549133" cy="705226"/>
          </a:xfrm>
          <a:prstGeom prst="rect">
            <a:avLst/>
          </a:prstGeom>
        </p:spPr>
        <p:txBody>
          <a:bodyPr anchor="b"/>
          <a:lstStyle>
            <a:lvl1pPr algn="l" defTabSz="914400" rtl="0" eaLnBrk="1" latinLnBrk="0" hangingPunct="1">
              <a:lnSpc>
                <a:spcPct val="90000"/>
              </a:lnSpc>
              <a:spcBef>
                <a:spcPct val="0"/>
              </a:spcBef>
              <a:buNone/>
              <a:defRPr sz="3200" b="1" kern="1200">
                <a:solidFill>
                  <a:srgbClr val="088F9E"/>
                </a:solidFill>
                <a:latin typeface="+mn-lt"/>
                <a:ea typeface="+mj-ea"/>
                <a:cs typeface="+mj-cs"/>
              </a:defRPr>
            </a:lvl1pPr>
          </a:lstStyle>
          <a:p>
            <a:pPr>
              <a:buClrTx/>
              <a:buFontTx/>
            </a:pPr>
            <a:r>
              <a:rPr lang="en-GB" dirty="0">
                <a:solidFill>
                  <a:srgbClr val="084672"/>
                </a:solidFill>
              </a:rPr>
              <a:t>The efficient use of bilateral contracts</a:t>
            </a:r>
            <a:endParaRPr lang="en-US" dirty="0">
              <a:solidFill>
                <a:srgbClr val="084672"/>
              </a:solidFill>
            </a:endParaRPr>
          </a:p>
        </p:txBody>
      </p:sp>
      <p:sp>
        <p:nvSpPr>
          <p:cNvPr id="2" name="Rectangle 2">
            <a:extLst>
              <a:ext uri="{FF2B5EF4-FFF2-40B4-BE49-F238E27FC236}">
                <a16:creationId xmlns:a16="http://schemas.microsoft.com/office/drawing/2014/main" id="{3D295594-BB4B-CA4B-49C9-03074CA6F616}"/>
              </a:ext>
            </a:extLst>
          </p:cNvPr>
          <p:cNvSpPr txBox="1">
            <a:spLocks noChangeArrowheads="1"/>
          </p:cNvSpPr>
          <p:nvPr/>
        </p:nvSpPr>
        <p:spPr>
          <a:xfrm>
            <a:off x="449943" y="1047883"/>
            <a:ext cx="11603328" cy="5101722"/>
          </a:xfrm>
          <a:prstGeom prst="rect">
            <a:avLst/>
          </a:prstGeom>
        </p:spPr>
        <p:txBody>
          <a:bodyPr>
            <a:norm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n-US" altLang="en-US" sz="2800" b="1" dirty="0">
                <a:ea typeface="ＭＳ Ｐゴシック" panose="020B0600070205080204" pitchFamily="34" charset="-128"/>
                <a:sym typeface="Wingdings" pitchFamily="2" charset="2"/>
              </a:rPr>
              <a:t>Bilateral contracts </a:t>
            </a:r>
            <a:r>
              <a:rPr lang="en-US" altLang="en-US" sz="2800" dirty="0">
                <a:ea typeface="ＭＳ Ｐゴシック" panose="020B0600070205080204" pitchFamily="34" charset="-128"/>
                <a:sym typeface="Wingdings" pitchFamily="2" charset="2"/>
              </a:rPr>
              <a:t>seek to hedge against price uncertainty &amp; to increase security of supply.</a:t>
            </a:r>
          </a:p>
          <a:p>
            <a:pPr>
              <a:lnSpc>
                <a:spcPct val="110000"/>
              </a:lnSpc>
            </a:pPr>
            <a:r>
              <a:rPr lang="en-US" altLang="en-US" sz="2800" dirty="0">
                <a:ea typeface="ＭＳ Ｐゴシック" panose="020B0600070205080204" pitchFamily="34" charset="-128"/>
                <a:sym typeface="Wingdings" pitchFamily="2" charset="2"/>
              </a:rPr>
              <a:t>However, </a:t>
            </a:r>
            <a:r>
              <a:rPr lang="en-US" altLang="en-US" sz="2800" b="1" dirty="0">
                <a:ea typeface="ＭＳ Ｐゴシック" panose="020B0600070205080204" pitchFamily="34" charset="-128"/>
                <a:sym typeface="Wingdings" pitchFamily="2" charset="2"/>
              </a:rPr>
              <a:t>physical bilateral contracts </a:t>
            </a:r>
            <a:r>
              <a:rPr lang="en-US" altLang="en-US" sz="2800" dirty="0">
                <a:ea typeface="ＭＳ Ｐゴシック" panose="020B0600070205080204" pitchFamily="34" charset="-128"/>
                <a:sym typeface="Wingdings" pitchFamily="2" charset="2"/>
              </a:rPr>
              <a:t>imply physical obligations </a:t>
            </a:r>
            <a:r>
              <a:rPr lang="en-US" sz="2600" i="1" dirty="0">
                <a:solidFill>
                  <a:srgbClr val="313131"/>
                </a:solidFill>
              </a:rPr>
              <a:t>(i.e., they are dispatched even if a lower cost alternative exists).</a:t>
            </a:r>
            <a:r>
              <a:rPr lang="en-US" sz="2600" dirty="0">
                <a:solidFill>
                  <a:srgbClr val="313131"/>
                </a:solidFill>
              </a:rPr>
              <a:t> </a:t>
            </a:r>
          </a:p>
          <a:p>
            <a:pPr lvl="1">
              <a:lnSpc>
                <a:spcPct val="110000"/>
              </a:lnSpc>
            </a:pPr>
            <a:r>
              <a:rPr lang="en-US" sz="2400" dirty="0">
                <a:solidFill>
                  <a:srgbClr val="313131"/>
                </a:solidFill>
              </a:rPr>
              <a:t>This introduces inefficiencies unnecessarily in the use of generation and transmission infrastructure, reduces total trade and increases system costs.</a:t>
            </a:r>
            <a:endParaRPr lang="en-US" altLang="en-US" sz="2400" dirty="0">
              <a:ea typeface="ＭＳ Ｐゴシック" panose="020B0600070205080204" pitchFamily="34" charset="-128"/>
              <a:sym typeface="Wingdings" pitchFamily="2" charset="2"/>
            </a:endParaRPr>
          </a:p>
          <a:p>
            <a:pPr>
              <a:lnSpc>
                <a:spcPct val="110000"/>
              </a:lnSpc>
            </a:pPr>
            <a:r>
              <a:rPr lang="en-US" altLang="en-US" sz="2800" dirty="0">
                <a:ea typeface="ＭＳ Ｐゴシック" panose="020B0600070205080204" pitchFamily="34" charset="-128"/>
                <a:sym typeface="Wingdings" pitchFamily="2" charset="2"/>
              </a:rPr>
              <a:t>The alternative are </a:t>
            </a:r>
            <a:r>
              <a:rPr lang="en-US" altLang="en-US" sz="2800" b="1" dirty="0">
                <a:ea typeface="ＭＳ Ｐゴシック" panose="020B0600070205080204" pitchFamily="34" charset="-128"/>
                <a:sym typeface="Wingdings" pitchFamily="2" charset="2"/>
              </a:rPr>
              <a:t>purely financial contracts </a:t>
            </a:r>
            <a:r>
              <a:rPr lang="en-US" altLang="en-US" sz="2600" i="1" dirty="0">
                <a:ea typeface="ＭＳ Ｐゴシック" panose="020B0600070205080204" pitchFamily="34" charset="-128"/>
                <a:sym typeface="Wingdings" pitchFamily="2" charset="2"/>
              </a:rPr>
              <a:t>(therefore, ignored in the dispatch of generation under normal supply conditions) </a:t>
            </a:r>
            <a:r>
              <a:rPr lang="en-US" altLang="en-US" sz="2800" dirty="0">
                <a:ea typeface="ＭＳ Ｐゴシック" panose="020B0600070205080204" pitchFamily="34" charset="-128"/>
                <a:sym typeface="Wingdings" pitchFamily="2" charset="2"/>
              </a:rPr>
              <a:t>which </a:t>
            </a:r>
            <a:r>
              <a:rPr lang="en-US" altLang="en-US" sz="2800" b="1" dirty="0">
                <a:ea typeface="ＭＳ Ｐゴシック" panose="020B0600070205080204" pitchFamily="34" charset="-128"/>
                <a:sym typeface="Wingdings" pitchFamily="2" charset="2"/>
              </a:rPr>
              <a:t>only turn to physical </a:t>
            </a:r>
            <a:r>
              <a:rPr lang="en-US" altLang="en-US" sz="2600" i="1" dirty="0">
                <a:ea typeface="ＭＳ Ｐゴシック" panose="020B0600070205080204" pitchFamily="34" charset="-128"/>
                <a:sym typeface="Wingdings" pitchFamily="2" charset="2"/>
              </a:rPr>
              <a:t>(providing supply guarantee) </a:t>
            </a:r>
            <a:r>
              <a:rPr lang="en-US" altLang="en-US" sz="2800" b="1" dirty="0">
                <a:ea typeface="ＭＳ Ｐゴシック" panose="020B0600070205080204" pitchFamily="34" charset="-128"/>
                <a:sym typeface="Wingdings" pitchFamily="2" charset="2"/>
              </a:rPr>
              <a:t>under scarcity conditions</a:t>
            </a:r>
            <a:r>
              <a:rPr lang="en-US" altLang="en-US" sz="2800" dirty="0">
                <a:ea typeface="ＭＳ Ｐゴシック" panose="020B0600070205080204" pitchFamily="34" charset="-128"/>
                <a:sym typeface="Wingdings" pitchFamily="2" charset="2"/>
              </a:rPr>
              <a:t>.</a:t>
            </a:r>
          </a:p>
          <a:p>
            <a:pPr lvl="1">
              <a:lnSpc>
                <a:spcPct val="110000"/>
              </a:lnSpc>
            </a:pPr>
            <a:r>
              <a:rPr lang="en-US" altLang="en-US" sz="2400" dirty="0">
                <a:ea typeface="ＭＳ Ｐゴシック" panose="020B0600070205080204" pitchFamily="34" charset="-128"/>
                <a:sym typeface="Wingdings" pitchFamily="2" charset="2"/>
              </a:rPr>
              <a:t>This is an important first step towards </a:t>
            </a:r>
            <a:r>
              <a:rPr lang="en-US" altLang="en-US" sz="2400" b="1" dirty="0">
                <a:ea typeface="ＭＳ Ｐゴシック" panose="020B0600070205080204" pitchFamily="34" charset="-128"/>
                <a:sym typeface="Wingdings" pitchFamily="2" charset="2"/>
              </a:rPr>
              <a:t>security of supply at regional level</a:t>
            </a:r>
            <a:r>
              <a:rPr lang="en-US" altLang="en-US" sz="2400" dirty="0">
                <a:ea typeface="ＭＳ Ｐゴシック" panose="020B0600070205080204" pitchFamily="34" charset="-128"/>
                <a:sym typeface="Wingdings" pitchFamily="2" charset="2"/>
              </a:rPr>
              <a:t>.</a:t>
            </a:r>
          </a:p>
        </p:txBody>
      </p:sp>
      <p:sp>
        <p:nvSpPr>
          <p:cNvPr id="5" name="TextBox 4">
            <a:extLst>
              <a:ext uri="{FF2B5EF4-FFF2-40B4-BE49-F238E27FC236}">
                <a16:creationId xmlns:a16="http://schemas.microsoft.com/office/drawing/2014/main" id="{7066AE5E-8FB2-A2A0-0CAA-D60B6E4A234E}"/>
              </a:ext>
            </a:extLst>
          </p:cNvPr>
          <p:cNvSpPr txBox="1"/>
          <p:nvPr/>
        </p:nvSpPr>
        <p:spPr>
          <a:xfrm>
            <a:off x="449942" y="6055773"/>
            <a:ext cx="11549133" cy="666890"/>
          </a:xfrm>
          <a:prstGeom prst="rect">
            <a:avLst/>
          </a:prstGeom>
          <a:noFill/>
        </p:spPr>
        <p:txBody>
          <a:bodyPr wrap="square" rtlCol="0">
            <a:spAutoFit/>
          </a:bodyPr>
          <a:lstStyle/>
          <a:p>
            <a:r>
              <a:rPr lang="en-US" sz="1800" dirty="0"/>
              <a:t>(*) Source: Amy Rose, “Improving the performance of regional electricity markets in developing countries: The case of the Southern African Power Pool”. PhD thesis, MIT IDSS, May 2017.</a:t>
            </a:r>
          </a:p>
        </p:txBody>
      </p:sp>
    </p:spTree>
    <p:extLst>
      <p:ext uri="{BB962C8B-B14F-4D97-AF65-F5344CB8AC3E}">
        <p14:creationId xmlns:p14="http://schemas.microsoft.com/office/powerpoint/2010/main" val="36705339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D7897-67EC-AFDE-9B7C-A7450F9750AD}"/>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7C8CBA11-AB3C-98E3-41B1-EE56AF22E002}"/>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6A9071C2-6CCA-CACE-6F2B-A62A770D9644}"/>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479F2497-7BDB-7E02-8B0E-B6F96C13931C}"/>
              </a:ext>
            </a:extLst>
          </p:cNvPr>
          <p:cNvPicPr>
            <a:picLocks noChangeAspect="1"/>
          </p:cNvPicPr>
          <p:nvPr/>
        </p:nvPicPr>
        <p:blipFill>
          <a:blip r:embed="rId3"/>
          <a:stretch>
            <a:fillRect/>
          </a:stretch>
        </p:blipFill>
        <p:spPr>
          <a:xfrm>
            <a:off x="7637232" y="6134100"/>
            <a:ext cx="4484124" cy="658333"/>
          </a:xfrm>
          <a:prstGeom prst="rect">
            <a:avLst/>
          </a:prstGeom>
        </p:spPr>
      </p:pic>
      <p:sp>
        <p:nvSpPr>
          <p:cNvPr id="7" name="Title 23">
            <a:extLst>
              <a:ext uri="{FF2B5EF4-FFF2-40B4-BE49-F238E27FC236}">
                <a16:creationId xmlns:a16="http://schemas.microsoft.com/office/drawing/2014/main" id="{8DC40F1C-026B-A868-DA81-8A14F5D3CB41}"/>
              </a:ext>
            </a:extLst>
          </p:cNvPr>
          <p:cNvSpPr txBox="1">
            <a:spLocks/>
          </p:cNvSpPr>
          <p:nvPr/>
        </p:nvSpPr>
        <p:spPr>
          <a:xfrm>
            <a:off x="449942" y="77941"/>
            <a:ext cx="11549133" cy="705226"/>
          </a:xfrm>
          <a:prstGeom prst="rect">
            <a:avLst/>
          </a:prstGeom>
        </p:spPr>
        <p:txBody>
          <a:bodyPr anchor="b"/>
          <a:lstStyle>
            <a:lvl1pPr algn="l" defTabSz="914400" rtl="0" eaLnBrk="1" latinLnBrk="0" hangingPunct="1">
              <a:lnSpc>
                <a:spcPct val="90000"/>
              </a:lnSpc>
              <a:spcBef>
                <a:spcPct val="0"/>
              </a:spcBef>
              <a:buNone/>
              <a:defRPr sz="3200" b="1" kern="1200">
                <a:solidFill>
                  <a:srgbClr val="088F9E"/>
                </a:solidFill>
                <a:latin typeface="+mn-lt"/>
                <a:ea typeface="+mj-ea"/>
                <a:cs typeface="+mj-cs"/>
              </a:defRPr>
            </a:lvl1pPr>
          </a:lstStyle>
          <a:p>
            <a:pPr>
              <a:buClrTx/>
              <a:buFontTx/>
            </a:pPr>
            <a:r>
              <a:rPr lang="en-GB" dirty="0">
                <a:solidFill>
                  <a:srgbClr val="084672"/>
                </a:solidFill>
              </a:rPr>
              <a:t>Implicit Auctions with Security of Supply Guarantees</a:t>
            </a:r>
            <a:endParaRPr lang="en-US" dirty="0">
              <a:solidFill>
                <a:srgbClr val="084672"/>
              </a:solidFill>
            </a:endParaRPr>
          </a:p>
        </p:txBody>
      </p:sp>
      <p:sp>
        <p:nvSpPr>
          <p:cNvPr id="2" name="Content Placeholder 2">
            <a:extLst>
              <a:ext uri="{FF2B5EF4-FFF2-40B4-BE49-F238E27FC236}">
                <a16:creationId xmlns:a16="http://schemas.microsoft.com/office/drawing/2014/main" id="{826302EA-6724-8DF5-9A57-9AD1E4C1F9E8}"/>
              </a:ext>
            </a:extLst>
          </p:cNvPr>
          <p:cNvSpPr txBox="1">
            <a:spLocks/>
          </p:cNvSpPr>
          <p:nvPr/>
        </p:nvSpPr>
        <p:spPr>
          <a:xfrm>
            <a:off x="449942" y="1079277"/>
            <a:ext cx="11280847" cy="5642563"/>
          </a:xfrm>
          <a:prstGeom prst="rect">
            <a:avLst/>
          </a:prstGeom>
        </p:spPr>
        <p:txBody>
          <a:bodyPr>
            <a:norm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ctr">
              <a:lnSpc>
                <a:spcPct val="50000"/>
              </a:lnSpc>
              <a:buFont typeface="Arial" panose="020B0604020202020204" pitchFamily="34" charset="0"/>
              <a:buNone/>
            </a:pPr>
            <a:endParaRPr lang="en-US" dirty="0"/>
          </a:p>
          <a:p>
            <a:r>
              <a:rPr lang="en-US" sz="2800" dirty="0">
                <a:solidFill>
                  <a:srgbClr val="313131"/>
                </a:solidFill>
              </a:rPr>
              <a:t>They incorporate the desirable features of physical and financial contracts.</a:t>
            </a:r>
          </a:p>
          <a:p>
            <a:pPr lvl="1"/>
            <a:r>
              <a:rPr lang="en-US" sz="2600" dirty="0">
                <a:solidFill>
                  <a:srgbClr val="313131"/>
                </a:solidFill>
              </a:rPr>
              <a:t>When there is no scarcity, contracts do not interfere with efficient market outcomes.</a:t>
            </a:r>
          </a:p>
          <a:p>
            <a:pPr lvl="1"/>
            <a:r>
              <a:rPr lang="en-US" sz="2600" dirty="0">
                <a:solidFill>
                  <a:srgbClr val="313131"/>
                </a:solidFill>
              </a:rPr>
              <a:t>During scarcity, contracts offer consumers and investors the same level of risk reduction provided by firm bilateral contracts.</a:t>
            </a:r>
          </a:p>
          <a:p>
            <a:pPr marL="457154" lvl="1" indent="0">
              <a:buFont typeface="Arial" panose="020B0604020202020204" pitchFamily="34" charset="0"/>
              <a:buNone/>
            </a:pPr>
            <a:endParaRPr lang="en-US" sz="1000" dirty="0">
              <a:solidFill>
                <a:srgbClr val="313131"/>
              </a:solidFill>
            </a:endParaRPr>
          </a:p>
          <a:p>
            <a:r>
              <a:rPr lang="en-US" sz="2800" dirty="0">
                <a:solidFill>
                  <a:srgbClr val="313131"/>
                </a:solidFill>
              </a:rPr>
              <a:t>They are compatible with the usual rules of operation of regional power trade organisations</a:t>
            </a:r>
          </a:p>
          <a:p>
            <a:pPr lvl="1"/>
            <a:r>
              <a:rPr lang="en-US" sz="2600" dirty="0">
                <a:solidFill>
                  <a:srgbClr val="313131"/>
                </a:solidFill>
              </a:rPr>
              <a:t>Parties can continue signing long-term contracts for any capacity at privately negotiated prices, subject to transmission availability.</a:t>
            </a:r>
          </a:p>
          <a:p>
            <a:pPr lvl="1"/>
            <a:r>
              <a:rPr lang="en-US" sz="2600" dirty="0">
                <a:solidFill>
                  <a:srgbClr val="313131"/>
                </a:solidFill>
              </a:rPr>
              <a:t>Economic operation is centralized.</a:t>
            </a:r>
          </a:p>
        </p:txBody>
      </p:sp>
    </p:spTree>
    <p:extLst>
      <p:ext uri="{BB962C8B-B14F-4D97-AF65-F5344CB8AC3E}">
        <p14:creationId xmlns:p14="http://schemas.microsoft.com/office/powerpoint/2010/main" val="6707280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2D6AD-1343-6CAE-17DF-ACF2E5192BBA}"/>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725FC30E-13FC-6440-E80B-481AE542931F}"/>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CF455512-B339-B9E2-7615-1993D45670CF}"/>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990FA992-11C6-BBA4-75D2-1965E1087DFC}"/>
              </a:ext>
            </a:extLst>
          </p:cNvPr>
          <p:cNvPicPr>
            <a:picLocks noChangeAspect="1"/>
          </p:cNvPicPr>
          <p:nvPr/>
        </p:nvPicPr>
        <p:blipFill>
          <a:blip r:embed="rId3"/>
          <a:stretch>
            <a:fillRect/>
          </a:stretch>
        </p:blipFill>
        <p:spPr>
          <a:xfrm>
            <a:off x="7637232" y="6134100"/>
            <a:ext cx="4484124" cy="658333"/>
          </a:xfrm>
          <a:prstGeom prst="rect">
            <a:avLst/>
          </a:prstGeom>
        </p:spPr>
      </p:pic>
      <p:pic>
        <p:nvPicPr>
          <p:cNvPr id="6" name="Picture 5">
            <a:extLst>
              <a:ext uri="{FF2B5EF4-FFF2-40B4-BE49-F238E27FC236}">
                <a16:creationId xmlns:a16="http://schemas.microsoft.com/office/drawing/2014/main" id="{319D0582-A25D-32F0-2E53-01CAA775713D}"/>
              </a:ext>
            </a:extLst>
          </p:cNvPr>
          <p:cNvPicPr>
            <a:picLocks noChangeAspect="1"/>
          </p:cNvPicPr>
          <p:nvPr/>
        </p:nvPicPr>
        <p:blipFill>
          <a:blip r:embed="rId4"/>
          <a:stretch>
            <a:fillRect/>
          </a:stretch>
        </p:blipFill>
        <p:spPr>
          <a:xfrm>
            <a:off x="-9144" y="8663"/>
            <a:ext cx="12213563" cy="1174416"/>
          </a:xfrm>
          <a:prstGeom prst="rect">
            <a:avLst/>
          </a:prstGeom>
        </p:spPr>
      </p:pic>
      <p:sp>
        <p:nvSpPr>
          <p:cNvPr id="8" name="TextBox 7">
            <a:extLst>
              <a:ext uri="{FF2B5EF4-FFF2-40B4-BE49-F238E27FC236}">
                <a16:creationId xmlns:a16="http://schemas.microsoft.com/office/drawing/2014/main" id="{75B982FD-C63C-FBB2-9111-9A12863994AC}"/>
              </a:ext>
            </a:extLst>
          </p:cNvPr>
          <p:cNvSpPr txBox="1"/>
          <p:nvPr/>
        </p:nvSpPr>
        <p:spPr>
          <a:xfrm>
            <a:off x="625642" y="2387783"/>
            <a:ext cx="10984832" cy="1692771"/>
          </a:xfrm>
          <a:prstGeom prst="rect">
            <a:avLst/>
          </a:prstGeom>
          <a:noFill/>
        </p:spPr>
        <p:txBody>
          <a:bodyPr wrap="square">
            <a:spAutoFit/>
          </a:bodyPr>
          <a:lstStyle/>
          <a:p>
            <a:pPr algn="ctr">
              <a:defRPr/>
            </a:pPr>
            <a:r>
              <a:rPr lang="en-US" sz="3600" b="1" dirty="0">
                <a:solidFill>
                  <a:srgbClr val="1C3E83"/>
                </a:solidFill>
                <a:latin typeface="Avenir Black" panose="02000503020000020003" pitchFamily="2" charset="0"/>
                <a:ea typeface="ＭＳ Ｐゴシック" charset="0"/>
                <a:cs typeface="ＭＳ Ｐゴシック" charset="0"/>
              </a:rPr>
              <a:t>The objective is an efficient region-wide economic operation</a:t>
            </a:r>
          </a:p>
          <a:p>
            <a:pPr algn="ctr">
              <a:defRPr/>
            </a:pPr>
            <a:r>
              <a:rPr lang="en-US" sz="3200" b="1" dirty="0">
                <a:solidFill>
                  <a:srgbClr val="1C3E83"/>
                </a:solidFill>
                <a:latin typeface="+mn-lt"/>
                <a:ea typeface="ＭＳ Ｐゴシック" charset="0"/>
              </a:rPr>
              <a:t>Trying to achieve a regional vision of security of supply</a:t>
            </a:r>
          </a:p>
        </p:txBody>
      </p:sp>
    </p:spTree>
    <p:extLst>
      <p:ext uri="{BB962C8B-B14F-4D97-AF65-F5344CB8AC3E}">
        <p14:creationId xmlns:p14="http://schemas.microsoft.com/office/powerpoint/2010/main" val="309918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9C15E-60DB-342E-456E-C8F3E42774B7}"/>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EAE5AFE5-366A-8647-7692-1271C83BE19E}"/>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21E76E47-69FB-9041-4065-88CFD7F0BF6A}"/>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E5D43FF8-A88A-D7A7-6A3A-71CBF01AC02D}"/>
              </a:ext>
            </a:extLst>
          </p:cNvPr>
          <p:cNvPicPr>
            <a:picLocks noChangeAspect="1"/>
          </p:cNvPicPr>
          <p:nvPr/>
        </p:nvPicPr>
        <p:blipFill>
          <a:blip r:embed="rId3"/>
          <a:stretch>
            <a:fillRect/>
          </a:stretch>
        </p:blipFill>
        <p:spPr>
          <a:xfrm>
            <a:off x="7637232" y="6134100"/>
            <a:ext cx="4484124" cy="658333"/>
          </a:xfrm>
          <a:prstGeom prst="rect">
            <a:avLst/>
          </a:prstGeom>
        </p:spPr>
      </p:pic>
      <p:sp>
        <p:nvSpPr>
          <p:cNvPr id="7" name="Title 23">
            <a:extLst>
              <a:ext uri="{FF2B5EF4-FFF2-40B4-BE49-F238E27FC236}">
                <a16:creationId xmlns:a16="http://schemas.microsoft.com/office/drawing/2014/main" id="{E7A0DEAD-090A-1299-4671-66ED52B85AE1}"/>
              </a:ext>
            </a:extLst>
          </p:cNvPr>
          <p:cNvSpPr txBox="1">
            <a:spLocks/>
          </p:cNvSpPr>
          <p:nvPr/>
        </p:nvSpPr>
        <p:spPr>
          <a:xfrm>
            <a:off x="449942" y="77941"/>
            <a:ext cx="11549133" cy="705226"/>
          </a:xfrm>
          <a:prstGeom prst="rect">
            <a:avLst/>
          </a:prstGeom>
        </p:spPr>
        <p:txBody>
          <a:bodyPr anchor="b"/>
          <a:lstStyle>
            <a:lvl1pPr algn="l" defTabSz="914400" rtl="0" eaLnBrk="1" latinLnBrk="0" hangingPunct="1">
              <a:lnSpc>
                <a:spcPct val="90000"/>
              </a:lnSpc>
              <a:spcBef>
                <a:spcPct val="0"/>
              </a:spcBef>
              <a:buNone/>
              <a:defRPr sz="3200" b="1" kern="1200">
                <a:solidFill>
                  <a:srgbClr val="088F9E"/>
                </a:solidFill>
                <a:latin typeface="+mn-lt"/>
                <a:ea typeface="+mj-ea"/>
                <a:cs typeface="+mj-cs"/>
              </a:defRPr>
            </a:lvl1pPr>
          </a:lstStyle>
          <a:p>
            <a:pPr>
              <a:buClrTx/>
              <a:buFontTx/>
            </a:pPr>
            <a:r>
              <a:rPr lang="en-GB" dirty="0">
                <a:solidFill>
                  <a:srgbClr val="084672"/>
                </a:solidFill>
              </a:rPr>
              <a:t>Trust and a regional vision of security of supply</a:t>
            </a:r>
            <a:endParaRPr lang="en-US" dirty="0">
              <a:solidFill>
                <a:srgbClr val="084672"/>
              </a:solidFill>
            </a:endParaRPr>
          </a:p>
        </p:txBody>
      </p:sp>
      <p:sp>
        <p:nvSpPr>
          <p:cNvPr id="5" name="Rectangle 2">
            <a:extLst>
              <a:ext uri="{FF2B5EF4-FFF2-40B4-BE49-F238E27FC236}">
                <a16:creationId xmlns:a16="http://schemas.microsoft.com/office/drawing/2014/main" id="{48907545-D029-0CCC-C6FD-9141133CDE42}"/>
              </a:ext>
            </a:extLst>
          </p:cNvPr>
          <p:cNvSpPr txBox="1">
            <a:spLocks noChangeArrowheads="1"/>
          </p:cNvSpPr>
          <p:nvPr/>
        </p:nvSpPr>
        <p:spPr>
          <a:xfrm>
            <a:off x="449942" y="1235142"/>
            <a:ext cx="11328974" cy="5309863"/>
          </a:xfrm>
          <a:prstGeom prst="rect">
            <a:avLst/>
          </a:prstGeom>
        </p:spPr>
        <p:txBody>
          <a:bodyPr>
            <a:norm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spcAft>
                <a:spcPts val="600"/>
              </a:spcAft>
            </a:pPr>
            <a:r>
              <a:rPr lang="en-US" altLang="en-US" sz="2800" b="1" dirty="0">
                <a:ea typeface="ＭＳ Ｐゴシック" panose="020B0600070205080204" pitchFamily="34" charset="-128"/>
                <a:sym typeface="Wingdings" pitchFamily="2" charset="2"/>
              </a:rPr>
              <a:t>Generation plants of “regional size” </a:t>
            </a:r>
            <a:r>
              <a:rPr lang="en-US" altLang="en-US" sz="2800" dirty="0">
                <a:ea typeface="ＭＳ Ｐゴシック" panose="020B0600070205080204" pitchFamily="34" charset="-128"/>
                <a:sym typeface="Wingdings" pitchFamily="2" charset="2"/>
              </a:rPr>
              <a:t>are necessary to exploit economies of scale for countries of small electrical size, also given the uneven location of the best energy resources &amp; the variability of wind, solar &amp; hydro. Thus</a:t>
            </a:r>
          </a:p>
          <a:p>
            <a:pPr lvl="1">
              <a:lnSpc>
                <a:spcPct val="100000"/>
              </a:lnSpc>
              <a:spcBef>
                <a:spcPts val="0"/>
              </a:spcBef>
              <a:spcAft>
                <a:spcPts val="600"/>
              </a:spcAft>
            </a:pPr>
            <a:r>
              <a:rPr lang="en-US" altLang="en-US" sz="2400" dirty="0">
                <a:ea typeface="ＭＳ Ｐゴシック" panose="020B0600070205080204" pitchFamily="34" charset="-128"/>
                <a:sym typeface="Wingdings" pitchFamily="2" charset="2"/>
              </a:rPr>
              <a:t>Some countries must </a:t>
            </a:r>
            <a:r>
              <a:rPr lang="en-US" altLang="en-US" sz="2400" b="1" dirty="0">
                <a:ea typeface="ＭＳ Ｐゴシック" panose="020B0600070205080204" pitchFamily="34" charset="-128"/>
                <a:sym typeface="Wingdings" pitchFamily="2" charset="2"/>
              </a:rPr>
              <a:t>trust their security of supply to power plants located abroad</a:t>
            </a:r>
          </a:p>
          <a:p>
            <a:pPr lvl="1">
              <a:lnSpc>
                <a:spcPct val="100000"/>
              </a:lnSpc>
              <a:spcBef>
                <a:spcPts val="0"/>
              </a:spcBef>
              <a:spcAft>
                <a:spcPts val="600"/>
              </a:spcAft>
            </a:pPr>
            <a:r>
              <a:rPr lang="en-US" altLang="en-US" sz="2400" dirty="0">
                <a:ea typeface="ＭＳ Ｐゴシック" panose="020B0600070205080204" pitchFamily="34" charset="-128"/>
                <a:sym typeface="Wingdings" pitchFamily="2" charset="2"/>
              </a:rPr>
              <a:t>Some countries must build large power plants </a:t>
            </a:r>
            <a:r>
              <a:rPr lang="en-US" altLang="en-US" sz="2400" b="1" dirty="0">
                <a:ea typeface="ＭＳ Ｐゴシック" panose="020B0600070205080204" pitchFamily="34" charset="-128"/>
                <a:sym typeface="Wingdings" pitchFamily="2" charset="2"/>
              </a:rPr>
              <a:t>trusting that off-takers in other countries will honor their contracts</a:t>
            </a:r>
            <a:r>
              <a:rPr lang="en-US" altLang="en-US" sz="2400" dirty="0">
                <a:ea typeface="ＭＳ Ｐゴシック" panose="020B0600070205080204" pitchFamily="34" charset="-128"/>
                <a:sym typeface="Wingdings" pitchFamily="2" charset="2"/>
              </a:rPr>
              <a:t>, and commit to export power even under situations of national scarcity</a:t>
            </a:r>
          </a:p>
          <a:p>
            <a:pPr>
              <a:lnSpc>
                <a:spcPct val="100000"/>
              </a:lnSpc>
              <a:spcBef>
                <a:spcPts val="0"/>
              </a:spcBef>
              <a:spcAft>
                <a:spcPts val="600"/>
              </a:spcAft>
            </a:pPr>
            <a:r>
              <a:rPr lang="en-US" altLang="en-US" sz="2800" b="1" dirty="0">
                <a:ea typeface="ＭＳ Ｐゴシック" panose="020B0600070205080204" pitchFamily="34" charset="-128"/>
                <a:sym typeface="Wingdings" pitchFamily="2" charset="2"/>
              </a:rPr>
              <a:t>This level of trust</a:t>
            </a:r>
            <a:r>
              <a:rPr lang="en-US" altLang="en-US" sz="2800" dirty="0">
                <a:ea typeface="ＭＳ Ｐゴシック" panose="020B0600070205080204" pitchFamily="34" charset="-128"/>
                <a:sym typeface="Wingdings" pitchFamily="2" charset="2"/>
              </a:rPr>
              <a:t>, in particular relying on external energy sources to meet the national demand, </a:t>
            </a:r>
            <a:r>
              <a:rPr lang="en-US" altLang="en-US" sz="2800" b="1" dirty="0">
                <a:ea typeface="ＭＳ Ｐゴシック" panose="020B0600070205080204" pitchFamily="34" charset="-128"/>
                <a:sym typeface="Wingdings" pitchFamily="2" charset="2"/>
              </a:rPr>
              <a:t>appears impossible to obtain</a:t>
            </a:r>
            <a:r>
              <a:rPr lang="en-US" altLang="en-US" sz="2800" dirty="0">
                <a:ea typeface="ＭＳ Ｐゴシック" panose="020B0600070205080204" pitchFamily="34" charset="-128"/>
                <a:sym typeface="Wingdings" pitchFamily="2" charset="2"/>
              </a:rPr>
              <a:t>, thus jeopardizing a truly regional vision of security of electricity supply.</a:t>
            </a:r>
          </a:p>
        </p:txBody>
      </p:sp>
    </p:spTree>
    <p:extLst>
      <p:ext uri="{BB962C8B-B14F-4D97-AF65-F5344CB8AC3E}">
        <p14:creationId xmlns:p14="http://schemas.microsoft.com/office/powerpoint/2010/main" val="17722493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CF9A3-0AE9-C4C4-DCD5-362B7C8AF1B6}"/>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CF9F361D-655B-7250-B2C2-16533E3C4C22}"/>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43E52C0B-7875-A80F-577B-2B214D55234E}"/>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56A2AE55-DA4E-5E55-E703-1560C0770114}"/>
              </a:ext>
            </a:extLst>
          </p:cNvPr>
          <p:cNvPicPr>
            <a:picLocks noChangeAspect="1"/>
          </p:cNvPicPr>
          <p:nvPr/>
        </p:nvPicPr>
        <p:blipFill>
          <a:blip r:embed="rId3"/>
          <a:stretch>
            <a:fillRect/>
          </a:stretch>
        </p:blipFill>
        <p:spPr>
          <a:xfrm>
            <a:off x="7637232" y="6134100"/>
            <a:ext cx="4484124" cy="658333"/>
          </a:xfrm>
          <a:prstGeom prst="rect">
            <a:avLst/>
          </a:prstGeom>
        </p:spPr>
      </p:pic>
      <p:pic>
        <p:nvPicPr>
          <p:cNvPr id="6" name="Picture 5">
            <a:extLst>
              <a:ext uri="{FF2B5EF4-FFF2-40B4-BE49-F238E27FC236}">
                <a16:creationId xmlns:a16="http://schemas.microsoft.com/office/drawing/2014/main" id="{C0BEF801-125F-F433-44C6-A4B2ACAE64DC}"/>
              </a:ext>
            </a:extLst>
          </p:cNvPr>
          <p:cNvPicPr>
            <a:picLocks noChangeAspect="1"/>
          </p:cNvPicPr>
          <p:nvPr/>
        </p:nvPicPr>
        <p:blipFill>
          <a:blip r:embed="rId4"/>
          <a:stretch>
            <a:fillRect/>
          </a:stretch>
        </p:blipFill>
        <p:spPr>
          <a:xfrm>
            <a:off x="-9144" y="8663"/>
            <a:ext cx="12213563" cy="1174416"/>
          </a:xfrm>
          <a:prstGeom prst="rect">
            <a:avLst/>
          </a:prstGeom>
        </p:spPr>
      </p:pic>
      <p:sp>
        <p:nvSpPr>
          <p:cNvPr id="8" name="TextBox 7">
            <a:extLst>
              <a:ext uri="{FF2B5EF4-FFF2-40B4-BE49-F238E27FC236}">
                <a16:creationId xmlns:a16="http://schemas.microsoft.com/office/drawing/2014/main" id="{F7870366-B120-7AC2-2AFA-52DF3DBBD606}"/>
              </a:ext>
            </a:extLst>
          </p:cNvPr>
          <p:cNvSpPr txBox="1"/>
          <p:nvPr/>
        </p:nvSpPr>
        <p:spPr>
          <a:xfrm>
            <a:off x="1080512" y="2387783"/>
            <a:ext cx="10029386" cy="1754326"/>
          </a:xfrm>
          <a:prstGeom prst="rect">
            <a:avLst/>
          </a:prstGeom>
          <a:noFill/>
        </p:spPr>
        <p:txBody>
          <a:bodyPr wrap="square">
            <a:spAutoFit/>
          </a:bodyPr>
          <a:lstStyle/>
          <a:p>
            <a:pPr algn="ctr">
              <a:defRPr/>
            </a:pPr>
            <a:r>
              <a:rPr lang="en-US" sz="3600" b="1" dirty="0">
                <a:solidFill>
                  <a:srgbClr val="1C3E83"/>
                </a:solidFill>
                <a:latin typeface="Avenir Black" panose="02000503020000020003" pitchFamily="2" charset="0"/>
                <a:ea typeface="ＭＳ Ｐゴシック" charset="0"/>
                <a:cs typeface="ＭＳ Ｐゴシック" charset="0"/>
              </a:rPr>
              <a:t>The objective is an efficient region-wide economic operation</a:t>
            </a:r>
          </a:p>
          <a:p>
            <a:pPr algn="ctr">
              <a:defRPr/>
            </a:pPr>
            <a:r>
              <a:rPr lang="en-US" sz="3200" b="1" dirty="0">
                <a:solidFill>
                  <a:srgbClr val="1C3E83"/>
                </a:solidFill>
                <a:latin typeface="+mn-lt"/>
                <a:ea typeface="ＭＳ Ｐゴシック" charset="0"/>
              </a:rPr>
              <a:t>The challenge of market power mitigation</a:t>
            </a:r>
          </a:p>
        </p:txBody>
      </p:sp>
    </p:spTree>
    <p:extLst>
      <p:ext uri="{BB962C8B-B14F-4D97-AF65-F5344CB8AC3E}">
        <p14:creationId xmlns:p14="http://schemas.microsoft.com/office/powerpoint/2010/main" val="28375431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C4B45-273A-559E-0BCC-C75D2827C026}"/>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D10FBECD-E337-F15A-DB2B-15D4D9CC6DA4}"/>
              </a:ext>
            </a:extLst>
          </p:cNvPr>
          <p:cNvPicPr>
            <a:picLocks noChangeAspect="1"/>
          </p:cNvPicPr>
          <p:nvPr/>
        </p:nvPicPr>
        <p:blipFill>
          <a:blip r:embed="rId3"/>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9A5A0794-7A6F-7542-77A7-F84F550081B8}"/>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7A43BABC-80F9-653D-DA41-03454F53DBFA}"/>
              </a:ext>
            </a:extLst>
          </p:cNvPr>
          <p:cNvPicPr>
            <a:picLocks noChangeAspect="1"/>
          </p:cNvPicPr>
          <p:nvPr/>
        </p:nvPicPr>
        <p:blipFill>
          <a:blip r:embed="rId4"/>
          <a:stretch>
            <a:fillRect/>
          </a:stretch>
        </p:blipFill>
        <p:spPr>
          <a:xfrm>
            <a:off x="7637232" y="6134100"/>
            <a:ext cx="4484124" cy="658333"/>
          </a:xfrm>
          <a:prstGeom prst="rect">
            <a:avLst/>
          </a:prstGeom>
        </p:spPr>
      </p:pic>
      <p:sp>
        <p:nvSpPr>
          <p:cNvPr id="7" name="Title 23">
            <a:extLst>
              <a:ext uri="{FF2B5EF4-FFF2-40B4-BE49-F238E27FC236}">
                <a16:creationId xmlns:a16="http://schemas.microsoft.com/office/drawing/2014/main" id="{1F2DAE74-87F8-B19C-4DBA-444C2AF721C0}"/>
              </a:ext>
            </a:extLst>
          </p:cNvPr>
          <p:cNvSpPr txBox="1">
            <a:spLocks/>
          </p:cNvSpPr>
          <p:nvPr/>
        </p:nvSpPr>
        <p:spPr>
          <a:xfrm>
            <a:off x="449942" y="77941"/>
            <a:ext cx="11549133" cy="705226"/>
          </a:xfrm>
          <a:prstGeom prst="rect">
            <a:avLst/>
          </a:prstGeom>
        </p:spPr>
        <p:txBody>
          <a:bodyPr anchor="b"/>
          <a:lstStyle>
            <a:lvl1pPr algn="l" defTabSz="914400" rtl="0" eaLnBrk="1" latinLnBrk="0" hangingPunct="1">
              <a:lnSpc>
                <a:spcPct val="90000"/>
              </a:lnSpc>
              <a:spcBef>
                <a:spcPct val="0"/>
              </a:spcBef>
              <a:buNone/>
              <a:defRPr sz="3200" b="1" kern="1200">
                <a:solidFill>
                  <a:srgbClr val="088F9E"/>
                </a:solidFill>
                <a:latin typeface="+mn-lt"/>
                <a:ea typeface="+mj-ea"/>
                <a:cs typeface="+mj-cs"/>
              </a:defRPr>
            </a:lvl1pPr>
          </a:lstStyle>
          <a:p>
            <a:pPr>
              <a:buClrTx/>
              <a:buFontTx/>
            </a:pPr>
            <a:r>
              <a:rPr lang="en-GB" dirty="0">
                <a:solidFill>
                  <a:srgbClr val="084672"/>
                </a:solidFill>
              </a:rPr>
              <a:t>Prerequisites to establish wholesale electricity markets </a:t>
            </a:r>
          </a:p>
        </p:txBody>
      </p:sp>
      <p:sp>
        <p:nvSpPr>
          <p:cNvPr id="5" name="Rectangle 2">
            <a:extLst>
              <a:ext uri="{FF2B5EF4-FFF2-40B4-BE49-F238E27FC236}">
                <a16:creationId xmlns:a16="http://schemas.microsoft.com/office/drawing/2014/main" id="{A708DA96-2307-2A6A-4304-A56671BDCB20}"/>
              </a:ext>
            </a:extLst>
          </p:cNvPr>
          <p:cNvSpPr txBox="1">
            <a:spLocks noChangeArrowheads="1"/>
          </p:cNvSpPr>
          <p:nvPr/>
        </p:nvSpPr>
        <p:spPr>
          <a:xfrm>
            <a:off x="449942" y="1102790"/>
            <a:ext cx="11328974" cy="5309863"/>
          </a:xfrm>
          <a:prstGeom prst="rect">
            <a:avLst/>
          </a:prstGeom>
        </p:spPr>
        <p:txBody>
          <a:bodyPr>
            <a:norm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spcAft>
                <a:spcPts val="600"/>
              </a:spcAft>
            </a:pPr>
            <a:r>
              <a:rPr lang="en-GB" sz="2600" noProof="0" dirty="0">
                <a:ea typeface="ＭＳ Ｐゴシック" panose="020B0600070205080204" pitchFamily="34" charset="-128"/>
                <a:sym typeface="Wingdings" pitchFamily="2" charset="2"/>
              </a:rPr>
              <a:t>Markets can only be successfully established after </a:t>
            </a:r>
            <a:r>
              <a:rPr lang="en-GB" sz="2600" b="1" noProof="0" dirty="0">
                <a:ea typeface="ＭＳ Ｐゴシック" panose="020B0600070205080204" pitchFamily="34" charset="-128"/>
                <a:sym typeface="Wingdings" pitchFamily="2" charset="2"/>
              </a:rPr>
              <a:t>making sure that the considered power system meets some conditions</a:t>
            </a:r>
            <a:r>
              <a:rPr lang="en-GB" sz="2600" noProof="0" dirty="0">
                <a:ea typeface="ＭＳ Ｐゴシック" panose="020B0600070205080204" pitchFamily="34" charset="-128"/>
                <a:sym typeface="Wingdings" pitchFamily="2" charset="2"/>
              </a:rPr>
              <a:t> and after making sure that the countries are willing to make the necessary changes to satisfy these conditions. What are they?</a:t>
            </a:r>
          </a:p>
          <a:p>
            <a:pPr lvl="1">
              <a:lnSpc>
                <a:spcPct val="100000"/>
              </a:lnSpc>
              <a:spcBef>
                <a:spcPts val="0"/>
              </a:spcBef>
              <a:spcAft>
                <a:spcPts val="600"/>
              </a:spcAft>
            </a:pPr>
            <a:r>
              <a:rPr lang="en-GB" sz="2400" b="1" noProof="0" dirty="0">
                <a:ea typeface="ＭＳ Ｐゴシック" panose="020B0600070205080204" pitchFamily="34" charset="-128"/>
                <a:sym typeface="Wingdings" pitchFamily="2" charset="2"/>
              </a:rPr>
              <a:t>An adequate structure of the market agents </a:t>
            </a:r>
            <a:r>
              <a:rPr lang="en-GB" sz="2400" noProof="0" dirty="0">
                <a:ea typeface="ＭＳ Ｐゴシック" panose="020B0600070205080204" pitchFamily="34" charset="-128"/>
                <a:sym typeface="Wingdings" pitchFamily="2" charset="2"/>
              </a:rPr>
              <a:t>– mostly the producers, but also the off-takers – with several competing companies, so that none of them can modify the market price obtaining a significant benefit from this decision.</a:t>
            </a:r>
          </a:p>
          <a:p>
            <a:pPr lvl="1">
              <a:lnSpc>
                <a:spcPct val="100000"/>
              </a:lnSpc>
              <a:spcBef>
                <a:spcPts val="0"/>
              </a:spcBef>
              <a:spcAft>
                <a:spcPts val="600"/>
              </a:spcAft>
            </a:pPr>
            <a:r>
              <a:rPr lang="en-GB" sz="2400" b="1" noProof="0" dirty="0">
                <a:ea typeface="ＭＳ Ｐゴシック" panose="020B0600070205080204" pitchFamily="34" charset="-128"/>
                <a:sym typeface="Wingdings" pitchFamily="2" charset="2"/>
              </a:rPr>
              <a:t>A relevant market of sufficient dimension</a:t>
            </a:r>
            <a:r>
              <a:rPr lang="en-GB" sz="2400" noProof="0" dirty="0">
                <a:ea typeface="ＭＳ Ｐゴシック" panose="020B0600070205080204" pitchFamily="34" charset="-128"/>
                <a:sym typeface="Wingdings" pitchFamily="2" charset="2"/>
              </a:rPr>
              <a:t>, so that various companies can meet the entire demand without significant bottlenecks or local dominant positions.</a:t>
            </a:r>
          </a:p>
          <a:p>
            <a:pPr lvl="1">
              <a:lnSpc>
                <a:spcPct val="100000"/>
              </a:lnSpc>
              <a:spcBef>
                <a:spcPts val="0"/>
              </a:spcBef>
              <a:spcAft>
                <a:spcPts val="600"/>
              </a:spcAft>
            </a:pPr>
            <a:r>
              <a:rPr lang="en-GB" sz="2400" b="1" noProof="0" dirty="0">
                <a:ea typeface="ＭＳ Ｐゴシック" panose="020B0600070205080204" pitchFamily="34" charset="-128"/>
                <a:sym typeface="Wingdings" pitchFamily="2" charset="2"/>
              </a:rPr>
              <a:t>Correct market rules that allow fair competition </a:t>
            </a:r>
            <a:r>
              <a:rPr lang="en-GB" sz="2400" noProof="0" dirty="0">
                <a:ea typeface="ＭＳ Ｐゴシック" panose="020B0600070205080204" pitchFamily="34" charset="-128"/>
                <a:sym typeface="Wingdings" pitchFamily="2" charset="2"/>
              </a:rPr>
              <a:t>in the efficient utilisation of resources, price determination, allocation of network and any other charges, and avoidance of market power abuse. </a:t>
            </a:r>
          </a:p>
          <a:p>
            <a:pPr>
              <a:lnSpc>
                <a:spcPct val="100000"/>
              </a:lnSpc>
              <a:spcBef>
                <a:spcPts val="0"/>
              </a:spcBef>
              <a:spcAft>
                <a:spcPts val="600"/>
              </a:spcAft>
            </a:pPr>
            <a:endParaRPr lang="en-US" altLang="en-US" sz="2800" dirty="0">
              <a:ea typeface="ＭＳ Ｐゴシック" panose="020B0600070205080204" pitchFamily="34" charset="-128"/>
              <a:sym typeface="Wingdings" pitchFamily="2" charset="2"/>
            </a:endParaRPr>
          </a:p>
        </p:txBody>
      </p:sp>
    </p:spTree>
    <p:extLst>
      <p:ext uri="{BB962C8B-B14F-4D97-AF65-F5344CB8AC3E}">
        <p14:creationId xmlns:p14="http://schemas.microsoft.com/office/powerpoint/2010/main" val="3437936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58C2598-CD6B-1E71-8A39-CB49CA825870}"/>
              </a:ext>
            </a:extLst>
          </p:cNvPr>
          <p:cNvPicPr>
            <a:picLocks noChangeAspect="1"/>
          </p:cNvPicPr>
          <p:nvPr/>
        </p:nvPicPr>
        <p:blipFill>
          <a:blip r:embed="rId3"/>
          <a:stretch>
            <a:fillRect/>
          </a:stretch>
        </p:blipFill>
        <p:spPr>
          <a:xfrm>
            <a:off x="784374" y="1357902"/>
            <a:ext cx="6516811" cy="5436080"/>
          </a:xfrm>
          <a:prstGeom prst="rect">
            <a:avLst/>
          </a:prstGeom>
        </p:spPr>
      </p:pic>
      <p:pic>
        <p:nvPicPr>
          <p:cNvPr id="3" name="Picture 2">
            <a:extLst>
              <a:ext uri="{FF2B5EF4-FFF2-40B4-BE49-F238E27FC236}">
                <a16:creationId xmlns:a16="http://schemas.microsoft.com/office/drawing/2014/main" id="{B803BB18-FFD9-5749-0B5C-A18A97EF7745}"/>
              </a:ext>
            </a:extLst>
          </p:cNvPr>
          <p:cNvPicPr>
            <a:picLocks noChangeAspect="1"/>
          </p:cNvPicPr>
          <p:nvPr/>
        </p:nvPicPr>
        <p:blipFill>
          <a:blip r:embed="rId4"/>
          <a:stretch>
            <a:fillRect/>
          </a:stretch>
        </p:blipFill>
        <p:spPr>
          <a:xfrm>
            <a:off x="492676" y="1815670"/>
            <a:ext cx="2236520" cy="4701589"/>
          </a:xfrm>
          <a:prstGeom prst="rect">
            <a:avLst/>
          </a:prstGeom>
        </p:spPr>
      </p:pic>
      <p:sp>
        <p:nvSpPr>
          <p:cNvPr id="4" name="TextBox 3">
            <a:extLst>
              <a:ext uri="{FF2B5EF4-FFF2-40B4-BE49-F238E27FC236}">
                <a16:creationId xmlns:a16="http://schemas.microsoft.com/office/drawing/2014/main" id="{BC5BD690-7798-8017-4172-C94EAE7D4A24}"/>
              </a:ext>
            </a:extLst>
          </p:cNvPr>
          <p:cNvSpPr txBox="1"/>
          <p:nvPr/>
        </p:nvSpPr>
        <p:spPr>
          <a:xfrm>
            <a:off x="7585813" y="2596239"/>
            <a:ext cx="3892620" cy="3200459"/>
          </a:xfrm>
          <a:prstGeom prst="rect">
            <a:avLst/>
          </a:prstGeom>
          <a:noFill/>
        </p:spPr>
        <p:txBody>
          <a:bodyPr wrap="square" rtlCol="0">
            <a:spAutoFit/>
          </a:bodyPr>
          <a:lstStyle/>
          <a:p>
            <a:pPr algn="ctr">
              <a:spcBef>
                <a:spcPts val="600"/>
              </a:spcBef>
              <a:spcAft>
                <a:spcPts val="600"/>
              </a:spcAft>
            </a:pPr>
            <a:r>
              <a:rPr lang="en-GB" sz="2400" b="1" dirty="0">
                <a:solidFill>
                  <a:srgbClr val="800000"/>
                </a:solidFill>
                <a:latin typeface="Avenir Black" panose="02000503020000020003" pitchFamily="2" charset="0"/>
              </a:rPr>
              <a:t>Example (WAPP)</a:t>
            </a:r>
          </a:p>
          <a:p>
            <a:pPr algn="ctr">
              <a:spcBef>
                <a:spcPts val="600"/>
              </a:spcBef>
              <a:spcAft>
                <a:spcPts val="600"/>
              </a:spcAft>
            </a:pPr>
            <a:r>
              <a:rPr lang="en-GB" sz="2400" b="1" dirty="0">
                <a:solidFill>
                  <a:schemeClr val="accent5">
                    <a:lumMod val="50000"/>
                  </a:schemeClr>
                </a:solidFill>
                <a:latin typeface="Avenir Black" panose="02000503020000020003" pitchFamily="2" charset="0"/>
              </a:rPr>
              <a:t>The level of horizontal market concentration suggests that measures must be adopted to limit market power, both at national and even regional level</a:t>
            </a:r>
          </a:p>
        </p:txBody>
      </p:sp>
      <p:sp>
        <p:nvSpPr>
          <p:cNvPr id="5" name="TextBox 4">
            <a:extLst>
              <a:ext uri="{FF2B5EF4-FFF2-40B4-BE49-F238E27FC236}">
                <a16:creationId xmlns:a16="http://schemas.microsoft.com/office/drawing/2014/main" id="{962AA01A-5854-5697-C2D7-581CF6826D7A}"/>
              </a:ext>
            </a:extLst>
          </p:cNvPr>
          <p:cNvSpPr txBox="1"/>
          <p:nvPr/>
        </p:nvSpPr>
        <p:spPr>
          <a:xfrm>
            <a:off x="1031832" y="406137"/>
            <a:ext cx="10148518" cy="953983"/>
          </a:xfrm>
          <a:prstGeom prst="rect">
            <a:avLst/>
          </a:prstGeom>
          <a:noFill/>
        </p:spPr>
        <p:txBody>
          <a:bodyPr wrap="square" rtlCol="0">
            <a:spAutoFit/>
          </a:bodyPr>
          <a:lstStyle/>
          <a:p>
            <a:pPr algn="ctr"/>
            <a:r>
              <a:rPr lang="en-GB" sz="2800" b="1" dirty="0">
                <a:solidFill>
                  <a:srgbClr val="084672"/>
                </a:solidFill>
                <a:latin typeface="Avenir Black" panose="02000503020000020003" pitchFamily="2" charset="0"/>
              </a:rPr>
              <a:t>A strong interconnection expands the size of the market and helps to mitigate market power; however, …</a:t>
            </a:r>
            <a:endParaRPr lang="en-GB" b="1" dirty="0">
              <a:solidFill>
                <a:srgbClr val="084672"/>
              </a:solidFill>
              <a:latin typeface="Avenir Black" panose="02000503020000020003" pitchFamily="2" charset="0"/>
            </a:endParaRPr>
          </a:p>
        </p:txBody>
      </p:sp>
    </p:spTree>
    <p:extLst>
      <p:ext uri="{BB962C8B-B14F-4D97-AF65-F5344CB8AC3E}">
        <p14:creationId xmlns:p14="http://schemas.microsoft.com/office/powerpoint/2010/main" val="15718469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4ACE8-8134-5BAD-5376-EA6D0049DB1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1C5D4C8-CF15-4428-1C47-FAA15AA5AD3F}"/>
              </a:ext>
            </a:extLst>
          </p:cNvPr>
          <p:cNvSpPr txBox="1"/>
          <p:nvPr/>
        </p:nvSpPr>
        <p:spPr>
          <a:xfrm>
            <a:off x="0" y="-10650"/>
            <a:ext cx="12190414" cy="6856376"/>
          </a:xfrm>
          <a:prstGeom prst="rect">
            <a:avLst/>
          </a:prstGeom>
          <a:solidFill>
            <a:srgbClr val="44B5C2"/>
          </a:solidFill>
        </p:spPr>
        <p:txBody>
          <a:bodyPr wrap="square" rtlCol="0">
            <a:spAutoFit/>
          </a:bodyPr>
          <a:lstStyle/>
          <a:p>
            <a:endParaRPr lang="en-GB" dirty="0"/>
          </a:p>
        </p:txBody>
      </p:sp>
      <p:sp>
        <p:nvSpPr>
          <p:cNvPr id="3" name="Title 1">
            <a:extLst>
              <a:ext uri="{FF2B5EF4-FFF2-40B4-BE49-F238E27FC236}">
                <a16:creationId xmlns:a16="http://schemas.microsoft.com/office/drawing/2014/main" id="{EE3683E0-D097-F4D9-258A-31D0FB717869}"/>
              </a:ext>
            </a:extLst>
          </p:cNvPr>
          <p:cNvSpPr txBox="1">
            <a:spLocks/>
          </p:cNvSpPr>
          <p:nvPr/>
        </p:nvSpPr>
        <p:spPr>
          <a:xfrm>
            <a:off x="768526" y="690717"/>
            <a:ext cx="10693110" cy="765065"/>
          </a:xfrm>
          <a:prstGeom prst="rect">
            <a:avLst/>
          </a:prstGeom>
          <a:ln w="12700">
            <a:noFill/>
            <a:miter lim="400000"/>
          </a:ln>
        </p:spPr>
        <p:txBody>
          <a:bodyPr>
            <a:normAutofit/>
          </a:bodyPr>
          <a:lstStyle>
            <a:lvl1pPr algn="ctr" defTabSz="1737360" rtl="0" eaLnBrk="1" latinLnBrk="0" hangingPunct="1">
              <a:lnSpc>
                <a:spcPct val="90000"/>
              </a:lnSpc>
              <a:spcBef>
                <a:spcPct val="0"/>
              </a:spcBef>
              <a:buNone/>
              <a:defRPr sz="6840" kern="1200">
                <a:solidFill>
                  <a:srgbClr val="FFFFFF"/>
                </a:solidFill>
                <a:latin typeface="Montserrat Bold"/>
                <a:ea typeface="Montserrat Bold"/>
                <a:cs typeface="Montserrat Bold"/>
                <a:sym typeface="Montserrat Bold"/>
              </a:defRPr>
            </a:lvl1pPr>
          </a:lstStyle>
          <a:p>
            <a:r>
              <a:rPr lang="en-US" sz="3600" b="1" dirty="0">
                <a:solidFill>
                  <a:srgbClr val="084672"/>
                </a:solidFill>
                <a:latin typeface="Avenir Black" panose="02000503020000020003" pitchFamily="2" charset="0"/>
              </a:rPr>
              <a:t>Outline</a:t>
            </a:r>
          </a:p>
        </p:txBody>
      </p:sp>
      <p:sp>
        <p:nvSpPr>
          <p:cNvPr id="4" name="Title 1">
            <a:extLst>
              <a:ext uri="{FF2B5EF4-FFF2-40B4-BE49-F238E27FC236}">
                <a16:creationId xmlns:a16="http://schemas.microsoft.com/office/drawing/2014/main" id="{6C1A9AF0-9390-3399-445B-CF6E02B7358F}"/>
              </a:ext>
            </a:extLst>
          </p:cNvPr>
          <p:cNvSpPr txBox="1">
            <a:spLocks/>
          </p:cNvSpPr>
          <p:nvPr/>
        </p:nvSpPr>
        <p:spPr>
          <a:xfrm>
            <a:off x="571500" y="2012658"/>
            <a:ext cx="11162198" cy="3360615"/>
          </a:xfrm>
          <a:prstGeom prst="rect">
            <a:avLst/>
          </a:prstGeom>
          <a:ln w="12700">
            <a:noFill/>
            <a:miter lim="400000"/>
          </a:ln>
        </p:spPr>
        <p:txBody>
          <a:bodyPr vert="horz" lIns="91428" tIns="45714" rIns="91428" bIns="45714" rtlCol="0" anchor="ctr">
            <a:noAutofit/>
          </a:bodyPr>
          <a:lstStyle>
            <a:lvl1pPr algn="ctr" defTabSz="1737360" rtl="0" eaLnBrk="1" latinLnBrk="0" hangingPunct="1">
              <a:lnSpc>
                <a:spcPct val="90000"/>
              </a:lnSpc>
              <a:spcBef>
                <a:spcPct val="0"/>
              </a:spcBef>
              <a:buNone/>
              <a:defRPr sz="6840" kern="1200">
                <a:solidFill>
                  <a:srgbClr val="FFFFFF"/>
                </a:solidFill>
                <a:latin typeface="Montserrat Bold"/>
                <a:ea typeface="Montserrat Bold"/>
                <a:cs typeface="Montserrat Bold"/>
                <a:sym typeface="Montserrat Bold"/>
              </a:defRPr>
            </a:lvl1pPr>
          </a:lstStyle>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The benefits of cross-border trade / regional markets</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Does integration need markets?</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Markets facilitate advanced multinational integration</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b="1" dirty="0">
                <a:solidFill>
                  <a:srgbClr val="FFFF00"/>
                </a:solidFill>
                <a:latin typeface="+mn-lt"/>
              </a:rPr>
              <a:t>Issues to be addressed in the design and implementation of regional electricity markets </a:t>
            </a:r>
          </a:p>
          <a:p>
            <a:pPr marL="914309" lvl="1" indent="-457154">
              <a:spcBef>
                <a:spcPts val="200"/>
              </a:spcBef>
              <a:spcAft>
                <a:spcPts val="200"/>
              </a:spcAft>
              <a:buClr>
                <a:schemeClr val="bg1"/>
              </a:buClr>
              <a:buFont typeface="Arial" panose="020B0604020202020204" pitchFamily="34" charset="0"/>
              <a:buChar char="•"/>
            </a:pPr>
            <a:r>
              <a:rPr lang="en-US" sz="100" dirty="0">
                <a:solidFill>
                  <a:srgbClr val="084672"/>
                </a:solidFill>
                <a:latin typeface="+mn-lt"/>
              </a:rPr>
              <a:t>mmm</a:t>
            </a:r>
            <a:endParaRPr lang="en-US" sz="3000" dirty="0">
              <a:solidFill>
                <a:srgbClr val="084672"/>
              </a:solidFill>
              <a:latin typeface="+mn-lt"/>
            </a:endParaRP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Market design</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b="1" dirty="0">
                <a:solidFill>
                  <a:srgbClr val="FFFF00"/>
                </a:solidFill>
                <a:latin typeface="+mn-lt"/>
              </a:rPr>
              <a:t>Governance</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Capacity expansion</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Transmission network utilization and system operation</a:t>
            </a:r>
          </a:p>
          <a:p>
            <a:pPr marL="714304" indent="-438106" algn="l">
              <a:lnSpc>
                <a:spcPct val="100000"/>
              </a:lnSpc>
              <a:spcBef>
                <a:spcPts val="200"/>
              </a:spcBef>
              <a:spcAft>
                <a:spcPts val="200"/>
              </a:spcAft>
              <a:buFont typeface="Arial" panose="020B0604020202020204" pitchFamily="34" charset="0"/>
              <a:buChar char="•"/>
            </a:pPr>
            <a:endParaRPr lang="en-US" sz="100" dirty="0">
              <a:solidFill>
                <a:schemeClr val="bg1"/>
              </a:solidFill>
              <a:latin typeface="+mn-lt"/>
            </a:endParaRPr>
          </a:p>
        </p:txBody>
      </p:sp>
    </p:spTree>
    <p:extLst>
      <p:ext uri="{BB962C8B-B14F-4D97-AF65-F5344CB8AC3E}">
        <p14:creationId xmlns:p14="http://schemas.microsoft.com/office/powerpoint/2010/main" val="32282733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24569-8903-ECEC-5D00-3C535C9E4CDE}"/>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BADE0EDA-B541-3E29-9FC3-C0A713EAF8E1}"/>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EAB93254-E0E9-D19B-2F12-2607283CBF10}"/>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02CCF368-36E1-FC2F-8573-C7BEE4DB9788}"/>
              </a:ext>
            </a:extLst>
          </p:cNvPr>
          <p:cNvPicPr>
            <a:picLocks noChangeAspect="1"/>
          </p:cNvPicPr>
          <p:nvPr/>
        </p:nvPicPr>
        <p:blipFill>
          <a:blip r:embed="rId3"/>
          <a:stretch>
            <a:fillRect/>
          </a:stretch>
        </p:blipFill>
        <p:spPr>
          <a:xfrm>
            <a:off x="7637232" y="6134100"/>
            <a:ext cx="4484124" cy="658333"/>
          </a:xfrm>
          <a:prstGeom prst="rect">
            <a:avLst/>
          </a:prstGeom>
        </p:spPr>
      </p:pic>
      <p:sp>
        <p:nvSpPr>
          <p:cNvPr id="7" name="Title 23">
            <a:extLst>
              <a:ext uri="{FF2B5EF4-FFF2-40B4-BE49-F238E27FC236}">
                <a16:creationId xmlns:a16="http://schemas.microsoft.com/office/drawing/2014/main" id="{56F97F10-61E4-F4FB-D45B-168FEF2964F3}"/>
              </a:ext>
            </a:extLst>
          </p:cNvPr>
          <p:cNvSpPr txBox="1">
            <a:spLocks/>
          </p:cNvSpPr>
          <p:nvPr/>
        </p:nvSpPr>
        <p:spPr>
          <a:xfrm>
            <a:off x="449942" y="77941"/>
            <a:ext cx="11549133" cy="705226"/>
          </a:xfrm>
          <a:prstGeom prst="rect">
            <a:avLst/>
          </a:prstGeom>
        </p:spPr>
        <p:txBody>
          <a:bodyPr anchor="b"/>
          <a:lstStyle>
            <a:lvl1pPr algn="l" defTabSz="914400" rtl="0" eaLnBrk="1" latinLnBrk="0" hangingPunct="1">
              <a:lnSpc>
                <a:spcPct val="90000"/>
              </a:lnSpc>
              <a:spcBef>
                <a:spcPct val="0"/>
              </a:spcBef>
              <a:buNone/>
              <a:defRPr sz="3200" b="1" kern="1200">
                <a:solidFill>
                  <a:srgbClr val="088F9E"/>
                </a:solidFill>
                <a:latin typeface="+mn-lt"/>
                <a:ea typeface="+mj-ea"/>
                <a:cs typeface="+mj-cs"/>
              </a:defRPr>
            </a:lvl1pPr>
          </a:lstStyle>
          <a:p>
            <a:pPr>
              <a:buClrTx/>
              <a:buFontTx/>
            </a:pPr>
            <a:r>
              <a:rPr lang="en-GB" dirty="0">
                <a:solidFill>
                  <a:srgbClr val="084672"/>
                </a:solidFill>
              </a:rPr>
              <a:t>The essential components of “cross-border” power trade</a:t>
            </a:r>
          </a:p>
        </p:txBody>
      </p:sp>
      <p:sp>
        <p:nvSpPr>
          <p:cNvPr id="2" name="Rectangle 2">
            <a:extLst>
              <a:ext uri="{FF2B5EF4-FFF2-40B4-BE49-F238E27FC236}">
                <a16:creationId xmlns:a16="http://schemas.microsoft.com/office/drawing/2014/main" id="{30C47877-2E9E-CE60-4078-17E3B3AF0655}"/>
              </a:ext>
            </a:extLst>
          </p:cNvPr>
          <p:cNvSpPr txBox="1">
            <a:spLocks noChangeArrowheads="1"/>
          </p:cNvSpPr>
          <p:nvPr/>
        </p:nvSpPr>
        <p:spPr>
          <a:xfrm>
            <a:off x="449942" y="1251285"/>
            <a:ext cx="11219838" cy="4591196"/>
          </a:xfrm>
          <a:prstGeom prst="rect">
            <a:avLst/>
          </a:prstGeom>
        </p:spPr>
        <p:txBody>
          <a:bodyPr>
            <a:normAutofit fontScale="92500" lnSpcReduction="10000"/>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n-US" altLang="en-US" sz="3200" b="1" dirty="0">
                <a:ea typeface="ＭＳ Ｐゴシック" panose="020B0600070205080204" pitchFamily="34" charset="-128"/>
                <a:sym typeface="Wingdings" pitchFamily="2" charset="2"/>
              </a:rPr>
              <a:t>Coordinated “cross-border” system operation.</a:t>
            </a:r>
          </a:p>
          <a:p>
            <a:pPr lvl="1">
              <a:lnSpc>
                <a:spcPct val="110000"/>
              </a:lnSpc>
            </a:pPr>
            <a:r>
              <a:rPr lang="en-US" altLang="en-US" sz="2800" dirty="0">
                <a:ea typeface="ＭＳ Ｐゴシック" panose="020B0600070205080204" pitchFamily="34" charset="-128"/>
                <a:sym typeface="Wingdings" pitchFamily="2" charset="2"/>
              </a:rPr>
              <a:t>Network congestions, security, frequency control, power restoration.</a:t>
            </a:r>
          </a:p>
          <a:p>
            <a:pPr>
              <a:lnSpc>
                <a:spcPct val="110000"/>
              </a:lnSpc>
            </a:pPr>
            <a:r>
              <a:rPr lang="en-US" altLang="en-US" sz="3200" b="1" dirty="0">
                <a:ea typeface="ＭＳ Ｐゴシック" panose="020B0600070205080204" pitchFamily="34" charset="-128"/>
                <a:sym typeface="Wingdings" pitchFamily="2" charset="2"/>
              </a:rPr>
              <a:t>Coordination rules to efficiently share and plan the capacity expansion of common infrastructure.</a:t>
            </a:r>
          </a:p>
          <a:p>
            <a:pPr lvl="1">
              <a:lnSpc>
                <a:spcPct val="110000"/>
              </a:lnSpc>
            </a:pPr>
            <a:r>
              <a:rPr lang="en-US" altLang="en-US" sz="2800" dirty="0">
                <a:ea typeface="ＭＳ Ｐゴシック" panose="020B0600070205080204" pitchFamily="34" charset="-128"/>
                <a:sym typeface="Wingdings" pitchFamily="2" charset="2"/>
              </a:rPr>
              <a:t>Schedule bilateral trade, scheduling economic trade, allocation of transmission costs, joint planning of infrastructure capacity expansion.</a:t>
            </a:r>
          </a:p>
          <a:p>
            <a:pPr>
              <a:lnSpc>
                <a:spcPct val="110000"/>
              </a:lnSpc>
            </a:pPr>
            <a:r>
              <a:rPr lang="en-US" altLang="en-US" sz="3200" dirty="0">
                <a:ea typeface="ＭＳ Ｐゴシック" panose="020B0600070205080204" pitchFamily="34" charset="-128"/>
                <a:sym typeface="Wingdings" pitchFamily="2" charset="2"/>
              </a:rPr>
              <a:t>Ultimate responsibility for </a:t>
            </a:r>
            <a:r>
              <a:rPr lang="en-US" altLang="en-US" sz="3200" b="1" dirty="0">
                <a:ea typeface="ＭＳ Ｐゴシック" panose="020B0600070205080204" pitchFamily="34" charset="-128"/>
                <a:sym typeface="Wingdings" pitchFamily="2" charset="2"/>
              </a:rPr>
              <a:t>joint decision making.</a:t>
            </a:r>
          </a:p>
          <a:p>
            <a:pPr lvl="1">
              <a:lnSpc>
                <a:spcPct val="110000"/>
              </a:lnSpc>
            </a:pPr>
            <a:r>
              <a:rPr lang="en-US" altLang="en-US" sz="2800" dirty="0">
                <a:ea typeface="ＭＳ Ｐゴシック" panose="020B0600070205080204" pitchFamily="34" charset="-128"/>
                <a:sym typeface="Wingdings" pitchFamily="2" charset="2"/>
              </a:rPr>
              <a:t>Agreement protocol (multi-utility, multinational), supra national government.</a:t>
            </a:r>
          </a:p>
        </p:txBody>
      </p:sp>
    </p:spTree>
    <p:extLst>
      <p:ext uri="{BB962C8B-B14F-4D97-AF65-F5344CB8AC3E}">
        <p14:creationId xmlns:p14="http://schemas.microsoft.com/office/powerpoint/2010/main" val="14511088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6E10C772-2A34-86AC-A1D9-11E14FB66A54}"/>
              </a:ext>
            </a:extLst>
          </p:cNvPr>
          <p:cNvSpPr txBox="1">
            <a:spLocks/>
          </p:cNvSpPr>
          <p:nvPr/>
        </p:nvSpPr>
        <p:spPr>
          <a:xfrm>
            <a:off x="1104756" y="405771"/>
            <a:ext cx="9977914" cy="68778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3200" b="1" dirty="0">
                <a:solidFill>
                  <a:srgbClr val="084672"/>
                </a:solidFill>
                <a:latin typeface="Avenir Black" panose="02000503020000020003" pitchFamily="2" charset="0"/>
                <a:ea typeface="ＭＳ Ｐゴシック" panose="020B0600070205080204" pitchFamily="34" charset="-128"/>
              </a:rPr>
              <a:t>The institutions for regional power trade</a:t>
            </a:r>
          </a:p>
          <a:p>
            <a:pPr algn="ctr"/>
            <a:endParaRPr lang="en-US" altLang="en-US" sz="3200" dirty="0">
              <a:solidFill>
                <a:srgbClr val="800000"/>
              </a:solidFill>
              <a:latin typeface="+mn-lt"/>
              <a:ea typeface="ＭＳ Ｐゴシック" panose="020B0600070205080204" pitchFamily="34" charset="-128"/>
            </a:endParaRPr>
          </a:p>
        </p:txBody>
      </p:sp>
      <p:sp>
        <p:nvSpPr>
          <p:cNvPr id="4" name="Google Shape;9621;p61">
            <a:extLst>
              <a:ext uri="{FF2B5EF4-FFF2-40B4-BE49-F238E27FC236}">
                <a16:creationId xmlns:a16="http://schemas.microsoft.com/office/drawing/2014/main" id="{9730B9A3-2402-A803-8DDA-26780D4ABC2A}"/>
              </a:ext>
            </a:extLst>
          </p:cNvPr>
          <p:cNvSpPr/>
          <p:nvPr/>
        </p:nvSpPr>
        <p:spPr>
          <a:xfrm>
            <a:off x="3226842" y="1623017"/>
            <a:ext cx="5748262" cy="4553234"/>
          </a:xfrm>
          <a:prstGeom prst="ellipse">
            <a:avLst/>
          </a:prstGeom>
          <a:solidFill>
            <a:srgbClr val="C00000">
              <a:alpha val="50000"/>
            </a:srgbClr>
          </a:solidFill>
          <a:ln>
            <a:noFill/>
          </a:ln>
        </p:spPr>
        <p:style>
          <a:lnRef idx="0">
            <a:scrgbClr r="0" g="0" b="0"/>
          </a:lnRef>
          <a:fillRef idx="0">
            <a:scrgbClr r="0" g="0" b="0"/>
          </a:fillRef>
          <a:effectRef idx="0">
            <a:scrgbClr r="0" g="0" b="0"/>
          </a:effectRef>
          <a:fontRef idx="minor">
            <a:schemeClr val="lt1"/>
          </a:fontRef>
        </p:style>
        <p:txBody>
          <a:bodyPr spcFirstLastPara="1" wrap="square" lIns="91413" tIns="91413" rIns="91413" bIns="91413" anchor="ctr" anchorCtr="0">
            <a:noAutofit/>
          </a:bodyPr>
          <a:lstStyle/>
          <a:p>
            <a:pPr algn="ctr"/>
            <a:endParaRPr lang="es-ES" sz="2000" b="1" dirty="0">
              <a:solidFill>
                <a:schemeClr val="bg1"/>
              </a:solidFill>
              <a:latin typeface="Franklin Gothic Book" panose="020B0503020102020204" pitchFamily="34" charset="0"/>
            </a:endParaRPr>
          </a:p>
          <a:p>
            <a:pPr algn="ctr"/>
            <a:endParaRPr lang="es-ES" sz="2000" b="1" dirty="0">
              <a:solidFill>
                <a:schemeClr val="bg1"/>
              </a:solidFill>
              <a:latin typeface="Franklin Gothic Book" panose="020B0503020102020204" pitchFamily="34" charset="0"/>
            </a:endParaRPr>
          </a:p>
          <a:p>
            <a:pPr algn="ctr"/>
            <a:r>
              <a:rPr lang="es-ES" sz="2000" b="1" dirty="0">
                <a:solidFill>
                  <a:schemeClr val="bg1"/>
                </a:solidFill>
                <a:latin typeface="Franklin Gothic Book" panose="020B0503020102020204" pitchFamily="34" charset="0"/>
              </a:rPr>
              <a:t>R</a:t>
            </a:r>
            <a:r>
              <a:rPr lang="en-001" sz="2000" b="1">
                <a:solidFill>
                  <a:schemeClr val="bg1"/>
                </a:solidFill>
                <a:latin typeface="Franklin Gothic Book" panose="020B0503020102020204" pitchFamily="34" charset="0"/>
              </a:rPr>
              <a:t>egional </a:t>
            </a:r>
            <a:r>
              <a:rPr lang="en-001" sz="2000" b="1" dirty="0">
                <a:solidFill>
                  <a:schemeClr val="bg1"/>
                </a:solidFill>
                <a:latin typeface="Franklin Gothic Book" panose="020B0503020102020204" pitchFamily="34" charset="0"/>
              </a:rPr>
              <a:t>body</a:t>
            </a:r>
            <a:r>
              <a:rPr lang="en-001" sz="2000" b="1">
                <a:solidFill>
                  <a:schemeClr val="bg1"/>
                </a:solidFill>
                <a:latin typeface="Franklin Gothic Book" panose="020B0503020102020204" pitchFamily="34" charset="0"/>
              </a:rPr>
              <a:t>, treaty</a:t>
            </a:r>
            <a:endParaRPr lang="en-001" sz="2000" dirty="0">
              <a:solidFill>
                <a:schemeClr val="bg1"/>
              </a:solidFill>
              <a:latin typeface="Franklin Gothic Book" panose="020B0503020102020204" pitchFamily="34" charset="0"/>
            </a:endParaRPr>
          </a:p>
          <a:p>
            <a:pPr algn="ctr"/>
            <a:endParaRPr lang="en-001" sz="2000" dirty="0">
              <a:solidFill>
                <a:schemeClr val="bg1"/>
              </a:solidFill>
              <a:latin typeface="Franklin Gothic Book" panose="020B0503020102020204" pitchFamily="34" charset="0"/>
            </a:endParaRPr>
          </a:p>
          <a:p>
            <a:pPr algn="ctr"/>
            <a:endParaRPr lang="en-001" dirty="0">
              <a:solidFill>
                <a:schemeClr val="bg1"/>
              </a:solidFill>
            </a:endParaRPr>
          </a:p>
          <a:p>
            <a:pPr algn="ctr"/>
            <a:endParaRPr lang="en-001" dirty="0">
              <a:solidFill>
                <a:schemeClr val="bg1"/>
              </a:solidFill>
            </a:endParaRPr>
          </a:p>
          <a:p>
            <a:pPr algn="ctr"/>
            <a:endParaRPr lang="en-001" dirty="0">
              <a:solidFill>
                <a:schemeClr val="bg1"/>
              </a:solidFill>
            </a:endParaRPr>
          </a:p>
          <a:p>
            <a:pPr algn="ctr"/>
            <a:endParaRPr lang="en-001" dirty="0">
              <a:solidFill>
                <a:schemeClr val="bg1"/>
              </a:solidFill>
            </a:endParaRPr>
          </a:p>
          <a:p>
            <a:pPr algn="ctr"/>
            <a:endParaRPr lang="en-001" dirty="0">
              <a:solidFill>
                <a:schemeClr val="bg1"/>
              </a:solidFill>
            </a:endParaRPr>
          </a:p>
          <a:p>
            <a:pPr algn="ctr"/>
            <a:endParaRPr lang="en-001" dirty="0">
              <a:solidFill>
                <a:schemeClr val="bg1"/>
              </a:solidFill>
            </a:endParaRPr>
          </a:p>
          <a:p>
            <a:pPr algn="ctr"/>
            <a:endParaRPr lang="en-001" dirty="0"/>
          </a:p>
          <a:p>
            <a:pPr algn="ctr"/>
            <a:endParaRPr lang="en-001" dirty="0"/>
          </a:p>
          <a:p>
            <a:endParaRPr lang="en-001" dirty="0"/>
          </a:p>
          <a:p>
            <a:endParaRPr lang="en-001" dirty="0"/>
          </a:p>
          <a:p>
            <a:endParaRPr lang="en-001" dirty="0"/>
          </a:p>
          <a:p>
            <a:endParaRPr lang="en-001" dirty="0"/>
          </a:p>
          <a:p>
            <a:endParaRPr lang="en-001" dirty="0"/>
          </a:p>
          <a:p>
            <a:endParaRPr dirty="0"/>
          </a:p>
        </p:txBody>
      </p:sp>
      <p:sp>
        <p:nvSpPr>
          <p:cNvPr id="5" name="Google Shape;9622;p61">
            <a:extLst>
              <a:ext uri="{FF2B5EF4-FFF2-40B4-BE49-F238E27FC236}">
                <a16:creationId xmlns:a16="http://schemas.microsoft.com/office/drawing/2014/main" id="{A4D91DB6-7D9B-36A6-7311-7D951FEA73EA}"/>
              </a:ext>
            </a:extLst>
          </p:cNvPr>
          <p:cNvSpPr/>
          <p:nvPr/>
        </p:nvSpPr>
        <p:spPr>
          <a:xfrm>
            <a:off x="3840523" y="2581889"/>
            <a:ext cx="4520550" cy="3580756"/>
          </a:xfrm>
          <a:prstGeom prst="ellipse">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91413" tIns="91413" rIns="91413" bIns="91413" anchor="ctr" anchorCtr="0">
            <a:noAutofit/>
          </a:bodyPr>
          <a:lstStyle/>
          <a:p>
            <a:pPr algn="ctr"/>
            <a:r>
              <a:rPr lang="en-GB" sz="2000" b="1" dirty="0">
                <a:solidFill>
                  <a:schemeClr val="bg1"/>
                </a:solidFill>
                <a:latin typeface="Franklin Gothic Book" panose="020B0503020102020204" pitchFamily="34" charset="0"/>
              </a:rPr>
              <a:t>Regional</a:t>
            </a:r>
            <a:r>
              <a:rPr lang="es-ES" sz="2000" b="1" dirty="0">
                <a:solidFill>
                  <a:schemeClr val="bg1"/>
                </a:solidFill>
                <a:latin typeface="Franklin Gothic Book" panose="020B0503020102020204" pitchFamily="34" charset="0"/>
              </a:rPr>
              <a:t> </a:t>
            </a:r>
            <a:r>
              <a:rPr lang="en-001" sz="2000" b="1">
                <a:solidFill>
                  <a:schemeClr val="bg1"/>
                </a:solidFill>
                <a:latin typeface="Franklin Gothic Book" panose="020B0503020102020204" pitchFamily="34" charset="0"/>
              </a:rPr>
              <a:t>regulations</a:t>
            </a:r>
            <a:endParaRPr lang="en-001" sz="2000" b="1" dirty="0">
              <a:solidFill>
                <a:schemeClr val="bg1"/>
              </a:solidFill>
              <a:latin typeface="Franklin Gothic Book" panose="020B0503020102020204" pitchFamily="34" charset="0"/>
            </a:endParaRPr>
          </a:p>
          <a:p>
            <a:pPr algn="ctr"/>
            <a:endParaRPr lang="en-001" sz="2000" b="1" dirty="0">
              <a:solidFill>
                <a:srgbClr val="1C3E83"/>
              </a:solidFill>
              <a:latin typeface="Franklin Gothic Book" panose="020B0503020102020204" pitchFamily="34" charset="0"/>
            </a:endParaRPr>
          </a:p>
          <a:p>
            <a:pPr algn="ctr"/>
            <a:endParaRPr lang="en-001" sz="2000" b="1" dirty="0">
              <a:solidFill>
                <a:srgbClr val="1C3E83"/>
              </a:solidFill>
              <a:latin typeface="Franklin Gothic Book" panose="020B0503020102020204" pitchFamily="34" charset="0"/>
            </a:endParaRPr>
          </a:p>
          <a:p>
            <a:pPr algn="ctr"/>
            <a:endParaRPr lang="en-001" sz="2000" b="1" dirty="0">
              <a:solidFill>
                <a:srgbClr val="1C3E83"/>
              </a:solidFill>
              <a:latin typeface="Franklin Gothic Book" panose="020B0503020102020204" pitchFamily="34" charset="0"/>
            </a:endParaRPr>
          </a:p>
          <a:p>
            <a:pPr algn="ctr"/>
            <a:endParaRPr lang="en-001" sz="2000" b="1" dirty="0">
              <a:solidFill>
                <a:srgbClr val="1C3E83"/>
              </a:solidFill>
              <a:latin typeface="Franklin Gothic Book" panose="020B0503020102020204" pitchFamily="34" charset="0"/>
            </a:endParaRPr>
          </a:p>
          <a:p>
            <a:pPr algn="ctr"/>
            <a:endParaRPr lang="en-001" sz="2000" b="1" dirty="0">
              <a:solidFill>
                <a:srgbClr val="1C3E83"/>
              </a:solidFill>
              <a:latin typeface="Franklin Gothic Book" panose="020B0503020102020204" pitchFamily="34" charset="0"/>
            </a:endParaRPr>
          </a:p>
          <a:p>
            <a:pPr algn="ctr"/>
            <a:endParaRPr lang="en-001" sz="2000" b="1" dirty="0">
              <a:solidFill>
                <a:srgbClr val="1C3E83"/>
              </a:solidFill>
              <a:latin typeface="Franklin Gothic Book" panose="020B0503020102020204" pitchFamily="34" charset="0"/>
            </a:endParaRPr>
          </a:p>
          <a:p>
            <a:pPr algn="ctr"/>
            <a:endParaRPr lang="en-001" sz="2000" b="1" dirty="0">
              <a:solidFill>
                <a:srgbClr val="1C3E83"/>
              </a:solidFill>
              <a:latin typeface="Franklin Gothic Book" panose="020B0503020102020204" pitchFamily="34" charset="0"/>
            </a:endParaRPr>
          </a:p>
          <a:p>
            <a:pPr algn="ctr"/>
            <a:endParaRPr lang="en-001" sz="2000" b="1" dirty="0">
              <a:solidFill>
                <a:srgbClr val="1C3E83"/>
              </a:solidFill>
              <a:latin typeface="Franklin Gothic Book" panose="020B0503020102020204" pitchFamily="34" charset="0"/>
            </a:endParaRPr>
          </a:p>
          <a:p>
            <a:pPr algn="ctr"/>
            <a:endParaRPr lang="en-001" sz="2000" b="1" dirty="0">
              <a:solidFill>
                <a:srgbClr val="1C3E83"/>
              </a:solidFill>
              <a:latin typeface="Franklin Gothic Book" panose="020B0503020102020204" pitchFamily="34" charset="0"/>
            </a:endParaRPr>
          </a:p>
        </p:txBody>
      </p:sp>
      <p:sp>
        <p:nvSpPr>
          <p:cNvPr id="6" name="Google Shape;9623;p61">
            <a:extLst>
              <a:ext uri="{FF2B5EF4-FFF2-40B4-BE49-F238E27FC236}">
                <a16:creationId xmlns:a16="http://schemas.microsoft.com/office/drawing/2014/main" id="{B6EB0D35-C1DE-5AE3-3A2E-45B40E276AF4}"/>
              </a:ext>
            </a:extLst>
          </p:cNvPr>
          <p:cNvSpPr/>
          <p:nvPr/>
        </p:nvSpPr>
        <p:spPr>
          <a:xfrm>
            <a:off x="4246066" y="3215381"/>
            <a:ext cx="3707839" cy="2937003"/>
          </a:xfrm>
          <a:prstGeom prst="ellipse">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91413" tIns="91413" rIns="91413" bIns="91413" anchor="ctr" anchorCtr="0">
            <a:noAutofit/>
          </a:bodyPr>
          <a:lstStyle/>
          <a:p>
            <a:pPr algn="ctr"/>
            <a:r>
              <a:rPr lang="en-GB" sz="2000" b="1" dirty="0">
                <a:solidFill>
                  <a:schemeClr val="bg1"/>
                </a:solidFill>
                <a:latin typeface="Franklin Gothic Book" panose="020B0503020102020204" pitchFamily="34" charset="0"/>
              </a:rPr>
              <a:t>Regional</a:t>
            </a:r>
            <a:r>
              <a:rPr lang="en-001" sz="2000" b="1">
                <a:solidFill>
                  <a:schemeClr val="bg1"/>
                </a:solidFill>
                <a:latin typeface="Franklin Gothic Book" panose="020B0503020102020204" pitchFamily="34" charset="0"/>
              </a:rPr>
              <a:t> </a:t>
            </a:r>
            <a:r>
              <a:rPr lang="en-001" sz="2000" b="1" dirty="0">
                <a:solidFill>
                  <a:schemeClr val="bg1"/>
                </a:solidFill>
                <a:latin typeface="Franklin Gothic Book" panose="020B0503020102020204" pitchFamily="34" charset="0"/>
              </a:rPr>
              <a:t>planning</a:t>
            </a:r>
          </a:p>
          <a:p>
            <a:pPr algn="ctr"/>
            <a:endParaRPr lang="en-001" sz="2000" b="1" dirty="0">
              <a:solidFill>
                <a:schemeClr val="accent2"/>
              </a:solidFill>
              <a:latin typeface="Franklin Gothic Book" panose="020B0503020102020204" pitchFamily="34" charset="0"/>
            </a:endParaRPr>
          </a:p>
          <a:p>
            <a:pPr algn="ctr"/>
            <a:endParaRPr lang="en-001" sz="2000" b="1" dirty="0">
              <a:solidFill>
                <a:schemeClr val="accent2"/>
              </a:solidFill>
              <a:latin typeface="Franklin Gothic Book" panose="020B0503020102020204" pitchFamily="34" charset="0"/>
            </a:endParaRPr>
          </a:p>
          <a:p>
            <a:pPr algn="ctr"/>
            <a:endParaRPr lang="en-001" sz="2000" b="1" dirty="0">
              <a:solidFill>
                <a:schemeClr val="accent2"/>
              </a:solidFill>
              <a:latin typeface="Franklin Gothic Book" panose="020B0503020102020204" pitchFamily="34" charset="0"/>
            </a:endParaRPr>
          </a:p>
          <a:p>
            <a:pPr algn="ctr"/>
            <a:endParaRPr lang="en-001" sz="2000" b="1" dirty="0">
              <a:solidFill>
                <a:schemeClr val="accent2"/>
              </a:solidFill>
              <a:latin typeface="Franklin Gothic Book" panose="020B0503020102020204" pitchFamily="34" charset="0"/>
            </a:endParaRPr>
          </a:p>
          <a:p>
            <a:pPr algn="ctr"/>
            <a:endParaRPr lang="en-001" sz="2000" b="1" dirty="0">
              <a:solidFill>
                <a:schemeClr val="accent2"/>
              </a:solidFill>
              <a:latin typeface="Franklin Gothic Book" panose="020B0503020102020204" pitchFamily="34" charset="0"/>
            </a:endParaRPr>
          </a:p>
          <a:p>
            <a:pPr algn="ctr"/>
            <a:endParaRPr lang="en-001" sz="2000" b="1" dirty="0">
              <a:solidFill>
                <a:schemeClr val="accent2"/>
              </a:solidFill>
              <a:latin typeface="Franklin Gothic Book" panose="020B0503020102020204" pitchFamily="34" charset="0"/>
            </a:endParaRPr>
          </a:p>
          <a:p>
            <a:pPr algn="ctr"/>
            <a:endParaRPr sz="2000" b="1" dirty="0">
              <a:solidFill>
                <a:schemeClr val="accent2"/>
              </a:solidFill>
              <a:latin typeface="Franklin Gothic Book" panose="020B0503020102020204" pitchFamily="34" charset="0"/>
            </a:endParaRPr>
          </a:p>
        </p:txBody>
      </p:sp>
      <p:sp>
        <p:nvSpPr>
          <p:cNvPr id="7" name="Google Shape;9624;p61">
            <a:extLst>
              <a:ext uri="{FF2B5EF4-FFF2-40B4-BE49-F238E27FC236}">
                <a16:creationId xmlns:a16="http://schemas.microsoft.com/office/drawing/2014/main" id="{979DCB5A-2862-40A0-987B-E671845DB1DF}"/>
              </a:ext>
            </a:extLst>
          </p:cNvPr>
          <p:cNvSpPr/>
          <p:nvPr/>
        </p:nvSpPr>
        <p:spPr>
          <a:xfrm>
            <a:off x="4502141" y="3856353"/>
            <a:ext cx="3254715" cy="1862255"/>
          </a:xfrm>
          <a:prstGeom prst="ellipse">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91413" tIns="91413" rIns="91413" bIns="91413" anchor="ctr" anchorCtr="0">
            <a:noAutofit/>
          </a:bodyPr>
          <a:lstStyle/>
          <a:p>
            <a:pPr algn="ctr"/>
            <a:r>
              <a:rPr lang="en-GB" sz="2000" b="1" dirty="0">
                <a:solidFill>
                  <a:schemeClr val="bg1"/>
                </a:solidFill>
                <a:latin typeface="Franklin Gothic Book" panose="020B0503020102020204" pitchFamily="34" charset="0"/>
              </a:rPr>
              <a:t>Coordinated regional system operation and economic dispatch</a:t>
            </a:r>
          </a:p>
        </p:txBody>
      </p:sp>
      <p:cxnSp>
        <p:nvCxnSpPr>
          <p:cNvPr id="9" name="Straight Connector 8">
            <a:extLst>
              <a:ext uri="{FF2B5EF4-FFF2-40B4-BE49-F238E27FC236}">
                <a16:creationId xmlns:a16="http://schemas.microsoft.com/office/drawing/2014/main" id="{379C7C1D-3526-4024-7AAA-48E5116EDB34}"/>
              </a:ext>
            </a:extLst>
          </p:cNvPr>
          <p:cNvCxnSpPr>
            <a:cxnSpLocks/>
          </p:cNvCxnSpPr>
          <p:nvPr/>
        </p:nvCxnSpPr>
        <p:spPr>
          <a:xfrm>
            <a:off x="7756856" y="4709797"/>
            <a:ext cx="1722311" cy="0"/>
          </a:xfrm>
          <a:prstGeom prst="line">
            <a:avLst/>
          </a:prstGeom>
          <a:ln w="38100"/>
        </p:spPr>
        <p:style>
          <a:lnRef idx="3">
            <a:schemeClr val="dk1"/>
          </a:lnRef>
          <a:fillRef idx="0">
            <a:schemeClr val="dk1"/>
          </a:fillRef>
          <a:effectRef idx="2">
            <a:schemeClr val="dk1"/>
          </a:effectRef>
          <a:fontRef idx="minor">
            <a:schemeClr val="tx1"/>
          </a:fontRef>
        </p:style>
      </p:cxnSp>
      <p:cxnSp>
        <p:nvCxnSpPr>
          <p:cNvPr id="10" name="Straight Connector 9">
            <a:extLst>
              <a:ext uri="{FF2B5EF4-FFF2-40B4-BE49-F238E27FC236}">
                <a16:creationId xmlns:a16="http://schemas.microsoft.com/office/drawing/2014/main" id="{9293978C-229C-FD0B-2B77-98D4B9808E7E}"/>
              </a:ext>
            </a:extLst>
          </p:cNvPr>
          <p:cNvCxnSpPr>
            <a:cxnSpLocks/>
          </p:cNvCxnSpPr>
          <p:nvPr/>
        </p:nvCxnSpPr>
        <p:spPr>
          <a:xfrm>
            <a:off x="7566484" y="3118665"/>
            <a:ext cx="1912684" cy="0"/>
          </a:xfrm>
          <a:prstGeom prst="line">
            <a:avLst/>
          </a:prstGeom>
          <a:ln w="38100"/>
        </p:spPr>
        <p:style>
          <a:lnRef idx="3">
            <a:schemeClr val="dk1"/>
          </a:lnRef>
          <a:fillRef idx="0">
            <a:schemeClr val="dk1"/>
          </a:fillRef>
          <a:effectRef idx="2">
            <a:schemeClr val="dk1"/>
          </a:effectRef>
          <a:fontRef idx="minor">
            <a:schemeClr val="tx1"/>
          </a:fontRef>
        </p:style>
      </p:cxnSp>
      <p:cxnSp>
        <p:nvCxnSpPr>
          <p:cNvPr id="11" name="Straight Connector 10">
            <a:extLst>
              <a:ext uri="{FF2B5EF4-FFF2-40B4-BE49-F238E27FC236}">
                <a16:creationId xmlns:a16="http://schemas.microsoft.com/office/drawing/2014/main" id="{B88E0BB3-8184-C9F2-B692-BA29399DDBF9}"/>
              </a:ext>
            </a:extLst>
          </p:cNvPr>
          <p:cNvCxnSpPr>
            <a:cxnSpLocks/>
          </p:cNvCxnSpPr>
          <p:nvPr/>
        </p:nvCxnSpPr>
        <p:spPr>
          <a:xfrm>
            <a:off x="7566484" y="2239821"/>
            <a:ext cx="1912684" cy="0"/>
          </a:xfrm>
          <a:prstGeom prst="line">
            <a:avLst/>
          </a:prstGeom>
          <a:ln w="38100"/>
        </p:spPr>
        <p:style>
          <a:lnRef idx="3">
            <a:schemeClr val="dk1"/>
          </a:lnRef>
          <a:fillRef idx="0">
            <a:schemeClr val="dk1"/>
          </a:fillRef>
          <a:effectRef idx="2">
            <a:schemeClr val="dk1"/>
          </a:effectRef>
          <a:fontRef idx="minor">
            <a:schemeClr val="tx1"/>
          </a:fontRef>
        </p:style>
      </p:cxnSp>
      <p:sp>
        <p:nvSpPr>
          <p:cNvPr id="12" name="TextBox 11">
            <a:extLst>
              <a:ext uri="{FF2B5EF4-FFF2-40B4-BE49-F238E27FC236}">
                <a16:creationId xmlns:a16="http://schemas.microsoft.com/office/drawing/2014/main" id="{A9E56FBD-29A6-CBA4-5C2F-46E50E75367D}"/>
              </a:ext>
            </a:extLst>
          </p:cNvPr>
          <p:cNvSpPr txBox="1"/>
          <p:nvPr/>
        </p:nvSpPr>
        <p:spPr>
          <a:xfrm>
            <a:off x="9700075" y="2009018"/>
            <a:ext cx="2042746" cy="707886"/>
          </a:xfrm>
          <a:prstGeom prst="rect">
            <a:avLst/>
          </a:prstGeom>
          <a:noFill/>
        </p:spPr>
        <p:txBody>
          <a:bodyPr wrap="square" rtlCol="0">
            <a:spAutoFit/>
          </a:bodyPr>
          <a:lstStyle/>
          <a:p>
            <a:r>
              <a:rPr lang="en-GB" sz="2000" b="1" noProof="0" dirty="0">
                <a:latin typeface="Franklin Gothic Book" panose="020B0503020102020204" pitchFamily="34" charset="0"/>
              </a:rPr>
              <a:t>Supranational authority</a:t>
            </a:r>
          </a:p>
        </p:txBody>
      </p:sp>
      <p:sp>
        <p:nvSpPr>
          <p:cNvPr id="13" name="TextBox 12">
            <a:extLst>
              <a:ext uri="{FF2B5EF4-FFF2-40B4-BE49-F238E27FC236}">
                <a16:creationId xmlns:a16="http://schemas.microsoft.com/office/drawing/2014/main" id="{16A4D8DB-08BB-FEE9-4F58-0EDE199D9764}"/>
              </a:ext>
            </a:extLst>
          </p:cNvPr>
          <p:cNvSpPr txBox="1"/>
          <p:nvPr/>
        </p:nvSpPr>
        <p:spPr>
          <a:xfrm>
            <a:off x="9700075" y="2887862"/>
            <a:ext cx="1577191" cy="707886"/>
          </a:xfrm>
          <a:prstGeom prst="rect">
            <a:avLst/>
          </a:prstGeom>
          <a:noFill/>
        </p:spPr>
        <p:txBody>
          <a:bodyPr wrap="square" rtlCol="0">
            <a:spAutoFit/>
          </a:bodyPr>
          <a:lstStyle/>
          <a:p>
            <a:r>
              <a:rPr lang="en-US" sz="2000" b="1" dirty="0">
                <a:latin typeface="Franklin Gothic Book" panose="020B0503020102020204" pitchFamily="34" charset="0"/>
              </a:rPr>
              <a:t>Regional Regulator</a:t>
            </a:r>
            <a:endParaRPr lang="en-NL" sz="2000" b="1" dirty="0">
              <a:latin typeface="Franklin Gothic Book" panose="020B0503020102020204" pitchFamily="34" charset="0"/>
            </a:endParaRPr>
          </a:p>
        </p:txBody>
      </p:sp>
      <p:sp>
        <p:nvSpPr>
          <p:cNvPr id="14" name="TextBox 13">
            <a:extLst>
              <a:ext uri="{FF2B5EF4-FFF2-40B4-BE49-F238E27FC236}">
                <a16:creationId xmlns:a16="http://schemas.microsoft.com/office/drawing/2014/main" id="{7D3B28CD-8A59-6293-9E90-5C14A291DBBD}"/>
              </a:ext>
            </a:extLst>
          </p:cNvPr>
          <p:cNvSpPr txBox="1"/>
          <p:nvPr/>
        </p:nvSpPr>
        <p:spPr>
          <a:xfrm>
            <a:off x="9773739" y="4334675"/>
            <a:ext cx="1525169" cy="1015663"/>
          </a:xfrm>
          <a:prstGeom prst="rect">
            <a:avLst/>
          </a:prstGeom>
          <a:noFill/>
        </p:spPr>
        <p:txBody>
          <a:bodyPr wrap="square" rtlCol="0">
            <a:spAutoFit/>
          </a:bodyPr>
          <a:lstStyle/>
          <a:p>
            <a:r>
              <a:rPr lang="en-US" sz="2000" b="1" dirty="0">
                <a:latin typeface="Franklin Gothic Book" panose="020B0503020102020204" pitchFamily="34" charset="0"/>
              </a:rPr>
              <a:t>Regional System Operator</a:t>
            </a:r>
            <a:endParaRPr lang="en-NL" sz="2000" b="1" dirty="0">
              <a:latin typeface="Franklin Gothic Book" panose="020B0503020102020204" pitchFamily="34" charset="0"/>
            </a:endParaRPr>
          </a:p>
        </p:txBody>
      </p:sp>
    </p:spTree>
    <p:extLst>
      <p:ext uri="{BB962C8B-B14F-4D97-AF65-F5344CB8AC3E}">
        <p14:creationId xmlns:p14="http://schemas.microsoft.com/office/powerpoint/2010/main" val="4267117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122A747-4B0F-0ED2-D3A2-DC1CEDFDE1F3}"/>
              </a:ext>
            </a:extLst>
          </p:cNvPr>
          <p:cNvSpPr>
            <a:spLocks noGrp="1"/>
          </p:cNvSpPr>
          <p:nvPr>
            <p:ph type="title"/>
          </p:nvPr>
        </p:nvSpPr>
        <p:spPr>
          <a:xfrm>
            <a:off x="485204" y="526786"/>
            <a:ext cx="10867118" cy="758627"/>
          </a:xfrm>
        </p:spPr>
        <p:txBody>
          <a:bodyPr>
            <a:normAutofit/>
          </a:bodyPr>
          <a:lstStyle/>
          <a:p>
            <a:pPr algn="ctr"/>
            <a:r>
              <a:rPr lang="en-GB" sz="3200" b="1" dirty="0">
                <a:solidFill>
                  <a:srgbClr val="084672"/>
                </a:solidFill>
                <a:latin typeface="Avenir Black" panose="02000503020000020003" pitchFamily="2" charset="0"/>
              </a:rPr>
              <a:t>Regional cooperation among national regulators</a:t>
            </a:r>
            <a:endParaRPr lang="en-US" sz="3200" b="1" dirty="0">
              <a:solidFill>
                <a:srgbClr val="084672"/>
              </a:solidFill>
              <a:latin typeface="Avenir Black" panose="02000503020000020003" pitchFamily="2" charset="0"/>
            </a:endParaRPr>
          </a:p>
        </p:txBody>
      </p:sp>
      <p:sp>
        <p:nvSpPr>
          <p:cNvPr id="4" name="Slide Number Placeholder 3">
            <a:extLst>
              <a:ext uri="{FF2B5EF4-FFF2-40B4-BE49-F238E27FC236}">
                <a16:creationId xmlns:a16="http://schemas.microsoft.com/office/drawing/2014/main" id="{0FC2A748-F361-F3BE-7C92-831F9C89A50D}"/>
              </a:ext>
            </a:extLst>
          </p:cNvPr>
          <p:cNvSpPr>
            <a:spLocks noGrp="1"/>
          </p:cNvSpPr>
          <p:nvPr>
            <p:ph type="sldNum" sz="quarter" idx="4"/>
          </p:nvPr>
        </p:nvSpPr>
        <p:spPr>
          <a:xfrm>
            <a:off x="9104713" y="6485450"/>
            <a:ext cx="2742843" cy="300414"/>
          </a:xfrm>
          <a:prstGeom prst="rect">
            <a:avLst/>
          </a:prstGeom>
        </p:spPr>
        <p:txBody>
          <a:bodyPr vert="horz" lIns="91428" tIns="45714" rIns="91428" bIns="45714" rtlCol="0" anchor="ctr"/>
          <a:lstStyle>
            <a:defPPr>
              <a:defRPr lang="en-US"/>
            </a:defPPr>
            <a:lvl1pPr marL="0" algn="r" defTabSz="914309" rtl="0" eaLnBrk="1" latinLnBrk="0" hangingPunct="1">
              <a:defRPr sz="1200" kern="1200">
                <a:solidFill>
                  <a:srgbClr val="004672"/>
                </a:solidFill>
                <a:latin typeface="Arial" panose="020B0604020202020204" pitchFamily="34" charset="0"/>
                <a:ea typeface="+mn-ea"/>
                <a:cs typeface="Arial" panose="020B0604020202020204" pitchFamily="34" charset="0"/>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a:lstStyle>
          <a:p>
            <a:fld id="{68A28845-3B16-4077-991E-86C9AF8D86EC}" type="slidenum">
              <a:rPr lang="en-US" smtClean="0"/>
              <a:pPr/>
              <a:t>67</a:t>
            </a:fld>
            <a:endParaRPr lang="en-US" dirty="0"/>
          </a:p>
        </p:txBody>
      </p:sp>
      <p:sp>
        <p:nvSpPr>
          <p:cNvPr id="7" name="TextBox 6"/>
          <p:cNvSpPr txBox="1"/>
          <p:nvPr/>
        </p:nvSpPr>
        <p:spPr>
          <a:xfrm>
            <a:off x="737868" y="1634043"/>
            <a:ext cx="2878044" cy="474075"/>
          </a:xfrm>
          <a:prstGeom prst="rect">
            <a:avLst/>
          </a:prstGeom>
          <a:solidFill>
            <a:srgbClr val="C00000"/>
          </a:solidFill>
        </p:spPr>
        <p:txBody>
          <a:bodyPr wrap="square" rtlCol="0">
            <a:spAutoFit/>
          </a:bodyPr>
          <a:lstStyle/>
          <a:p>
            <a:pPr algn="ctr"/>
            <a:r>
              <a:rPr lang="en-GB" sz="2400" b="1" dirty="0">
                <a:solidFill>
                  <a:schemeClr val="bg1"/>
                </a:solidFill>
              </a:rPr>
              <a:t>Voluntary</a:t>
            </a:r>
          </a:p>
        </p:txBody>
      </p:sp>
      <p:sp>
        <p:nvSpPr>
          <p:cNvPr id="8" name="TextBox 7"/>
          <p:cNvSpPr txBox="1"/>
          <p:nvPr/>
        </p:nvSpPr>
        <p:spPr>
          <a:xfrm>
            <a:off x="3615912" y="1612407"/>
            <a:ext cx="7978188" cy="954176"/>
          </a:xfrm>
          <a:prstGeom prst="rect">
            <a:avLst/>
          </a:prstGeom>
          <a:noFill/>
          <a:ln>
            <a:solidFill>
              <a:srgbClr val="C00000"/>
            </a:solidFill>
          </a:ln>
        </p:spPr>
        <p:txBody>
          <a:bodyPr wrap="square" rtlCol="0">
            <a:spAutoFit/>
          </a:bodyPr>
          <a:lstStyle/>
          <a:p>
            <a:pPr marL="285721" indent="-285721">
              <a:buFontTx/>
              <a:buChar char="-"/>
            </a:pPr>
            <a:r>
              <a:rPr lang="en-GB" b="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Voluntary association of national/State regulators:</a:t>
            </a:r>
          </a:p>
          <a:p>
            <a:pPr marL="742876" lvl="1" indent="-285721">
              <a:buFontTx/>
              <a:buChar char="-"/>
            </a:pPr>
            <a:r>
              <a:rPr lang="en-GB" b="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to share practices and identify best practices</a:t>
            </a:r>
          </a:p>
          <a:p>
            <a:pPr marL="742876" lvl="1" indent="-285721">
              <a:buFontTx/>
              <a:buChar char="-"/>
            </a:pPr>
            <a:r>
              <a:rPr lang="en-GB" b="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to promote collaboration on an </a:t>
            </a:r>
            <a:r>
              <a:rPr lang="en-GB" b="1" i="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ad-hoc</a:t>
            </a:r>
            <a:r>
              <a:rPr lang="en-GB" b="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 basis</a:t>
            </a:r>
          </a:p>
        </p:txBody>
      </p:sp>
      <p:sp>
        <p:nvSpPr>
          <p:cNvPr id="9" name="TextBox 8"/>
          <p:cNvSpPr txBox="1"/>
          <p:nvPr/>
        </p:nvSpPr>
        <p:spPr>
          <a:xfrm>
            <a:off x="720147" y="2926139"/>
            <a:ext cx="2878044" cy="461605"/>
          </a:xfrm>
          <a:prstGeom prst="rect">
            <a:avLst/>
          </a:prstGeom>
          <a:solidFill>
            <a:srgbClr val="C00000"/>
          </a:solidFill>
        </p:spPr>
        <p:txBody>
          <a:bodyPr wrap="square" rtlCol="0">
            <a:spAutoFit/>
          </a:bodyPr>
          <a:lstStyle>
            <a:defPPr>
              <a:defRPr lang="it-IT"/>
            </a:defPPr>
            <a:lvl1pPr algn="ctr">
              <a:defRPr sz="2400" b="1">
                <a:solidFill>
                  <a:schemeClr val="bg1"/>
                </a:solidFill>
              </a:defRPr>
            </a:lvl1pPr>
          </a:lstStyle>
          <a:p>
            <a:r>
              <a:rPr lang="en-GB" dirty="0"/>
              <a:t>Statutory</a:t>
            </a:r>
          </a:p>
        </p:txBody>
      </p:sp>
      <p:sp>
        <p:nvSpPr>
          <p:cNvPr id="10" name="TextBox 9"/>
          <p:cNvSpPr txBox="1"/>
          <p:nvPr/>
        </p:nvSpPr>
        <p:spPr>
          <a:xfrm>
            <a:off x="3598192" y="2904505"/>
            <a:ext cx="7978188" cy="1528746"/>
          </a:xfrm>
          <a:prstGeom prst="rect">
            <a:avLst/>
          </a:prstGeom>
          <a:noFill/>
          <a:ln>
            <a:solidFill>
              <a:srgbClr val="C00000"/>
            </a:solidFill>
          </a:ln>
        </p:spPr>
        <p:txBody>
          <a:bodyPr wrap="square" rtlCol="0">
            <a:spAutoFit/>
          </a:bodyPr>
          <a:lstStyle>
            <a:defPPr>
              <a:defRPr lang="it-IT"/>
            </a:defPPr>
            <a:lvl1pPr marL="285750" indent="-285750">
              <a:buFontTx/>
              <a:buChar char="-"/>
              <a:defRPr b="1">
                <a:solidFill>
                  <a:srgbClr val="C00000"/>
                </a:solidFill>
                <a:latin typeface="Verdana" panose="020B0604030504040204" pitchFamily="34" charset="0"/>
                <a:ea typeface="Verdana" panose="020B0604030504040204" pitchFamily="34" charset="0"/>
                <a:cs typeface="Verdana" panose="020B0604030504040204" pitchFamily="34" charset="0"/>
              </a:defRPr>
            </a:lvl1pPr>
          </a:lstStyle>
          <a:p>
            <a:r>
              <a:rPr lang="en-GB" dirty="0">
                <a:solidFill>
                  <a:schemeClr val="accent1">
                    <a:lumMod val="50000"/>
                  </a:schemeClr>
                </a:solidFill>
              </a:rPr>
              <a:t>Statutory cooperation entity:</a:t>
            </a:r>
          </a:p>
          <a:p>
            <a:pPr marL="742876" lvl="1" indent="-285721">
              <a:buFontTx/>
              <a:buChar char="-"/>
            </a:pPr>
            <a:r>
              <a:rPr lang="en-GB" b="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tasked with ensuring cooperation and joint decision making by national regulators in specified areas:</a:t>
            </a:r>
          </a:p>
          <a:p>
            <a:pPr marL="742876" lvl="1" indent="-285721">
              <a:buFontTx/>
              <a:buChar char="-"/>
            </a:pPr>
            <a:r>
              <a:rPr lang="en-GB" b="1" dirty="0">
                <a:solidFill>
                  <a:schemeClr val="accent1">
                    <a:lumMod val="50000"/>
                  </a:schemeClr>
                </a:solidFill>
                <a:latin typeface="Verdana" panose="020B0604030504040204" pitchFamily="34" charset="0"/>
                <a:ea typeface="Verdana" panose="020B0604030504040204" pitchFamily="34" charset="0"/>
                <a:cs typeface="Verdana" panose="020B0604030504040204" pitchFamily="34" charset="0"/>
              </a:rPr>
              <a:t>possibly stepping in when national regulators disagree</a:t>
            </a:r>
            <a:endParaRPr lang="en-GB" dirty="0">
              <a:solidFill>
                <a:schemeClr val="accent1">
                  <a:lumMod val="50000"/>
                </a:schemeClr>
              </a:solidFill>
            </a:endParaRPr>
          </a:p>
        </p:txBody>
      </p:sp>
      <p:sp>
        <p:nvSpPr>
          <p:cNvPr id="11" name="TextBox 10"/>
          <p:cNvSpPr txBox="1"/>
          <p:nvPr/>
        </p:nvSpPr>
        <p:spPr>
          <a:xfrm>
            <a:off x="737868" y="4706247"/>
            <a:ext cx="2878044" cy="468771"/>
          </a:xfrm>
          <a:prstGeom prst="rect">
            <a:avLst/>
          </a:prstGeom>
          <a:solidFill>
            <a:srgbClr val="C00000"/>
          </a:solidFill>
        </p:spPr>
        <p:txBody>
          <a:bodyPr wrap="square" rtlCol="0">
            <a:spAutoFit/>
          </a:bodyPr>
          <a:lstStyle>
            <a:defPPr>
              <a:defRPr lang="it-IT"/>
            </a:defPPr>
            <a:lvl1pPr algn="ctr">
              <a:defRPr sz="2400" b="1">
                <a:solidFill>
                  <a:schemeClr val="bg1"/>
                </a:solidFill>
              </a:defRPr>
            </a:lvl1pPr>
          </a:lstStyle>
          <a:p>
            <a:r>
              <a:rPr lang="en-GB" dirty="0"/>
              <a:t>Regional entity</a:t>
            </a:r>
          </a:p>
        </p:txBody>
      </p:sp>
      <p:sp>
        <p:nvSpPr>
          <p:cNvPr id="12" name="TextBox 11"/>
          <p:cNvSpPr txBox="1"/>
          <p:nvPr/>
        </p:nvSpPr>
        <p:spPr>
          <a:xfrm>
            <a:off x="3615912" y="4684612"/>
            <a:ext cx="7978188" cy="666890"/>
          </a:xfrm>
          <a:prstGeom prst="rect">
            <a:avLst/>
          </a:prstGeom>
          <a:noFill/>
          <a:ln>
            <a:solidFill>
              <a:srgbClr val="C00000"/>
            </a:solidFill>
          </a:ln>
        </p:spPr>
        <p:txBody>
          <a:bodyPr wrap="square" rtlCol="0">
            <a:spAutoFit/>
          </a:bodyPr>
          <a:lstStyle>
            <a:defPPr>
              <a:defRPr lang="it-IT"/>
            </a:defPPr>
            <a:lvl1pPr marL="285750" indent="-285750">
              <a:buFontTx/>
              <a:buChar char="-"/>
              <a:defRPr b="1">
                <a:solidFill>
                  <a:srgbClr val="C00000"/>
                </a:solidFill>
                <a:latin typeface="Verdana" panose="020B0604030504040204" pitchFamily="34" charset="0"/>
                <a:ea typeface="Verdana" panose="020B0604030504040204" pitchFamily="34" charset="0"/>
                <a:cs typeface="Verdana" panose="020B0604030504040204" pitchFamily="34" charset="0"/>
              </a:defRPr>
            </a:lvl1pPr>
          </a:lstStyle>
          <a:p>
            <a:r>
              <a:rPr lang="en-GB" dirty="0">
                <a:solidFill>
                  <a:schemeClr val="accent1">
                    <a:lumMod val="50000"/>
                  </a:schemeClr>
                </a:solidFill>
              </a:rPr>
              <a:t>Separate entity with regional/federal decision-making powers</a:t>
            </a: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7868" y="3448788"/>
            <a:ext cx="1374063" cy="673434"/>
          </a:xfrm>
          <a:prstGeom prst="rect">
            <a:avLst/>
          </a:prstGeom>
        </p:spPr>
      </p:pic>
      <p:pic>
        <p:nvPicPr>
          <p:cNvPr id="14" name="Picture 4" descr="Home Page | Federal Energy Regulatory Commiss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393" y="5202457"/>
            <a:ext cx="792705" cy="7927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Home - NARU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6889" y="2260063"/>
            <a:ext cx="1374063" cy="418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B935B3B7-BA34-BC66-7EEB-EFDA952AC58E}"/>
              </a:ext>
            </a:extLst>
          </p:cNvPr>
          <p:cNvPicPr>
            <a:picLocks noChangeAspect="1"/>
          </p:cNvPicPr>
          <p:nvPr/>
        </p:nvPicPr>
        <p:blipFill>
          <a:blip r:embed="rId5"/>
          <a:stretch>
            <a:fillRect/>
          </a:stretch>
        </p:blipFill>
        <p:spPr>
          <a:xfrm>
            <a:off x="731393" y="2233308"/>
            <a:ext cx="1326239" cy="543541"/>
          </a:xfrm>
          <a:prstGeom prst="rect">
            <a:avLst/>
          </a:prstGeom>
        </p:spPr>
      </p:pic>
      <p:pic>
        <p:nvPicPr>
          <p:cNvPr id="3" name="Picture 2">
            <a:extLst>
              <a:ext uri="{FF2B5EF4-FFF2-40B4-BE49-F238E27FC236}">
                <a16:creationId xmlns:a16="http://schemas.microsoft.com/office/drawing/2014/main" id="{A7E1CF49-339B-C03F-C802-0ECF665E946F}"/>
              </a:ext>
            </a:extLst>
          </p:cNvPr>
          <p:cNvPicPr>
            <a:picLocks noChangeAspect="1"/>
          </p:cNvPicPr>
          <p:nvPr/>
        </p:nvPicPr>
        <p:blipFill>
          <a:blip r:embed="rId6"/>
          <a:stretch>
            <a:fillRect/>
          </a:stretch>
        </p:blipFill>
        <p:spPr>
          <a:xfrm>
            <a:off x="1592052" y="5312977"/>
            <a:ext cx="1911153" cy="612736"/>
          </a:xfrm>
          <a:prstGeom prst="rect">
            <a:avLst/>
          </a:prstGeom>
        </p:spPr>
      </p:pic>
    </p:spTree>
    <p:extLst>
      <p:ext uri="{BB962C8B-B14F-4D97-AF65-F5344CB8AC3E}">
        <p14:creationId xmlns:p14="http://schemas.microsoft.com/office/powerpoint/2010/main" val="26676076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122A747-4B0F-0ED2-D3A2-DC1CEDFDE1F3}"/>
              </a:ext>
            </a:extLst>
          </p:cNvPr>
          <p:cNvSpPr>
            <a:spLocks noGrp="1"/>
          </p:cNvSpPr>
          <p:nvPr>
            <p:ph type="title"/>
          </p:nvPr>
        </p:nvSpPr>
        <p:spPr>
          <a:xfrm>
            <a:off x="312016" y="240436"/>
            <a:ext cx="11502887" cy="565479"/>
          </a:xfrm>
        </p:spPr>
        <p:txBody>
          <a:bodyPr>
            <a:noAutofit/>
          </a:bodyPr>
          <a:lstStyle/>
          <a:p>
            <a:pPr algn="ctr"/>
            <a:r>
              <a:rPr lang="en-GB" sz="3200" b="1" dirty="0">
                <a:solidFill>
                  <a:srgbClr val="084672"/>
                </a:solidFill>
                <a:latin typeface="Avenir Black" panose="02000503020000020003" pitchFamily="2" charset="0"/>
              </a:rPr>
              <a:t>The governance of the Regional Electricity Market</a:t>
            </a:r>
            <a:br>
              <a:rPr lang="en-GB" sz="3200" b="1" dirty="0">
                <a:solidFill>
                  <a:srgbClr val="084672"/>
                </a:solidFill>
                <a:latin typeface="Avenir Black" panose="02000503020000020003" pitchFamily="2" charset="0"/>
              </a:rPr>
            </a:br>
            <a:r>
              <a:rPr lang="en-GB" sz="2800" b="1" dirty="0">
                <a:solidFill>
                  <a:srgbClr val="084672"/>
                </a:solidFill>
                <a:latin typeface="Avenir Black" panose="02000503020000020003" pitchFamily="2" charset="0"/>
              </a:rPr>
              <a:t>Case example: Central American Regional Electricity Market, MER</a:t>
            </a:r>
            <a:endParaRPr lang="en-US" sz="3200" b="1" dirty="0">
              <a:solidFill>
                <a:srgbClr val="084672"/>
              </a:solidFill>
              <a:latin typeface="Avenir Black" panose="02000503020000020003" pitchFamily="2" charset="0"/>
            </a:endParaRPr>
          </a:p>
        </p:txBody>
      </p:sp>
      <p:sp>
        <p:nvSpPr>
          <p:cNvPr id="4" name="Slide Number Placeholder 3">
            <a:extLst>
              <a:ext uri="{FF2B5EF4-FFF2-40B4-BE49-F238E27FC236}">
                <a16:creationId xmlns:a16="http://schemas.microsoft.com/office/drawing/2014/main" id="{0FC2A748-F361-F3BE-7C92-831F9C89A50D}"/>
              </a:ext>
            </a:extLst>
          </p:cNvPr>
          <p:cNvSpPr>
            <a:spLocks noGrp="1"/>
          </p:cNvSpPr>
          <p:nvPr>
            <p:ph type="sldNum" sz="quarter" idx="4"/>
          </p:nvPr>
        </p:nvSpPr>
        <p:spPr>
          <a:xfrm>
            <a:off x="9104713" y="6485450"/>
            <a:ext cx="2742843" cy="300414"/>
          </a:xfrm>
          <a:prstGeom prst="rect">
            <a:avLst/>
          </a:prstGeom>
        </p:spPr>
        <p:txBody>
          <a:bodyPr vert="horz" lIns="91428" tIns="45714" rIns="91428" bIns="45714" rtlCol="0" anchor="ctr"/>
          <a:lstStyle>
            <a:defPPr>
              <a:defRPr lang="en-US"/>
            </a:defPPr>
            <a:lvl1pPr marL="0" algn="r" defTabSz="914309" rtl="0" eaLnBrk="1" latinLnBrk="0" hangingPunct="1">
              <a:defRPr sz="1200" kern="1200">
                <a:solidFill>
                  <a:srgbClr val="004672"/>
                </a:solidFill>
                <a:latin typeface="Arial" panose="020B0604020202020204" pitchFamily="34" charset="0"/>
                <a:ea typeface="+mn-ea"/>
                <a:cs typeface="Arial" panose="020B0604020202020204" pitchFamily="34" charset="0"/>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a:lstStyle>
          <a:p>
            <a:fld id="{68A28845-3B16-4077-991E-86C9AF8D86EC}" type="slidenum">
              <a:rPr lang="en-US" smtClean="0"/>
              <a:pPr/>
              <a:t>68</a:t>
            </a:fld>
            <a:endParaRPr lang="en-US" dirty="0"/>
          </a:p>
        </p:txBody>
      </p:sp>
      <p:sp>
        <p:nvSpPr>
          <p:cNvPr id="7" name="Marcador de número de diapositiva 3">
            <a:extLst>
              <a:ext uri="{FF2B5EF4-FFF2-40B4-BE49-F238E27FC236}">
                <a16:creationId xmlns:a16="http://schemas.microsoft.com/office/drawing/2014/main" id="{C19339D7-72AE-344D-8718-617745936228}"/>
              </a:ext>
            </a:extLst>
          </p:cNvPr>
          <p:cNvSpPr txBox="1">
            <a:spLocks/>
          </p:cNvSpPr>
          <p:nvPr/>
        </p:nvSpPr>
        <p:spPr>
          <a:xfrm>
            <a:off x="11231217" y="6523055"/>
            <a:ext cx="450876" cy="36507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85EF1E5-F080-0048-9372-CF230FDE727D}" type="slidenum">
              <a:rPr lang="es-ES"/>
              <a:pPr/>
              <a:t>68</a:t>
            </a:fld>
            <a:endParaRPr lang="es-ES" dirty="0"/>
          </a:p>
        </p:txBody>
      </p:sp>
      <p:sp>
        <p:nvSpPr>
          <p:cNvPr id="13" name="TextBox 12"/>
          <p:cNvSpPr txBox="1"/>
          <p:nvPr/>
        </p:nvSpPr>
        <p:spPr>
          <a:xfrm>
            <a:off x="225590" y="1446698"/>
            <a:ext cx="3431533" cy="830889"/>
          </a:xfrm>
          <a:prstGeom prst="rect">
            <a:avLst/>
          </a:prstGeom>
          <a:solidFill>
            <a:srgbClr val="C00000"/>
          </a:solidFill>
        </p:spPr>
        <p:txBody>
          <a:bodyPr wrap="square" rtlCol="0">
            <a:spAutoFit/>
          </a:bodyPr>
          <a:lstStyle/>
          <a:p>
            <a:pPr algn="ctr"/>
            <a:r>
              <a:rPr lang="en-GB" sz="2400" b="1" dirty="0">
                <a:solidFill>
                  <a:schemeClr val="bg1"/>
                </a:solidFill>
              </a:rPr>
              <a:t>Steering Committee (CDMER)</a:t>
            </a:r>
          </a:p>
        </p:txBody>
      </p:sp>
      <p:sp>
        <p:nvSpPr>
          <p:cNvPr id="14" name="TextBox 13"/>
          <p:cNvSpPr txBox="1"/>
          <p:nvPr/>
        </p:nvSpPr>
        <p:spPr>
          <a:xfrm>
            <a:off x="3657124" y="1454637"/>
            <a:ext cx="8391793" cy="1631004"/>
          </a:xfrm>
          <a:prstGeom prst="rect">
            <a:avLst/>
          </a:prstGeom>
          <a:noFill/>
          <a:ln>
            <a:solidFill>
              <a:srgbClr val="C00000"/>
            </a:solidFill>
          </a:ln>
        </p:spPr>
        <p:txBody>
          <a:bodyPr wrap="square" rtlCol="0">
            <a:spAutoFit/>
          </a:bodyPr>
          <a:lstStyle/>
          <a:p>
            <a:r>
              <a:rPr lang="en-GB" sz="2000" b="1" dirty="0">
                <a:solidFill>
                  <a:srgbClr val="C00000"/>
                </a:solidFill>
                <a:latin typeface="Verdana" panose="020B0604030504040204" pitchFamily="34" charset="0"/>
                <a:ea typeface="Verdana" panose="020B0604030504040204" pitchFamily="34" charset="0"/>
                <a:cs typeface="Verdana" panose="020B0604030504040204" pitchFamily="34" charset="0"/>
              </a:rPr>
              <a:t>Political organ of the MER</a:t>
            </a:r>
          </a:p>
          <a:p>
            <a:pPr marL="285721" indent="-285721">
              <a:buFontTx/>
              <a:buChar char="-"/>
            </a:pPr>
            <a:r>
              <a:rPr lang="en-GB" sz="1600" b="1" dirty="0">
                <a:solidFill>
                  <a:srgbClr val="C00000"/>
                </a:solidFill>
                <a:latin typeface="Verdana" panose="020B0604030504040204" pitchFamily="34" charset="0"/>
                <a:ea typeface="Verdana" panose="020B0604030504040204" pitchFamily="34" charset="0"/>
                <a:cs typeface="Verdana" panose="020B0604030504040204" pitchFamily="34" charset="0"/>
              </a:rPr>
              <a:t>Promotes the evolution and development of the MER</a:t>
            </a:r>
          </a:p>
          <a:p>
            <a:pPr marL="285721" indent="-285721">
              <a:buFontTx/>
              <a:buChar char="-"/>
            </a:pPr>
            <a:r>
              <a:rPr lang="en-GB" sz="1600" b="1" dirty="0">
                <a:solidFill>
                  <a:srgbClr val="C00000"/>
                </a:solidFill>
                <a:latin typeface="Verdana" panose="020B0604030504040204" pitchFamily="34" charset="0"/>
                <a:ea typeface="Verdana" panose="020B0604030504040204" pitchFamily="34" charset="0"/>
                <a:cs typeface="Verdana" panose="020B0604030504040204" pitchFamily="34" charset="0"/>
              </a:rPr>
              <a:t>Formulates the conditions conducive to generation capacity expansion</a:t>
            </a:r>
          </a:p>
          <a:p>
            <a:pPr marL="285721" indent="-285721">
              <a:buFontTx/>
              <a:buChar char="-"/>
            </a:pPr>
            <a:r>
              <a:rPr lang="en-GB" sz="1600" b="1" dirty="0">
                <a:solidFill>
                  <a:srgbClr val="C00000"/>
                </a:solidFill>
                <a:latin typeface="Verdana" panose="020B0604030504040204" pitchFamily="34" charset="0"/>
                <a:ea typeface="Verdana" panose="020B0604030504040204" pitchFamily="34" charset="0"/>
                <a:cs typeface="Verdana" panose="020B0604030504040204" pitchFamily="34" charset="0"/>
              </a:rPr>
              <a:t>Ensures that changes in national regulations are gradually carried out in order to harmonise them with regional regulations</a:t>
            </a:r>
          </a:p>
        </p:txBody>
      </p:sp>
      <p:sp>
        <p:nvSpPr>
          <p:cNvPr id="15" name="Marcador de número de diapositiva 3">
            <a:extLst>
              <a:ext uri="{FF2B5EF4-FFF2-40B4-BE49-F238E27FC236}">
                <a16:creationId xmlns:a16="http://schemas.microsoft.com/office/drawing/2014/main" id="{C19339D7-72AE-344D-8718-617745936228}"/>
              </a:ext>
            </a:extLst>
          </p:cNvPr>
          <p:cNvSpPr txBox="1">
            <a:spLocks/>
          </p:cNvSpPr>
          <p:nvPr/>
        </p:nvSpPr>
        <p:spPr>
          <a:xfrm>
            <a:off x="11231217" y="6512175"/>
            <a:ext cx="450876" cy="36507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85EF1E5-F080-0048-9372-CF230FDE727D}" type="slidenum">
              <a:rPr lang="es-ES"/>
              <a:pPr/>
              <a:t>68</a:t>
            </a:fld>
            <a:endParaRPr lang="es-ES" dirty="0"/>
          </a:p>
        </p:txBody>
      </p:sp>
      <p:sp>
        <p:nvSpPr>
          <p:cNvPr id="16" name="TextBox 15"/>
          <p:cNvSpPr txBox="1"/>
          <p:nvPr/>
        </p:nvSpPr>
        <p:spPr>
          <a:xfrm>
            <a:off x="225590" y="3099003"/>
            <a:ext cx="3431533" cy="1569456"/>
          </a:xfrm>
          <a:prstGeom prst="rect">
            <a:avLst/>
          </a:prstGeom>
          <a:solidFill>
            <a:srgbClr val="C00000"/>
          </a:solidFill>
        </p:spPr>
        <p:txBody>
          <a:bodyPr wrap="square" rtlCol="0">
            <a:spAutoFit/>
          </a:bodyPr>
          <a:lstStyle/>
          <a:p>
            <a:pPr algn="ctr"/>
            <a:r>
              <a:rPr lang="en-GB" sz="2400" b="1" dirty="0">
                <a:solidFill>
                  <a:schemeClr val="bg1"/>
                </a:solidFill>
              </a:rPr>
              <a:t>Regional Commission for Electricity Interconnection (CRIE)</a:t>
            </a:r>
          </a:p>
        </p:txBody>
      </p:sp>
      <p:sp>
        <p:nvSpPr>
          <p:cNvPr id="17" name="TextBox 16"/>
          <p:cNvSpPr txBox="1"/>
          <p:nvPr/>
        </p:nvSpPr>
        <p:spPr>
          <a:xfrm>
            <a:off x="3657123" y="3131657"/>
            <a:ext cx="8315604" cy="1631004"/>
          </a:xfrm>
          <a:prstGeom prst="rect">
            <a:avLst/>
          </a:prstGeom>
          <a:noFill/>
          <a:ln>
            <a:solidFill>
              <a:srgbClr val="C00000"/>
            </a:solidFill>
          </a:ln>
        </p:spPr>
        <p:txBody>
          <a:bodyPr wrap="square" rtlCol="0">
            <a:spAutoFit/>
          </a:bodyPr>
          <a:lstStyle/>
          <a:p>
            <a:r>
              <a:rPr lang="en-GB" sz="2000" b="1" dirty="0">
                <a:solidFill>
                  <a:srgbClr val="C00000"/>
                </a:solidFill>
                <a:latin typeface="Verdana" panose="020B0604030504040204" pitchFamily="34" charset="0"/>
                <a:ea typeface="Verdana" panose="020B0604030504040204" pitchFamily="34" charset="0"/>
                <a:cs typeface="Verdana" panose="020B0604030504040204" pitchFamily="34" charset="0"/>
              </a:rPr>
              <a:t>Regulatory body</a:t>
            </a:r>
          </a:p>
          <a:p>
            <a:pPr marL="285721" indent="-285721">
              <a:buFontTx/>
              <a:buChar char="-"/>
            </a:pPr>
            <a:r>
              <a:rPr lang="en-GB" sz="1600" b="1" dirty="0">
                <a:solidFill>
                  <a:srgbClr val="C00000"/>
                </a:solidFill>
                <a:latin typeface="Verdana" panose="020B0604030504040204" pitchFamily="34" charset="0"/>
                <a:ea typeface="Verdana" panose="020B0604030504040204" pitchFamily="34" charset="0"/>
                <a:cs typeface="Verdana" panose="020B0604030504040204" pitchFamily="34" charset="0"/>
              </a:rPr>
              <a:t>Regulates the physical and economic dispatch </a:t>
            </a:r>
          </a:p>
          <a:p>
            <a:pPr marL="285721" indent="-285721">
              <a:buFontTx/>
              <a:buChar char="-"/>
            </a:pPr>
            <a:r>
              <a:rPr lang="en-GB" sz="1600" b="1" dirty="0">
                <a:solidFill>
                  <a:srgbClr val="C00000"/>
                </a:solidFill>
                <a:latin typeface="Verdana" panose="020B0604030504040204" pitchFamily="34" charset="0"/>
                <a:ea typeface="Verdana" panose="020B0604030504040204" pitchFamily="34" charset="0"/>
                <a:cs typeface="Verdana" panose="020B0604030504040204" pitchFamily="34" charset="0"/>
              </a:rPr>
              <a:t>Regulates aspects concerning regional transmission and generation</a:t>
            </a:r>
          </a:p>
          <a:p>
            <a:pPr marL="285721" indent="-285721">
              <a:buFontTx/>
              <a:buChar char="-"/>
            </a:pPr>
            <a:r>
              <a:rPr lang="en-GB" sz="1600" b="1" dirty="0">
                <a:solidFill>
                  <a:srgbClr val="C00000"/>
                </a:solidFill>
                <a:latin typeface="Verdana" panose="020B0604030504040204" pitchFamily="34" charset="0"/>
                <a:ea typeface="Verdana" panose="020B0604030504040204" pitchFamily="34" charset="0"/>
                <a:cs typeface="Verdana" panose="020B0604030504040204" pitchFamily="34" charset="0"/>
              </a:rPr>
              <a:t>Approves the tariffs for the use of the regional transmission system</a:t>
            </a:r>
          </a:p>
          <a:p>
            <a:pPr marL="285721" indent="-285721">
              <a:buFontTx/>
              <a:buChar char="-"/>
            </a:pPr>
            <a:r>
              <a:rPr lang="en-GB" sz="1600" b="1" dirty="0">
                <a:solidFill>
                  <a:srgbClr val="C00000"/>
                </a:solidFill>
                <a:latin typeface="Verdana" panose="020B0604030504040204" pitchFamily="34" charset="0"/>
                <a:ea typeface="Verdana" panose="020B0604030504040204" pitchFamily="34" charset="0"/>
                <a:cs typeface="Verdana" panose="020B0604030504040204" pitchFamily="34" charset="0"/>
              </a:rPr>
              <a:t>Imposes sanction for non-compliance with the Treaty and Regulations</a:t>
            </a:r>
          </a:p>
        </p:txBody>
      </p:sp>
      <p:sp>
        <p:nvSpPr>
          <p:cNvPr id="18" name="TextBox 17"/>
          <p:cNvSpPr txBox="1"/>
          <p:nvPr/>
        </p:nvSpPr>
        <p:spPr>
          <a:xfrm>
            <a:off x="225591" y="4822058"/>
            <a:ext cx="3431532" cy="830889"/>
          </a:xfrm>
          <a:prstGeom prst="rect">
            <a:avLst/>
          </a:prstGeom>
          <a:solidFill>
            <a:srgbClr val="C00000"/>
          </a:solidFill>
        </p:spPr>
        <p:txBody>
          <a:bodyPr wrap="square" rtlCol="0">
            <a:spAutoFit/>
          </a:bodyPr>
          <a:lstStyle/>
          <a:p>
            <a:pPr algn="ctr"/>
            <a:r>
              <a:rPr lang="en-GB" sz="2400" b="1" dirty="0">
                <a:solidFill>
                  <a:schemeClr val="bg1"/>
                </a:solidFill>
              </a:rPr>
              <a:t>Regional Operating Entity (EOR)</a:t>
            </a:r>
          </a:p>
        </p:txBody>
      </p:sp>
      <p:sp>
        <p:nvSpPr>
          <p:cNvPr id="2" name="TextBox 1">
            <a:extLst>
              <a:ext uri="{FF2B5EF4-FFF2-40B4-BE49-F238E27FC236}">
                <a16:creationId xmlns:a16="http://schemas.microsoft.com/office/drawing/2014/main" id="{1FD7771F-B716-1F22-FFC4-243FB908B722}"/>
              </a:ext>
            </a:extLst>
          </p:cNvPr>
          <p:cNvSpPr txBox="1"/>
          <p:nvPr/>
        </p:nvSpPr>
        <p:spPr>
          <a:xfrm>
            <a:off x="9479650" y="6389176"/>
            <a:ext cx="1972922" cy="379607"/>
          </a:xfrm>
          <a:prstGeom prst="rect">
            <a:avLst/>
          </a:prstGeom>
          <a:solidFill>
            <a:schemeClr val="bg1"/>
          </a:solidFill>
        </p:spPr>
        <p:txBody>
          <a:bodyPr wrap="square" rtlCol="0">
            <a:spAutoFit/>
          </a:bodyPr>
          <a:lstStyle/>
          <a:p>
            <a:endParaRPr lang="en-GB" dirty="0"/>
          </a:p>
        </p:txBody>
      </p:sp>
      <p:sp>
        <p:nvSpPr>
          <p:cNvPr id="3" name="TextBox 2">
            <a:extLst>
              <a:ext uri="{FF2B5EF4-FFF2-40B4-BE49-F238E27FC236}">
                <a16:creationId xmlns:a16="http://schemas.microsoft.com/office/drawing/2014/main" id="{318C8729-20FB-BBE8-26D0-F58C56A93E6B}"/>
              </a:ext>
            </a:extLst>
          </p:cNvPr>
          <p:cNvSpPr txBox="1"/>
          <p:nvPr/>
        </p:nvSpPr>
        <p:spPr>
          <a:xfrm>
            <a:off x="3657123" y="4857356"/>
            <a:ext cx="8315604" cy="1877193"/>
          </a:xfrm>
          <a:prstGeom prst="rect">
            <a:avLst/>
          </a:prstGeom>
          <a:noFill/>
          <a:ln>
            <a:solidFill>
              <a:srgbClr val="C00000"/>
            </a:solidFill>
          </a:ln>
        </p:spPr>
        <p:txBody>
          <a:bodyPr wrap="square" rtlCol="0">
            <a:spAutoFit/>
          </a:bodyPr>
          <a:lstStyle/>
          <a:p>
            <a:r>
              <a:rPr lang="en-GB" sz="2000" b="1" dirty="0">
                <a:solidFill>
                  <a:srgbClr val="C00000"/>
                </a:solidFill>
                <a:latin typeface="Verdana" panose="020B0604030504040204" pitchFamily="34" charset="0"/>
                <a:ea typeface="Verdana" panose="020B0604030504040204" pitchFamily="34" charset="0"/>
                <a:cs typeface="Verdana" panose="020B0604030504040204" pitchFamily="34" charset="0"/>
              </a:rPr>
              <a:t>System and Market Operating Entity</a:t>
            </a:r>
          </a:p>
          <a:p>
            <a:pPr marL="285721" indent="-285721">
              <a:buFontTx/>
              <a:buChar char="-"/>
            </a:pPr>
            <a:r>
              <a:rPr lang="en-GB" sz="1600" b="1" dirty="0">
                <a:solidFill>
                  <a:srgbClr val="C00000"/>
                </a:solidFill>
                <a:latin typeface="Verdana" panose="020B0604030504040204" pitchFamily="34" charset="0"/>
                <a:ea typeface="Verdana" panose="020B0604030504040204" pitchFamily="34" charset="0"/>
                <a:cs typeface="Verdana" panose="020B0604030504040204" pitchFamily="34" charset="0"/>
              </a:rPr>
              <a:t>Ensures that the operation and regional dispatch of energy is carried out with economic criteria and adequate levels of safety, quality and reliability</a:t>
            </a:r>
          </a:p>
          <a:p>
            <a:pPr marL="285721" indent="-285721">
              <a:buFontTx/>
              <a:buChar char="-"/>
            </a:pPr>
            <a:r>
              <a:rPr lang="en-GB" sz="1600" b="1" dirty="0">
                <a:solidFill>
                  <a:srgbClr val="C00000"/>
                </a:solidFill>
                <a:latin typeface="Verdana" panose="020B0604030504040204" pitchFamily="34" charset="0"/>
                <a:ea typeface="Verdana" panose="020B0604030504040204" pitchFamily="34" charset="0"/>
                <a:cs typeface="Verdana" panose="020B0604030504040204" pitchFamily="34" charset="0"/>
              </a:rPr>
              <a:t>Carries out the settlement of transactions between market agents</a:t>
            </a:r>
          </a:p>
          <a:p>
            <a:pPr marL="285721" indent="-285721">
              <a:buFontTx/>
              <a:buChar char="-"/>
            </a:pPr>
            <a:r>
              <a:rPr lang="en-GB" sz="1600" b="1" dirty="0">
                <a:solidFill>
                  <a:srgbClr val="C00000"/>
                </a:solidFill>
                <a:latin typeface="Verdana" panose="020B0604030504040204" pitchFamily="34" charset="0"/>
                <a:ea typeface="Verdana" panose="020B0604030504040204" pitchFamily="34" charset="0"/>
                <a:cs typeface="Verdana" panose="020B0604030504040204" pitchFamily="34" charset="0"/>
              </a:rPr>
              <a:t>Formulate the indicative transmission and generation expansion plans</a:t>
            </a:r>
          </a:p>
        </p:txBody>
      </p:sp>
    </p:spTree>
    <p:extLst>
      <p:ext uri="{BB962C8B-B14F-4D97-AF65-F5344CB8AC3E}">
        <p14:creationId xmlns:p14="http://schemas.microsoft.com/office/powerpoint/2010/main" val="31613302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122A747-4B0F-0ED2-D3A2-DC1CEDFDE1F3}"/>
              </a:ext>
            </a:extLst>
          </p:cNvPr>
          <p:cNvSpPr>
            <a:spLocks noGrp="1"/>
          </p:cNvSpPr>
          <p:nvPr>
            <p:ph type="title"/>
          </p:nvPr>
        </p:nvSpPr>
        <p:spPr>
          <a:xfrm>
            <a:off x="327489" y="587435"/>
            <a:ext cx="11502887" cy="565479"/>
          </a:xfrm>
        </p:spPr>
        <p:txBody>
          <a:bodyPr>
            <a:noAutofit/>
          </a:bodyPr>
          <a:lstStyle/>
          <a:p>
            <a:pPr algn="ctr"/>
            <a:r>
              <a:rPr lang="en-GB" sz="3200" b="1" dirty="0">
                <a:solidFill>
                  <a:srgbClr val="084672"/>
                </a:solidFill>
                <a:latin typeface="Avenir Black" panose="02000503020000020003" pitchFamily="2" charset="0"/>
              </a:rPr>
              <a:t>Institutional Structure of the Regional Electricity Market in Central America</a:t>
            </a:r>
            <a:endParaRPr lang="en-US" sz="3200" b="1" dirty="0">
              <a:solidFill>
                <a:srgbClr val="084672"/>
              </a:solidFill>
              <a:latin typeface="Avenir Black" panose="02000503020000020003" pitchFamily="2" charset="0"/>
            </a:endParaRPr>
          </a:p>
        </p:txBody>
      </p:sp>
      <p:sp>
        <p:nvSpPr>
          <p:cNvPr id="4" name="Slide Number Placeholder 3">
            <a:extLst>
              <a:ext uri="{FF2B5EF4-FFF2-40B4-BE49-F238E27FC236}">
                <a16:creationId xmlns:a16="http://schemas.microsoft.com/office/drawing/2014/main" id="{0FC2A748-F361-F3BE-7C92-831F9C89A50D}"/>
              </a:ext>
            </a:extLst>
          </p:cNvPr>
          <p:cNvSpPr>
            <a:spLocks noGrp="1"/>
          </p:cNvSpPr>
          <p:nvPr>
            <p:ph type="sldNum" sz="quarter" idx="4"/>
          </p:nvPr>
        </p:nvSpPr>
        <p:spPr>
          <a:xfrm>
            <a:off x="9104713" y="6485450"/>
            <a:ext cx="2742843" cy="300414"/>
          </a:xfrm>
          <a:prstGeom prst="rect">
            <a:avLst/>
          </a:prstGeom>
        </p:spPr>
        <p:txBody>
          <a:bodyPr vert="horz" lIns="91428" tIns="45714" rIns="91428" bIns="45714" rtlCol="0" anchor="ctr"/>
          <a:lstStyle>
            <a:defPPr>
              <a:defRPr lang="en-US"/>
            </a:defPPr>
            <a:lvl1pPr marL="0" algn="r" defTabSz="914309" rtl="0" eaLnBrk="1" latinLnBrk="0" hangingPunct="1">
              <a:defRPr sz="1200" kern="1200">
                <a:solidFill>
                  <a:srgbClr val="004672"/>
                </a:solidFill>
                <a:latin typeface="Arial" panose="020B0604020202020204" pitchFamily="34" charset="0"/>
                <a:ea typeface="+mn-ea"/>
                <a:cs typeface="Arial" panose="020B0604020202020204" pitchFamily="34" charset="0"/>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a:lstStyle>
          <a:p>
            <a:fld id="{68A28845-3B16-4077-991E-86C9AF8D86EC}" type="slidenum">
              <a:rPr lang="en-US" smtClean="0"/>
              <a:pPr/>
              <a:t>69</a:t>
            </a:fld>
            <a:endParaRPr lang="en-US" dirty="0"/>
          </a:p>
        </p:txBody>
      </p:sp>
      <p:sp>
        <p:nvSpPr>
          <p:cNvPr id="7" name="Marcador de número de diapositiva 3">
            <a:extLst>
              <a:ext uri="{FF2B5EF4-FFF2-40B4-BE49-F238E27FC236}">
                <a16:creationId xmlns:a16="http://schemas.microsoft.com/office/drawing/2014/main" id="{C19339D7-72AE-344D-8718-617745936228}"/>
              </a:ext>
            </a:extLst>
          </p:cNvPr>
          <p:cNvSpPr txBox="1">
            <a:spLocks/>
          </p:cNvSpPr>
          <p:nvPr/>
        </p:nvSpPr>
        <p:spPr>
          <a:xfrm>
            <a:off x="11231217" y="6523055"/>
            <a:ext cx="450876" cy="36507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85EF1E5-F080-0048-9372-CF230FDE727D}" type="slidenum">
              <a:rPr lang="es-ES"/>
              <a:pPr/>
              <a:t>69</a:t>
            </a:fld>
            <a:endParaRPr lang="es-ES" dirty="0"/>
          </a:p>
        </p:txBody>
      </p:sp>
      <p:pic>
        <p:nvPicPr>
          <p:cNvPr id="6" name="Picture 5"/>
          <p:cNvPicPr>
            <a:picLocks noChangeAspect="1"/>
          </p:cNvPicPr>
          <p:nvPr/>
        </p:nvPicPr>
        <p:blipFill>
          <a:blip r:embed="rId3"/>
          <a:stretch>
            <a:fillRect/>
          </a:stretch>
        </p:blipFill>
        <p:spPr>
          <a:xfrm>
            <a:off x="5189598" y="2091988"/>
            <a:ext cx="1470409" cy="411679"/>
          </a:xfrm>
          <a:prstGeom prst="rect">
            <a:avLst/>
          </a:prstGeom>
        </p:spPr>
      </p:pic>
      <p:sp>
        <p:nvSpPr>
          <p:cNvPr id="8" name="TextBox 7"/>
          <p:cNvSpPr txBox="1"/>
          <p:nvPr/>
        </p:nvSpPr>
        <p:spPr>
          <a:xfrm>
            <a:off x="4084452" y="2484237"/>
            <a:ext cx="3885694" cy="707794"/>
          </a:xfrm>
          <a:prstGeom prst="rect">
            <a:avLst/>
          </a:prstGeom>
          <a:noFill/>
        </p:spPr>
        <p:txBody>
          <a:bodyPr wrap="square" rtlCol="0">
            <a:spAutoFit/>
          </a:bodyPr>
          <a:lstStyle/>
          <a:p>
            <a:pPr algn="ctr"/>
            <a:r>
              <a:rPr lang="en-GB" sz="2000" b="1" dirty="0"/>
              <a:t>Regional Electricity Market Board of Directors</a:t>
            </a:r>
          </a:p>
        </p:txBody>
      </p:sp>
      <p:sp>
        <p:nvSpPr>
          <p:cNvPr id="14" name="TextBox 13"/>
          <p:cNvSpPr txBox="1"/>
          <p:nvPr/>
        </p:nvSpPr>
        <p:spPr>
          <a:xfrm>
            <a:off x="4084452" y="3192031"/>
            <a:ext cx="3885694" cy="400058"/>
          </a:xfrm>
          <a:prstGeom prst="rect">
            <a:avLst/>
          </a:prstGeom>
          <a:noFill/>
        </p:spPr>
        <p:txBody>
          <a:bodyPr wrap="square" rtlCol="0">
            <a:spAutoFit/>
          </a:bodyPr>
          <a:lstStyle/>
          <a:p>
            <a:pPr algn="ctr"/>
            <a:r>
              <a:rPr lang="en-GB" sz="2000" dirty="0"/>
              <a:t>6 Energy Ministries or Councils</a:t>
            </a:r>
          </a:p>
        </p:txBody>
      </p:sp>
      <p:pic>
        <p:nvPicPr>
          <p:cNvPr id="11" name="Picture 10"/>
          <p:cNvPicPr>
            <a:picLocks noChangeAspect="1"/>
          </p:cNvPicPr>
          <p:nvPr/>
        </p:nvPicPr>
        <p:blipFill>
          <a:blip r:embed="rId4"/>
          <a:stretch>
            <a:fillRect/>
          </a:stretch>
        </p:blipFill>
        <p:spPr>
          <a:xfrm>
            <a:off x="1872955" y="3430417"/>
            <a:ext cx="1353101" cy="516645"/>
          </a:xfrm>
          <a:prstGeom prst="rect">
            <a:avLst/>
          </a:prstGeom>
        </p:spPr>
      </p:pic>
      <p:sp>
        <p:nvSpPr>
          <p:cNvPr id="15" name="TextBox 14"/>
          <p:cNvSpPr txBox="1"/>
          <p:nvPr/>
        </p:nvSpPr>
        <p:spPr>
          <a:xfrm>
            <a:off x="598636" y="3785173"/>
            <a:ext cx="3885694" cy="1015531"/>
          </a:xfrm>
          <a:prstGeom prst="rect">
            <a:avLst/>
          </a:prstGeom>
          <a:noFill/>
        </p:spPr>
        <p:txBody>
          <a:bodyPr wrap="square" rtlCol="0">
            <a:spAutoFit/>
          </a:bodyPr>
          <a:lstStyle/>
          <a:p>
            <a:pPr algn="ctr"/>
            <a:r>
              <a:rPr lang="en-GB" sz="2000" b="1" dirty="0"/>
              <a:t>Regional Regulatory Commission for Electricity Interconnection</a:t>
            </a:r>
          </a:p>
        </p:txBody>
      </p:sp>
      <p:sp>
        <p:nvSpPr>
          <p:cNvPr id="16" name="TextBox 15"/>
          <p:cNvSpPr txBox="1"/>
          <p:nvPr/>
        </p:nvSpPr>
        <p:spPr>
          <a:xfrm>
            <a:off x="598636" y="4678471"/>
            <a:ext cx="3885694" cy="400058"/>
          </a:xfrm>
          <a:prstGeom prst="rect">
            <a:avLst/>
          </a:prstGeom>
          <a:noFill/>
        </p:spPr>
        <p:txBody>
          <a:bodyPr wrap="square" rtlCol="0">
            <a:spAutoFit/>
          </a:bodyPr>
          <a:lstStyle/>
          <a:p>
            <a:pPr algn="ctr"/>
            <a:r>
              <a:rPr lang="en-GB" sz="2000" dirty="0"/>
              <a:t>6 National Regulators</a:t>
            </a:r>
          </a:p>
        </p:txBody>
      </p:sp>
      <p:pic>
        <p:nvPicPr>
          <p:cNvPr id="17" name="Picture 16"/>
          <p:cNvPicPr>
            <a:picLocks noChangeAspect="1"/>
          </p:cNvPicPr>
          <p:nvPr/>
        </p:nvPicPr>
        <p:blipFill>
          <a:blip r:embed="rId5"/>
          <a:stretch>
            <a:fillRect/>
          </a:stretch>
        </p:blipFill>
        <p:spPr>
          <a:xfrm>
            <a:off x="9359183" y="3279070"/>
            <a:ext cx="884800" cy="907028"/>
          </a:xfrm>
          <a:prstGeom prst="rect">
            <a:avLst/>
          </a:prstGeom>
        </p:spPr>
      </p:pic>
      <p:sp>
        <p:nvSpPr>
          <p:cNvPr id="18" name="TextBox 17"/>
          <p:cNvSpPr txBox="1"/>
          <p:nvPr/>
        </p:nvSpPr>
        <p:spPr>
          <a:xfrm>
            <a:off x="7796398" y="4279100"/>
            <a:ext cx="3885694" cy="400058"/>
          </a:xfrm>
          <a:prstGeom prst="rect">
            <a:avLst/>
          </a:prstGeom>
          <a:noFill/>
        </p:spPr>
        <p:txBody>
          <a:bodyPr wrap="square" rtlCol="0">
            <a:spAutoFit/>
          </a:bodyPr>
          <a:lstStyle/>
          <a:p>
            <a:pPr algn="ctr"/>
            <a:r>
              <a:rPr lang="en-GB" sz="2000" b="1" dirty="0"/>
              <a:t>Regional Operating Entity</a:t>
            </a:r>
          </a:p>
        </p:txBody>
      </p:sp>
      <p:sp>
        <p:nvSpPr>
          <p:cNvPr id="19" name="TextBox 18"/>
          <p:cNvSpPr txBox="1"/>
          <p:nvPr/>
        </p:nvSpPr>
        <p:spPr>
          <a:xfrm>
            <a:off x="7796398" y="4651321"/>
            <a:ext cx="3885694" cy="400058"/>
          </a:xfrm>
          <a:prstGeom prst="rect">
            <a:avLst/>
          </a:prstGeom>
          <a:noFill/>
        </p:spPr>
        <p:txBody>
          <a:bodyPr wrap="square" rtlCol="0">
            <a:spAutoFit/>
          </a:bodyPr>
          <a:lstStyle/>
          <a:p>
            <a:pPr algn="ctr"/>
            <a:r>
              <a:rPr lang="en-GB" sz="2000" dirty="0"/>
              <a:t>6 System and Market Operators</a:t>
            </a:r>
          </a:p>
        </p:txBody>
      </p:sp>
      <p:pic>
        <p:nvPicPr>
          <p:cNvPr id="20" name="Picture 19"/>
          <p:cNvPicPr>
            <a:picLocks noChangeAspect="1"/>
          </p:cNvPicPr>
          <p:nvPr/>
        </p:nvPicPr>
        <p:blipFill>
          <a:blip r:embed="rId6"/>
          <a:stretch>
            <a:fillRect/>
          </a:stretch>
        </p:blipFill>
        <p:spPr>
          <a:xfrm>
            <a:off x="5328630" y="4609024"/>
            <a:ext cx="1112368" cy="908638"/>
          </a:xfrm>
          <a:prstGeom prst="rect">
            <a:avLst/>
          </a:prstGeom>
        </p:spPr>
      </p:pic>
      <p:sp>
        <p:nvSpPr>
          <p:cNvPr id="21" name="TextBox 20"/>
          <p:cNvSpPr txBox="1"/>
          <p:nvPr/>
        </p:nvSpPr>
        <p:spPr>
          <a:xfrm>
            <a:off x="1731818" y="5499381"/>
            <a:ext cx="8839199" cy="400110"/>
          </a:xfrm>
          <a:prstGeom prst="rect">
            <a:avLst/>
          </a:prstGeom>
          <a:noFill/>
        </p:spPr>
        <p:txBody>
          <a:bodyPr wrap="square" rtlCol="0">
            <a:spAutoFit/>
          </a:bodyPr>
          <a:lstStyle/>
          <a:p>
            <a:pPr algn="ctr"/>
            <a:r>
              <a:rPr lang="en-GB" sz="2000" b="1" dirty="0"/>
              <a:t>Regional Transmission Company owns the critical corridor </a:t>
            </a:r>
          </a:p>
        </p:txBody>
      </p:sp>
      <p:sp>
        <p:nvSpPr>
          <p:cNvPr id="22" name="TextBox 21"/>
          <p:cNvSpPr txBox="1"/>
          <p:nvPr/>
        </p:nvSpPr>
        <p:spPr>
          <a:xfrm>
            <a:off x="3906444" y="5871603"/>
            <a:ext cx="3885694" cy="569313"/>
          </a:xfrm>
          <a:prstGeom prst="rect">
            <a:avLst/>
          </a:prstGeom>
          <a:noFill/>
        </p:spPr>
        <p:txBody>
          <a:bodyPr wrap="square" rtlCol="0">
            <a:spAutoFit/>
          </a:bodyPr>
          <a:lstStyle/>
          <a:p>
            <a:pPr algn="ctr"/>
            <a:r>
              <a:rPr lang="en-GB" sz="2000" dirty="0"/>
              <a:t>Privately owned and governed</a:t>
            </a:r>
            <a:br>
              <a:rPr lang="en-GB" sz="2000" dirty="0"/>
            </a:br>
            <a:r>
              <a:rPr lang="en-GB" sz="1100" dirty="0"/>
              <a:t>(no shareholder can own more than 15% of the EPR)</a:t>
            </a:r>
          </a:p>
        </p:txBody>
      </p:sp>
    </p:spTree>
    <p:extLst>
      <p:ext uri="{BB962C8B-B14F-4D97-AF65-F5344CB8AC3E}">
        <p14:creationId xmlns:p14="http://schemas.microsoft.com/office/powerpoint/2010/main" val="20988786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122A747-4B0F-0ED2-D3A2-DC1CEDFDE1F3}"/>
              </a:ext>
            </a:extLst>
          </p:cNvPr>
          <p:cNvSpPr>
            <a:spLocks noGrp="1"/>
          </p:cNvSpPr>
          <p:nvPr>
            <p:ph type="title"/>
          </p:nvPr>
        </p:nvSpPr>
        <p:spPr>
          <a:xfrm>
            <a:off x="485204" y="537920"/>
            <a:ext cx="10867118" cy="622032"/>
          </a:xfrm>
        </p:spPr>
        <p:txBody>
          <a:bodyPr>
            <a:normAutofit/>
          </a:bodyPr>
          <a:lstStyle/>
          <a:p>
            <a:pPr algn="ctr"/>
            <a:r>
              <a:rPr lang="en-GB" sz="3200" b="1" dirty="0">
                <a:solidFill>
                  <a:srgbClr val="084672"/>
                </a:solidFill>
                <a:latin typeface="Avenir Black" panose="02000503020000020003" pitchFamily="2" charset="0"/>
              </a:rPr>
              <a:t>Cross-border cooperation among TSOs – various levels</a:t>
            </a:r>
            <a:endParaRPr lang="en-US" sz="3200" b="1" dirty="0">
              <a:solidFill>
                <a:srgbClr val="084672"/>
              </a:solidFill>
              <a:latin typeface="Avenir Black" panose="02000503020000020003" pitchFamily="2" charset="0"/>
            </a:endParaRPr>
          </a:p>
        </p:txBody>
      </p:sp>
      <p:sp>
        <p:nvSpPr>
          <p:cNvPr id="4" name="Slide Number Placeholder 3">
            <a:extLst>
              <a:ext uri="{FF2B5EF4-FFF2-40B4-BE49-F238E27FC236}">
                <a16:creationId xmlns:a16="http://schemas.microsoft.com/office/drawing/2014/main" id="{0FC2A748-F361-F3BE-7C92-831F9C89A50D}"/>
              </a:ext>
            </a:extLst>
          </p:cNvPr>
          <p:cNvSpPr>
            <a:spLocks noGrp="1"/>
          </p:cNvSpPr>
          <p:nvPr>
            <p:ph type="sldNum" sz="quarter" idx="4"/>
          </p:nvPr>
        </p:nvSpPr>
        <p:spPr>
          <a:xfrm>
            <a:off x="9104713" y="6891587"/>
            <a:ext cx="2742843" cy="300414"/>
          </a:xfrm>
          <a:prstGeom prst="rect">
            <a:avLst/>
          </a:prstGeom>
        </p:spPr>
        <p:txBody>
          <a:bodyPr vert="horz" lIns="91428" tIns="45714" rIns="91428" bIns="45714" rtlCol="0" anchor="ctr"/>
          <a:lstStyle>
            <a:defPPr>
              <a:defRPr lang="en-US"/>
            </a:defPPr>
            <a:lvl1pPr marL="0" algn="r" defTabSz="914309" rtl="0" eaLnBrk="1" latinLnBrk="0" hangingPunct="1">
              <a:defRPr sz="1200" kern="1200">
                <a:solidFill>
                  <a:srgbClr val="004672"/>
                </a:solidFill>
                <a:latin typeface="Arial" panose="020B0604020202020204" pitchFamily="34" charset="0"/>
                <a:ea typeface="+mn-ea"/>
                <a:cs typeface="Arial" panose="020B0604020202020204" pitchFamily="34" charset="0"/>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a:lstStyle>
          <a:p>
            <a:fld id="{68A28845-3B16-4077-991E-86C9AF8D86EC}" type="slidenum">
              <a:rPr lang="en-US" smtClean="0"/>
              <a:pPr/>
              <a:t>70</a:t>
            </a:fld>
            <a:endParaRPr lang="en-US" dirty="0"/>
          </a:p>
        </p:txBody>
      </p:sp>
      <p:sp>
        <p:nvSpPr>
          <p:cNvPr id="17" name="TextBox 16"/>
          <p:cNvSpPr txBox="1"/>
          <p:nvPr/>
        </p:nvSpPr>
        <p:spPr>
          <a:xfrm>
            <a:off x="485203" y="1519593"/>
            <a:ext cx="3488180" cy="830889"/>
          </a:xfrm>
          <a:prstGeom prst="rect">
            <a:avLst/>
          </a:prstGeom>
          <a:solidFill>
            <a:srgbClr val="C00000"/>
          </a:solidFill>
        </p:spPr>
        <p:txBody>
          <a:bodyPr wrap="square" rtlCol="0">
            <a:spAutoFit/>
          </a:bodyPr>
          <a:lstStyle/>
          <a:p>
            <a:pPr algn="ctr"/>
            <a:r>
              <a:rPr lang="en-GB" sz="2400" b="1" dirty="0">
                <a:solidFill>
                  <a:schemeClr val="bg1"/>
                </a:solidFill>
              </a:rPr>
              <a:t>Operational cooperation</a:t>
            </a:r>
          </a:p>
        </p:txBody>
      </p:sp>
      <p:sp>
        <p:nvSpPr>
          <p:cNvPr id="18" name="TextBox 17"/>
          <p:cNvSpPr txBox="1"/>
          <p:nvPr/>
        </p:nvSpPr>
        <p:spPr>
          <a:xfrm>
            <a:off x="3945319" y="1497959"/>
            <a:ext cx="7876480" cy="666890"/>
          </a:xfrm>
          <a:prstGeom prst="rect">
            <a:avLst/>
          </a:prstGeom>
          <a:noFill/>
          <a:ln>
            <a:solidFill>
              <a:srgbClr val="C00000"/>
            </a:solidFill>
          </a:ln>
        </p:spPr>
        <p:txBody>
          <a:bodyPr wrap="square" rtlCol="0">
            <a:spAutoFit/>
          </a:bodyPr>
          <a:lstStyle/>
          <a:p>
            <a:pPr marL="285721" indent="-285721">
              <a:buFontTx/>
              <a:buChar char="-"/>
            </a:pPr>
            <a:r>
              <a:rPr lang="en-GB" b="1" dirty="0">
                <a:solidFill>
                  <a:schemeClr val="accent1">
                    <a:lumMod val="75000"/>
                  </a:schemeClr>
                </a:solidFill>
                <a:latin typeface="Verdana" panose="020B0604030504040204" pitchFamily="34" charset="0"/>
                <a:ea typeface="Verdana" panose="020B0604030504040204" pitchFamily="34" charset="0"/>
                <a:cs typeface="Verdana" panose="020B0604030504040204" pitchFamily="34" charset="0"/>
              </a:rPr>
              <a:t>Ensure the safe and coordinated operation of the interconnector/ synchronous systems</a:t>
            </a:r>
          </a:p>
        </p:txBody>
      </p:sp>
      <p:sp>
        <p:nvSpPr>
          <p:cNvPr id="19" name="TextBox 18"/>
          <p:cNvSpPr txBox="1"/>
          <p:nvPr/>
        </p:nvSpPr>
        <p:spPr>
          <a:xfrm>
            <a:off x="467483" y="2519795"/>
            <a:ext cx="3488180" cy="461605"/>
          </a:xfrm>
          <a:prstGeom prst="rect">
            <a:avLst/>
          </a:prstGeom>
          <a:solidFill>
            <a:srgbClr val="C00000"/>
          </a:solidFill>
        </p:spPr>
        <p:txBody>
          <a:bodyPr wrap="square" rtlCol="0">
            <a:spAutoFit/>
          </a:bodyPr>
          <a:lstStyle>
            <a:defPPr>
              <a:defRPr lang="it-IT"/>
            </a:defPPr>
            <a:lvl1pPr algn="ctr">
              <a:defRPr sz="2400" b="1">
                <a:solidFill>
                  <a:schemeClr val="bg1"/>
                </a:solidFill>
              </a:defRPr>
            </a:lvl1pPr>
          </a:lstStyle>
          <a:p>
            <a:r>
              <a:rPr lang="en-GB" dirty="0"/>
              <a:t>Experience sharing</a:t>
            </a:r>
          </a:p>
        </p:txBody>
      </p:sp>
      <p:sp>
        <p:nvSpPr>
          <p:cNvPr id="20" name="TextBox 19"/>
          <p:cNvSpPr txBox="1"/>
          <p:nvPr/>
        </p:nvSpPr>
        <p:spPr>
          <a:xfrm>
            <a:off x="3927598" y="2498161"/>
            <a:ext cx="7876480" cy="666890"/>
          </a:xfrm>
          <a:prstGeom prst="rect">
            <a:avLst/>
          </a:prstGeom>
          <a:noFill/>
          <a:ln>
            <a:solidFill>
              <a:srgbClr val="C00000"/>
            </a:solidFill>
          </a:ln>
        </p:spPr>
        <p:txBody>
          <a:bodyPr wrap="square" rtlCol="0">
            <a:spAutoFit/>
          </a:bodyPr>
          <a:lstStyle>
            <a:defPPr>
              <a:defRPr lang="it-IT"/>
            </a:defPPr>
            <a:lvl1pPr marL="285750" indent="-285750">
              <a:buFontTx/>
              <a:buChar char="-"/>
              <a:defRPr b="1">
                <a:solidFill>
                  <a:srgbClr val="C00000"/>
                </a:solidFill>
                <a:latin typeface="Verdana" panose="020B0604030504040204" pitchFamily="34" charset="0"/>
                <a:ea typeface="Verdana" panose="020B0604030504040204" pitchFamily="34" charset="0"/>
                <a:cs typeface="Verdana" panose="020B0604030504040204" pitchFamily="34" charset="0"/>
              </a:defRPr>
            </a:lvl1pPr>
          </a:lstStyle>
          <a:p>
            <a:r>
              <a:rPr lang="en-GB" dirty="0">
                <a:solidFill>
                  <a:schemeClr val="accent1">
                    <a:lumMod val="75000"/>
                  </a:schemeClr>
                </a:solidFill>
              </a:rPr>
              <a:t>Share experience and expertise</a:t>
            </a:r>
          </a:p>
          <a:p>
            <a:r>
              <a:rPr lang="en-GB" dirty="0">
                <a:solidFill>
                  <a:schemeClr val="accent1">
                    <a:lumMod val="75000"/>
                  </a:schemeClr>
                </a:solidFill>
              </a:rPr>
              <a:t>Identify best practices</a:t>
            </a:r>
          </a:p>
        </p:txBody>
      </p:sp>
      <p:sp>
        <p:nvSpPr>
          <p:cNvPr id="21" name="TextBox 20"/>
          <p:cNvSpPr txBox="1"/>
          <p:nvPr/>
        </p:nvSpPr>
        <p:spPr>
          <a:xfrm>
            <a:off x="485203" y="3557169"/>
            <a:ext cx="3488180" cy="461605"/>
          </a:xfrm>
          <a:prstGeom prst="rect">
            <a:avLst/>
          </a:prstGeom>
          <a:solidFill>
            <a:srgbClr val="C00000"/>
          </a:solidFill>
        </p:spPr>
        <p:txBody>
          <a:bodyPr wrap="square" rtlCol="0">
            <a:spAutoFit/>
          </a:bodyPr>
          <a:lstStyle>
            <a:defPPr>
              <a:defRPr lang="it-IT"/>
            </a:defPPr>
            <a:lvl1pPr algn="ctr">
              <a:defRPr sz="2400" b="1">
                <a:solidFill>
                  <a:schemeClr val="bg1"/>
                </a:solidFill>
              </a:defRPr>
            </a:lvl1pPr>
          </a:lstStyle>
          <a:p>
            <a:r>
              <a:rPr lang="en-GB" dirty="0"/>
              <a:t>Mutual assistance</a:t>
            </a:r>
          </a:p>
        </p:txBody>
      </p:sp>
      <p:sp>
        <p:nvSpPr>
          <p:cNvPr id="22" name="TextBox 21"/>
          <p:cNvSpPr txBox="1"/>
          <p:nvPr/>
        </p:nvSpPr>
        <p:spPr>
          <a:xfrm>
            <a:off x="3945319" y="3535534"/>
            <a:ext cx="7876480" cy="379607"/>
          </a:xfrm>
          <a:prstGeom prst="rect">
            <a:avLst/>
          </a:prstGeom>
          <a:noFill/>
          <a:ln>
            <a:solidFill>
              <a:srgbClr val="C00000"/>
            </a:solidFill>
          </a:ln>
        </p:spPr>
        <p:txBody>
          <a:bodyPr wrap="square" rtlCol="0">
            <a:spAutoFit/>
          </a:bodyPr>
          <a:lstStyle>
            <a:defPPr>
              <a:defRPr lang="it-IT"/>
            </a:defPPr>
            <a:lvl1pPr marL="285750" indent="-285750">
              <a:buFontTx/>
              <a:buChar char="-"/>
              <a:defRPr b="1">
                <a:solidFill>
                  <a:srgbClr val="C00000"/>
                </a:solidFill>
                <a:latin typeface="Verdana" panose="020B0604030504040204" pitchFamily="34" charset="0"/>
                <a:ea typeface="Verdana" panose="020B0604030504040204" pitchFamily="34" charset="0"/>
                <a:cs typeface="Verdana" panose="020B0604030504040204" pitchFamily="34" charset="0"/>
              </a:defRPr>
            </a:lvl1pPr>
          </a:lstStyle>
          <a:p>
            <a:r>
              <a:rPr lang="en-GB" dirty="0">
                <a:solidFill>
                  <a:schemeClr val="accent1">
                    <a:lumMod val="75000"/>
                  </a:schemeClr>
                </a:solidFill>
              </a:rPr>
              <a:t>Mutual assistance in the case of emergency situations</a:t>
            </a:r>
          </a:p>
        </p:txBody>
      </p:sp>
      <p:sp>
        <p:nvSpPr>
          <p:cNvPr id="23" name="TextBox 22"/>
          <p:cNvSpPr txBox="1"/>
          <p:nvPr/>
        </p:nvSpPr>
        <p:spPr>
          <a:xfrm>
            <a:off x="510960" y="4336012"/>
            <a:ext cx="3488180" cy="830889"/>
          </a:xfrm>
          <a:prstGeom prst="rect">
            <a:avLst/>
          </a:prstGeom>
          <a:solidFill>
            <a:srgbClr val="C00000"/>
          </a:solidFill>
        </p:spPr>
        <p:txBody>
          <a:bodyPr wrap="square" rtlCol="0">
            <a:spAutoFit/>
          </a:bodyPr>
          <a:lstStyle>
            <a:defPPr>
              <a:defRPr lang="it-IT"/>
            </a:defPPr>
            <a:lvl1pPr algn="ctr">
              <a:defRPr sz="2400" b="1">
                <a:solidFill>
                  <a:schemeClr val="bg1"/>
                </a:solidFill>
              </a:defRPr>
            </a:lvl1pPr>
          </a:lstStyle>
          <a:p>
            <a:r>
              <a:rPr lang="en-GB" dirty="0"/>
              <a:t>Developing common rules and standards</a:t>
            </a:r>
          </a:p>
        </p:txBody>
      </p:sp>
      <p:sp>
        <p:nvSpPr>
          <p:cNvPr id="24" name="TextBox 23"/>
          <p:cNvSpPr txBox="1"/>
          <p:nvPr/>
        </p:nvSpPr>
        <p:spPr>
          <a:xfrm>
            <a:off x="3971076" y="4314378"/>
            <a:ext cx="7876480" cy="954176"/>
          </a:xfrm>
          <a:prstGeom prst="rect">
            <a:avLst/>
          </a:prstGeom>
          <a:noFill/>
          <a:ln>
            <a:solidFill>
              <a:srgbClr val="C00000"/>
            </a:solidFill>
          </a:ln>
        </p:spPr>
        <p:txBody>
          <a:bodyPr wrap="square" rtlCol="0">
            <a:spAutoFit/>
          </a:bodyPr>
          <a:lstStyle>
            <a:defPPr>
              <a:defRPr lang="it-IT"/>
            </a:defPPr>
            <a:lvl1pPr marL="285750" indent="-285750">
              <a:buFontTx/>
              <a:buChar char="-"/>
              <a:defRPr b="1">
                <a:solidFill>
                  <a:srgbClr val="C00000"/>
                </a:solidFill>
                <a:latin typeface="Verdana" panose="020B0604030504040204" pitchFamily="34" charset="0"/>
                <a:ea typeface="Verdana" panose="020B0604030504040204" pitchFamily="34" charset="0"/>
                <a:cs typeface="Verdana" panose="020B0604030504040204" pitchFamily="34" charset="0"/>
              </a:defRPr>
            </a:lvl1pPr>
          </a:lstStyle>
          <a:p>
            <a:r>
              <a:rPr lang="en-GB" dirty="0">
                <a:solidFill>
                  <a:schemeClr val="accent1">
                    <a:lumMod val="75000"/>
                  </a:schemeClr>
                </a:solidFill>
              </a:rPr>
              <a:t>Developing common rules and standards for system and market integration (beyond those for safe and coordinated system operation)</a:t>
            </a:r>
          </a:p>
        </p:txBody>
      </p:sp>
      <p:sp>
        <p:nvSpPr>
          <p:cNvPr id="2" name="TextBox 1">
            <a:extLst>
              <a:ext uri="{FF2B5EF4-FFF2-40B4-BE49-F238E27FC236}">
                <a16:creationId xmlns:a16="http://schemas.microsoft.com/office/drawing/2014/main" id="{B20B14E8-06D7-79F7-7DE4-00156191EE77}"/>
              </a:ext>
            </a:extLst>
          </p:cNvPr>
          <p:cNvSpPr txBox="1"/>
          <p:nvPr/>
        </p:nvSpPr>
        <p:spPr>
          <a:xfrm>
            <a:off x="531008" y="5511096"/>
            <a:ext cx="3488180" cy="830997"/>
          </a:xfrm>
          <a:prstGeom prst="rect">
            <a:avLst/>
          </a:prstGeom>
          <a:solidFill>
            <a:srgbClr val="C00000"/>
          </a:solidFill>
        </p:spPr>
        <p:txBody>
          <a:bodyPr wrap="square" rtlCol="0">
            <a:spAutoFit/>
          </a:bodyPr>
          <a:lstStyle>
            <a:defPPr>
              <a:defRPr lang="it-IT"/>
            </a:defPPr>
            <a:lvl1pPr algn="ctr">
              <a:defRPr sz="2400" b="1">
                <a:solidFill>
                  <a:schemeClr val="bg1"/>
                </a:solidFill>
              </a:defRPr>
            </a:lvl1pPr>
          </a:lstStyle>
          <a:p>
            <a:r>
              <a:rPr lang="en-GB" dirty="0"/>
              <a:t>Regional System Operator</a:t>
            </a:r>
          </a:p>
        </p:txBody>
      </p:sp>
      <p:sp>
        <p:nvSpPr>
          <p:cNvPr id="3" name="TextBox 2">
            <a:extLst>
              <a:ext uri="{FF2B5EF4-FFF2-40B4-BE49-F238E27FC236}">
                <a16:creationId xmlns:a16="http://schemas.microsoft.com/office/drawing/2014/main" id="{C767FC43-0DB8-D97B-FFA9-D7B338FCAB48}"/>
              </a:ext>
            </a:extLst>
          </p:cNvPr>
          <p:cNvSpPr txBox="1"/>
          <p:nvPr/>
        </p:nvSpPr>
        <p:spPr>
          <a:xfrm>
            <a:off x="3991124" y="5525554"/>
            <a:ext cx="7876480" cy="1241622"/>
          </a:xfrm>
          <a:prstGeom prst="rect">
            <a:avLst/>
          </a:prstGeom>
          <a:noFill/>
          <a:ln>
            <a:solidFill>
              <a:srgbClr val="C00000"/>
            </a:solidFill>
          </a:ln>
        </p:spPr>
        <p:txBody>
          <a:bodyPr wrap="square" rtlCol="0">
            <a:spAutoFit/>
          </a:bodyPr>
          <a:lstStyle>
            <a:defPPr>
              <a:defRPr lang="it-IT"/>
            </a:defPPr>
            <a:lvl1pPr marL="285750" indent="-285750">
              <a:buFontTx/>
              <a:buChar char="-"/>
              <a:defRPr b="1">
                <a:solidFill>
                  <a:srgbClr val="C00000"/>
                </a:solidFill>
                <a:latin typeface="Verdana" panose="020B0604030504040204" pitchFamily="34" charset="0"/>
                <a:ea typeface="Verdana" panose="020B0604030504040204" pitchFamily="34" charset="0"/>
                <a:cs typeface="Verdana" panose="020B0604030504040204" pitchFamily="34" charset="0"/>
              </a:defRPr>
            </a:lvl1pPr>
          </a:lstStyle>
          <a:p>
            <a:r>
              <a:rPr lang="en-GB" dirty="0">
                <a:solidFill>
                  <a:schemeClr val="accent1">
                    <a:lumMod val="75000"/>
                  </a:schemeClr>
                </a:solidFill>
              </a:rPr>
              <a:t>Delegating system operation functions of regional scope to a regional entity. It typically includes transmission planning and may include market operation.</a:t>
            </a:r>
          </a:p>
        </p:txBody>
      </p:sp>
    </p:spTree>
    <p:extLst>
      <p:ext uri="{BB962C8B-B14F-4D97-AF65-F5344CB8AC3E}">
        <p14:creationId xmlns:p14="http://schemas.microsoft.com/office/powerpoint/2010/main" val="41557329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C913E-D7AF-D3C8-E07B-F4462B97E427}"/>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FA43804A-2503-965D-DFBC-74516EEAC235}"/>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0C9CDB62-2180-0EAD-ABB8-68FB8C535FB2}"/>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E782AAAF-AF11-37F7-AEFF-776232046758}"/>
              </a:ext>
            </a:extLst>
          </p:cNvPr>
          <p:cNvPicPr>
            <a:picLocks noChangeAspect="1"/>
          </p:cNvPicPr>
          <p:nvPr/>
        </p:nvPicPr>
        <p:blipFill>
          <a:blip r:embed="rId3"/>
          <a:stretch>
            <a:fillRect/>
          </a:stretch>
        </p:blipFill>
        <p:spPr>
          <a:xfrm>
            <a:off x="7637232" y="6134100"/>
            <a:ext cx="4484124" cy="658333"/>
          </a:xfrm>
          <a:prstGeom prst="rect">
            <a:avLst/>
          </a:prstGeom>
        </p:spPr>
      </p:pic>
      <p:sp>
        <p:nvSpPr>
          <p:cNvPr id="7" name="Title 23">
            <a:extLst>
              <a:ext uri="{FF2B5EF4-FFF2-40B4-BE49-F238E27FC236}">
                <a16:creationId xmlns:a16="http://schemas.microsoft.com/office/drawing/2014/main" id="{1C4EB120-F472-E777-00AB-F1CD20279680}"/>
              </a:ext>
            </a:extLst>
          </p:cNvPr>
          <p:cNvSpPr txBox="1">
            <a:spLocks/>
          </p:cNvSpPr>
          <p:nvPr/>
        </p:nvSpPr>
        <p:spPr>
          <a:xfrm>
            <a:off x="449942" y="77941"/>
            <a:ext cx="11549133" cy="705226"/>
          </a:xfrm>
          <a:prstGeom prst="rect">
            <a:avLst/>
          </a:prstGeom>
        </p:spPr>
        <p:txBody>
          <a:bodyPr anchor="b"/>
          <a:lstStyle>
            <a:lvl1pPr algn="l" defTabSz="914400" rtl="0" eaLnBrk="1" latinLnBrk="0" hangingPunct="1">
              <a:lnSpc>
                <a:spcPct val="90000"/>
              </a:lnSpc>
              <a:spcBef>
                <a:spcPct val="0"/>
              </a:spcBef>
              <a:buNone/>
              <a:defRPr sz="3200" b="1" kern="1200">
                <a:solidFill>
                  <a:srgbClr val="088F9E"/>
                </a:solidFill>
                <a:latin typeface="+mn-lt"/>
                <a:ea typeface="+mj-ea"/>
                <a:cs typeface="+mj-cs"/>
              </a:defRPr>
            </a:lvl1pPr>
          </a:lstStyle>
          <a:p>
            <a:pPr>
              <a:buClrTx/>
              <a:buFontTx/>
            </a:pPr>
            <a:r>
              <a:rPr lang="en-GB" dirty="0">
                <a:solidFill>
                  <a:srgbClr val="084672"/>
                </a:solidFill>
              </a:rPr>
              <a:t>The process of development of a regional market</a:t>
            </a:r>
          </a:p>
        </p:txBody>
      </p:sp>
      <p:sp>
        <p:nvSpPr>
          <p:cNvPr id="2" name="Rectangle 2">
            <a:extLst>
              <a:ext uri="{FF2B5EF4-FFF2-40B4-BE49-F238E27FC236}">
                <a16:creationId xmlns:a16="http://schemas.microsoft.com/office/drawing/2014/main" id="{C89CE843-B4C1-13FE-6DCE-70287EE8902E}"/>
              </a:ext>
            </a:extLst>
          </p:cNvPr>
          <p:cNvSpPr txBox="1">
            <a:spLocks noChangeArrowheads="1"/>
          </p:cNvSpPr>
          <p:nvPr/>
        </p:nvSpPr>
        <p:spPr>
          <a:xfrm>
            <a:off x="449942" y="1251285"/>
            <a:ext cx="11219838" cy="4591196"/>
          </a:xfrm>
          <a:prstGeom prst="rect">
            <a:avLst/>
          </a:prstGeom>
        </p:spPr>
        <p:txBody>
          <a:bodyPr>
            <a:normAutofit lnSpcReduction="10000"/>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n-US" altLang="en-US" sz="3200" b="1" dirty="0">
                <a:ea typeface="ＭＳ Ｐゴシック" panose="020B0600070205080204" pitchFamily="34" charset="-128"/>
                <a:sym typeface="Wingdings" pitchFamily="2" charset="2"/>
              </a:rPr>
              <a:t>Most regional power markets have developed gradually</a:t>
            </a:r>
            <a:r>
              <a:rPr lang="en-US" altLang="en-US" sz="3200" dirty="0">
                <a:ea typeface="ＭＳ Ｐゴシック" panose="020B0600070205080204" pitchFamily="34" charset="-128"/>
                <a:sym typeface="Wingdings" pitchFamily="2" charset="2"/>
              </a:rPr>
              <a:t>, in terms of both:</a:t>
            </a:r>
          </a:p>
          <a:p>
            <a:pPr lvl="1">
              <a:lnSpc>
                <a:spcPct val="110000"/>
              </a:lnSpc>
            </a:pPr>
            <a:r>
              <a:rPr lang="en-US" altLang="en-US" sz="2800" dirty="0">
                <a:ea typeface="ＭＳ Ｐゴシック" panose="020B0600070205080204" pitchFamily="34" charset="-128"/>
                <a:sym typeface="Wingdings" pitchFamily="2" charset="2"/>
              </a:rPr>
              <a:t>the sophistication of the trading arrangements.</a:t>
            </a:r>
          </a:p>
          <a:p>
            <a:pPr lvl="1">
              <a:lnSpc>
                <a:spcPct val="110000"/>
              </a:lnSpc>
            </a:pPr>
            <a:r>
              <a:rPr lang="en-US" altLang="en-US" sz="2800" dirty="0">
                <a:ea typeface="ＭＳ Ｐゴシック" panose="020B0600070205080204" pitchFamily="34" charset="-128"/>
                <a:sym typeface="Wingdings" pitchFamily="2" charset="2"/>
              </a:rPr>
              <a:t>the geographical scope.</a:t>
            </a:r>
          </a:p>
          <a:p>
            <a:pPr>
              <a:lnSpc>
                <a:spcPct val="110000"/>
              </a:lnSpc>
            </a:pPr>
            <a:r>
              <a:rPr lang="en-US" altLang="en-US" sz="3200" b="1" dirty="0">
                <a:ea typeface="ＭＳ Ｐゴシック" panose="020B0600070205080204" pitchFamily="34" charset="-128"/>
                <a:sym typeface="Wingdings" pitchFamily="2" charset="2"/>
              </a:rPr>
              <a:t>Most of the benefits could already be reaped at the early stage </a:t>
            </a:r>
            <a:r>
              <a:rPr lang="en-US" altLang="en-US" sz="3200" dirty="0">
                <a:ea typeface="ＭＳ Ｐゴシック" panose="020B0600070205080204" pitchFamily="34" charset="-128"/>
                <a:sym typeface="Wingdings" pitchFamily="2" charset="2"/>
              </a:rPr>
              <a:t>of the integration process.</a:t>
            </a:r>
            <a:endParaRPr lang="en-US" altLang="en-US" sz="2800" dirty="0">
              <a:ea typeface="ＭＳ Ｐゴシック" panose="020B0600070205080204" pitchFamily="34" charset="-128"/>
              <a:sym typeface="Wingdings" pitchFamily="2" charset="2"/>
            </a:endParaRPr>
          </a:p>
          <a:p>
            <a:pPr>
              <a:lnSpc>
                <a:spcPct val="110000"/>
              </a:lnSpc>
            </a:pPr>
            <a:r>
              <a:rPr lang="en-US" altLang="en-US" sz="3200" dirty="0">
                <a:ea typeface="ＭＳ Ｐゴシック" panose="020B0600070205080204" pitchFamily="34" charset="-128"/>
                <a:sym typeface="Wingdings" pitchFamily="2" charset="2"/>
              </a:rPr>
              <a:t>Significant benefits could be achieved by always </a:t>
            </a:r>
            <a:r>
              <a:rPr lang="en-US" altLang="en-US" sz="3200" b="1" dirty="0">
                <a:ea typeface="ＭＳ Ｐゴシック" panose="020B0600070205080204" pitchFamily="34" charset="-128"/>
                <a:sym typeface="Wingdings" pitchFamily="2" charset="2"/>
              </a:rPr>
              <a:t>ensuring the efficient use of the cross-border interconnection capacity</a:t>
            </a:r>
            <a:r>
              <a:rPr lang="en-US" altLang="en-US" sz="3200" dirty="0">
                <a:ea typeface="ＭＳ Ｐゴシック" panose="020B0600070205080204" pitchFamily="34" charset="-128"/>
                <a:sym typeface="Wingdings" pitchFamily="2" charset="2"/>
              </a:rPr>
              <a:t>.</a:t>
            </a:r>
          </a:p>
        </p:txBody>
      </p:sp>
    </p:spTree>
    <p:extLst>
      <p:ext uri="{BB962C8B-B14F-4D97-AF65-F5344CB8AC3E}">
        <p14:creationId xmlns:p14="http://schemas.microsoft.com/office/powerpoint/2010/main" val="26900121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6ED7770-D0A5-FCDB-86B9-D6013E9F8D8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A838540-13F0-8DE3-10E6-C2972DFE73E9}"/>
              </a:ext>
            </a:extLst>
          </p:cNvPr>
          <p:cNvSpPr txBox="1"/>
          <p:nvPr/>
        </p:nvSpPr>
        <p:spPr>
          <a:xfrm>
            <a:off x="301489" y="580369"/>
            <a:ext cx="11624430" cy="5216813"/>
          </a:xfrm>
          <a:prstGeom prst="rect">
            <a:avLst/>
          </a:prstGeom>
          <a:noFill/>
        </p:spPr>
        <p:txBody>
          <a:bodyPr wrap="square" rtlCol="0">
            <a:spAutoFit/>
          </a:bodyPr>
          <a:lstStyle/>
          <a:p>
            <a:pPr algn="ctr"/>
            <a:endParaRPr lang="en-US" sz="700" b="1" dirty="0">
              <a:solidFill>
                <a:schemeClr val="accent1">
                  <a:lumMod val="75000"/>
                </a:schemeClr>
              </a:solidFill>
            </a:endParaRPr>
          </a:p>
          <a:p>
            <a:pPr algn="ctr"/>
            <a:r>
              <a:rPr lang="en-US" sz="3200" b="1" dirty="0">
                <a:solidFill>
                  <a:schemeClr val="accent1">
                    <a:lumMod val="75000"/>
                  </a:schemeClr>
                </a:solidFill>
              </a:rPr>
              <a:t>Regulation by consensus… of the regulatory authorities</a:t>
            </a:r>
          </a:p>
          <a:p>
            <a:pPr algn="ctr">
              <a:spcBef>
                <a:spcPts val="1200"/>
              </a:spcBef>
              <a:spcAft>
                <a:spcPts val="1200"/>
              </a:spcAft>
            </a:pPr>
            <a:r>
              <a:rPr lang="en-US" sz="2800" dirty="0">
                <a:solidFill>
                  <a:schemeClr val="accent1">
                    <a:lumMod val="75000"/>
                  </a:schemeClr>
                </a:solidFill>
              </a:rPr>
              <a:t>An example of what is possible…</a:t>
            </a:r>
          </a:p>
          <a:p>
            <a:pPr algn="ctr">
              <a:spcBef>
                <a:spcPts val="1200"/>
              </a:spcBef>
              <a:spcAft>
                <a:spcPts val="1200"/>
              </a:spcAft>
            </a:pPr>
            <a:r>
              <a:rPr lang="en-US" sz="2800" dirty="0">
                <a:solidFill>
                  <a:schemeClr val="tx1"/>
                </a:solidFill>
              </a:rPr>
              <a:t>In 1996 the EUC passed the Internal Electricity Market Directive, but cross-border trade did not happen. Starting in 1998, the regulatory authorities convened in Florence (Italy), agreed on the trade rules, &amp; mandated their respective system operators to implement them. </a:t>
            </a:r>
          </a:p>
          <a:p>
            <a:pPr algn="ctr">
              <a:spcBef>
                <a:spcPts val="1200"/>
              </a:spcBef>
              <a:spcAft>
                <a:spcPts val="1200"/>
              </a:spcAft>
            </a:pPr>
            <a:r>
              <a:rPr lang="en-US" sz="2800" dirty="0">
                <a:solidFill>
                  <a:schemeClr val="tx1"/>
                </a:solidFill>
              </a:rPr>
              <a:t>Later, the EUC passed the regulation that made these rules official for EU countries. </a:t>
            </a:r>
          </a:p>
          <a:p>
            <a:pPr algn="ctr">
              <a:spcBef>
                <a:spcPts val="1200"/>
              </a:spcBef>
              <a:spcAft>
                <a:spcPts val="1200"/>
              </a:spcAft>
            </a:pPr>
            <a:r>
              <a:rPr lang="en-US" sz="2800" dirty="0">
                <a:solidFill>
                  <a:schemeClr val="tx1"/>
                </a:solidFill>
              </a:rPr>
              <a:t>Regulators continue meeting every 6 months to monitor the process.</a:t>
            </a:r>
          </a:p>
        </p:txBody>
      </p:sp>
    </p:spTree>
    <p:extLst>
      <p:ext uri="{BB962C8B-B14F-4D97-AF65-F5344CB8AC3E}">
        <p14:creationId xmlns:p14="http://schemas.microsoft.com/office/powerpoint/2010/main" val="26177725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8E7CB-CF2B-6A41-DD10-3779AF0ABD5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A1D0F34-60E9-B182-B0F4-CB998FB27D9E}"/>
              </a:ext>
            </a:extLst>
          </p:cNvPr>
          <p:cNvSpPr txBox="1"/>
          <p:nvPr/>
        </p:nvSpPr>
        <p:spPr>
          <a:xfrm>
            <a:off x="0" y="-10650"/>
            <a:ext cx="12190414" cy="6856376"/>
          </a:xfrm>
          <a:prstGeom prst="rect">
            <a:avLst/>
          </a:prstGeom>
          <a:solidFill>
            <a:srgbClr val="44B5C2"/>
          </a:solidFill>
        </p:spPr>
        <p:txBody>
          <a:bodyPr wrap="square" rtlCol="0">
            <a:spAutoFit/>
          </a:bodyPr>
          <a:lstStyle/>
          <a:p>
            <a:endParaRPr lang="en-GB" dirty="0"/>
          </a:p>
        </p:txBody>
      </p:sp>
      <p:sp>
        <p:nvSpPr>
          <p:cNvPr id="3" name="Title 1">
            <a:extLst>
              <a:ext uri="{FF2B5EF4-FFF2-40B4-BE49-F238E27FC236}">
                <a16:creationId xmlns:a16="http://schemas.microsoft.com/office/drawing/2014/main" id="{AB35BD89-EC69-AB3A-0333-CDC90F494895}"/>
              </a:ext>
            </a:extLst>
          </p:cNvPr>
          <p:cNvSpPr txBox="1">
            <a:spLocks/>
          </p:cNvSpPr>
          <p:nvPr/>
        </p:nvSpPr>
        <p:spPr>
          <a:xfrm>
            <a:off x="768526" y="690717"/>
            <a:ext cx="10693110" cy="765065"/>
          </a:xfrm>
          <a:prstGeom prst="rect">
            <a:avLst/>
          </a:prstGeom>
          <a:ln w="12700">
            <a:noFill/>
            <a:miter lim="400000"/>
          </a:ln>
        </p:spPr>
        <p:txBody>
          <a:bodyPr>
            <a:normAutofit/>
          </a:bodyPr>
          <a:lstStyle>
            <a:lvl1pPr algn="ctr" defTabSz="1737360" rtl="0" eaLnBrk="1" latinLnBrk="0" hangingPunct="1">
              <a:lnSpc>
                <a:spcPct val="90000"/>
              </a:lnSpc>
              <a:spcBef>
                <a:spcPct val="0"/>
              </a:spcBef>
              <a:buNone/>
              <a:defRPr sz="6840" kern="1200">
                <a:solidFill>
                  <a:srgbClr val="FFFFFF"/>
                </a:solidFill>
                <a:latin typeface="Montserrat Bold"/>
                <a:ea typeface="Montserrat Bold"/>
                <a:cs typeface="Montserrat Bold"/>
                <a:sym typeface="Montserrat Bold"/>
              </a:defRPr>
            </a:lvl1pPr>
          </a:lstStyle>
          <a:p>
            <a:r>
              <a:rPr lang="en-US" sz="3600" b="1" dirty="0">
                <a:solidFill>
                  <a:srgbClr val="084672"/>
                </a:solidFill>
                <a:latin typeface="Avenir Black" panose="02000503020000020003" pitchFamily="2" charset="0"/>
              </a:rPr>
              <a:t>Outline</a:t>
            </a:r>
          </a:p>
        </p:txBody>
      </p:sp>
      <p:sp>
        <p:nvSpPr>
          <p:cNvPr id="4" name="Title 1">
            <a:extLst>
              <a:ext uri="{FF2B5EF4-FFF2-40B4-BE49-F238E27FC236}">
                <a16:creationId xmlns:a16="http://schemas.microsoft.com/office/drawing/2014/main" id="{55D55E29-23BF-0A18-1F2F-044B1AD195CA}"/>
              </a:ext>
            </a:extLst>
          </p:cNvPr>
          <p:cNvSpPr txBox="1">
            <a:spLocks/>
          </p:cNvSpPr>
          <p:nvPr/>
        </p:nvSpPr>
        <p:spPr>
          <a:xfrm>
            <a:off x="571500" y="2012658"/>
            <a:ext cx="11162198" cy="3360615"/>
          </a:xfrm>
          <a:prstGeom prst="rect">
            <a:avLst/>
          </a:prstGeom>
          <a:ln w="12700">
            <a:noFill/>
            <a:miter lim="400000"/>
          </a:ln>
        </p:spPr>
        <p:txBody>
          <a:bodyPr vert="horz" lIns="91428" tIns="45714" rIns="91428" bIns="45714" rtlCol="0" anchor="ctr">
            <a:noAutofit/>
          </a:bodyPr>
          <a:lstStyle>
            <a:lvl1pPr algn="ctr" defTabSz="1737360" rtl="0" eaLnBrk="1" latinLnBrk="0" hangingPunct="1">
              <a:lnSpc>
                <a:spcPct val="90000"/>
              </a:lnSpc>
              <a:spcBef>
                <a:spcPct val="0"/>
              </a:spcBef>
              <a:buNone/>
              <a:defRPr sz="6840" kern="1200">
                <a:solidFill>
                  <a:srgbClr val="FFFFFF"/>
                </a:solidFill>
                <a:latin typeface="Montserrat Bold"/>
                <a:ea typeface="Montserrat Bold"/>
                <a:cs typeface="Montserrat Bold"/>
                <a:sym typeface="Montserrat Bold"/>
              </a:defRPr>
            </a:lvl1pPr>
          </a:lstStyle>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The benefits of cross-border trade / regional markets</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Does integration need markets?</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Markets facilitate advanced multinational integration</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b="1" dirty="0">
                <a:solidFill>
                  <a:srgbClr val="FFFF00"/>
                </a:solidFill>
                <a:latin typeface="+mn-lt"/>
              </a:rPr>
              <a:t>Issues to be addressed in the design and implementation of regional electricity markets </a:t>
            </a:r>
          </a:p>
          <a:p>
            <a:pPr marL="914309" lvl="1" indent="-457154">
              <a:spcBef>
                <a:spcPts val="200"/>
              </a:spcBef>
              <a:spcAft>
                <a:spcPts val="200"/>
              </a:spcAft>
              <a:buClr>
                <a:schemeClr val="bg1"/>
              </a:buClr>
              <a:buFont typeface="Arial" panose="020B0604020202020204" pitchFamily="34" charset="0"/>
              <a:buChar char="•"/>
            </a:pPr>
            <a:r>
              <a:rPr lang="en-US" sz="100" dirty="0">
                <a:solidFill>
                  <a:srgbClr val="084672"/>
                </a:solidFill>
                <a:latin typeface="+mn-lt"/>
              </a:rPr>
              <a:t>mmm</a:t>
            </a:r>
            <a:endParaRPr lang="en-US" sz="3000" dirty="0">
              <a:solidFill>
                <a:srgbClr val="084672"/>
              </a:solidFill>
              <a:latin typeface="+mn-lt"/>
            </a:endParaRP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Market design</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Governance</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b="1" dirty="0">
                <a:solidFill>
                  <a:srgbClr val="FFFF00"/>
                </a:solidFill>
                <a:latin typeface="+mn-lt"/>
              </a:rPr>
              <a:t>Capacity expansion</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Transmission network utilization and system operation</a:t>
            </a:r>
          </a:p>
          <a:p>
            <a:pPr marL="714304" indent="-438106" algn="l">
              <a:lnSpc>
                <a:spcPct val="100000"/>
              </a:lnSpc>
              <a:spcBef>
                <a:spcPts val="200"/>
              </a:spcBef>
              <a:spcAft>
                <a:spcPts val="200"/>
              </a:spcAft>
              <a:buFont typeface="Arial" panose="020B0604020202020204" pitchFamily="34" charset="0"/>
              <a:buChar char="•"/>
            </a:pPr>
            <a:endParaRPr lang="en-US" sz="100" dirty="0">
              <a:solidFill>
                <a:schemeClr val="bg1"/>
              </a:solidFill>
              <a:latin typeface="+mn-lt"/>
            </a:endParaRPr>
          </a:p>
        </p:txBody>
      </p:sp>
    </p:spTree>
    <p:extLst>
      <p:ext uri="{BB962C8B-B14F-4D97-AF65-F5344CB8AC3E}">
        <p14:creationId xmlns:p14="http://schemas.microsoft.com/office/powerpoint/2010/main" val="16823419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AFC36-DA57-F8E3-C962-36288E55205D}"/>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C7E53A03-413B-606D-F785-9E99F9BF06D0}"/>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4675A899-0EE7-5819-2E1C-AC949B67072F}"/>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3795FA7A-6323-C78F-D579-46C23F0250AC}"/>
              </a:ext>
            </a:extLst>
          </p:cNvPr>
          <p:cNvPicPr>
            <a:picLocks noChangeAspect="1"/>
          </p:cNvPicPr>
          <p:nvPr/>
        </p:nvPicPr>
        <p:blipFill>
          <a:blip r:embed="rId3"/>
          <a:stretch>
            <a:fillRect/>
          </a:stretch>
        </p:blipFill>
        <p:spPr>
          <a:xfrm>
            <a:off x="7637232" y="6134100"/>
            <a:ext cx="4484124" cy="658333"/>
          </a:xfrm>
          <a:prstGeom prst="rect">
            <a:avLst/>
          </a:prstGeom>
        </p:spPr>
      </p:pic>
      <p:sp>
        <p:nvSpPr>
          <p:cNvPr id="7" name="Title 23">
            <a:extLst>
              <a:ext uri="{FF2B5EF4-FFF2-40B4-BE49-F238E27FC236}">
                <a16:creationId xmlns:a16="http://schemas.microsoft.com/office/drawing/2014/main" id="{D7D7514C-A422-8604-23F3-66575E101219}"/>
              </a:ext>
            </a:extLst>
          </p:cNvPr>
          <p:cNvSpPr txBox="1">
            <a:spLocks/>
          </p:cNvSpPr>
          <p:nvPr/>
        </p:nvSpPr>
        <p:spPr>
          <a:xfrm>
            <a:off x="449942" y="77941"/>
            <a:ext cx="11549133" cy="705226"/>
          </a:xfrm>
          <a:prstGeom prst="rect">
            <a:avLst/>
          </a:prstGeom>
        </p:spPr>
        <p:txBody>
          <a:bodyPr anchor="b"/>
          <a:lstStyle>
            <a:lvl1pPr algn="l" defTabSz="914400" rtl="0" eaLnBrk="1" latinLnBrk="0" hangingPunct="1">
              <a:lnSpc>
                <a:spcPct val="90000"/>
              </a:lnSpc>
              <a:spcBef>
                <a:spcPct val="0"/>
              </a:spcBef>
              <a:buNone/>
              <a:defRPr sz="3200" b="1" kern="1200">
                <a:solidFill>
                  <a:srgbClr val="088F9E"/>
                </a:solidFill>
                <a:latin typeface="+mn-lt"/>
                <a:ea typeface="+mj-ea"/>
                <a:cs typeface="+mj-cs"/>
              </a:defRPr>
            </a:lvl1pPr>
          </a:lstStyle>
          <a:p>
            <a:pPr>
              <a:buClrTx/>
              <a:buFontTx/>
            </a:pPr>
            <a:r>
              <a:rPr lang="en-GB" dirty="0">
                <a:solidFill>
                  <a:srgbClr val="084672"/>
                </a:solidFill>
              </a:rPr>
              <a:t>Transmission planning with a regional perspective</a:t>
            </a:r>
          </a:p>
        </p:txBody>
      </p:sp>
      <p:sp>
        <p:nvSpPr>
          <p:cNvPr id="5" name="Marcador de contenido 2">
            <a:extLst>
              <a:ext uri="{FF2B5EF4-FFF2-40B4-BE49-F238E27FC236}">
                <a16:creationId xmlns:a16="http://schemas.microsoft.com/office/drawing/2014/main" id="{4D3EE9FC-31F3-52D3-7F14-811FC3B07E04}"/>
              </a:ext>
            </a:extLst>
          </p:cNvPr>
          <p:cNvSpPr txBox="1">
            <a:spLocks/>
          </p:cNvSpPr>
          <p:nvPr/>
        </p:nvSpPr>
        <p:spPr>
          <a:xfrm>
            <a:off x="449942" y="1148264"/>
            <a:ext cx="11120065" cy="4584477"/>
          </a:xfrm>
          <a:prstGeom prst="rect">
            <a:avLst/>
          </a:prstGeom>
        </p:spPr>
        <p:txBody>
          <a:bodyPr>
            <a:no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dirty="0"/>
              <a:t>The regional transmission grid should be </a:t>
            </a:r>
            <a:r>
              <a:rPr lang="en-US" sz="2800" b="1" dirty="0"/>
              <a:t>determined centrally </a:t>
            </a:r>
            <a:r>
              <a:rPr lang="en-US" sz="2800" dirty="0"/>
              <a:t>with a </a:t>
            </a:r>
            <a:r>
              <a:rPr lang="en-US" sz="2800" b="1" dirty="0"/>
              <a:t>top-down</a:t>
            </a:r>
            <a:r>
              <a:rPr lang="en-US" sz="2800" dirty="0"/>
              <a:t> approach combined with a </a:t>
            </a:r>
            <a:r>
              <a:rPr lang="en-US" sz="2800" b="1" dirty="0"/>
              <a:t>bottom up </a:t>
            </a:r>
            <a:r>
              <a:rPr lang="en-US" sz="2800" dirty="0"/>
              <a:t>one.</a:t>
            </a:r>
          </a:p>
          <a:p>
            <a:pPr lvl="1"/>
            <a:r>
              <a:rPr lang="en-US" sz="2600" dirty="0"/>
              <a:t>Taking also into account the knowledge of the regional or national networks and specifics of the grid and the needed investments.</a:t>
            </a:r>
          </a:p>
          <a:p>
            <a:r>
              <a:rPr lang="en-US" sz="2800" b="1" dirty="0"/>
              <a:t>All the benefits </a:t>
            </a:r>
            <a:r>
              <a:rPr lang="en-US" sz="2800" dirty="0"/>
              <a:t>of potential cross-border transmission investments </a:t>
            </a:r>
            <a:r>
              <a:rPr lang="en-US" sz="2800" b="1" dirty="0"/>
              <a:t>should be considered </a:t>
            </a:r>
            <a:r>
              <a:rPr lang="en-US" sz="2800" dirty="0"/>
              <a:t>jointly together with their costs.</a:t>
            </a:r>
          </a:p>
          <a:p>
            <a:pPr lvl="1"/>
            <a:r>
              <a:rPr lang="en-US" sz="2600" dirty="0"/>
              <a:t>Across countries throughout the region.</a:t>
            </a:r>
          </a:p>
          <a:p>
            <a:pPr lvl="1"/>
            <a:r>
              <a:rPr lang="en-US" sz="2600" dirty="0"/>
              <a:t>Including benefits of all types. </a:t>
            </a:r>
          </a:p>
          <a:p>
            <a:r>
              <a:rPr lang="en-US" sz="2800" dirty="0"/>
              <a:t>All the regional transmission investments should be planned jointly.</a:t>
            </a:r>
          </a:p>
          <a:p>
            <a:pPr lvl="1"/>
            <a:r>
              <a:rPr lang="en-US" sz="2600" b="1" dirty="0"/>
              <a:t>Investment projects are interdependent </a:t>
            </a:r>
            <a:r>
              <a:rPr lang="en-US" sz="2600" dirty="0"/>
              <a:t>regarding the benefits they produce. </a:t>
            </a:r>
            <a:endParaRPr lang="es-ES" sz="2600" dirty="0"/>
          </a:p>
        </p:txBody>
      </p:sp>
    </p:spTree>
    <p:extLst>
      <p:ext uri="{BB962C8B-B14F-4D97-AF65-F5344CB8AC3E}">
        <p14:creationId xmlns:p14="http://schemas.microsoft.com/office/powerpoint/2010/main" val="12578788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72235E6-5197-9C23-8158-02347A8C54C4}"/>
            </a:ext>
          </a:extLst>
        </p:cNvPr>
        <p:cNvGrpSpPr/>
        <p:nvPr/>
      </p:nvGrpSpPr>
      <p:grpSpPr>
        <a:xfrm>
          <a:off x="0" y="0"/>
          <a:ext cx="0" cy="0"/>
          <a:chOff x="0" y="0"/>
          <a:chExt cx="0" cy="0"/>
        </a:xfrm>
      </p:grpSpPr>
      <p:sp>
        <p:nvSpPr>
          <p:cNvPr id="118785" name="Slide Number Placeholder 5">
            <a:extLst>
              <a:ext uri="{FF2B5EF4-FFF2-40B4-BE49-F238E27FC236}">
                <a16:creationId xmlns:a16="http://schemas.microsoft.com/office/drawing/2014/main" id="{4382318D-618B-74C7-A558-5EC753420D21}"/>
              </a:ext>
            </a:extLst>
          </p:cNvPr>
          <p:cNvSpPr>
            <a:spLocks noGrp="1"/>
          </p:cNvSpPr>
          <p:nvPr>
            <p:ph type="sldNum" sz="quarter" idx="12"/>
          </p:nvPr>
        </p:nvSpPr>
        <p:spPr>
          <a:xfrm>
            <a:off x="8609478" y="6356764"/>
            <a:ext cx="2742843" cy="36507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8" tIns="45714" rIns="91428" bIns="45714" rtlCol="0" anchor="ctr" anchorCtr="0">
            <a:noAutofit/>
          </a:bodyPr>
          <a:lstStyle>
            <a:defPPr>
              <a:defRPr lang="en-FR"/>
            </a:defPPr>
            <a:lvl1pPr marL="0" algn="r" defTabSz="914309" rtl="0" eaLnBrk="1" latinLnBrk="0" hangingPunct="1">
              <a:defRPr sz="1200" kern="1200">
                <a:solidFill>
                  <a:schemeClr val="tx1">
                    <a:tint val="75000"/>
                  </a:schemeClr>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a:lstStyle>
          <a:p>
            <a:pPr>
              <a:spcBef>
                <a:spcPct val="50000"/>
              </a:spcBef>
              <a:buClrTx/>
              <a:buFontTx/>
              <a:buNone/>
            </a:pPr>
            <a:fld id="{643618CF-D648-EB4F-994F-70E908BD8DAC}" type="slidenum">
              <a:rPr lang="en-GB" smtClean="0"/>
              <a:pPr>
                <a:spcBef>
                  <a:spcPct val="50000"/>
                </a:spcBef>
                <a:buClrTx/>
                <a:buFontTx/>
                <a:buNone/>
              </a:pPr>
              <a:t>75</a:t>
            </a:fld>
            <a:endParaRPr lang="en-US" altLang="en-US" sz="1400">
              <a:solidFill>
                <a:schemeClr val="bg2"/>
              </a:solidFill>
              <a:latin typeface="Arial" panose="020B0604020202020204" pitchFamily="34" charset="0"/>
            </a:endParaRPr>
          </a:p>
        </p:txBody>
      </p:sp>
      <p:sp>
        <p:nvSpPr>
          <p:cNvPr id="118786" name="Rectangle 3">
            <a:extLst>
              <a:ext uri="{FF2B5EF4-FFF2-40B4-BE49-F238E27FC236}">
                <a16:creationId xmlns:a16="http://schemas.microsoft.com/office/drawing/2014/main" id="{33BD2C81-6E2B-FED8-4FD2-B112AA6422CB}"/>
              </a:ext>
            </a:extLst>
          </p:cNvPr>
          <p:cNvSpPr>
            <a:spLocks noGrp="1" noChangeArrowheads="1"/>
          </p:cNvSpPr>
          <p:nvPr>
            <p:ph type="body" idx="1"/>
          </p:nvPr>
        </p:nvSpPr>
        <p:spPr>
          <a:xfrm>
            <a:off x="495300" y="1967686"/>
            <a:ext cx="11214100" cy="4106761"/>
          </a:xfrm>
        </p:spPr>
        <p:txBody>
          <a:bodyPr>
            <a:normAutofit/>
          </a:bodyPr>
          <a:lstStyle/>
          <a:p>
            <a:pPr marL="0" indent="0" algn="ctr">
              <a:lnSpc>
                <a:spcPct val="110000"/>
              </a:lnSpc>
              <a:spcBef>
                <a:spcPts val="2200"/>
              </a:spcBef>
              <a:buNone/>
            </a:pPr>
            <a:r>
              <a:rPr lang="en-US" altLang="en-US" sz="3200" b="1" dirty="0">
                <a:ea typeface="ＭＳ Ｐゴシック" panose="020B0600070205080204" pitchFamily="34" charset="-128"/>
              </a:rPr>
              <a:t>The golden rule of transmission investment</a:t>
            </a:r>
            <a:r>
              <a:rPr lang="en-US" altLang="en-US" sz="3200" dirty="0">
                <a:ea typeface="ＭＳ Ｐゴシック" panose="020B0600070205080204" pitchFamily="34" charset="-128"/>
              </a:rPr>
              <a:t>:</a:t>
            </a:r>
          </a:p>
          <a:p>
            <a:pPr algn="ctr">
              <a:lnSpc>
                <a:spcPct val="110000"/>
              </a:lnSpc>
              <a:spcBef>
                <a:spcPts val="2200"/>
              </a:spcBef>
              <a:buNone/>
            </a:pPr>
            <a:r>
              <a:rPr lang="en-GB" altLang="ja-JP" i="1" dirty="0">
                <a:ea typeface="ＭＳ Ｐゴシック" panose="020B0600070205080204" pitchFamily="34" charset="-128"/>
              </a:rPr>
              <a:t>“Invest in projects with an estimated ratio of system benefits over transmission costs over the useful life of the asset clearly larger than 1.0”</a:t>
            </a:r>
            <a:endParaRPr lang="en-GB" altLang="ja-JP" dirty="0">
              <a:ea typeface="ＭＳ Ｐゴシック" panose="020B0600070205080204" pitchFamily="34" charset="-128"/>
            </a:endParaRPr>
          </a:p>
          <a:p>
            <a:pPr algn="ctr">
              <a:lnSpc>
                <a:spcPct val="110000"/>
              </a:lnSpc>
              <a:spcAft>
                <a:spcPts val="600"/>
              </a:spcAft>
            </a:pPr>
            <a:r>
              <a:rPr lang="en-US" altLang="en-US" sz="2600" dirty="0">
                <a:ea typeface="ＭＳ Ｐゴシック" panose="020B0600070205080204" pitchFamily="34" charset="-128"/>
              </a:rPr>
              <a:t>Transmission costs can be estimated accurately.</a:t>
            </a:r>
          </a:p>
          <a:p>
            <a:pPr algn="ctr">
              <a:spcBef>
                <a:spcPts val="600"/>
              </a:spcBef>
              <a:spcAft>
                <a:spcPts val="600"/>
              </a:spcAft>
            </a:pPr>
            <a:r>
              <a:rPr lang="en-GB" sz="2600" dirty="0">
                <a:ea typeface="ＭＳ Ｐゴシック" panose="020B0600070205080204" pitchFamily="34" charset="-128"/>
              </a:rPr>
              <a:t>However, future system benefits are difficult to estimate: </a:t>
            </a:r>
            <a:r>
              <a:rPr lang="en-GB" sz="2600" dirty="0" err="1">
                <a:ea typeface="ＭＳ Ｐゴシック" panose="020B0600070205080204" pitchFamily="34" charset="-128"/>
              </a:rPr>
              <a:t>i</a:t>
            </a:r>
            <a:r>
              <a:rPr lang="en-GB" sz="2600" dirty="0">
                <a:ea typeface="ＭＳ Ｐゴシック" panose="020B0600070205080204" pitchFamily="34" charset="-128"/>
              </a:rPr>
              <a:t>) because of uncertainty in future system behaviour; and ii) because of the diverse nature of the potential benefits to be considered. </a:t>
            </a:r>
          </a:p>
        </p:txBody>
      </p:sp>
      <p:sp>
        <p:nvSpPr>
          <p:cNvPr id="7" name="Rectangle 3">
            <a:extLst>
              <a:ext uri="{FF2B5EF4-FFF2-40B4-BE49-F238E27FC236}">
                <a16:creationId xmlns:a16="http://schemas.microsoft.com/office/drawing/2014/main" id="{5E20DE26-5170-C975-D799-C9A2C5421A14}"/>
              </a:ext>
            </a:extLst>
          </p:cNvPr>
          <p:cNvSpPr>
            <a:spLocks noGrp="1" noChangeArrowheads="1"/>
          </p:cNvSpPr>
          <p:nvPr>
            <p:ph type="title"/>
          </p:nvPr>
        </p:nvSpPr>
        <p:spPr>
          <a:xfrm>
            <a:off x="998675" y="715147"/>
            <a:ext cx="10197749" cy="1142851"/>
          </a:xfrm>
        </p:spPr>
        <p:txBody>
          <a:bodyPr>
            <a:normAutofit fontScale="90000"/>
          </a:bodyPr>
          <a:lstStyle/>
          <a:p>
            <a:pPr algn="ctr"/>
            <a:r>
              <a:rPr lang="en-US" altLang="es-ES" sz="3200" b="1" dirty="0">
                <a:solidFill>
                  <a:srgbClr val="084672"/>
                </a:solidFill>
                <a:latin typeface="Avenir Black" panose="02000503020000020003" pitchFamily="2" charset="0"/>
                <a:ea typeface="ＭＳ Ｐゴシック" panose="020B0600070205080204" pitchFamily="34" charset="-128"/>
              </a:rPr>
              <a:t>The </a:t>
            </a:r>
            <a:r>
              <a:rPr lang="en-US" altLang="en-US" sz="3200" b="1" dirty="0">
                <a:solidFill>
                  <a:srgbClr val="084672"/>
                </a:solidFill>
                <a:latin typeface="Avenir Black" panose="02000503020000020003" pitchFamily="2" charset="0"/>
                <a:ea typeface="ＭＳ Ｐゴシック" panose="020B0600070205080204" pitchFamily="34" charset="-128"/>
              </a:rPr>
              <a:t>“</a:t>
            </a:r>
            <a:r>
              <a:rPr lang="en-US" altLang="es-ES" sz="3200" b="1" dirty="0">
                <a:solidFill>
                  <a:srgbClr val="084672"/>
                </a:solidFill>
                <a:latin typeface="Avenir Black" panose="02000503020000020003" pitchFamily="2" charset="0"/>
                <a:ea typeface="ＭＳ Ｐゴシック" panose="020B0600070205080204" pitchFamily="34" charset="-128"/>
              </a:rPr>
              <a:t>regulatory test</a:t>
            </a:r>
            <a:r>
              <a:rPr lang="en-US" altLang="en-US" sz="3200" b="1" dirty="0">
                <a:solidFill>
                  <a:srgbClr val="084672"/>
                </a:solidFill>
                <a:latin typeface="Avenir Black" panose="02000503020000020003" pitchFamily="2" charset="0"/>
                <a:ea typeface="ＭＳ Ｐゴシック" panose="020B0600070205080204" pitchFamily="34" charset="-128"/>
              </a:rPr>
              <a:t>”</a:t>
            </a:r>
            <a:br>
              <a:rPr lang="en-US" altLang="en-US" sz="900" b="1" dirty="0">
                <a:solidFill>
                  <a:srgbClr val="084672"/>
                </a:solidFill>
                <a:latin typeface="Avenir Black" panose="02000503020000020003" pitchFamily="2" charset="0"/>
                <a:ea typeface="ＭＳ Ｐゴシック" panose="020B0600070205080204" pitchFamily="34" charset="-128"/>
              </a:rPr>
            </a:br>
            <a:br>
              <a:rPr lang="en-US" altLang="ja-JP" sz="900" b="1" dirty="0">
                <a:solidFill>
                  <a:srgbClr val="084672"/>
                </a:solidFill>
                <a:latin typeface="Avenir Black" panose="02000503020000020003" pitchFamily="2" charset="0"/>
                <a:ea typeface="ＭＳ Ｐゴシック" panose="020B0600070205080204" pitchFamily="34" charset="-128"/>
              </a:rPr>
            </a:br>
            <a:r>
              <a:rPr lang="en-US" altLang="ja-JP" sz="3600" b="1" dirty="0">
                <a:solidFill>
                  <a:srgbClr val="084672"/>
                </a:solidFill>
                <a:latin typeface="Avenir Black" panose="02000503020000020003" pitchFamily="2" charset="0"/>
                <a:ea typeface="ＭＳ Ｐゴシック" panose="020B0600070205080204" pitchFamily="34" charset="-128"/>
              </a:rPr>
              <a:t>What is a </a:t>
            </a:r>
            <a:r>
              <a:rPr lang="en-US" altLang="en-US" sz="3600" b="1" dirty="0">
                <a:solidFill>
                  <a:srgbClr val="084672"/>
                </a:solidFill>
                <a:latin typeface="Avenir Black" panose="02000503020000020003" pitchFamily="2" charset="0"/>
                <a:ea typeface="ＭＳ Ｐゴシック" panose="020B0600070205080204" pitchFamily="34" charset="-128"/>
              </a:rPr>
              <a:t>“</a:t>
            </a:r>
            <a:r>
              <a:rPr lang="en-US" altLang="ja-JP" sz="3600" b="1" dirty="0">
                <a:solidFill>
                  <a:srgbClr val="084672"/>
                </a:solidFill>
                <a:latin typeface="Avenir Black" panose="02000503020000020003" pitchFamily="2" charset="0"/>
                <a:ea typeface="ＭＳ Ｐゴシック" panose="020B0600070205080204" pitchFamily="34" charset="-128"/>
              </a:rPr>
              <a:t>justified</a:t>
            </a:r>
            <a:r>
              <a:rPr lang="en-US" altLang="en-US" sz="3600" b="1" dirty="0">
                <a:solidFill>
                  <a:srgbClr val="084672"/>
                </a:solidFill>
                <a:latin typeface="Avenir Black" panose="02000503020000020003" pitchFamily="2" charset="0"/>
                <a:ea typeface="ＭＳ Ｐゴシック" panose="020B0600070205080204" pitchFamily="34" charset="-128"/>
              </a:rPr>
              <a:t>”</a:t>
            </a:r>
            <a:r>
              <a:rPr lang="en-US" altLang="ja-JP" sz="3600" b="1" dirty="0">
                <a:solidFill>
                  <a:srgbClr val="084672"/>
                </a:solidFill>
                <a:latin typeface="Avenir Black" panose="02000503020000020003" pitchFamily="2" charset="0"/>
                <a:ea typeface="ＭＳ Ｐゴシック" panose="020B0600070205080204" pitchFamily="34" charset="-128"/>
              </a:rPr>
              <a:t> investment?</a:t>
            </a:r>
            <a:endParaRPr lang="en-US" altLang="es-ES" sz="3200" b="1" dirty="0">
              <a:solidFill>
                <a:srgbClr val="084672"/>
              </a:solidFill>
              <a:latin typeface="Avenir Black" panose="02000503020000020003" pitchFamily="2" charset="0"/>
              <a:ea typeface="ＭＳ Ｐゴシック" panose="020B0600070205080204" pitchFamily="34" charset="-128"/>
            </a:endParaRPr>
          </a:p>
        </p:txBody>
      </p:sp>
    </p:spTree>
    <p:extLst>
      <p:ext uri="{BB962C8B-B14F-4D97-AF65-F5344CB8AC3E}">
        <p14:creationId xmlns:p14="http://schemas.microsoft.com/office/powerpoint/2010/main" val="5788755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4929" name="Slide Number Placeholder 1">
            <a:extLst>
              <a:ext uri="{FF2B5EF4-FFF2-40B4-BE49-F238E27FC236}">
                <a16:creationId xmlns:a16="http://schemas.microsoft.com/office/drawing/2014/main" id="{3C51F370-F22E-DB40-84A9-3D4EBE9A80C5}"/>
              </a:ext>
            </a:extLst>
          </p:cNvPr>
          <p:cNvSpPr>
            <a:spLocks noGrp="1"/>
          </p:cNvSpPr>
          <p:nvPr>
            <p:ph type="sldNum" sz="quarter" idx="12"/>
          </p:nvPr>
        </p:nvSpPr>
        <p:spPr bwMode="auto">
          <a:xfrm>
            <a:off x="8609478" y="6356764"/>
            <a:ext cx="2742843" cy="3650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rtlCol="0" anchor="ctr" anchorCtr="0" compatLnSpc="1">
            <a:prstTxWarp prst="textNoShape">
              <a:avLst/>
            </a:prstTxWarp>
          </a:bodyPr>
          <a:lstStyle>
            <a:defPPr>
              <a:defRPr lang="en-FR"/>
            </a:defPPr>
            <a:lvl1pPr marL="0" algn="r" defTabSz="914309" rtl="0" eaLnBrk="1" latinLnBrk="0" hangingPunct="1">
              <a:defRPr sz="1200" kern="1200">
                <a:solidFill>
                  <a:schemeClr val="tx1">
                    <a:tint val="75000"/>
                  </a:schemeClr>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a:lstStyle>
          <a:p>
            <a:pPr>
              <a:spcBef>
                <a:spcPct val="50000"/>
              </a:spcBef>
              <a:buClrTx/>
              <a:buFontTx/>
              <a:buNone/>
              <a:defRPr/>
            </a:pPr>
            <a:fld id="{643618CF-D648-EB4F-994F-70E908BD8DAC}" type="slidenum">
              <a:rPr lang="en-GB" smtClean="0"/>
              <a:pPr>
                <a:spcBef>
                  <a:spcPct val="50000"/>
                </a:spcBef>
                <a:buClrTx/>
                <a:buFontTx/>
                <a:buNone/>
                <a:defRPr/>
              </a:pPr>
              <a:t>76</a:t>
            </a:fld>
            <a:endParaRPr lang="en-US" altLang="es-ES" sz="1400" dirty="0">
              <a:solidFill>
                <a:schemeClr val="bg2"/>
              </a:solidFill>
              <a:latin typeface="Arial" panose="020B0604020202020204" pitchFamily="34" charset="0"/>
            </a:endParaRPr>
          </a:p>
        </p:txBody>
      </p:sp>
      <p:pic>
        <p:nvPicPr>
          <p:cNvPr id="124930" name="Picture 2">
            <a:extLst>
              <a:ext uri="{FF2B5EF4-FFF2-40B4-BE49-F238E27FC236}">
                <a16:creationId xmlns:a16="http://schemas.microsoft.com/office/drawing/2014/main" id="{8942CF46-DDCF-D542-A23F-C462C20953C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5729" y="1241"/>
            <a:ext cx="4963467" cy="6857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0E300B8D-828C-2715-54C4-18BFCFBCA23A}"/>
              </a:ext>
            </a:extLst>
          </p:cNvPr>
          <p:cNvSpPr txBox="1"/>
          <p:nvPr/>
        </p:nvSpPr>
        <p:spPr>
          <a:xfrm>
            <a:off x="6190987" y="1061362"/>
            <a:ext cx="5694664" cy="4785926"/>
          </a:xfrm>
          <a:prstGeom prst="rect">
            <a:avLst/>
          </a:prstGeom>
          <a:noFill/>
        </p:spPr>
        <p:txBody>
          <a:bodyPr wrap="square" rtlCol="0">
            <a:spAutoFit/>
          </a:bodyPr>
          <a:lstStyle/>
          <a:p>
            <a:pPr>
              <a:spcAft>
                <a:spcPts val="600"/>
              </a:spcAft>
            </a:pPr>
            <a:r>
              <a:rPr lang="en-US" sz="2800" b="1" dirty="0">
                <a:solidFill>
                  <a:srgbClr val="084672"/>
                </a:solidFill>
                <a:latin typeface="Avenir Black" panose="02000503020000020003" pitchFamily="2" charset="0"/>
              </a:rPr>
              <a:t>Cost / benefit analysis of transmission investments</a:t>
            </a:r>
            <a:endParaRPr lang="en-GB" sz="2800" dirty="0">
              <a:solidFill>
                <a:srgbClr val="084672"/>
              </a:solidFill>
            </a:endParaRPr>
          </a:p>
          <a:p>
            <a:r>
              <a:rPr lang="en-GB" sz="2600" dirty="0"/>
              <a:t>Planning criteria should account for several categories of benefits:</a:t>
            </a:r>
          </a:p>
          <a:p>
            <a:pPr marL="285721" indent="-285721">
              <a:buFont typeface="Arial" panose="020B0604020202020204" pitchFamily="34" charset="0"/>
              <a:buChar char="•"/>
            </a:pPr>
            <a:r>
              <a:rPr lang="en-GB" sz="2400" dirty="0"/>
              <a:t>Reliability improvement</a:t>
            </a:r>
          </a:p>
          <a:p>
            <a:pPr marL="285721" indent="-285721">
              <a:buFont typeface="Arial" panose="020B0604020202020204" pitchFamily="34" charset="0"/>
              <a:buChar char="•"/>
            </a:pPr>
            <a:r>
              <a:rPr lang="en-GB" sz="2400" dirty="0"/>
              <a:t>System operation cost reduction</a:t>
            </a:r>
          </a:p>
          <a:p>
            <a:pPr marL="285721" indent="-285721">
              <a:buFont typeface="Arial" panose="020B0604020202020204" pitchFamily="34" charset="0"/>
              <a:buChar char="•"/>
            </a:pPr>
            <a:r>
              <a:rPr lang="en-GB" sz="2400" dirty="0"/>
              <a:t>Market building at national and regional levels</a:t>
            </a:r>
          </a:p>
          <a:p>
            <a:pPr marL="285721" indent="-285721">
              <a:buFont typeface="Arial" panose="020B0604020202020204" pitchFamily="34" charset="0"/>
              <a:buChar char="•"/>
            </a:pPr>
            <a:r>
              <a:rPr lang="en-GB" sz="2400" dirty="0"/>
              <a:t>Market power mitigation</a:t>
            </a:r>
          </a:p>
          <a:p>
            <a:pPr marL="285721" indent="-285721">
              <a:buFont typeface="Arial" panose="020B0604020202020204" pitchFamily="34" charset="0"/>
              <a:buChar char="•"/>
            </a:pPr>
            <a:r>
              <a:rPr lang="en-GB" sz="2400" dirty="0"/>
              <a:t>Implementation of energy policies (environmental targets, cover the entire national territory)</a:t>
            </a:r>
          </a:p>
        </p:txBody>
      </p:sp>
    </p:spTree>
    <p:extLst>
      <p:ext uri="{BB962C8B-B14F-4D97-AF65-F5344CB8AC3E}">
        <p14:creationId xmlns:p14="http://schemas.microsoft.com/office/powerpoint/2010/main" val="22011874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26C895-8857-6056-76FD-BC775DE9B6D2}"/>
              </a:ext>
            </a:extLst>
          </p:cNvPr>
          <p:cNvSpPr>
            <a:spLocks noGrp="1"/>
          </p:cNvSpPr>
          <p:nvPr>
            <p:ph type="sldNum" sz="quarter" idx="4"/>
          </p:nvPr>
        </p:nvSpPr>
        <p:spPr>
          <a:xfrm>
            <a:off x="9104713" y="6485450"/>
            <a:ext cx="2742843" cy="300414"/>
          </a:xfrm>
          <a:prstGeom prst="rect">
            <a:avLst/>
          </a:prstGeom>
        </p:spPr>
        <p:txBody>
          <a:bodyPr vert="horz" lIns="91428" tIns="45714" rIns="91428" bIns="45714" rtlCol="0" anchor="ctr"/>
          <a:lstStyle>
            <a:defPPr>
              <a:defRPr lang="en-US"/>
            </a:defPPr>
            <a:lvl1pPr marL="0" algn="r" defTabSz="914309" rtl="0" eaLnBrk="1" latinLnBrk="0" hangingPunct="1">
              <a:defRPr sz="1200" kern="1200">
                <a:solidFill>
                  <a:srgbClr val="004672"/>
                </a:solidFill>
                <a:latin typeface="Arial" panose="020B0604020202020204" pitchFamily="34" charset="0"/>
                <a:ea typeface="+mn-ea"/>
                <a:cs typeface="Arial" panose="020B0604020202020204" pitchFamily="34" charset="0"/>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a:lstStyle>
          <a:p>
            <a:fld id="{68A28845-3B16-4077-991E-86C9AF8D86EC}" type="slidenum">
              <a:rPr lang="en-US" smtClean="0"/>
              <a:pPr/>
              <a:t>77</a:t>
            </a:fld>
            <a:endParaRPr lang="en-US" dirty="0"/>
          </a:p>
        </p:txBody>
      </p:sp>
      <p:pic>
        <p:nvPicPr>
          <p:cNvPr id="3" name="Picture 2">
            <a:extLst>
              <a:ext uri="{FF2B5EF4-FFF2-40B4-BE49-F238E27FC236}">
                <a16:creationId xmlns:a16="http://schemas.microsoft.com/office/drawing/2014/main" id="{22B4B8BA-DCFC-32A2-514F-4F9B313EF98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78916" y="1417230"/>
            <a:ext cx="8078175" cy="5441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FD762294-2C15-8EB6-9F38-CBAC0F1B1B03}"/>
              </a:ext>
            </a:extLst>
          </p:cNvPr>
          <p:cNvSpPr txBox="1">
            <a:spLocks noChangeArrowheads="1"/>
          </p:cNvSpPr>
          <p:nvPr/>
        </p:nvSpPr>
        <p:spPr bwMode="auto">
          <a:xfrm>
            <a:off x="696022" y="174298"/>
            <a:ext cx="10760195" cy="1569456"/>
          </a:xfrm>
          <a:prstGeom prst="rect">
            <a:avLst/>
          </a:prstGeom>
          <a:solidFill>
            <a:schemeClr val="bg1"/>
          </a:solidFill>
          <a:ln>
            <a:noFill/>
          </a:ln>
          <a:extLst>
            <a:ext uri="{909E8E84-426E-40dd-AFC4-6F175D3DCCD1}"/>
            <a:ext uri="{91240B29-F687-4f45-9708-019B960494DF}"/>
          </a:extLst>
        </p:spPr>
        <p:txBody>
          <a:bodyPr wrap="square">
            <a:spAutoFit/>
          </a:bodyPr>
          <a:lstStyle>
            <a:lvl1pPr>
              <a:defRPr sz="2000" b="1">
                <a:solidFill>
                  <a:schemeClr val="tx1"/>
                </a:solidFill>
                <a:latin typeface="Times New Roman" charset="0"/>
                <a:ea typeface="ＭＳ Ｐゴシック" charset="0"/>
                <a:cs typeface="ＭＳ Ｐゴシック" charset="0"/>
              </a:defRPr>
            </a:lvl1pPr>
            <a:lvl2pPr marL="742950" indent="-285750">
              <a:defRPr sz="2000" b="1">
                <a:solidFill>
                  <a:schemeClr val="tx1"/>
                </a:solidFill>
                <a:latin typeface="Times New Roman" charset="0"/>
                <a:ea typeface="ＭＳ Ｐゴシック" charset="0"/>
              </a:defRPr>
            </a:lvl2pPr>
            <a:lvl3pPr marL="1143000" indent="-228600">
              <a:defRPr sz="2000" b="1">
                <a:solidFill>
                  <a:schemeClr val="tx1"/>
                </a:solidFill>
                <a:latin typeface="Times New Roman" charset="0"/>
                <a:ea typeface="ＭＳ Ｐゴシック" charset="0"/>
              </a:defRPr>
            </a:lvl3pPr>
            <a:lvl4pPr marL="1600200" indent="-228600">
              <a:defRPr sz="2000" b="1">
                <a:solidFill>
                  <a:schemeClr val="tx1"/>
                </a:solidFill>
                <a:latin typeface="Times New Roman" charset="0"/>
                <a:ea typeface="ＭＳ Ｐゴシック" charset="0"/>
              </a:defRPr>
            </a:lvl4pPr>
            <a:lvl5pPr marL="2057400" indent="-228600">
              <a:defRPr sz="20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0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0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0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000" b="1">
                <a:solidFill>
                  <a:schemeClr val="tx1"/>
                </a:solidFill>
                <a:latin typeface="Times New Roman" charset="0"/>
                <a:ea typeface="ＭＳ Ｐゴシック" charset="0"/>
              </a:defRPr>
            </a:lvl9pPr>
          </a:lstStyle>
          <a:p>
            <a:pPr algn="ctr">
              <a:defRPr/>
            </a:pPr>
            <a:r>
              <a:rPr lang="en-US" sz="3200" dirty="0">
                <a:solidFill>
                  <a:srgbClr val="084672"/>
                </a:solidFill>
                <a:latin typeface="Avenir Black" panose="02000503020000020003" pitchFamily="2" charset="0"/>
              </a:rPr>
              <a:t>Who decides the investments in transmission at regional level?</a:t>
            </a:r>
          </a:p>
          <a:p>
            <a:pPr algn="ctr">
              <a:defRPr/>
            </a:pPr>
            <a:r>
              <a:rPr lang="en-US" sz="3000" b="0" dirty="0">
                <a:solidFill>
                  <a:srgbClr val="084672"/>
                </a:solidFill>
                <a:latin typeface="Calibri" panose="020F0502020204030204" pitchFamily="34" charset="0"/>
                <a:ea typeface="+mj-ea"/>
                <a:cs typeface="Calibri" panose="020F0502020204030204" pitchFamily="34" charset="0"/>
              </a:rPr>
              <a:t>The experience of the EU Internal Electricity Market</a:t>
            </a:r>
          </a:p>
        </p:txBody>
      </p:sp>
    </p:spTree>
    <p:extLst>
      <p:ext uri="{BB962C8B-B14F-4D97-AF65-F5344CB8AC3E}">
        <p14:creationId xmlns:p14="http://schemas.microsoft.com/office/powerpoint/2010/main" val="28587569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6914B-43F7-975B-89EF-A056983024B6}"/>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ADD1CA83-A96B-F092-3A10-EA4C2C2515F4}"/>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7E605A1A-6788-CCA5-4733-084BD9EA27F5}"/>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29495ED8-DB54-1C7F-E4CF-CB3349AFCF2B}"/>
              </a:ext>
            </a:extLst>
          </p:cNvPr>
          <p:cNvPicPr>
            <a:picLocks noChangeAspect="1"/>
          </p:cNvPicPr>
          <p:nvPr/>
        </p:nvPicPr>
        <p:blipFill>
          <a:blip r:embed="rId3"/>
          <a:stretch>
            <a:fillRect/>
          </a:stretch>
        </p:blipFill>
        <p:spPr>
          <a:xfrm>
            <a:off x="7637232" y="6134100"/>
            <a:ext cx="4484124" cy="658333"/>
          </a:xfrm>
          <a:prstGeom prst="rect">
            <a:avLst/>
          </a:prstGeom>
        </p:spPr>
      </p:pic>
      <p:sp>
        <p:nvSpPr>
          <p:cNvPr id="7" name="Title 23">
            <a:extLst>
              <a:ext uri="{FF2B5EF4-FFF2-40B4-BE49-F238E27FC236}">
                <a16:creationId xmlns:a16="http://schemas.microsoft.com/office/drawing/2014/main" id="{4B907F73-7E5A-C2DF-856A-407BB77444FE}"/>
              </a:ext>
            </a:extLst>
          </p:cNvPr>
          <p:cNvSpPr txBox="1">
            <a:spLocks/>
          </p:cNvSpPr>
          <p:nvPr/>
        </p:nvSpPr>
        <p:spPr>
          <a:xfrm>
            <a:off x="449942" y="77941"/>
            <a:ext cx="11549133" cy="705226"/>
          </a:xfrm>
          <a:prstGeom prst="rect">
            <a:avLst/>
          </a:prstGeom>
        </p:spPr>
        <p:txBody>
          <a:bodyPr anchor="b"/>
          <a:lstStyle>
            <a:lvl1pPr algn="l" defTabSz="914400" rtl="0" eaLnBrk="1" latinLnBrk="0" hangingPunct="1">
              <a:lnSpc>
                <a:spcPct val="90000"/>
              </a:lnSpc>
              <a:spcBef>
                <a:spcPct val="0"/>
              </a:spcBef>
              <a:buNone/>
              <a:defRPr sz="3200" b="1" kern="1200">
                <a:solidFill>
                  <a:srgbClr val="088F9E"/>
                </a:solidFill>
                <a:latin typeface="+mn-lt"/>
                <a:ea typeface="+mj-ea"/>
                <a:cs typeface="+mj-cs"/>
              </a:defRPr>
            </a:lvl1pPr>
          </a:lstStyle>
          <a:p>
            <a:pPr>
              <a:buClrTx/>
              <a:buFontTx/>
            </a:pPr>
            <a:r>
              <a:rPr lang="en-GB" dirty="0">
                <a:solidFill>
                  <a:srgbClr val="084672"/>
                </a:solidFill>
              </a:rPr>
              <a:t>EU-wide transmission planning</a:t>
            </a:r>
          </a:p>
        </p:txBody>
      </p:sp>
      <p:sp>
        <p:nvSpPr>
          <p:cNvPr id="5" name="Content Placeholder 2">
            <a:extLst>
              <a:ext uri="{FF2B5EF4-FFF2-40B4-BE49-F238E27FC236}">
                <a16:creationId xmlns:a16="http://schemas.microsoft.com/office/drawing/2014/main" id="{D8E23790-F34B-F069-5489-FC090C5FDC68}"/>
              </a:ext>
            </a:extLst>
          </p:cNvPr>
          <p:cNvSpPr txBox="1">
            <a:spLocks noChangeArrowheads="1"/>
          </p:cNvSpPr>
          <p:nvPr/>
        </p:nvSpPr>
        <p:spPr>
          <a:xfrm>
            <a:off x="676187" y="1196877"/>
            <a:ext cx="10838039" cy="5520774"/>
          </a:xfrm>
          <a:prstGeom prst="rect">
            <a:avLst/>
          </a:prstGeom>
        </p:spPr>
        <p:txBody>
          <a:bodyPr>
            <a:no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altLang="en-US" sz="2800" b="1" dirty="0">
                <a:ea typeface="ＭＳ Ｐゴシック" panose="020B0600070205080204" pitchFamily="34" charset="-128"/>
              </a:rPr>
              <a:t>Non mandatory</a:t>
            </a:r>
            <a:r>
              <a:rPr lang="en-US" altLang="en-US" sz="2800" dirty="0">
                <a:ea typeface="ＭＳ Ｐゴシック" panose="020B0600070205080204" pitchFamily="34" charset="-128"/>
              </a:rPr>
              <a:t> </a:t>
            </a:r>
            <a:r>
              <a:rPr lang="en-US" altLang="en-US" sz="2800" b="1" dirty="0">
                <a:ea typeface="ＭＳ Ｐゴシック" panose="020B0600070205080204" pitchFamily="34" charset="-128"/>
              </a:rPr>
              <a:t>EU-wide</a:t>
            </a:r>
            <a:r>
              <a:rPr lang="en-US" altLang="en-US" sz="2800" dirty="0">
                <a:ea typeface="ＭＳ Ｐゴシック" panose="020B0600070205080204" pitchFamily="34" charset="-128"/>
              </a:rPr>
              <a:t> 10-year ahead transmission expansion plan prepared by ENTSO-E every other year </a:t>
            </a:r>
            <a:r>
              <a:rPr lang="en-US" altLang="en-US" sz="2800" i="1" dirty="0">
                <a:ea typeface="ＭＳ Ｐゴシック" panose="020B0600070205080204" pitchFamily="34" charset="-128"/>
              </a:rPr>
              <a:t>(European Network of Transmission System Operators for Electricity)</a:t>
            </a:r>
            <a:endParaRPr lang="en-US" altLang="en-US" sz="2800" dirty="0">
              <a:ea typeface="ＭＳ Ｐゴシック" panose="020B0600070205080204" pitchFamily="34" charset="-128"/>
            </a:endParaRPr>
          </a:p>
          <a:p>
            <a:pPr lvl="1">
              <a:lnSpc>
                <a:spcPct val="120000"/>
              </a:lnSpc>
            </a:pPr>
            <a:r>
              <a:rPr lang="en-US" altLang="en-US" sz="2800" dirty="0">
                <a:ea typeface="ＭＳ Ｐゴシック" panose="020B0600070205080204" pitchFamily="34" charset="-128"/>
              </a:rPr>
              <a:t>First draft plan published 1 March 2010</a:t>
            </a:r>
          </a:p>
          <a:p>
            <a:pPr>
              <a:lnSpc>
                <a:spcPct val="120000"/>
              </a:lnSpc>
            </a:pPr>
            <a:r>
              <a:rPr lang="en-US" altLang="en-US" sz="2800" b="1" dirty="0">
                <a:ea typeface="ＭＳ Ｐゴシック" panose="020B0600070205080204" pitchFamily="34" charset="-128"/>
              </a:rPr>
              <a:t>Mandatory national</a:t>
            </a:r>
            <a:r>
              <a:rPr lang="en-US" altLang="en-US" sz="2800" dirty="0">
                <a:ea typeface="ＭＳ Ｐゴシック" panose="020B0600070205080204" pitchFamily="34" charset="-128"/>
              </a:rPr>
              <a:t> transmission expansion plans </a:t>
            </a:r>
            <a:r>
              <a:rPr lang="en-US" altLang="en-US" sz="2800" i="1" dirty="0">
                <a:ea typeface="ＭＳ Ｐゴシック" panose="020B0600070205080204" pitchFamily="34" charset="-128"/>
              </a:rPr>
              <a:t>(prepared by national TSOs &amp; approved &amp; enforced by national regulators)</a:t>
            </a:r>
            <a:r>
              <a:rPr lang="en-US" altLang="en-US" sz="2800" dirty="0">
                <a:ea typeface="ＭＳ Ｐゴシック" panose="020B0600070205080204" pitchFamily="34" charset="-128"/>
              </a:rPr>
              <a:t> </a:t>
            </a:r>
          </a:p>
          <a:p>
            <a:pPr>
              <a:lnSpc>
                <a:spcPct val="120000"/>
              </a:lnSpc>
            </a:pPr>
            <a:r>
              <a:rPr lang="en-US" altLang="en-US" sz="2800" dirty="0">
                <a:ea typeface="ＭＳ Ｐゴシック" panose="020B0600070205080204" pitchFamily="34" charset="-128"/>
              </a:rPr>
              <a:t>Final decisions are left to national regulators &amp; TSOs with </a:t>
            </a:r>
            <a:r>
              <a:rPr lang="en-US" altLang="en-US" sz="2800" b="1" dirty="0">
                <a:ea typeface="ＭＳ Ｐゴシック" panose="020B0600070205080204" pitchFamily="34" charset="-128"/>
              </a:rPr>
              <a:t>ACER supervising compliance</a:t>
            </a:r>
            <a:r>
              <a:rPr lang="en-US" altLang="en-US" sz="2800" dirty="0">
                <a:ea typeface="ＭＳ Ｐゴシック" panose="020B0600070205080204" pitchFamily="34" charset="-128"/>
              </a:rPr>
              <a:t> with EU-wide plan</a:t>
            </a:r>
          </a:p>
        </p:txBody>
      </p:sp>
    </p:spTree>
    <p:extLst>
      <p:ext uri="{BB962C8B-B14F-4D97-AF65-F5344CB8AC3E}">
        <p14:creationId xmlns:p14="http://schemas.microsoft.com/office/powerpoint/2010/main" val="7735877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B39C9D6-2703-E726-AFEF-51E94397F2F5}"/>
              </a:ext>
            </a:extLst>
          </p:cNvPr>
          <p:cNvPicPr>
            <a:picLocks noChangeAspect="1"/>
          </p:cNvPicPr>
          <p:nvPr/>
        </p:nvPicPr>
        <p:blipFill>
          <a:blip r:embed="rId3"/>
          <a:stretch>
            <a:fillRect/>
          </a:stretch>
        </p:blipFill>
        <p:spPr>
          <a:xfrm>
            <a:off x="0" y="533657"/>
            <a:ext cx="7757536" cy="5719842"/>
          </a:xfrm>
          <a:prstGeom prst="rect">
            <a:avLst/>
          </a:prstGeom>
        </p:spPr>
      </p:pic>
      <p:sp>
        <p:nvSpPr>
          <p:cNvPr id="4" name="TextBox 3">
            <a:extLst>
              <a:ext uri="{FF2B5EF4-FFF2-40B4-BE49-F238E27FC236}">
                <a16:creationId xmlns:a16="http://schemas.microsoft.com/office/drawing/2014/main" id="{52468610-89B3-3D10-2131-2E80BD8B2B3B}"/>
              </a:ext>
            </a:extLst>
          </p:cNvPr>
          <p:cNvSpPr txBox="1"/>
          <p:nvPr/>
        </p:nvSpPr>
        <p:spPr>
          <a:xfrm>
            <a:off x="7743687" y="1634741"/>
            <a:ext cx="4363614" cy="4123669"/>
          </a:xfrm>
          <a:prstGeom prst="rect">
            <a:avLst/>
          </a:prstGeom>
          <a:solidFill>
            <a:schemeClr val="bg1"/>
          </a:solidFill>
        </p:spPr>
        <p:txBody>
          <a:bodyPr wrap="square" rtlCol="0">
            <a:spAutoFit/>
          </a:bodyPr>
          <a:lstStyle/>
          <a:p>
            <a:pPr algn="ctr">
              <a:spcBef>
                <a:spcPts val="600"/>
              </a:spcBef>
              <a:spcAft>
                <a:spcPts val="600"/>
              </a:spcAft>
            </a:pPr>
            <a:r>
              <a:rPr lang="en-GB" sz="2200" b="1" dirty="0">
                <a:solidFill>
                  <a:srgbClr val="004672"/>
                </a:solidFill>
                <a:latin typeface="Avenir Black" panose="02000503020000020003" pitchFamily="2" charset="0"/>
              </a:rPr>
              <a:t>The EU association of System Operators ENTSO-E Ten-Year Network Development Plan (TYNDP) is developed every other year.</a:t>
            </a:r>
          </a:p>
          <a:p>
            <a:pPr algn="ctr">
              <a:spcBef>
                <a:spcPts val="600"/>
              </a:spcBef>
              <a:spcAft>
                <a:spcPts val="600"/>
              </a:spcAft>
            </a:pPr>
            <a:r>
              <a:rPr lang="en-GB" sz="2200" b="1" dirty="0">
                <a:solidFill>
                  <a:srgbClr val="004672"/>
                </a:solidFill>
                <a:latin typeface="Avenir Black" panose="02000503020000020003" pitchFamily="2" charset="0"/>
              </a:rPr>
              <a:t>TYNDP 2024 includes 176 transmission projects and 33 storage projects.</a:t>
            </a:r>
          </a:p>
          <a:p>
            <a:pPr algn="ctr">
              <a:spcBef>
                <a:spcPts val="600"/>
              </a:spcBef>
              <a:spcAft>
                <a:spcPts val="600"/>
              </a:spcAft>
            </a:pPr>
            <a:r>
              <a:rPr lang="en-GB" sz="2200" b="1" dirty="0">
                <a:solidFill>
                  <a:srgbClr val="004672"/>
                </a:solidFill>
                <a:latin typeface="Avenir Black" panose="02000503020000020003" pitchFamily="2" charset="0"/>
              </a:rPr>
              <a:t>These projects receive priority administrative treatment and subsidies of different kinds. </a:t>
            </a:r>
          </a:p>
        </p:txBody>
      </p:sp>
      <p:sp>
        <p:nvSpPr>
          <p:cNvPr id="5" name="TextBox 4">
            <a:extLst>
              <a:ext uri="{FF2B5EF4-FFF2-40B4-BE49-F238E27FC236}">
                <a16:creationId xmlns:a16="http://schemas.microsoft.com/office/drawing/2014/main" id="{AE60506A-DCD5-075B-B227-B26BB7DFBD75}"/>
              </a:ext>
            </a:extLst>
          </p:cNvPr>
          <p:cNvSpPr txBox="1"/>
          <p:nvPr/>
        </p:nvSpPr>
        <p:spPr>
          <a:xfrm>
            <a:off x="1205199" y="6339078"/>
            <a:ext cx="5513398" cy="379607"/>
          </a:xfrm>
          <a:prstGeom prst="rect">
            <a:avLst/>
          </a:prstGeom>
          <a:noFill/>
        </p:spPr>
        <p:txBody>
          <a:bodyPr wrap="square" rtlCol="0">
            <a:spAutoFit/>
          </a:bodyPr>
          <a:lstStyle/>
          <a:p>
            <a:r>
              <a:rPr lang="en-GB" u="sng" dirty="0">
                <a:hlinkClick r:id="rId4"/>
              </a:rPr>
              <a:t>https://tyndp.entsoe.eu/explore#explore__longterm</a:t>
            </a:r>
            <a:r>
              <a:rPr lang="en-GB" u="sng" dirty="0"/>
              <a:t> </a:t>
            </a:r>
          </a:p>
        </p:txBody>
      </p:sp>
    </p:spTree>
    <p:extLst>
      <p:ext uri="{BB962C8B-B14F-4D97-AF65-F5344CB8AC3E}">
        <p14:creationId xmlns:p14="http://schemas.microsoft.com/office/powerpoint/2010/main" val="18025236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966C3-37E2-C1F1-8A98-84494033FFCC}"/>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C53E5496-6616-F146-D33C-0BCA4E0CDD99}"/>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79BC91A2-BA39-784B-4F69-BBFC047A6471}"/>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08B8DE4E-F077-2EB8-15BF-6DFEBAF5C4D7}"/>
              </a:ext>
            </a:extLst>
          </p:cNvPr>
          <p:cNvPicPr>
            <a:picLocks noChangeAspect="1"/>
          </p:cNvPicPr>
          <p:nvPr/>
        </p:nvPicPr>
        <p:blipFill>
          <a:blip r:embed="rId3"/>
          <a:stretch>
            <a:fillRect/>
          </a:stretch>
        </p:blipFill>
        <p:spPr>
          <a:xfrm>
            <a:off x="7637232" y="6134100"/>
            <a:ext cx="4484124" cy="658333"/>
          </a:xfrm>
          <a:prstGeom prst="rect">
            <a:avLst/>
          </a:prstGeom>
        </p:spPr>
      </p:pic>
      <p:pic>
        <p:nvPicPr>
          <p:cNvPr id="6" name="Picture 5">
            <a:extLst>
              <a:ext uri="{FF2B5EF4-FFF2-40B4-BE49-F238E27FC236}">
                <a16:creationId xmlns:a16="http://schemas.microsoft.com/office/drawing/2014/main" id="{DC49F751-B4B0-EC76-05AA-3BF72AF886C7}"/>
              </a:ext>
            </a:extLst>
          </p:cNvPr>
          <p:cNvPicPr>
            <a:picLocks noChangeAspect="1"/>
          </p:cNvPicPr>
          <p:nvPr/>
        </p:nvPicPr>
        <p:blipFill>
          <a:blip r:embed="rId4"/>
          <a:stretch>
            <a:fillRect/>
          </a:stretch>
        </p:blipFill>
        <p:spPr>
          <a:xfrm>
            <a:off x="-9144" y="8663"/>
            <a:ext cx="12213563" cy="1174416"/>
          </a:xfrm>
          <a:prstGeom prst="rect">
            <a:avLst/>
          </a:prstGeom>
        </p:spPr>
      </p:pic>
      <p:sp>
        <p:nvSpPr>
          <p:cNvPr id="7" name="Title 23">
            <a:extLst>
              <a:ext uri="{FF2B5EF4-FFF2-40B4-BE49-F238E27FC236}">
                <a16:creationId xmlns:a16="http://schemas.microsoft.com/office/drawing/2014/main" id="{334FCBFD-32CB-56F6-AB70-3DB8D0A86FB4}"/>
              </a:ext>
            </a:extLst>
          </p:cNvPr>
          <p:cNvSpPr>
            <a:spLocks noGrp="1"/>
          </p:cNvSpPr>
          <p:nvPr>
            <p:ph type="ctrTitle"/>
          </p:nvPr>
        </p:nvSpPr>
        <p:spPr>
          <a:xfrm>
            <a:off x="461517" y="2875155"/>
            <a:ext cx="11275211" cy="705226"/>
          </a:xfrm>
        </p:spPr>
        <p:txBody>
          <a:bodyPr/>
          <a:lstStyle/>
          <a:p>
            <a:pPr algn="ctr"/>
            <a:r>
              <a:rPr lang="en-GB" dirty="0">
                <a:solidFill>
                  <a:srgbClr val="084672"/>
                </a:solidFill>
              </a:rPr>
              <a:t>Interconnectors</a:t>
            </a:r>
            <a:endParaRPr lang="en-US" dirty="0">
              <a:solidFill>
                <a:srgbClr val="084672"/>
              </a:solidFill>
            </a:endParaRPr>
          </a:p>
        </p:txBody>
      </p:sp>
    </p:spTree>
    <p:extLst>
      <p:ext uri="{BB962C8B-B14F-4D97-AF65-F5344CB8AC3E}">
        <p14:creationId xmlns:p14="http://schemas.microsoft.com/office/powerpoint/2010/main" val="415700761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0BBB1-97E1-0D99-2179-B7B9B379D593}"/>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275E9FC9-4996-F87B-5565-454327B622E7}"/>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7BE9F9D6-F084-B327-A955-C4D0B7025A31}"/>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E166001D-64C1-A328-E1DB-99AA4CBC9661}"/>
              </a:ext>
            </a:extLst>
          </p:cNvPr>
          <p:cNvPicPr>
            <a:picLocks noChangeAspect="1"/>
          </p:cNvPicPr>
          <p:nvPr/>
        </p:nvPicPr>
        <p:blipFill>
          <a:blip r:embed="rId3"/>
          <a:stretch>
            <a:fillRect/>
          </a:stretch>
        </p:blipFill>
        <p:spPr>
          <a:xfrm>
            <a:off x="7637232" y="6134100"/>
            <a:ext cx="4484124" cy="658333"/>
          </a:xfrm>
          <a:prstGeom prst="rect">
            <a:avLst/>
          </a:prstGeom>
        </p:spPr>
      </p:pic>
      <p:sp>
        <p:nvSpPr>
          <p:cNvPr id="7" name="Title 23">
            <a:extLst>
              <a:ext uri="{FF2B5EF4-FFF2-40B4-BE49-F238E27FC236}">
                <a16:creationId xmlns:a16="http://schemas.microsoft.com/office/drawing/2014/main" id="{967A4806-7F30-2997-C91F-A73ECD70FF3F}"/>
              </a:ext>
            </a:extLst>
          </p:cNvPr>
          <p:cNvSpPr txBox="1">
            <a:spLocks/>
          </p:cNvSpPr>
          <p:nvPr/>
        </p:nvSpPr>
        <p:spPr>
          <a:xfrm>
            <a:off x="449942" y="77941"/>
            <a:ext cx="11549133" cy="705226"/>
          </a:xfrm>
          <a:prstGeom prst="rect">
            <a:avLst/>
          </a:prstGeom>
        </p:spPr>
        <p:txBody>
          <a:bodyPr anchor="b"/>
          <a:lstStyle>
            <a:lvl1pPr algn="l" defTabSz="914400" rtl="0" eaLnBrk="1" latinLnBrk="0" hangingPunct="1">
              <a:lnSpc>
                <a:spcPct val="90000"/>
              </a:lnSpc>
              <a:spcBef>
                <a:spcPct val="0"/>
              </a:spcBef>
              <a:buNone/>
              <a:defRPr sz="3200" b="1" kern="1200">
                <a:solidFill>
                  <a:srgbClr val="088F9E"/>
                </a:solidFill>
                <a:latin typeface="+mn-lt"/>
                <a:ea typeface="+mj-ea"/>
                <a:cs typeface="+mj-cs"/>
              </a:defRPr>
            </a:lvl1pPr>
          </a:lstStyle>
          <a:p>
            <a:pPr>
              <a:buClrTx/>
              <a:buFontTx/>
            </a:pPr>
            <a:r>
              <a:rPr lang="en-GB" dirty="0">
                <a:solidFill>
                  <a:srgbClr val="084672"/>
                </a:solidFill>
              </a:rPr>
              <a:t>Interconnectors</a:t>
            </a:r>
          </a:p>
        </p:txBody>
      </p:sp>
      <p:sp>
        <p:nvSpPr>
          <p:cNvPr id="2" name="Rectangle 2">
            <a:extLst>
              <a:ext uri="{FF2B5EF4-FFF2-40B4-BE49-F238E27FC236}">
                <a16:creationId xmlns:a16="http://schemas.microsoft.com/office/drawing/2014/main" id="{61B2C5AD-2F7B-AA45-B039-267D3487498E}"/>
              </a:ext>
            </a:extLst>
          </p:cNvPr>
          <p:cNvSpPr txBox="1">
            <a:spLocks noChangeArrowheads="1"/>
          </p:cNvSpPr>
          <p:nvPr/>
        </p:nvSpPr>
        <p:spPr>
          <a:xfrm>
            <a:off x="449943" y="1270001"/>
            <a:ext cx="11047834" cy="4826846"/>
          </a:xfrm>
          <a:prstGeom prst="rect">
            <a:avLst/>
          </a:prstGeom>
        </p:spPr>
        <p:txBody>
          <a:bodyPr>
            <a:norm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n-US" altLang="en-US" sz="2800" dirty="0">
                <a:ea typeface="ＭＳ Ｐゴシック" panose="020B0600070205080204" pitchFamily="34" charset="-128"/>
                <a:sym typeface="Wingdings" pitchFamily="2" charset="2"/>
              </a:rPr>
              <a:t>Cross-border transmission projects are </a:t>
            </a:r>
            <a:r>
              <a:rPr lang="en-US" altLang="en-US" sz="2800" b="1" dirty="0">
                <a:ea typeface="ＭＳ Ｐゴシック" panose="020B0600070205080204" pitchFamily="34" charset="-128"/>
                <a:sym typeface="Wingdings" pitchFamily="2" charset="2"/>
              </a:rPr>
              <a:t>indispensable for cross-border trade</a:t>
            </a:r>
            <a:r>
              <a:rPr lang="en-US" altLang="en-US" sz="2800" dirty="0">
                <a:ea typeface="ＭＳ Ｐゴシック" panose="020B0600070205080204" pitchFamily="34" charset="-128"/>
                <a:sym typeface="Wingdings" pitchFamily="2" charset="2"/>
              </a:rPr>
              <a:t>.</a:t>
            </a:r>
          </a:p>
          <a:p>
            <a:pPr>
              <a:lnSpc>
                <a:spcPct val="110000"/>
              </a:lnSpc>
            </a:pPr>
            <a:r>
              <a:rPr lang="en-US" altLang="en-US" sz="2800" dirty="0">
                <a:ea typeface="ＭＳ Ｐゴシック" panose="020B0600070205080204" pitchFamily="34" charset="-128"/>
                <a:sym typeface="Wingdings" pitchFamily="2" charset="2"/>
              </a:rPr>
              <a:t>They must be </a:t>
            </a:r>
            <a:r>
              <a:rPr lang="en-US" altLang="en-US" sz="2800" b="1" dirty="0">
                <a:ea typeface="ＭＳ Ｐゴシック" panose="020B0600070205080204" pitchFamily="34" charset="-128"/>
                <a:sym typeface="Wingdings" pitchFamily="2" charset="2"/>
              </a:rPr>
              <a:t>jointly undertaken by host governments and/or utilities</a:t>
            </a:r>
            <a:r>
              <a:rPr lang="en-US" altLang="en-US" sz="2800" dirty="0">
                <a:ea typeface="ＭＳ Ｐゴシック" panose="020B0600070205080204" pitchFamily="34" charset="-128"/>
                <a:sym typeface="Wingdings" pitchFamily="2" charset="2"/>
              </a:rPr>
              <a:t>, what presents specific implementation </a:t>
            </a:r>
            <a:r>
              <a:rPr lang="en-US" altLang="en-US" sz="2800" b="1" dirty="0">
                <a:ea typeface="ＭＳ Ｐゴシック" panose="020B0600070205080204" pitchFamily="34" charset="-128"/>
                <a:sym typeface="Wingdings" pitchFamily="2" charset="2"/>
              </a:rPr>
              <a:t>challenges:</a:t>
            </a:r>
          </a:p>
          <a:p>
            <a:pPr lvl="1">
              <a:lnSpc>
                <a:spcPct val="110000"/>
              </a:lnSpc>
            </a:pPr>
            <a:r>
              <a:rPr lang="en-US" altLang="en-US" sz="2600" dirty="0">
                <a:ea typeface="ＭＳ Ｐゴシック" panose="020B0600070205080204" pitchFamily="34" charset="-128"/>
                <a:sym typeface="Wingdings" pitchFamily="2" charset="2"/>
              </a:rPr>
              <a:t>Joint development and joint ownership models.</a:t>
            </a:r>
          </a:p>
          <a:p>
            <a:pPr lvl="1">
              <a:lnSpc>
                <a:spcPct val="110000"/>
              </a:lnSpc>
            </a:pPr>
            <a:r>
              <a:rPr lang="en-US" altLang="en-US" sz="2600" dirty="0">
                <a:ea typeface="ＭＳ Ｐゴシック" panose="020B0600070205080204" pitchFamily="34" charset="-128"/>
                <a:sym typeface="Wingdings" pitchFamily="2" charset="2"/>
              </a:rPr>
              <a:t>Funding constraints.</a:t>
            </a:r>
          </a:p>
          <a:p>
            <a:pPr lvl="1">
              <a:lnSpc>
                <a:spcPct val="110000"/>
              </a:lnSpc>
            </a:pPr>
            <a:r>
              <a:rPr lang="en-US" altLang="en-US" sz="2600" dirty="0">
                <a:ea typeface="ＭＳ Ｐゴシック" panose="020B0600070205080204" pitchFamily="34" charset="-128"/>
                <a:sym typeface="Wingdings" pitchFamily="2" charset="2"/>
              </a:rPr>
              <a:t>Diverse domestic regulatory frameworks.</a:t>
            </a:r>
          </a:p>
          <a:p>
            <a:pPr>
              <a:lnSpc>
                <a:spcPct val="110000"/>
              </a:lnSpc>
            </a:pPr>
            <a:r>
              <a:rPr lang="en-US" altLang="en-US" sz="2800" b="1" dirty="0">
                <a:ea typeface="ＭＳ Ｐゴシック" panose="020B0600070205080204" pitchFamily="34" charset="-128"/>
                <a:sym typeface="Wingdings" pitchFamily="2" charset="2"/>
              </a:rPr>
              <a:t>Private sector participation is sometimes a viable option </a:t>
            </a:r>
            <a:r>
              <a:rPr lang="en-US" altLang="en-US" sz="2800" dirty="0">
                <a:ea typeface="ＭＳ Ｐゴシック" panose="020B0600070205080204" pitchFamily="34" charset="-128"/>
                <a:sym typeface="Wingdings" pitchFamily="2" charset="2"/>
              </a:rPr>
              <a:t>for reducing or mitigating such risks.</a:t>
            </a:r>
          </a:p>
        </p:txBody>
      </p:sp>
    </p:spTree>
    <p:extLst>
      <p:ext uri="{BB962C8B-B14F-4D97-AF65-F5344CB8AC3E}">
        <p14:creationId xmlns:p14="http://schemas.microsoft.com/office/powerpoint/2010/main" val="13076172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E5B45-4549-F842-B4F8-70697F3AB24D}"/>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90CC54CD-AEBB-67FF-8CAC-CE845954D399}"/>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277DBB8C-F58E-3B56-191E-51AF7E723887}"/>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1EFDCD81-0CF6-32FE-056B-083349348B0D}"/>
              </a:ext>
            </a:extLst>
          </p:cNvPr>
          <p:cNvPicPr>
            <a:picLocks noChangeAspect="1"/>
          </p:cNvPicPr>
          <p:nvPr/>
        </p:nvPicPr>
        <p:blipFill>
          <a:blip r:embed="rId3"/>
          <a:stretch>
            <a:fillRect/>
          </a:stretch>
        </p:blipFill>
        <p:spPr>
          <a:xfrm>
            <a:off x="7637232" y="6134100"/>
            <a:ext cx="4484124" cy="658333"/>
          </a:xfrm>
          <a:prstGeom prst="rect">
            <a:avLst/>
          </a:prstGeom>
        </p:spPr>
      </p:pic>
      <p:sp>
        <p:nvSpPr>
          <p:cNvPr id="7" name="Title 23">
            <a:extLst>
              <a:ext uri="{FF2B5EF4-FFF2-40B4-BE49-F238E27FC236}">
                <a16:creationId xmlns:a16="http://schemas.microsoft.com/office/drawing/2014/main" id="{6595CE23-D74B-1D48-95D0-F9C389534C92}"/>
              </a:ext>
            </a:extLst>
          </p:cNvPr>
          <p:cNvSpPr txBox="1">
            <a:spLocks/>
          </p:cNvSpPr>
          <p:nvPr/>
        </p:nvSpPr>
        <p:spPr>
          <a:xfrm>
            <a:off x="449942" y="77941"/>
            <a:ext cx="11549133" cy="705226"/>
          </a:xfrm>
          <a:prstGeom prst="rect">
            <a:avLst/>
          </a:prstGeom>
        </p:spPr>
        <p:txBody>
          <a:bodyPr anchor="b"/>
          <a:lstStyle>
            <a:lvl1pPr algn="l" defTabSz="914400" rtl="0" eaLnBrk="1" latinLnBrk="0" hangingPunct="1">
              <a:lnSpc>
                <a:spcPct val="90000"/>
              </a:lnSpc>
              <a:spcBef>
                <a:spcPct val="0"/>
              </a:spcBef>
              <a:buNone/>
              <a:defRPr sz="3200" b="1" kern="1200">
                <a:solidFill>
                  <a:srgbClr val="088F9E"/>
                </a:solidFill>
                <a:latin typeface="+mn-lt"/>
                <a:ea typeface="+mj-ea"/>
                <a:cs typeface="+mj-cs"/>
              </a:defRPr>
            </a:lvl1pPr>
          </a:lstStyle>
          <a:p>
            <a:pPr>
              <a:buClrTx/>
              <a:buFontTx/>
            </a:pPr>
            <a:r>
              <a:rPr lang="en-GB" dirty="0">
                <a:solidFill>
                  <a:srgbClr val="084672"/>
                </a:solidFill>
              </a:rPr>
              <a:t>Joint development and joint ownership models</a:t>
            </a:r>
          </a:p>
        </p:txBody>
      </p:sp>
      <p:sp>
        <p:nvSpPr>
          <p:cNvPr id="2" name="Rectangle 2">
            <a:extLst>
              <a:ext uri="{FF2B5EF4-FFF2-40B4-BE49-F238E27FC236}">
                <a16:creationId xmlns:a16="http://schemas.microsoft.com/office/drawing/2014/main" id="{9B16A48A-C04D-078D-7838-DB4724367BD8}"/>
              </a:ext>
            </a:extLst>
          </p:cNvPr>
          <p:cNvSpPr txBox="1">
            <a:spLocks noChangeArrowheads="1"/>
          </p:cNvSpPr>
          <p:nvPr/>
        </p:nvSpPr>
        <p:spPr>
          <a:xfrm>
            <a:off x="449942" y="1214010"/>
            <a:ext cx="11394151" cy="5334121"/>
          </a:xfrm>
          <a:prstGeom prst="rect">
            <a:avLst/>
          </a:prstGeom>
        </p:spPr>
        <p:txBody>
          <a:bodyPr>
            <a:norm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n-US" altLang="en-US" sz="2600" dirty="0">
                <a:ea typeface="ＭＳ Ｐゴシック" panose="020B0600070205080204" pitchFamily="34" charset="-128"/>
                <a:sym typeface="Wingdings" pitchFamily="2" charset="2"/>
              </a:rPr>
              <a:t>Usually, an Inter Governmental Memorandum of Understanding is the starting point of the project. </a:t>
            </a:r>
          </a:p>
          <a:p>
            <a:pPr>
              <a:lnSpc>
                <a:spcPct val="110000"/>
              </a:lnSpc>
            </a:pPr>
            <a:r>
              <a:rPr lang="en-US" altLang="en-US" sz="2600" dirty="0">
                <a:ea typeface="ＭＳ Ｐゴシック" panose="020B0600070205080204" pitchFamily="34" charset="-128"/>
                <a:sym typeface="Wingdings" pitchFamily="2" charset="2"/>
              </a:rPr>
              <a:t>Interconnection projects can be </a:t>
            </a:r>
            <a:r>
              <a:rPr lang="en-US" altLang="en-US" sz="2600" b="1" dirty="0">
                <a:ea typeface="ＭＳ Ｐゴシック" panose="020B0600070205080204" pitchFamily="34" charset="-128"/>
                <a:sym typeface="Wingdings" pitchFamily="2" charset="2"/>
              </a:rPr>
              <a:t>constructed, developed and owned individually by each involved country</a:t>
            </a:r>
            <a:r>
              <a:rPr lang="en-US" altLang="en-US" sz="2600" dirty="0">
                <a:ea typeface="ＭＳ Ｐゴシック" panose="020B0600070205080204" pitchFamily="34" charset="-128"/>
                <a:sym typeface="Wingdings" pitchFamily="2" charset="2"/>
              </a:rPr>
              <a:t>, typically for those portions within the territory of the respective country. </a:t>
            </a:r>
            <a:endParaRPr lang="en-US" altLang="en-US" sz="2600" b="1" dirty="0">
              <a:ea typeface="ＭＳ Ｐゴシック" panose="020B0600070205080204" pitchFamily="34" charset="-128"/>
              <a:sym typeface="Wingdings" pitchFamily="2" charset="2"/>
            </a:endParaRPr>
          </a:p>
          <a:p>
            <a:pPr>
              <a:lnSpc>
                <a:spcPct val="110000"/>
              </a:lnSpc>
            </a:pPr>
            <a:r>
              <a:rPr lang="en-US" altLang="en-US" sz="2600" dirty="0">
                <a:ea typeface="ＭＳ Ｐゴシック" panose="020B0600070205080204" pitchFamily="34" charset="-128"/>
                <a:sym typeface="Wingdings" pitchFamily="2" charset="2"/>
              </a:rPr>
              <a:t>Interconnection projects can also be </a:t>
            </a:r>
            <a:r>
              <a:rPr lang="en-US" altLang="en-US" sz="2600" b="1" dirty="0">
                <a:ea typeface="ＭＳ Ｐゴシック" panose="020B0600070205080204" pitchFamily="34" charset="-128"/>
                <a:sym typeface="Wingdings" pitchFamily="2" charset="2"/>
              </a:rPr>
              <a:t>undertaken jointly </a:t>
            </a:r>
            <a:r>
              <a:rPr lang="en-US" altLang="en-US" sz="2600" dirty="0">
                <a:ea typeface="ＭＳ Ｐゴシック" panose="020B0600070205080204" pitchFamily="34" charset="-128"/>
                <a:sym typeface="Wingdings" pitchFamily="2" charset="2"/>
              </a:rPr>
              <a:t>by all the countries, which will launch an auction to </a:t>
            </a:r>
            <a:r>
              <a:rPr lang="en-US" altLang="en-US" sz="2600" b="1" dirty="0">
                <a:ea typeface="ＭＳ Ｐゴシック" panose="020B0600070205080204" pitchFamily="34" charset="-128"/>
                <a:sym typeface="Wingdings" pitchFamily="2" charset="2"/>
              </a:rPr>
              <a:t>select a private investor </a:t>
            </a:r>
            <a:r>
              <a:rPr lang="en-US" altLang="en-US" sz="2600" dirty="0">
                <a:ea typeface="ＭＳ Ｐゴシック" panose="020B0600070205080204" pitchFamily="34" charset="-128"/>
                <a:sym typeface="Wingdings" pitchFamily="2" charset="2"/>
              </a:rPr>
              <a:t>to develop, and maintain the infrastructure..</a:t>
            </a:r>
          </a:p>
          <a:p>
            <a:pPr lvl="1">
              <a:lnSpc>
                <a:spcPct val="110000"/>
              </a:lnSpc>
            </a:pPr>
            <a:r>
              <a:rPr lang="en-US" altLang="en-US" sz="2400" dirty="0">
                <a:ea typeface="ＭＳ Ｐゴシック" panose="020B0600070205080204" pitchFamily="34" charset="-128"/>
                <a:sym typeface="Wingdings" pitchFamily="2" charset="2"/>
              </a:rPr>
              <a:t>A procedure must be established to allocate the project costs to each country. </a:t>
            </a:r>
          </a:p>
        </p:txBody>
      </p:sp>
    </p:spTree>
    <p:extLst>
      <p:ext uri="{BB962C8B-B14F-4D97-AF65-F5344CB8AC3E}">
        <p14:creationId xmlns:p14="http://schemas.microsoft.com/office/powerpoint/2010/main" val="360240457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BFA35-5D33-FCE9-4C37-0F37921414D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94FF844-0B5C-E93F-64A7-99278F9F42ED}"/>
              </a:ext>
            </a:extLst>
          </p:cNvPr>
          <p:cNvSpPr txBox="1"/>
          <p:nvPr/>
        </p:nvSpPr>
        <p:spPr>
          <a:xfrm>
            <a:off x="0" y="-10650"/>
            <a:ext cx="12190414" cy="6856376"/>
          </a:xfrm>
          <a:prstGeom prst="rect">
            <a:avLst/>
          </a:prstGeom>
          <a:solidFill>
            <a:srgbClr val="44B5C2"/>
          </a:solidFill>
        </p:spPr>
        <p:txBody>
          <a:bodyPr wrap="square" rtlCol="0">
            <a:spAutoFit/>
          </a:bodyPr>
          <a:lstStyle/>
          <a:p>
            <a:endParaRPr lang="en-GB" dirty="0"/>
          </a:p>
        </p:txBody>
      </p:sp>
      <p:sp>
        <p:nvSpPr>
          <p:cNvPr id="3" name="Title 1">
            <a:extLst>
              <a:ext uri="{FF2B5EF4-FFF2-40B4-BE49-F238E27FC236}">
                <a16:creationId xmlns:a16="http://schemas.microsoft.com/office/drawing/2014/main" id="{B65DF9E8-8C29-B1B8-AC11-D1984D432022}"/>
              </a:ext>
            </a:extLst>
          </p:cNvPr>
          <p:cNvSpPr txBox="1">
            <a:spLocks/>
          </p:cNvSpPr>
          <p:nvPr/>
        </p:nvSpPr>
        <p:spPr>
          <a:xfrm>
            <a:off x="768526" y="690717"/>
            <a:ext cx="10693110" cy="765065"/>
          </a:xfrm>
          <a:prstGeom prst="rect">
            <a:avLst/>
          </a:prstGeom>
          <a:ln w="12700">
            <a:noFill/>
            <a:miter lim="400000"/>
          </a:ln>
        </p:spPr>
        <p:txBody>
          <a:bodyPr>
            <a:normAutofit/>
          </a:bodyPr>
          <a:lstStyle>
            <a:lvl1pPr algn="ctr" defTabSz="1737360" rtl="0" eaLnBrk="1" latinLnBrk="0" hangingPunct="1">
              <a:lnSpc>
                <a:spcPct val="90000"/>
              </a:lnSpc>
              <a:spcBef>
                <a:spcPct val="0"/>
              </a:spcBef>
              <a:buNone/>
              <a:defRPr sz="6840" kern="1200">
                <a:solidFill>
                  <a:srgbClr val="FFFFFF"/>
                </a:solidFill>
                <a:latin typeface="Montserrat Bold"/>
                <a:ea typeface="Montserrat Bold"/>
                <a:cs typeface="Montserrat Bold"/>
                <a:sym typeface="Montserrat Bold"/>
              </a:defRPr>
            </a:lvl1pPr>
          </a:lstStyle>
          <a:p>
            <a:r>
              <a:rPr lang="en-US" sz="3600" b="1" dirty="0">
                <a:solidFill>
                  <a:srgbClr val="084672"/>
                </a:solidFill>
                <a:latin typeface="Avenir Black" panose="02000503020000020003" pitchFamily="2" charset="0"/>
              </a:rPr>
              <a:t>Outline</a:t>
            </a:r>
          </a:p>
        </p:txBody>
      </p:sp>
      <p:sp>
        <p:nvSpPr>
          <p:cNvPr id="4" name="Title 1">
            <a:extLst>
              <a:ext uri="{FF2B5EF4-FFF2-40B4-BE49-F238E27FC236}">
                <a16:creationId xmlns:a16="http://schemas.microsoft.com/office/drawing/2014/main" id="{7EDCB337-76F1-A57C-3A01-F05902EC8CF5}"/>
              </a:ext>
            </a:extLst>
          </p:cNvPr>
          <p:cNvSpPr txBox="1">
            <a:spLocks/>
          </p:cNvSpPr>
          <p:nvPr/>
        </p:nvSpPr>
        <p:spPr>
          <a:xfrm>
            <a:off x="571500" y="2012658"/>
            <a:ext cx="11162198" cy="3360615"/>
          </a:xfrm>
          <a:prstGeom prst="rect">
            <a:avLst/>
          </a:prstGeom>
          <a:ln w="12700">
            <a:noFill/>
            <a:miter lim="400000"/>
          </a:ln>
        </p:spPr>
        <p:txBody>
          <a:bodyPr vert="horz" lIns="91428" tIns="45714" rIns="91428" bIns="45714" rtlCol="0" anchor="ctr">
            <a:noAutofit/>
          </a:bodyPr>
          <a:lstStyle>
            <a:lvl1pPr algn="ctr" defTabSz="1737360" rtl="0" eaLnBrk="1" latinLnBrk="0" hangingPunct="1">
              <a:lnSpc>
                <a:spcPct val="90000"/>
              </a:lnSpc>
              <a:spcBef>
                <a:spcPct val="0"/>
              </a:spcBef>
              <a:buNone/>
              <a:defRPr sz="6840" kern="1200">
                <a:solidFill>
                  <a:srgbClr val="FFFFFF"/>
                </a:solidFill>
                <a:latin typeface="Montserrat Bold"/>
                <a:ea typeface="Montserrat Bold"/>
                <a:cs typeface="Montserrat Bold"/>
                <a:sym typeface="Montserrat Bold"/>
              </a:defRPr>
            </a:lvl1pPr>
          </a:lstStyle>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The benefits of cross-border trade / regional markets</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Does integration need markets?</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Markets facilitate advanced multinational integration</a:t>
            </a:r>
          </a:p>
          <a:p>
            <a:pPr marL="457200" indent="-457200" algn="l">
              <a:lnSpc>
                <a:spcPct val="100000"/>
              </a:lnSpc>
              <a:spcBef>
                <a:spcPts val="200"/>
              </a:spcBef>
              <a:spcAft>
                <a:spcPts val="200"/>
              </a:spcAft>
              <a:buClr>
                <a:schemeClr val="bg1"/>
              </a:buClr>
              <a:buFont typeface="Arial" panose="020B0604020202020204" pitchFamily="34" charset="0"/>
              <a:buChar char="•"/>
            </a:pPr>
            <a:r>
              <a:rPr lang="en-US" sz="2800" dirty="0">
                <a:solidFill>
                  <a:srgbClr val="084672"/>
                </a:solidFill>
                <a:latin typeface="+mn-lt"/>
              </a:rPr>
              <a:t>Issues to be addressed in the design and implementation of regional electricity markets </a:t>
            </a:r>
          </a:p>
          <a:p>
            <a:pPr marL="914309" lvl="1" indent="-457154">
              <a:spcBef>
                <a:spcPts val="200"/>
              </a:spcBef>
              <a:spcAft>
                <a:spcPts val="200"/>
              </a:spcAft>
              <a:buClr>
                <a:schemeClr val="bg1"/>
              </a:buClr>
              <a:buFont typeface="Arial" panose="020B0604020202020204" pitchFamily="34" charset="0"/>
              <a:buChar char="•"/>
            </a:pPr>
            <a:r>
              <a:rPr lang="en-US" sz="100" dirty="0">
                <a:solidFill>
                  <a:srgbClr val="084672"/>
                </a:solidFill>
                <a:latin typeface="+mn-lt"/>
              </a:rPr>
              <a:t>mmm</a:t>
            </a:r>
            <a:endParaRPr lang="en-US" sz="3000" dirty="0">
              <a:solidFill>
                <a:srgbClr val="084672"/>
              </a:solidFill>
              <a:latin typeface="+mn-lt"/>
            </a:endParaRP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Market design</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Governance</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dirty="0">
                <a:solidFill>
                  <a:srgbClr val="084672"/>
                </a:solidFill>
                <a:latin typeface="+mn-lt"/>
              </a:rPr>
              <a:t>Capacity expansion</a:t>
            </a:r>
          </a:p>
          <a:p>
            <a:pPr marL="714304" indent="-438106" algn="l">
              <a:lnSpc>
                <a:spcPct val="100000"/>
              </a:lnSpc>
              <a:spcBef>
                <a:spcPts val="200"/>
              </a:spcBef>
              <a:spcAft>
                <a:spcPts val="200"/>
              </a:spcAft>
              <a:buClr>
                <a:schemeClr val="bg1"/>
              </a:buClr>
              <a:buFont typeface="Arial" panose="020B0604020202020204" pitchFamily="34" charset="0"/>
              <a:buChar char="•"/>
            </a:pPr>
            <a:r>
              <a:rPr lang="en-US" sz="2600" b="1" dirty="0">
                <a:solidFill>
                  <a:srgbClr val="FFFF00"/>
                </a:solidFill>
                <a:latin typeface="+mn-lt"/>
              </a:rPr>
              <a:t>Transmission network utilization and system operation</a:t>
            </a:r>
          </a:p>
          <a:p>
            <a:pPr marL="714304" indent="-438106" algn="l">
              <a:lnSpc>
                <a:spcPct val="100000"/>
              </a:lnSpc>
              <a:spcBef>
                <a:spcPts val="200"/>
              </a:spcBef>
              <a:spcAft>
                <a:spcPts val="200"/>
              </a:spcAft>
              <a:buFont typeface="Arial" panose="020B0604020202020204" pitchFamily="34" charset="0"/>
              <a:buChar char="•"/>
            </a:pPr>
            <a:endParaRPr lang="en-US" sz="100" dirty="0">
              <a:solidFill>
                <a:schemeClr val="bg1"/>
              </a:solidFill>
              <a:latin typeface="+mn-lt"/>
            </a:endParaRPr>
          </a:p>
        </p:txBody>
      </p:sp>
    </p:spTree>
    <p:extLst>
      <p:ext uri="{BB962C8B-B14F-4D97-AF65-F5344CB8AC3E}">
        <p14:creationId xmlns:p14="http://schemas.microsoft.com/office/powerpoint/2010/main" val="41904748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170A6-BD02-8369-CA5E-1745FBCC3E48}"/>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B7B94E8C-F1D9-CF2E-3657-5B8E9601069D}"/>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9806A52D-1FF7-3705-F05F-1626EF77C63D}"/>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9A9F1B9F-0192-6461-6402-EED16F49FC94}"/>
              </a:ext>
            </a:extLst>
          </p:cNvPr>
          <p:cNvPicPr>
            <a:picLocks noChangeAspect="1"/>
          </p:cNvPicPr>
          <p:nvPr/>
        </p:nvPicPr>
        <p:blipFill>
          <a:blip r:embed="rId3"/>
          <a:stretch>
            <a:fillRect/>
          </a:stretch>
        </p:blipFill>
        <p:spPr>
          <a:xfrm>
            <a:off x="7637232" y="6134100"/>
            <a:ext cx="4484124" cy="658333"/>
          </a:xfrm>
          <a:prstGeom prst="rect">
            <a:avLst/>
          </a:prstGeom>
        </p:spPr>
      </p:pic>
      <p:sp>
        <p:nvSpPr>
          <p:cNvPr id="7" name="Title 23">
            <a:extLst>
              <a:ext uri="{FF2B5EF4-FFF2-40B4-BE49-F238E27FC236}">
                <a16:creationId xmlns:a16="http://schemas.microsoft.com/office/drawing/2014/main" id="{A557F5E8-25C3-63E1-D639-47B1F38DAD12}"/>
              </a:ext>
            </a:extLst>
          </p:cNvPr>
          <p:cNvSpPr txBox="1">
            <a:spLocks/>
          </p:cNvSpPr>
          <p:nvPr/>
        </p:nvSpPr>
        <p:spPr>
          <a:xfrm>
            <a:off x="449942" y="293841"/>
            <a:ext cx="11549133" cy="705226"/>
          </a:xfrm>
          <a:prstGeom prst="rect">
            <a:avLst/>
          </a:prstGeom>
        </p:spPr>
        <p:txBody>
          <a:bodyPr anchor="b"/>
          <a:lstStyle>
            <a:lvl1pPr algn="l" defTabSz="914400" rtl="0" eaLnBrk="1" latinLnBrk="0" hangingPunct="1">
              <a:lnSpc>
                <a:spcPct val="90000"/>
              </a:lnSpc>
              <a:spcBef>
                <a:spcPct val="0"/>
              </a:spcBef>
              <a:buNone/>
              <a:defRPr sz="3200" b="1" kern="1200">
                <a:solidFill>
                  <a:srgbClr val="088F9E"/>
                </a:solidFill>
                <a:latin typeface="+mn-lt"/>
                <a:ea typeface="+mj-ea"/>
                <a:cs typeface="+mj-cs"/>
              </a:defRPr>
            </a:lvl1pPr>
          </a:lstStyle>
          <a:p>
            <a:pPr>
              <a:buClrTx/>
              <a:buFontTx/>
            </a:pPr>
            <a:r>
              <a:rPr lang="en-GB" dirty="0">
                <a:solidFill>
                  <a:srgbClr val="084672"/>
                </a:solidFill>
              </a:rPr>
              <a:t>Cost allocation of regional transmission projects</a:t>
            </a:r>
            <a:br>
              <a:rPr lang="en-GB" dirty="0">
                <a:solidFill>
                  <a:srgbClr val="084672"/>
                </a:solidFill>
              </a:rPr>
            </a:br>
            <a:r>
              <a:rPr lang="en-GB" sz="3000" dirty="0">
                <a:solidFill>
                  <a:srgbClr val="084672"/>
                </a:solidFill>
              </a:rPr>
              <a:t>The principles</a:t>
            </a:r>
          </a:p>
        </p:txBody>
      </p:sp>
      <p:sp>
        <p:nvSpPr>
          <p:cNvPr id="2" name="Rectangle 2">
            <a:extLst>
              <a:ext uri="{FF2B5EF4-FFF2-40B4-BE49-F238E27FC236}">
                <a16:creationId xmlns:a16="http://schemas.microsoft.com/office/drawing/2014/main" id="{7A0CD829-BB9D-1CC9-33EE-06BC684C7BB1}"/>
              </a:ext>
            </a:extLst>
          </p:cNvPr>
          <p:cNvSpPr txBox="1">
            <a:spLocks noChangeArrowheads="1"/>
          </p:cNvSpPr>
          <p:nvPr/>
        </p:nvSpPr>
        <p:spPr>
          <a:xfrm>
            <a:off x="449943" y="1194419"/>
            <a:ext cx="11603328" cy="5101722"/>
          </a:xfrm>
          <a:prstGeom prst="rect">
            <a:avLst/>
          </a:prstGeom>
        </p:spPr>
        <p:txBody>
          <a:bodyPr>
            <a:norm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n-US" altLang="en-US" sz="2800" dirty="0">
                <a:ea typeface="ＭＳ Ｐゴシック" panose="020B0600070205080204" pitchFamily="34" charset="-128"/>
                <a:sym typeface="Wingdings" pitchFamily="2" charset="2"/>
              </a:rPr>
              <a:t>The transmission network charge applied to a network user in its country must give </a:t>
            </a:r>
            <a:r>
              <a:rPr lang="en-US" altLang="en-US" sz="2800" b="1" dirty="0">
                <a:ea typeface="ＭＳ Ｐゴシック" panose="020B0600070205080204" pitchFamily="34" charset="-128"/>
                <a:sym typeface="Wingdings" pitchFamily="2" charset="2"/>
              </a:rPr>
              <a:t>access to the entire regional market</a:t>
            </a:r>
          </a:p>
          <a:p>
            <a:pPr lvl="1">
              <a:lnSpc>
                <a:spcPct val="110000"/>
              </a:lnSpc>
            </a:pPr>
            <a:r>
              <a:rPr lang="en-US" altLang="en-US" sz="2600" dirty="0">
                <a:ea typeface="ＭＳ Ｐゴシック" panose="020B0600070205080204" pitchFamily="34" charset="-128"/>
                <a:sym typeface="Wingdings" pitchFamily="2" charset="2"/>
              </a:rPr>
              <a:t>This is a consequence of the “single system paradigm”</a:t>
            </a:r>
          </a:p>
          <a:p>
            <a:pPr>
              <a:lnSpc>
                <a:spcPct val="110000"/>
              </a:lnSpc>
            </a:pPr>
            <a:r>
              <a:rPr lang="en-US" altLang="en-US" sz="2800" b="1" dirty="0">
                <a:ea typeface="ＭＳ Ｐゴシック" panose="020B0600070205080204" pitchFamily="34" charset="-128"/>
                <a:sym typeface="Wingdings" pitchFamily="2" charset="2"/>
              </a:rPr>
              <a:t>Transmission charges must not depend on commercial transactions</a:t>
            </a:r>
            <a:r>
              <a:rPr lang="en-US" altLang="en-US" sz="2800" dirty="0">
                <a:ea typeface="ＭＳ Ｐゴシック" panose="020B0600070205080204" pitchFamily="34" charset="-128"/>
                <a:sym typeface="Wingdings" pitchFamily="2" charset="2"/>
              </a:rPr>
              <a:t>, but on the benefit obtained from (or “use of”) the network, or some proxy, if benefits are difficult to evaluate.</a:t>
            </a:r>
          </a:p>
          <a:p>
            <a:pPr lvl="1">
              <a:lnSpc>
                <a:spcPct val="110000"/>
              </a:lnSpc>
            </a:pPr>
            <a:r>
              <a:rPr lang="en-US" altLang="en-US" sz="2600" dirty="0">
                <a:ea typeface="ＭＳ Ｐゴシック" panose="020B0600070205080204" pitchFamily="34" charset="-128"/>
                <a:sym typeface="Wingdings" pitchFamily="2" charset="2"/>
              </a:rPr>
              <a:t>Ignoring this principle, levies too high charges on cross-border trade, killing it</a:t>
            </a:r>
          </a:p>
          <a:p>
            <a:pPr>
              <a:lnSpc>
                <a:spcPct val="110000"/>
              </a:lnSpc>
            </a:pPr>
            <a:r>
              <a:rPr lang="en-US" altLang="en-US" sz="2800" dirty="0">
                <a:ea typeface="ＭＳ Ｐゴシック" panose="020B0600070205080204" pitchFamily="34" charset="-128"/>
                <a:sym typeface="Wingdings" pitchFamily="2" charset="2"/>
              </a:rPr>
              <a:t>The sounder the regulation the lower the </a:t>
            </a:r>
            <a:r>
              <a:rPr lang="en-US" altLang="en-US" sz="2800" b="1" dirty="0">
                <a:ea typeface="ＭＳ Ｐゴシック" panose="020B0600070205080204" pitchFamily="34" charset="-128"/>
                <a:sym typeface="Wingdings" pitchFamily="2" charset="2"/>
              </a:rPr>
              <a:t>risk of opposition </a:t>
            </a:r>
            <a:r>
              <a:rPr lang="en-US" altLang="en-US" sz="2800" dirty="0">
                <a:ea typeface="ＭＳ Ｐゴシック" panose="020B0600070205080204" pitchFamily="34" charset="-128"/>
                <a:sym typeface="Wingdings" pitchFamily="2" charset="2"/>
              </a:rPr>
              <a:t>to a transmission project.</a:t>
            </a:r>
          </a:p>
        </p:txBody>
      </p:sp>
    </p:spTree>
    <p:extLst>
      <p:ext uri="{BB962C8B-B14F-4D97-AF65-F5344CB8AC3E}">
        <p14:creationId xmlns:p14="http://schemas.microsoft.com/office/powerpoint/2010/main" val="23193113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5B7A16A-8ECD-F88C-C0A8-622484A3A65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6365737-5E5E-1B86-F7C3-DA2E78715B09}"/>
              </a:ext>
            </a:extLst>
          </p:cNvPr>
          <p:cNvSpPr txBox="1"/>
          <p:nvPr/>
        </p:nvSpPr>
        <p:spPr>
          <a:xfrm>
            <a:off x="339589" y="694668"/>
            <a:ext cx="11624430" cy="4939171"/>
          </a:xfrm>
          <a:prstGeom prst="rect">
            <a:avLst/>
          </a:prstGeom>
          <a:noFill/>
        </p:spPr>
        <p:txBody>
          <a:bodyPr wrap="square" rtlCol="0">
            <a:spAutoFit/>
          </a:bodyPr>
          <a:lstStyle/>
          <a:p>
            <a:pPr algn="ctr"/>
            <a:endParaRPr lang="en-US" sz="700" b="1" dirty="0">
              <a:solidFill>
                <a:schemeClr val="accent1">
                  <a:lumMod val="75000"/>
                </a:schemeClr>
              </a:solidFill>
            </a:endParaRPr>
          </a:p>
          <a:p>
            <a:pPr algn="ctr"/>
            <a:r>
              <a:rPr lang="en-US" sz="3200" b="1" dirty="0">
                <a:solidFill>
                  <a:srgbClr val="084672"/>
                </a:solidFill>
              </a:rPr>
              <a:t>Transmission network charges must not depend on commercial transactions</a:t>
            </a:r>
          </a:p>
          <a:p>
            <a:pPr algn="ctr">
              <a:spcBef>
                <a:spcPts val="1200"/>
              </a:spcBef>
              <a:spcAft>
                <a:spcPts val="1200"/>
              </a:spcAft>
            </a:pPr>
            <a:r>
              <a:rPr lang="en-US" sz="2800" dirty="0">
                <a:solidFill>
                  <a:schemeClr val="tx1"/>
                </a:solidFill>
              </a:rPr>
              <a:t>Therefore…</a:t>
            </a:r>
          </a:p>
          <a:p>
            <a:pPr algn="ctr">
              <a:spcBef>
                <a:spcPts val="1200"/>
              </a:spcBef>
            </a:pPr>
            <a:r>
              <a:rPr lang="en-US" sz="2800" i="1" dirty="0">
                <a:solidFill>
                  <a:schemeClr val="tx1"/>
                </a:solidFill>
              </a:rPr>
              <a:t>A generator in Togo and an industry in Senegal engaged in a bilateral electricity contract, must pay a single transmission charge in their respective countries, according to the “Single System paradigm”. </a:t>
            </a:r>
          </a:p>
          <a:p>
            <a:pPr algn="ctr">
              <a:spcBef>
                <a:spcPts val="1200"/>
              </a:spcBef>
            </a:pPr>
            <a:r>
              <a:rPr lang="en-US" sz="2800" i="1" dirty="0">
                <a:solidFill>
                  <a:schemeClr val="tx1"/>
                </a:solidFill>
              </a:rPr>
              <a:t>These charges are the same as if the generator in Togo were selling to an industrial customer in Togo or if the industry in Senegal were purchasing electricity from a generator in Senegal.</a:t>
            </a:r>
          </a:p>
        </p:txBody>
      </p:sp>
    </p:spTree>
    <p:extLst>
      <p:ext uri="{BB962C8B-B14F-4D97-AF65-F5344CB8AC3E}">
        <p14:creationId xmlns:p14="http://schemas.microsoft.com/office/powerpoint/2010/main" val="13683855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E4795-F173-8554-D2E8-F171CA3AE6EB}"/>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DD88C4E2-8083-1723-6158-3EF0F656A0D1}"/>
              </a:ext>
            </a:extLst>
          </p:cNvPr>
          <p:cNvPicPr>
            <a:picLocks noChangeAspect="1"/>
          </p:cNvPicPr>
          <p:nvPr/>
        </p:nvPicPr>
        <p:blipFill>
          <a:blip r:embed="rId3"/>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B5341220-3BA7-F51A-E058-7CB9754FFCD7}"/>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C4101CDC-C498-B8E5-4185-F717C58484C2}"/>
              </a:ext>
            </a:extLst>
          </p:cNvPr>
          <p:cNvPicPr>
            <a:picLocks noChangeAspect="1"/>
          </p:cNvPicPr>
          <p:nvPr/>
        </p:nvPicPr>
        <p:blipFill>
          <a:blip r:embed="rId4"/>
          <a:stretch>
            <a:fillRect/>
          </a:stretch>
        </p:blipFill>
        <p:spPr>
          <a:xfrm>
            <a:off x="7637232" y="6134100"/>
            <a:ext cx="4484124" cy="658333"/>
          </a:xfrm>
          <a:prstGeom prst="rect">
            <a:avLst/>
          </a:prstGeom>
        </p:spPr>
      </p:pic>
      <p:sp>
        <p:nvSpPr>
          <p:cNvPr id="7" name="Title 23">
            <a:extLst>
              <a:ext uri="{FF2B5EF4-FFF2-40B4-BE49-F238E27FC236}">
                <a16:creationId xmlns:a16="http://schemas.microsoft.com/office/drawing/2014/main" id="{AAA84D37-1DA5-B7E0-1845-DE5AFB52EF01}"/>
              </a:ext>
            </a:extLst>
          </p:cNvPr>
          <p:cNvSpPr txBox="1">
            <a:spLocks/>
          </p:cNvSpPr>
          <p:nvPr/>
        </p:nvSpPr>
        <p:spPr>
          <a:xfrm>
            <a:off x="449942" y="293841"/>
            <a:ext cx="11549133" cy="705226"/>
          </a:xfrm>
          <a:prstGeom prst="rect">
            <a:avLst/>
          </a:prstGeom>
        </p:spPr>
        <p:txBody>
          <a:bodyPr anchor="b"/>
          <a:lstStyle>
            <a:lvl1pPr algn="l" defTabSz="914400" rtl="0" eaLnBrk="1" latinLnBrk="0" hangingPunct="1">
              <a:lnSpc>
                <a:spcPct val="90000"/>
              </a:lnSpc>
              <a:spcBef>
                <a:spcPct val="0"/>
              </a:spcBef>
              <a:buNone/>
              <a:defRPr sz="3200" b="1" kern="1200">
                <a:solidFill>
                  <a:srgbClr val="088F9E"/>
                </a:solidFill>
                <a:latin typeface="+mn-lt"/>
                <a:ea typeface="+mj-ea"/>
                <a:cs typeface="+mj-cs"/>
              </a:defRPr>
            </a:lvl1pPr>
          </a:lstStyle>
          <a:p>
            <a:pPr>
              <a:buClrTx/>
              <a:buFontTx/>
            </a:pPr>
            <a:r>
              <a:rPr lang="en-GB" dirty="0">
                <a:solidFill>
                  <a:srgbClr val="084672"/>
                </a:solidFill>
              </a:rPr>
              <a:t>Cost allocation of regional transmission projects</a:t>
            </a:r>
            <a:br>
              <a:rPr lang="en-GB" dirty="0">
                <a:solidFill>
                  <a:srgbClr val="084672"/>
                </a:solidFill>
              </a:rPr>
            </a:br>
            <a:r>
              <a:rPr lang="en-GB" sz="3000" dirty="0">
                <a:solidFill>
                  <a:srgbClr val="084672"/>
                </a:solidFill>
              </a:rPr>
              <a:t>A pragmatic approach based on “best practice”</a:t>
            </a:r>
          </a:p>
        </p:txBody>
      </p:sp>
      <p:sp>
        <p:nvSpPr>
          <p:cNvPr id="2" name="Rectangle 2">
            <a:extLst>
              <a:ext uri="{FF2B5EF4-FFF2-40B4-BE49-F238E27FC236}">
                <a16:creationId xmlns:a16="http://schemas.microsoft.com/office/drawing/2014/main" id="{C20A2A2F-2A87-233A-9F80-17963C65FCFF}"/>
              </a:ext>
            </a:extLst>
          </p:cNvPr>
          <p:cNvSpPr txBox="1">
            <a:spLocks noChangeArrowheads="1"/>
          </p:cNvSpPr>
          <p:nvPr/>
        </p:nvSpPr>
        <p:spPr>
          <a:xfrm>
            <a:off x="449942" y="1176828"/>
            <a:ext cx="11257932" cy="5486074"/>
          </a:xfrm>
          <a:prstGeom prst="rect">
            <a:avLst/>
          </a:prstGeom>
        </p:spPr>
        <p:txBody>
          <a:bodyPr>
            <a:norm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n-US" altLang="en-US" sz="2800" dirty="0">
                <a:ea typeface="ＭＳ Ｐゴシック" panose="020B0600070205080204" pitchFamily="34" charset="-128"/>
                <a:sym typeface="Wingdings" pitchFamily="2" charset="2"/>
              </a:rPr>
              <a:t>Avoid “</a:t>
            </a:r>
            <a:r>
              <a:rPr lang="en-US" altLang="en-US" sz="2800" b="1" dirty="0">
                <a:ea typeface="ＭＳ Ｐゴシック" panose="020B0600070205080204" pitchFamily="34" charset="-128"/>
                <a:sym typeface="Wingdings" pitchFamily="2" charset="2"/>
              </a:rPr>
              <a:t>pancaking</a:t>
            </a:r>
            <a:r>
              <a:rPr lang="en-US" altLang="en-US" sz="2800" dirty="0">
                <a:ea typeface="ＭＳ Ｐゴシック" panose="020B0600070205080204" pitchFamily="34" charset="-128"/>
                <a:sym typeface="Wingdings" pitchFamily="2" charset="2"/>
              </a:rPr>
              <a:t>” &amp; charges associated to </a:t>
            </a:r>
            <a:r>
              <a:rPr lang="en-US" altLang="en-US" sz="2800" b="1" dirty="0">
                <a:ea typeface="ＭＳ Ｐゴシック" panose="020B0600070205080204" pitchFamily="34" charset="-128"/>
                <a:sym typeface="Wingdings" pitchFamily="2" charset="2"/>
              </a:rPr>
              <a:t>commercial transactions.</a:t>
            </a:r>
            <a:endParaRPr lang="en-US" altLang="en-US" sz="2800" dirty="0">
              <a:ea typeface="ＭＳ Ｐゴシック" panose="020B0600070205080204" pitchFamily="34" charset="-128"/>
              <a:sym typeface="Wingdings" pitchFamily="2" charset="2"/>
            </a:endParaRPr>
          </a:p>
          <a:p>
            <a:pPr>
              <a:lnSpc>
                <a:spcPct val="110000"/>
              </a:lnSpc>
            </a:pPr>
            <a:r>
              <a:rPr lang="en-US" altLang="en-US" sz="2800" dirty="0">
                <a:ea typeface="ＭＳ Ｐゴシック" panose="020B0600070205080204" pitchFamily="34" charset="-128"/>
                <a:sym typeface="Wingdings" pitchFamily="2" charset="2"/>
              </a:rPr>
              <a:t>Agreement </a:t>
            </a:r>
            <a:r>
              <a:rPr lang="en-US" altLang="en-US" sz="2800" b="1" dirty="0">
                <a:ea typeface="ＭＳ Ｐゴシック" panose="020B0600070205080204" pitchFamily="34" charset="-128"/>
                <a:sym typeface="Wingdings" pitchFamily="2" charset="2"/>
              </a:rPr>
              <a:t>among countries </a:t>
            </a:r>
            <a:r>
              <a:rPr lang="en-US" altLang="en-US" sz="2800" dirty="0">
                <a:ea typeface="ＭＳ Ｐゴシック" panose="020B0600070205080204" pitchFamily="34" charset="-128"/>
                <a:sym typeface="Wingdings" pitchFamily="2" charset="2"/>
              </a:rPr>
              <a:t>for a </a:t>
            </a:r>
            <a:r>
              <a:rPr lang="en-US" altLang="en-US" sz="2800" b="1" dirty="0">
                <a:ea typeface="ＭＳ Ｐゴシック" panose="020B0600070205080204" pitchFamily="34" charset="-128"/>
                <a:sym typeface="Wingdings" pitchFamily="2" charset="2"/>
              </a:rPr>
              <a:t>stable</a:t>
            </a:r>
            <a:r>
              <a:rPr lang="en-US" altLang="en-US" sz="2800" dirty="0">
                <a:ea typeface="ＭＳ Ｐゴシック" panose="020B0600070205080204" pitchFamily="34" charset="-128"/>
                <a:sym typeface="Wingdings" pitchFamily="2" charset="2"/>
              </a:rPr>
              <a:t> </a:t>
            </a:r>
            <a:r>
              <a:rPr lang="en-US" altLang="en-US" sz="2800" b="1" dirty="0">
                <a:ea typeface="ＭＳ Ｐゴシック" panose="020B0600070205080204" pitchFamily="34" charset="-128"/>
                <a:sym typeface="Wingdings" pitchFamily="2" charset="2"/>
              </a:rPr>
              <a:t>allocation to countries </a:t>
            </a:r>
            <a:r>
              <a:rPr lang="en-US" altLang="en-US" sz="2800" dirty="0">
                <a:ea typeface="ＭＳ Ｐゴシック" panose="020B0600070205080204" pitchFamily="34" charset="-128"/>
                <a:sym typeface="Wingdings" pitchFamily="2" charset="2"/>
              </a:rPr>
              <a:t>of the cost of </a:t>
            </a:r>
            <a:r>
              <a:rPr lang="en-US" altLang="en-US" sz="2800" b="1" dirty="0">
                <a:ea typeface="ＭＳ Ｐゴシック" panose="020B0600070205080204" pitchFamily="34" charset="-128"/>
                <a:sym typeface="Wingdings" pitchFamily="2" charset="2"/>
              </a:rPr>
              <a:t>major projects.</a:t>
            </a:r>
          </a:p>
          <a:p>
            <a:pPr lvl="1">
              <a:lnSpc>
                <a:spcPct val="110000"/>
              </a:lnSpc>
            </a:pPr>
            <a:r>
              <a:rPr lang="en-US" altLang="en-US" sz="2600" dirty="0">
                <a:ea typeface="ＭＳ Ｐゴシック" panose="020B0600070205080204" pitchFamily="34" charset="-128"/>
                <a:sym typeface="Wingdings" pitchFamily="2" charset="2"/>
              </a:rPr>
              <a:t>Try allocation to countries based on estimated benefits, otherwise…</a:t>
            </a:r>
          </a:p>
          <a:p>
            <a:pPr lvl="1">
              <a:lnSpc>
                <a:spcPct val="110000"/>
              </a:lnSpc>
            </a:pPr>
            <a:r>
              <a:rPr lang="en-US" altLang="en-US" sz="2600" dirty="0">
                <a:ea typeface="ＭＳ Ｐゴシック" panose="020B0600070205080204" pitchFamily="34" charset="-128"/>
                <a:sym typeface="Wingdings" pitchFamily="2" charset="2"/>
              </a:rPr>
              <a:t>… </a:t>
            </a:r>
            <a:r>
              <a:rPr lang="en-US" altLang="en-US" sz="2600" b="1" dirty="0">
                <a:ea typeface="ＭＳ Ｐゴシック" panose="020B0600070205080204" pitchFamily="34" charset="-128"/>
                <a:sym typeface="Wingdings" pitchFamily="2" charset="2"/>
              </a:rPr>
              <a:t>track sources and sinks </a:t>
            </a:r>
            <a:r>
              <a:rPr lang="en-US" altLang="en-US" sz="2600" dirty="0">
                <a:ea typeface="ＭＳ Ｐゴシック" panose="020B0600070205080204" pitchFamily="34" charset="-128"/>
                <a:sym typeface="Wingdings" pitchFamily="2" charset="2"/>
              </a:rPr>
              <a:t>of actual or forecasted flows, minimizing the use of extra assumptions.</a:t>
            </a:r>
          </a:p>
          <a:p>
            <a:pPr>
              <a:lnSpc>
                <a:spcPct val="110000"/>
              </a:lnSpc>
            </a:pPr>
            <a:r>
              <a:rPr lang="en-US" altLang="en-US" sz="2800" dirty="0">
                <a:ea typeface="ＭＳ Ｐゴシック" panose="020B0600070205080204" pitchFamily="34" charset="-128"/>
                <a:sym typeface="Wingdings" pitchFamily="2" charset="2"/>
              </a:rPr>
              <a:t>Tracking sources &amp; sinks allows determining </a:t>
            </a:r>
            <a:r>
              <a:rPr lang="en-US" altLang="en-US" sz="2800" b="1" dirty="0">
                <a:ea typeface="ＭＳ Ｐゴシック" panose="020B0600070205080204" pitchFamily="34" charset="-128"/>
                <a:sym typeface="Wingdings" pitchFamily="2" charset="2"/>
              </a:rPr>
              <a:t>inter-country compensations</a:t>
            </a:r>
            <a:r>
              <a:rPr lang="en-US" altLang="en-US" sz="2800" dirty="0">
                <a:ea typeface="ＭＳ Ｐゴシック" panose="020B0600070205080204" pitchFamily="34" charset="-128"/>
                <a:sym typeface="Wingdings" pitchFamily="2" charset="2"/>
              </a:rPr>
              <a:t>. </a:t>
            </a:r>
          </a:p>
          <a:p>
            <a:pPr lvl="1">
              <a:lnSpc>
                <a:spcPct val="110000"/>
              </a:lnSpc>
            </a:pPr>
            <a:r>
              <a:rPr lang="en-US" altLang="en-US" sz="2600" dirty="0">
                <a:ea typeface="ＭＳ Ｐゴシック" panose="020B0600070205080204" pitchFamily="34" charset="-128"/>
                <a:sym typeface="Wingdings" pitchFamily="2" charset="2"/>
              </a:rPr>
              <a:t>After that, each country will allocate internally the modified transmission total cost following its own principles.</a:t>
            </a:r>
          </a:p>
        </p:txBody>
      </p:sp>
    </p:spTree>
    <p:extLst>
      <p:ext uri="{BB962C8B-B14F-4D97-AF65-F5344CB8AC3E}">
        <p14:creationId xmlns:p14="http://schemas.microsoft.com/office/powerpoint/2010/main" val="29966579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B77CE-FE68-AEB0-83A6-DFB82D772FFC}"/>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70EDDB7D-2D7F-9B35-7299-5B5C15D0A9B6}"/>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CBB51DF3-F97E-DBA7-11CA-3EBF4144F80F}"/>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9D0B22C8-6C2F-7DEE-1ADB-CCEEF8ED9672}"/>
              </a:ext>
            </a:extLst>
          </p:cNvPr>
          <p:cNvPicPr>
            <a:picLocks noChangeAspect="1"/>
          </p:cNvPicPr>
          <p:nvPr/>
        </p:nvPicPr>
        <p:blipFill>
          <a:blip r:embed="rId3"/>
          <a:stretch>
            <a:fillRect/>
          </a:stretch>
        </p:blipFill>
        <p:spPr>
          <a:xfrm>
            <a:off x="7637232" y="6134100"/>
            <a:ext cx="4484124" cy="658333"/>
          </a:xfrm>
          <a:prstGeom prst="rect">
            <a:avLst/>
          </a:prstGeom>
        </p:spPr>
      </p:pic>
      <p:sp>
        <p:nvSpPr>
          <p:cNvPr id="7" name="Title 23">
            <a:extLst>
              <a:ext uri="{FF2B5EF4-FFF2-40B4-BE49-F238E27FC236}">
                <a16:creationId xmlns:a16="http://schemas.microsoft.com/office/drawing/2014/main" id="{E025D3C7-A7E5-DA84-E500-FCEDC35E6E45}"/>
              </a:ext>
            </a:extLst>
          </p:cNvPr>
          <p:cNvSpPr txBox="1">
            <a:spLocks/>
          </p:cNvSpPr>
          <p:nvPr/>
        </p:nvSpPr>
        <p:spPr>
          <a:xfrm>
            <a:off x="449942" y="319241"/>
            <a:ext cx="11549133" cy="705226"/>
          </a:xfrm>
          <a:prstGeom prst="rect">
            <a:avLst/>
          </a:prstGeom>
        </p:spPr>
        <p:txBody>
          <a:bodyPr anchor="b"/>
          <a:lstStyle>
            <a:lvl1pPr algn="l" defTabSz="914400" rtl="0" eaLnBrk="1" latinLnBrk="0" hangingPunct="1">
              <a:lnSpc>
                <a:spcPct val="90000"/>
              </a:lnSpc>
              <a:spcBef>
                <a:spcPct val="0"/>
              </a:spcBef>
              <a:buNone/>
              <a:defRPr sz="3200" b="1" kern="1200">
                <a:solidFill>
                  <a:srgbClr val="088F9E"/>
                </a:solidFill>
                <a:latin typeface="+mn-lt"/>
                <a:ea typeface="+mj-ea"/>
                <a:cs typeface="+mj-cs"/>
              </a:defRPr>
            </a:lvl1pPr>
          </a:lstStyle>
          <a:p>
            <a:pPr>
              <a:buClrTx/>
              <a:buFontTx/>
            </a:pPr>
            <a:r>
              <a:rPr lang="en-GB" dirty="0">
                <a:solidFill>
                  <a:srgbClr val="084672"/>
                </a:solidFill>
              </a:rPr>
              <a:t>Cost allocation of regional transmission projects</a:t>
            </a:r>
            <a:br>
              <a:rPr lang="en-GB" dirty="0">
                <a:solidFill>
                  <a:srgbClr val="084672"/>
                </a:solidFill>
              </a:rPr>
            </a:br>
            <a:r>
              <a:rPr lang="en-GB" sz="3000" dirty="0">
                <a:solidFill>
                  <a:srgbClr val="084672"/>
                </a:solidFill>
              </a:rPr>
              <a:t>A pragmatic approach based on “best practice”</a:t>
            </a:r>
          </a:p>
        </p:txBody>
      </p:sp>
      <p:sp>
        <p:nvSpPr>
          <p:cNvPr id="2" name="Rectangle 2">
            <a:extLst>
              <a:ext uri="{FF2B5EF4-FFF2-40B4-BE49-F238E27FC236}">
                <a16:creationId xmlns:a16="http://schemas.microsoft.com/office/drawing/2014/main" id="{D2DCEC75-93D3-B05F-DF76-32349253EEAA}"/>
              </a:ext>
            </a:extLst>
          </p:cNvPr>
          <p:cNvSpPr txBox="1">
            <a:spLocks noChangeArrowheads="1"/>
          </p:cNvSpPr>
          <p:nvPr/>
        </p:nvSpPr>
        <p:spPr>
          <a:xfrm>
            <a:off x="449942" y="1126027"/>
            <a:ext cx="11219837" cy="5519613"/>
          </a:xfrm>
          <a:prstGeom prst="rect">
            <a:avLst/>
          </a:prstGeom>
        </p:spPr>
        <p:txBody>
          <a:bodyPr>
            <a:norm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en-US" altLang="en-US" sz="2800" dirty="0">
                <a:ea typeface="ＭＳ Ｐゴシック" panose="020B0600070205080204" pitchFamily="34" charset="-128"/>
                <a:sym typeface="Wingdings" pitchFamily="2" charset="2"/>
              </a:rPr>
              <a:t>In </a:t>
            </a:r>
            <a:r>
              <a:rPr lang="en-US" altLang="en-US" sz="2800" b="1" dirty="0">
                <a:ea typeface="ＭＳ Ｐゴシック" panose="020B0600070205080204" pitchFamily="34" charset="-128"/>
                <a:sym typeface="Wingdings" pitchFamily="2" charset="2"/>
              </a:rPr>
              <a:t>major projects </a:t>
            </a:r>
            <a:r>
              <a:rPr lang="en-US" altLang="en-US" sz="2800" dirty="0">
                <a:ea typeface="ＭＳ Ｐゴシック" panose="020B0600070205080204" pitchFamily="34" charset="-128"/>
                <a:sym typeface="Wingdings" pitchFamily="2" charset="2"/>
              </a:rPr>
              <a:t>it might be possible to </a:t>
            </a:r>
            <a:r>
              <a:rPr lang="en-US" altLang="en-US" sz="2800" b="1" dirty="0">
                <a:ea typeface="ＭＳ Ｐゴシック" panose="020B0600070205080204" pitchFamily="34" charset="-128"/>
                <a:sym typeface="Wingdings" pitchFamily="2" charset="2"/>
              </a:rPr>
              <a:t>negotiate</a:t>
            </a:r>
            <a:r>
              <a:rPr lang="en-US" altLang="en-US" sz="2800" dirty="0">
                <a:ea typeface="ＭＳ Ｐゴシック" panose="020B0600070205080204" pitchFamily="34" charset="-128"/>
                <a:sym typeface="Wingdings" pitchFamily="2" charset="2"/>
              </a:rPr>
              <a:t> the percentage to be allocated to each country</a:t>
            </a:r>
          </a:p>
          <a:p>
            <a:pPr>
              <a:lnSpc>
                <a:spcPct val="110000"/>
              </a:lnSpc>
            </a:pPr>
            <a:r>
              <a:rPr lang="en-US" altLang="en-US" sz="2800" dirty="0">
                <a:ea typeface="ＭＳ Ｐゴシック" panose="020B0600070205080204" pitchFamily="34" charset="-128"/>
                <a:sym typeface="Wingdings" pitchFamily="2" charset="2"/>
              </a:rPr>
              <a:t>Otherwise, &amp; </a:t>
            </a:r>
            <a:r>
              <a:rPr lang="en-US" altLang="en-US" sz="2800" b="1" dirty="0">
                <a:ea typeface="ＭＳ Ｐゴシック" panose="020B0600070205080204" pitchFamily="34" charset="-128"/>
                <a:sym typeface="Wingdings" pitchFamily="2" charset="2"/>
              </a:rPr>
              <a:t>for minor projects &amp; the existing grid</a:t>
            </a:r>
            <a:r>
              <a:rPr lang="en-US" altLang="en-US" sz="2800" dirty="0">
                <a:ea typeface="ＭＳ Ｐゴシック" panose="020B0600070205080204" pitchFamily="34" charset="-128"/>
                <a:sym typeface="Wingdings" pitchFamily="2" charset="2"/>
              </a:rPr>
              <a:t>, use some </a:t>
            </a:r>
            <a:r>
              <a:rPr lang="en-US" altLang="en-US" sz="2800" b="1" dirty="0">
                <a:ea typeface="ＭＳ Ｐゴシック" panose="020B0600070205080204" pitchFamily="34" charset="-128"/>
                <a:sym typeface="Wingdings" pitchFamily="2" charset="2"/>
              </a:rPr>
              <a:t>tracking-flows method </a:t>
            </a:r>
            <a:r>
              <a:rPr lang="en-US" altLang="en-US" sz="2800" dirty="0">
                <a:ea typeface="ＭＳ Ｐゴシック" panose="020B0600070205080204" pitchFamily="34" charset="-128"/>
                <a:sym typeface="Wingdings" pitchFamily="2" charset="2"/>
              </a:rPr>
              <a:t>applied to </a:t>
            </a:r>
            <a:r>
              <a:rPr lang="en-US" altLang="en-US" sz="2800" b="1" dirty="0">
                <a:ea typeface="ＭＳ Ｐゴシック" panose="020B0600070205080204" pitchFamily="34" charset="-128"/>
                <a:sym typeface="Wingdings" pitchFamily="2" charset="2"/>
              </a:rPr>
              <a:t>actual past or future estimated </a:t>
            </a:r>
            <a:r>
              <a:rPr lang="en-US" altLang="en-US" sz="2800" dirty="0">
                <a:ea typeface="ＭＳ Ｐゴシック" panose="020B0600070205080204" pitchFamily="34" charset="-128"/>
                <a:sym typeface="Wingdings" pitchFamily="2" charset="2"/>
              </a:rPr>
              <a:t>flow patterns to assign the use (&amp; cost) of each asset to individual generation plants &amp; loads…</a:t>
            </a:r>
          </a:p>
          <a:p>
            <a:pPr lvl="1">
              <a:lnSpc>
                <a:spcPct val="110000"/>
              </a:lnSpc>
            </a:pPr>
            <a:r>
              <a:rPr lang="en-US" altLang="en-US" sz="2600" dirty="0">
                <a:ea typeface="ＭＳ Ｐゴシック" panose="020B0600070205080204" pitchFamily="34" charset="-128"/>
                <a:sym typeface="Wingdings" pitchFamily="2" charset="2"/>
              </a:rPr>
              <a:t>… &amp; then to countries, by </a:t>
            </a:r>
            <a:r>
              <a:rPr lang="en-US" altLang="en-US" sz="2600" b="1" dirty="0">
                <a:ea typeface="ＭＳ Ｐゴシック" panose="020B0600070205080204" pitchFamily="34" charset="-128"/>
                <a:sym typeface="Wingdings" pitchFamily="2" charset="2"/>
              </a:rPr>
              <a:t>aggregation</a:t>
            </a:r>
            <a:r>
              <a:rPr lang="en-US" altLang="en-US" sz="2600" dirty="0">
                <a:ea typeface="ＭＳ Ｐゴシック" panose="020B0600070205080204" pitchFamily="34" charset="-128"/>
                <a:sym typeface="Wingdings" pitchFamily="2" charset="2"/>
              </a:rPr>
              <a:t>. </a:t>
            </a:r>
          </a:p>
          <a:p>
            <a:pPr lvl="2">
              <a:lnSpc>
                <a:spcPct val="110000"/>
              </a:lnSpc>
            </a:pPr>
            <a:r>
              <a:rPr lang="en-US" altLang="en-US" sz="2600" dirty="0">
                <a:ea typeface="ＭＳ Ｐゴシック" panose="020B0600070205080204" pitchFamily="34" charset="-128"/>
                <a:sym typeface="Wingdings" pitchFamily="2" charset="2"/>
              </a:rPr>
              <a:t>This results in the </a:t>
            </a:r>
            <a:r>
              <a:rPr lang="en-US" altLang="en-US" sz="2600" b="1" dirty="0">
                <a:ea typeface="ＭＳ Ｐゴシック" panose="020B0600070205080204" pitchFamily="34" charset="-128"/>
                <a:sym typeface="Wingdings" pitchFamily="2" charset="2"/>
              </a:rPr>
              <a:t>desired percentages </a:t>
            </a:r>
            <a:r>
              <a:rPr lang="en-US" altLang="en-US" sz="2600" dirty="0">
                <a:ea typeface="ＭＳ Ｐゴシック" panose="020B0600070205080204" pitchFamily="34" charset="-128"/>
                <a:sym typeface="Wingdings" pitchFamily="2" charset="2"/>
              </a:rPr>
              <a:t>for large projects &amp; in </a:t>
            </a:r>
            <a:r>
              <a:rPr lang="en-US" altLang="en-US" sz="2600" b="1" dirty="0">
                <a:ea typeface="ＭＳ Ｐゴシック" panose="020B0600070205080204" pitchFamily="34" charset="-128"/>
                <a:sym typeface="Wingdings" pitchFamily="2" charset="2"/>
              </a:rPr>
              <a:t>inter-country compensations</a:t>
            </a:r>
            <a:r>
              <a:rPr lang="en-US" altLang="en-US" sz="2600" dirty="0">
                <a:ea typeface="ＭＳ Ｐゴシック" panose="020B0600070205080204" pitchFamily="34" charset="-128"/>
                <a:sym typeface="Wingdings" pitchFamily="2" charset="2"/>
              </a:rPr>
              <a:t> for the rest of the network. </a:t>
            </a:r>
          </a:p>
          <a:p>
            <a:pPr lvl="1">
              <a:lnSpc>
                <a:spcPct val="110000"/>
              </a:lnSpc>
            </a:pPr>
            <a:r>
              <a:rPr lang="en-US" altLang="en-US" sz="2600" dirty="0">
                <a:ea typeface="ＭＳ Ｐゴシック" panose="020B0600070205080204" pitchFamily="34" charset="-128"/>
                <a:sym typeface="Wingdings" pitchFamily="2" charset="2"/>
              </a:rPr>
              <a:t>The </a:t>
            </a:r>
            <a:r>
              <a:rPr lang="en-US" altLang="en-US" sz="2600" b="1" dirty="0">
                <a:ea typeface="ＭＳ Ｐゴシック" panose="020B0600070205080204" pitchFamily="34" charset="-128"/>
                <a:sym typeface="Wingdings" pitchFamily="2" charset="2"/>
              </a:rPr>
              <a:t>average participations method </a:t>
            </a:r>
            <a:r>
              <a:rPr lang="en-US" altLang="en-US" sz="2600" dirty="0">
                <a:ea typeface="ＭＳ Ｐゴシック" panose="020B0600070205080204" pitchFamily="34" charset="-128"/>
                <a:sym typeface="Wingdings" pitchFamily="2" charset="2"/>
              </a:rPr>
              <a:t>can be trusted for this job. </a:t>
            </a:r>
          </a:p>
        </p:txBody>
      </p:sp>
    </p:spTree>
    <p:extLst>
      <p:ext uri="{BB962C8B-B14F-4D97-AF65-F5344CB8AC3E}">
        <p14:creationId xmlns:p14="http://schemas.microsoft.com/office/powerpoint/2010/main" val="3587639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1B1104-06F5-F2E3-0EA2-B56979B2800D}"/>
              </a:ext>
            </a:extLst>
          </p:cNvPr>
          <p:cNvSpPr txBox="1"/>
          <p:nvPr/>
        </p:nvSpPr>
        <p:spPr>
          <a:xfrm>
            <a:off x="450317" y="6196519"/>
            <a:ext cx="11298875" cy="666977"/>
          </a:xfrm>
          <a:prstGeom prst="rect">
            <a:avLst/>
          </a:prstGeom>
          <a:noFill/>
        </p:spPr>
        <p:txBody>
          <a:bodyPr wrap="square" rtlCol="0">
            <a:spAutoFit/>
          </a:bodyPr>
          <a:lstStyle/>
          <a:p>
            <a:pPr algn="ctr"/>
            <a:r>
              <a:rPr lang="en-GB" dirty="0">
                <a:hlinkClick r:id="rId2"/>
              </a:rPr>
              <a:t>https://www.esmap.org/publications/guidelines-transmission-pricing-and-cost-allocation-regional-power-trade</a:t>
            </a:r>
            <a:r>
              <a:rPr lang="en-GB" dirty="0"/>
              <a:t> </a:t>
            </a:r>
          </a:p>
        </p:txBody>
      </p:sp>
      <p:pic>
        <p:nvPicPr>
          <p:cNvPr id="4" name="Picture 3">
            <a:extLst>
              <a:ext uri="{FF2B5EF4-FFF2-40B4-BE49-F238E27FC236}">
                <a16:creationId xmlns:a16="http://schemas.microsoft.com/office/drawing/2014/main" id="{191530A1-5640-7DED-4C5B-2BA3A7809F4B}"/>
              </a:ext>
            </a:extLst>
          </p:cNvPr>
          <p:cNvPicPr>
            <a:picLocks noChangeAspect="1"/>
          </p:cNvPicPr>
          <p:nvPr/>
        </p:nvPicPr>
        <p:blipFill>
          <a:blip r:embed="rId3"/>
          <a:stretch>
            <a:fillRect/>
          </a:stretch>
        </p:blipFill>
        <p:spPr>
          <a:xfrm>
            <a:off x="3866153" y="0"/>
            <a:ext cx="4458105" cy="6202997"/>
          </a:xfrm>
          <a:prstGeom prst="rect">
            <a:avLst/>
          </a:prstGeom>
        </p:spPr>
      </p:pic>
    </p:spTree>
    <p:extLst>
      <p:ext uri="{BB962C8B-B14F-4D97-AF65-F5344CB8AC3E}">
        <p14:creationId xmlns:p14="http://schemas.microsoft.com/office/powerpoint/2010/main" val="2768254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AF8B8FD-0864-0561-DF64-1375061985A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31D45CD-6EDA-2972-2F50-CDE130125274}"/>
              </a:ext>
            </a:extLst>
          </p:cNvPr>
          <p:cNvPicPr>
            <a:picLocks noChangeAspect="1"/>
          </p:cNvPicPr>
          <p:nvPr/>
        </p:nvPicPr>
        <p:blipFill>
          <a:blip r:embed="rId2"/>
          <a:stretch>
            <a:fillRect/>
          </a:stretch>
        </p:blipFill>
        <p:spPr>
          <a:xfrm>
            <a:off x="3881369" y="1241"/>
            <a:ext cx="4427674" cy="6195278"/>
          </a:xfrm>
          <a:prstGeom prst="rect">
            <a:avLst/>
          </a:prstGeom>
        </p:spPr>
      </p:pic>
      <p:sp>
        <p:nvSpPr>
          <p:cNvPr id="3" name="TextBox 2">
            <a:extLst>
              <a:ext uri="{FF2B5EF4-FFF2-40B4-BE49-F238E27FC236}">
                <a16:creationId xmlns:a16="http://schemas.microsoft.com/office/drawing/2014/main" id="{A0CE385A-7182-D129-9446-11C4F1511789}"/>
              </a:ext>
            </a:extLst>
          </p:cNvPr>
          <p:cNvSpPr txBox="1"/>
          <p:nvPr/>
        </p:nvSpPr>
        <p:spPr>
          <a:xfrm>
            <a:off x="450317" y="6196519"/>
            <a:ext cx="11298875" cy="666890"/>
          </a:xfrm>
          <a:prstGeom prst="rect">
            <a:avLst/>
          </a:prstGeom>
          <a:noFill/>
        </p:spPr>
        <p:txBody>
          <a:bodyPr wrap="square" rtlCol="0">
            <a:spAutoFit/>
          </a:bodyPr>
          <a:lstStyle/>
          <a:p>
            <a:pPr algn="ctr"/>
            <a:r>
              <a:rPr lang="en-GB" dirty="0">
                <a:hlinkClick r:id="rId3"/>
              </a:rPr>
              <a:t>https://africanschoolregulation.org/wp-content/uploads/2025/07/Guidelines-on-Transmission-Pricing-and-Cost-Allocation-for-Regional-Power-Trade.pdf</a:t>
            </a:r>
            <a:r>
              <a:rPr lang="en-GB" dirty="0"/>
              <a:t> </a:t>
            </a:r>
          </a:p>
        </p:txBody>
      </p:sp>
    </p:spTree>
    <p:extLst>
      <p:ext uri="{BB962C8B-B14F-4D97-AF65-F5344CB8AC3E}">
        <p14:creationId xmlns:p14="http://schemas.microsoft.com/office/powerpoint/2010/main" val="31748605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C59D6-03CF-2104-98B6-84BA9E5031F3}"/>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83A69F2B-2E26-044F-A8A8-AC9C8533889E}"/>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03A1BE94-7C97-628D-8E07-53EC4DF2BC54}"/>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EA3D0F45-525E-FB0F-5EE2-C17254BEA6D3}"/>
              </a:ext>
            </a:extLst>
          </p:cNvPr>
          <p:cNvPicPr>
            <a:picLocks noChangeAspect="1"/>
          </p:cNvPicPr>
          <p:nvPr/>
        </p:nvPicPr>
        <p:blipFill>
          <a:blip r:embed="rId3"/>
          <a:stretch>
            <a:fillRect/>
          </a:stretch>
        </p:blipFill>
        <p:spPr>
          <a:xfrm>
            <a:off x="7637232" y="6134100"/>
            <a:ext cx="4484124" cy="658333"/>
          </a:xfrm>
          <a:prstGeom prst="rect">
            <a:avLst/>
          </a:prstGeom>
        </p:spPr>
      </p:pic>
      <p:pic>
        <p:nvPicPr>
          <p:cNvPr id="6" name="Picture 5">
            <a:extLst>
              <a:ext uri="{FF2B5EF4-FFF2-40B4-BE49-F238E27FC236}">
                <a16:creationId xmlns:a16="http://schemas.microsoft.com/office/drawing/2014/main" id="{0FDF07A9-0CA4-599D-6EEE-D0C2EC2B505D}"/>
              </a:ext>
            </a:extLst>
          </p:cNvPr>
          <p:cNvPicPr>
            <a:picLocks noChangeAspect="1"/>
          </p:cNvPicPr>
          <p:nvPr/>
        </p:nvPicPr>
        <p:blipFill>
          <a:blip r:embed="rId4"/>
          <a:stretch>
            <a:fillRect/>
          </a:stretch>
        </p:blipFill>
        <p:spPr>
          <a:xfrm>
            <a:off x="-9144" y="8663"/>
            <a:ext cx="12213563" cy="1174416"/>
          </a:xfrm>
          <a:prstGeom prst="rect">
            <a:avLst/>
          </a:prstGeom>
        </p:spPr>
      </p:pic>
      <p:sp>
        <p:nvSpPr>
          <p:cNvPr id="7" name="Title 23">
            <a:extLst>
              <a:ext uri="{FF2B5EF4-FFF2-40B4-BE49-F238E27FC236}">
                <a16:creationId xmlns:a16="http://schemas.microsoft.com/office/drawing/2014/main" id="{732657E8-EBBA-2337-3EF5-FC4C82206119}"/>
              </a:ext>
            </a:extLst>
          </p:cNvPr>
          <p:cNvSpPr>
            <a:spLocks noGrp="1"/>
          </p:cNvSpPr>
          <p:nvPr>
            <p:ph type="ctrTitle"/>
          </p:nvPr>
        </p:nvSpPr>
        <p:spPr>
          <a:xfrm>
            <a:off x="461517" y="2875155"/>
            <a:ext cx="11275211" cy="705226"/>
          </a:xfrm>
        </p:spPr>
        <p:txBody>
          <a:bodyPr/>
          <a:lstStyle/>
          <a:p>
            <a:pPr algn="ctr"/>
            <a:r>
              <a:rPr lang="en-GB" dirty="0">
                <a:solidFill>
                  <a:srgbClr val="084672"/>
                </a:solidFill>
              </a:rPr>
              <a:t>Network congestion management in regional power trade</a:t>
            </a:r>
          </a:p>
        </p:txBody>
      </p:sp>
    </p:spTree>
    <p:extLst>
      <p:ext uri="{BB962C8B-B14F-4D97-AF65-F5344CB8AC3E}">
        <p14:creationId xmlns:p14="http://schemas.microsoft.com/office/powerpoint/2010/main" val="10809616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D1CCD-E178-4718-14FB-EC5830EEF30A}"/>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120BBD02-AD87-2BD7-3924-D8AAD0F9841C}"/>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234D35E7-17BF-1E59-C7C0-80DD4F78079D}"/>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4032FA8D-50AB-D983-B1CD-AE8199D52688}"/>
              </a:ext>
            </a:extLst>
          </p:cNvPr>
          <p:cNvPicPr>
            <a:picLocks noChangeAspect="1"/>
          </p:cNvPicPr>
          <p:nvPr/>
        </p:nvPicPr>
        <p:blipFill>
          <a:blip r:embed="rId3"/>
          <a:stretch>
            <a:fillRect/>
          </a:stretch>
        </p:blipFill>
        <p:spPr>
          <a:xfrm>
            <a:off x="7637232" y="6134100"/>
            <a:ext cx="4484124" cy="658333"/>
          </a:xfrm>
          <a:prstGeom prst="rect">
            <a:avLst/>
          </a:prstGeom>
        </p:spPr>
      </p:pic>
      <p:sp>
        <p:nvSpPr>
          <p:cNvPr id="7" name="Title 23">
            <a:extLst>
              <a:ext uri="{FF2B5EF4-FFF2-40B4-BE49-F238E27FC236}">
                <a16:creationId xmlns:a16="http://schemas.microsoft.com/office/drawing/2014/main" id="{AA2F9868-EB5E-FD83-5B95-8895DA302E8D}"/>
              </a:ext>
            </a:extLst>
          </p:cNvPr>
          <p:cNvSpPr txBox="1">
            <a:spLocks/>
          </p:cNvSpPr>
          <p:nvPr/>
        </p:nvSpPr>
        <p:spPr>
          <a:xfrm>
            <a:off x="449942" y="77941"/>
            <a:ext cx="11549133" cy="705226"/>
          </a:xfrm>
          <a:prstGeom prst="rect">
            <a:avLst/>
          </a:prstGeom>
        </p:spPr>
        <p:txBody>
          <a:bodyPr anchor="b"/>
          <a:lstStyle>
            <a:lvl1pPr algn="l" defTabSz="914400" rtl="0" eaLnBrk="1" latinLnBrk="0" hangingPunct="1">
              <a:lnSpc>
                <a:spcPct val="90000"/>
              </a:lnSpc>
              <a:spcBef>
                <a:spcPct val="0"/>
              </a:spcBef>
              <a:buNone/>
              <a:defRPr sz="3200" b="1" kern="1200">
                <a:solidFill>
                  <a:srgbClr val="088F9E"/>
                </a:solidFill>
                <a:latin typeface="+mn-lt"/>
                <a:ea typeface="+mj-ea"/>
                <a:cs typeface="+mj-cs"/>
              </a:defRPr>
            </a:lvl1pPr>
          </a:lstStyle>
          <a:p>
            <a:pPr>
              <a:buClrTx/>
              <a:buFontTx/>
            </a:pPr>
            <a:r>
              <a:rPr lang="en-GB" dirty="0">
                <a:solidFill>
                  <a:srgbClr val="084672"/>
                </a:solidFill>
              </a:rPr>
              <a:t>Congestion</a:t>
            </a:r>
          </a:p>
        </p:txBody>
      </p:sp>
      <p:sp>
        <p:nvSpPr>
          <p:cNvPr id="2" name="Content Placeholder 6">
            <a:extLst>
              <a:ext uri="{FF2B5EF4-FFF2-40B4-BE49-F238E27FC236}">
                <a16:creationId xmlns:a16="http://schemas.microsoft.com/office/drawing/2014/main" id="{02FDC9EA-3ED8-0524-FD72-2DBB0B237BA8}"/>
              </a:ext>
            </a:extLst>
          </p:cNvPr>
          <p:cNvSpPr txBox="1">
            <a:spLocks/>
          </p:cNvSpPr>
          <p:nvPr/>
        </p:nvSpPr>
        <p:spPr>
          <a:xfrm>
            <a:off x="449943" y="1346200"/>
            <a:ext cx="11112886" cy="3904543"/>
          </a:xfrm>
          <a:prstGeom prst="rect">
            <a:avLst/>
          </a:prstGeom>
        </p:spPr>
        <p:txBody>
          <a:bodyPr>
            <a:no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1200"/>
              </a:spcBef>
            </a:pPr>
            <a:r>
              <a:rPr lang="en-US" altLang="en-US" sz="2800" dirty="0"/>
              <a:t>Congestion occurs when the available transmission capacity is not sufficient to satisfy the demand for transmission services (e.g., from commercial transactions)</a:t>
            </a:r>
          </a:p>
          <a:p>
            <a:pPr>
              <a:spcBef>
                <a:spcPts val="1200"/>
              </a:spcBef>
            </a:pPr>
            <a:r>
              <a:rPr lang="en-US" altLang="en-US" sz="2800" dirty="0"/>
              <a:t>Therefore, congestion depends:</a:t>
            </a:r>
          </a:p>
          <a:p>
            <a:pPr lvl="1">
              <a:spcBef>
                <a:spcPts val="1200"/>
              </a:spcBef>
              <a:buFontTx/>
              <a:buChar char="•"/>
            </a:pPr>
            <a:r>
              <a:rPr lang="en-US" altLang="en-US" sz="2600" dirty="0"/>
              <a:t>on the demand for transmission services</a:t>
            </a:r>
          </a:p>
          <a:p>
            <a:pPr lvl="1">
              <a:spcBef>
                <a:spcPts val="1200"/>
              </a:spcBef>
              <a:buFontTx/>
              <a:buChar char="•"/>
            </a:pPr>
            <a:r>
              <a:rPr lang="en-US" altLang="en-US" sz="2600" dirty="0"/>
              <a:t>on the available transmission capacity</a:t>
            </a:r>
          </a:p>
          <a:p>
            <a:pPr>
              <a:spcBef>
                <a:spcPts val="1200"/>
              </a:spcBef>
            </a:pPr>
            <a:r>
              <a:rPr lang="en-US" altLang="en-US" sz="2800" dirty="0"/>
              <a:t>Liberalisation has increased and made the demand for transmission services more explicit </a:t>
            </a:r>
          </a:p>
          <a:p>
            <a:pPr>
              <a:spcBef>
                <a:spcPts val="600"/>
              </a:spcBef>
            </a:pPr>
            <a:endParaRPr lang="en-US" altLang="en-US" dirty="0"/>
          </a:p>
        </p:txBody>
      </p:sp>
    </p:spTree>
    <p:extLst>
      <p:ext uri="{BB962C8B-B14F-4D97-AF65-F5344CB8AC3E}">
        <p14:creationId xmlns:p14="http://schemas.microsoft.com/office/powerpoint/2010/main" val="7856229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78872-6E8F-190E-BA96-6EE2BBFBAD2F}"/>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ABE7FA63-BEE9-CD0D-9E44-E2624796EFF2}"/>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F552B9A4-BC73-592A-464E-0CCC023B0034}"/>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8B4B2A0C-7BA5-24F5-6E41-C26D74B1651D}"/>
              </a:ext>
            </a:extLst>
          </p:cNvPr>
          <p:cNvPicPr>
            <a:picLocks noChangeAspect="1"/>
          </p:cNvPicPr>
          <p:nvPr/>
        </p:nvPicPr>
        <p:blipFill>
          <a:blip r:embed="rId3"/>
          <a:stretch>
            <a:fillRect/>
          </a:stretch>
        </p:blipFill>
        <p:spPr>
          <a:xfrm>
            <a:off x="7637232" y="6134100"/>
            <a:ext cx="4484124" cy="658333"/>
          </a:xfrm>
          <a:prstGeom prst="rect">
            <a:avLst/>
          </a:prstGeom>
        </p:spPr>
      </p:pic>
      <p:sp>
        <p:nvSpPr>
          <p:cNvPr id="7" name="Title 23">
            <a:extLst>
              <a:ext uri="{FF2B5EF4-FFF2-40B4-BE49-F238E27FC236}">
                <a16:creationId xmlns:a16="http://schemas.microsoft.com/office/drawing/2014/main" id="{40B67B04-BF83-F099-443A-D9058CF651EA}"/>
              </a:ext>
            </a:extLst>
          </p:cNvPr>
          <p:cNvSpPr txBox="1">
            <a:spLocks/>
          </p:cNvSpPr>
          <p:nvPr/>
        </p:nvSpPr>
        <p:spPr>
          <a:xfrm>
            <a:off x="449942" y="77941"/>
            <a:ext cx="11549133" cy="705226"/>
          </a:xfrm>
          <a:prstGeom prst="rect">
            <a:avLst/>
          </a:prstGeom>
        </p:spPr>
        <p:txBody>
          <a:bodyPr anchor="b"/>
          <a:lstStyle>
            <a:lvl1pPr algn="l" defTabSz="914400" rtl="0" eaLnBrk="1" latinLnBrk="0" hangingPunct="1">
              <a:lnSpc>
                <a:spcPct val="90000"/>
              </a:lnSpc>
              <a:spcBef>
                <a:spcPct val="0"/>
              </a:spcBef>
              <a:buNone/>
              <a:defRPr sz="3200" b="1" kern="1200">
                <a:solidFill>
                  <a:srgbClr val="088F9E"/>
                </a:solidFill>
                <a:latin typeface="+mn-lt"/>
                <a:ea typeface="+mj-ea"/>
                <a:cs typeface="+mj-cs"/>
              </a:defRPr>
            </a:lvl1pPr>
          </a:lstStyle>
          <a:p>
            <a:pPr>
              <a:buClrTx/>
              <a:buFontTx/>
            </a:pPr>
            <a:r>
              <a:rPr lang="en-GB" dirty="0">
                <a:solidFill>
                  <a:srgbClr val="084672"/>
                </a:solidFill>
              </a:rPr>
              <a:t>Approaches to congestion management</a:t>
            </a:r>
          </a:p>
        </p:txBody>
      </p:sp>
      <p:sp>
        <p:nvSpPr>
          <p:cNvPr id="2" name="Content Placeholder 6">
            <a:extLst>
              <a:ext uri="{FF2B5EF4-FFF2-40B4-BE49-F238E27FC236}">
                <a16:creationId xmlns:a16="http://schemas.microsoft.com/office/drawing/2014/main" id="{09EBBCFA-6359-8DEE-DC60-55969565A7BA}"/>
              </a:ext>
            </a:extLst>
          </p:cNvPr>
          <p:cNvSpPr txBox="1">
            <a:spLocks/>
          </p:cNvSpPr>
          <p:nvPr/>
        </p:nvSpPr>
        <p:spPr>
          <a:xfrm>
            <a:off x="457141" y="1206500"/>
            <a:ext cx="11041287" cy="4701716"/>
          </a:xfrm>
          <a:prstGeom prst="rect">
            <a:avLst/>
          </a:prstGeom>
        </p:spPr>
        <p:txBody>
          <a:bodyPr>
            <a:no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defRPr/>
            </a:pPr>
            <a:r>
              <a:rPr lang="en-US" altLang="en-US" sz="2800" b="1" dirty="0"/>
              <a:t>Ex-post congestion management</a:t>
            </a:r>
          </a:p>
          <a:p>
            <a:pPr lvl="1">
              <a:buFontTx/>
              <a:buChar char="•"/>
              <a:defRPr/>
            </a:pPr>
            <a:r>
              <a:rPr lang="en-US" altLang="en-US" sz="2800" dirty="0"/>
              <a:t>Re-dispatching</a:t>
            </a:r>
          </a:p>
          <a:p>
            <a:pPr lvl="1">
              <a:buFontTx/>
              <a:buChar char="•"/>
              <a:defRPr/>
            </a:pPr>
            <a:r>
              <a:rPr lang="en-US" altLang="en-US" sz="2800" dirty="0"/>
              <a:t>Counter-trading</a:t>
            </a:r>
          </a:p>
          <a:p>
            <a:pPr>
              <a:defRPr/>
            </a:pPr>
            <a:r>
              <a:rPr lang="en-US" altLang="en-US" sz="2800" b="1" dirty="0"/>
              <a:t>Ex-ante congestion management</a:t>
            </a:r>
          </a:p>
          <a:p>
            <a:pPr lvl="1">
              <a:buFontTx/>
              <a:buChar char="•"/>
              <a:defRPr/>
            </a:pPr>
            <a:r>
              <a:rPr lang="en-US" altLang="en-US" sz="2800" dirty="0"/>
              <a:t>Explicit allocation of (physical) transmission capacity rights (PTRs).</a:t>
            </a:r>
          </a:p>
          <a:p>
            <a:pPr lvl="1">
              <a:buFontTx/>
              <a:buChar char="•"/>
              <a:defRPr/>
            </a:pPr>
            <a:r>
              <a:rPr lang="en-US" altLang="en-US" sz="2800" dirty="0"/>
              <a:t>Implicit allocation of transmission rights (and energy positions) </a:t>
            </a:r>
            <a:endParaRPr lang="en-US" altLang="en-US" sz="2600" dirty="0"/>
          </a:p>
          <a:p>
            <a:pPr lvl="2">
              <a:defRPr/>
            </a:pPr>
            <a:r>
              <a:rPr lang="en-US" altLang="en-US" sz="2600" dirty="0"/>
              <a:t>Market Splitting</a:t>
            </a:r>
          </a:p>
          <a:p>
            <a:pPr lvl="2">
              <a:defRPr/>
            </a:pPr>
            <a:r>
              <a:rPr lang="en-US" altLang="en-US" sz="2600" dirty="0"/>
              <a:t>Market Coupling </a:t>
            </a:r>
            <a:r>
              <a:rPr lang="en-US" altLang="en-US" sz="2400" dirty="0"/>
              <a:t>(possibly with an explicit allocation of (long-term) Financial Transmission Rights (FTRs))</a:t>
            </a:r>
          </a:p>
        </p:txBody>
      </p:sp>
    </p:spTree>
    <p:extLst>
      <p:ext uri="{BB962C8B-B14F-4D97-AF65-F5344CB8AC3E}">
        <p14:creationId xmlns:p14="http://schemas.microsoft.com/office/powerpoint/2010/main" val="31323713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F05FF-2BFB-AB08-7C78-53EE74003B54}"/>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0F2CE888-D304-1CAA-0D89-BCA138A30041}"/>
              </a:ext>
            </a:extLst>
          </p:cNvPr>
          <p:cNvPicPr>
            <a:picLocks noChangeAspect="1"/>
          </p:cNvPicPr>
          <p:nvPr/>
        </p:nvPicPr>
        <p:blipFill>
          <a:blip r:embed="rId2"/>
          <a:srcRect b="10025"/>
          <a:stretch>
            <a:fillRect/>
          </a:stretch>
        </p:blipFill>
        <p:spPr>
          <a:xfrm>
            <a:off x="7539513" y="93885"/>
            <a:ext cx="4650900" cy="882986"/>
          </a:xfrm>
          <a:prstGeom prst="rect">
            <a:avLst/>
          </a:prstGeom>
        </p:spPr>
      </p:pic>
      <p:sp>
        <p:nvSpPr>
          <p:cNvPr id="3" name="TextBox 2">
            <a:extLst>
              <a:ext uri="{FF2B5EF4-FFF2-40B4-BE49-F238E27FC236}">
                <a16:creationId xmlns:a16="http://schemas.microsoft.com/office/drawing/2014/main" id="{91AB80FE-F7E7-882F-6AAB-C6952A5041A5}"/>
              </a:ext>
            </a:extLst>
          </p:cNvPr>
          <p:cNvSpPr txBox="1"/>
          <p:nvPr/>
        </p:nvSpPr>
        <p:spPr>
          <a:xfrm>
            <a:off x="7429500" y="77941"/>
            <a:ext cx="4660900" cy="705226"/>
          </a:xfrm>
          <a:prstGeom prst="rect">
            <a:avLst/>
          </a:prstGeom>
          <a:solidFill>
            <a:schemeClr val="bg1"/>
          </a:solidFill>
        </p:spPr>
        <p:txBody>
          <a:bodyPr wrap="square" rtlCol="0">
            <a:spAutoFit/>
          </a:bodyPr>
          <a:lstStyle/>
          <a:p>
            <a:endParaRPr lang="en-GB" dirty="0"/>
          </a:p>
        </p:txBody>
      </p:sp>
      <p:pic>
        <p:nvPicPr>
          <p:cNvPr id="4" name="Picture 3">
            <a:extLst>
              <a:ext uri="{FF2B5EF4-FFF2-40B4-BE49-F238E27FC236}">
                <a16:creationId xmlns:a16="http://schemas.microsoft.com/office/drawing/2014/main" id="{17784002-4FC2-DA94-FA31-9E86D4E0E6A5}"/>
              </a:ext>
            </a:extLst>
          </p:cNvPr>
          <p:cNvPicPr>
            <a:picLocks noChangeAspect="1"/>
          </p:cNvPicPr>
          <p:nvPr/>
        </p:nvPicPr>
        <p:blipFill>
          <a:blip r:embed="rId3"/>
          <a:stretch>
            <a:fillRect/>
          </a:stretch>
        </p:blipFill>
        <p:spPr>
          <a:xfrm>
            <a:off x="7637232" y="6134100"/>
            <a:ext cx="4484124" cy="658333"/>
          </a:xfrm>
          <a:prstGeom prst="rect">
            <a:avLst/>
          </a:prstGeom>
        </p:spPr>
      </p:pic>
      <p:sp>
        <p:nvSpPr>
          <p:cNvPr id="7" name="Title 23">
            <a:extLst>
              <a:ext uri="{FF2B5EF4-FFF2-40B4-BE49-F238E27FC236}">
                <a16:creationId xmlns:a16="http://schemas.microsoft.com/office/drawing/2014/main" id="{8AEFDFFB-A23C-2769-BE9D-1383906C71EF}"/>
              </a:ext>
            </a:extLst>
          </p:cNvPr>
          <p:cNvSpPr txBox="1">
            <a:spLocks/>
          </p:cNvSpPr>
          <p:nvPr/>
        </p:nvSpPr>
        <p:spPr>
          <a:xfrm>
            <a:off x="449942" y="77941"/>
            <a:ext cx="11549133" cy="705226"/>
          </a:xfrm>
          <a:prstGeom prst="rect">
            <a:avLst/>
          </a:prstGeom>
        </p:spPr>
        <p:txBody>
          <a:bodyPr anchor="b"/>
          <a:lstStyle>
            <a:lvl1pPr algn="l" defTabSz="914400" rtl="0" eaLnBrk="1" latinLnBrk="0" hangingPunct="1">
              <a:lnSpc>
                <a:spcPct val="90000"/>
              </a:lnSpc>
              <a:spcBef>
                <a:spcPct val="0"/>
              </a:spcBef>
              <a:buNone/>
              <a:defRPr sz="3200" b="1" kern="1200">
                <a:solidFill>
                  <a:srgbClr val="088F9E"/>
                </a:solidFill>
                <a:latin typeface="+mn-lt"/>
                <a:ea typeface="+mj-ea"/>
                <a:cs typeface="+mj-cs"/>
              </a:defRPr>
            </a:lvl1pPr>
          </a:lstStyle>
          <a:p>
            <a:pPr>
              <a:buClrTx/>
              <a:buFontTx/>
            </a:pPr>
            <a:r>
              <a:rPr lang="en-GB" dirty="0">
                <a:solidFill>
                  <a:srgbClr val="084672"/>
                </a:solidFill>
              </a:rPr>
              <a:t>Network capacity contracts </a:t>
            </a:r>
          </a:p>
        </p:txBody>
      </p:sp>
      <p:sp>
        <p:nvSpPr>
          <p:cNvPr id="2" name="Rectangle 3">
            <a:extLst>
              <a:ext uri="{FF2B5EF4-FFF2-40B4-BE49-F238E27FC236}">
                <a16:creationId xmlns:a16="http://schemas.microsoft.com/office/drawing/2014/main" id="{CDCC901A-E56B-2CC3-08EE-51AB8F8954BD}"/>
              </a:ext>
            </a:extLst>
          </p:cNvPr>
          <p:cNvSpPr txBox="1">
            <a:spLocks noChangeArrowheads="1"/>
          </p:cNvSpPr>
          <p:nvPr/>
        </p:nvSpPr>
        <p:spPr>
          <a:xfrm>
            <a:off x="449942" y="1124357"/>
            <a:ext cx="11221358" cy="5520199"/>
          </a:xfrm>
          <a:prstGeom prst="rect">
            <a:avLst/>
          </a:prstGeom>
        </p:spPr>
        <p:txBody>
          <a:bodyPr>
            <a:normAutofit/>
          </a:bodyPr>
          <a:lstStyle>
            <a:lvl1pPr marL="342900" indent="-342900" algn="l" defTabSz="914400" rtl="0" eaLnBrk="1" latinLnBrk="0" hangingPunct="1">
              <a:lnSpc>
                <a:spcPct val="90000"/>
              </a:lnSpc>
              <a:spcBef>
                <a:spcPts val="1000"/>
              </a:spcBef>
              <a:buClr>
                <a:srgbClr val="44B5C2"/>
              </a:buClr>
              <a:buFont typeface="Arial" panose="020B0604020202020204" pitchFamily="34" charset="0"/>
              <a:buChar char="•"/>
              <a:defRPr sz="2400" kern="1200">
                <a:solidFill>
                  <a:schemeClr val="bg2">
                    <a:lumMod val="25000"/>
                  </a:schemeClr>
                </a:solidFill>
                <a:latin typeface="+mn-lt"/>
                <a:ea typeface="+mn-ea"/>
                <a:cs typeface="+mn-cs"/>
              </a:defRPr>
            </a:lvl1pPr>
            <a:lvl2pPr marL="800100" indent="-342900" algn="l" defTabSz="914400" rtl="0" eaLnBrk="1" latinLnBrk="0" hangingPunct="1">
              <a:lnSpc>
                <a:spcPct val="90000"/>
              </a:lnSpc>
              <a:spcBef>
                <a:spcPts val="500"/>
              </a:spcBef>
              <a:buClr>
                <a:srgbClr val="44B5C2"/>
              </a:buClr>
              <a:buFont typeface="Arial" panose="020B0604020202020204" pitchFamily="34" charset="0"/>
              <a:buChar char="•"/>
              <a:defRPr sz="2000" kern="1200">
                <a:solidFill>
                  <a:schemeClr val="bg2">
                    <a:lumMod val="25000"/>
                  </a:schemeClr>
                </a:solidFill>
                <a:latin typeface="+mn-lt"/>
                <a:ea typeface="+mn-ea"/>
                <a:cs typeface="+mn-cs"/>
              </a:defRPr>
            </a:lvl2pPr>
            <a:lvl3pPr marL="1200150" indent="-285750" algn="l" defTabSz="914400" rtl="0" eaLnBrk="1" latinLnBrk="0" hangingPunct="1">
              <a:lnSpc>
                <a:spcPct val="90000"/>
              </a:lnSpc>
              <a:spcBef>
                <a:spcPts val="500"/>
              </a:spcBef>
              <a:buClr>
                <a:srgbClr val="44B5C2"/>
              </a:buClr>
              <a:buFont typeface="Arial" panose="020B0604020202020204" pitchFamily="34" charset="0"/>
              <a:buChar char="•"/>
              <a:defRPr sz="1800" kern="1200">
                <a:solidFill>
                  <a:schemeClr val="bg2">
                    <a:lumMod val="25000"/>
                  </a:schemeClr>
                </a:solidFill>
                <a:latin typeface="+mn-lt"/>
                <a:ea typeface="+mn-ea"/>
                <a:cs typeface="+mn-cs"/>
              </a:defRPr>
            </a:lvl3pPr>
            <a:lvl4pPr marL="16573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4pPr>
            <a:lvl5pPr marL="2114550" indent="-285750" algn="l" defTabSz="914400" rtl="0" eaLnBrk="1" latinLnBrk="0" hangingPunct="1">
              <a:lnSpc>
                <a:spcPct val="90000"/>
              </a:lnSpc>
              <a:spcBef>
                <a:spcPts val="500"/>
              </a:spcBef>
              <a:buClr>
                <a:srgbClr val="44B5C2"/>
              </a:buClr>
              <a:buFont typeface="Arial" panose="020B0604020202020204" pitchFamily="34" charset="0"/>
              <a:buChar char="•"/>
              <a:defRPr sz="1600" kern="1200">
                <a:solidFill>
                  <a:schemeClr val="bg2">
                    <a:lumMod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n-GB" altLang="es-ES" sz="2800" dirty="0">
                <a:ea typeface="ＭＳ Ｐゴシック" panose="020B0600070205080204" pitchFamily="34" charset="-128"/>
              </a:rPr>
              <a:t>These are long-term risk hedging contracts that try to reduce or to eliminate economic risks that network congestions may cause in bilateral transactions.</a:t>
            </a:r>
          </a:p>
          <a:p>
            <a:pPr lvl="1" algn="just"/>
            <a:r>
              <a:rPr lang="en-GB" altLang="es-ES" sz="2600" dirty="0">
                <a:ea typeface="ＭＳ Ｐゴシック" panose="020B0600070205080204" pitchFamily="34" charset="-128"/>
              </a:rPr>
              <a:t>Large volatility in the difference in local prices of buyer and seller that is caused by network congestions.</a:t>
            </a:r>
          </a:p>
          <a:p>
            <a:pPr lvl="1" algn="just"/>
            <a:r>
              <a:rPr lang="en-GB" altLang="es-ES" sz="2600" dirty="0">
                <a:ea typeface="ＭＳ Ｐゴシック" panose="020B0600070205080204" pitchFamily="34" charset="-128"/>
              </a:rPr>
              <a:t>Loss of income if a generator is removed from dispatch because of network congestions</a:t>
            </a:r>
          </a:p>
          <a:p>
            <a:pPr lvl="1" algn="just"/>
            <a:r>
              <a:rPr lang="en-GB" altLang="es-ES" sz="2600" dirty="0">
                <a:ea typeface="ＭＳ Ｐゴシック" panose="020B0600070205080204" pitchFamily="34" charset="-128"/>
              </a:rPr>
              <a:t>Physical impossibility to perform the transaction</a:t>
            </a:r>
          </a:p>
          <a:p>
            <a:pPr algn="just"/>
            <a:r>
              <a:rPr lang="en-GB" altLang="es-ES" sz="2800" dirty="0">
                <a:ea typeface="ＭＳ Ｐゴシック" panose="020B0600070205080204" pitchFamily="34" charset="-128"/>
              </a:rPr>
              <a:t>Variants: </a:t>
            </a:r>
          </a:p>
          <a:p>
            <a:pPr lvl="1" algn="just"/>
            <a:r>
              <a:rPr lang="en-GB" altLang="es-ES" sz="2600" dirty="0">
                <a:ea typeface="ＭＳ Ｐゴシック" panose="020B0600070205080204" pitchFamily="34" charset="-128"/>
              </a:rPr>
              <a:t>Explicit: either line-based (flowgates), node to node, or zone to zone. </a:t>
            </a:r>
          </a:p>
          <a:p>
            <a:pPr lvl="1" algn="just"/>
            <a:r>
              <a:rPr lang="en-GB" altLang="es-ES" sz="2600" dirty="0">
                <a:ea typeface="ＭＳ Ｐゴシック" panose="020B0600070205080204" pitchFamily="34" charset="-128"/>
              </a:rPr>
              <a:t>Implicit: based on the difference in nodal or zonal prices in the operation optimisation.</a:t>
            </a:r>
          </a:p>
          <a:p>
            <a:pPr lvl="1" algn="just"/>
            <a:r>
              <a:rPr lang="en-GB" altLang="es-ES" sz="2600" dirty="0">
                <a:ea typeface="ＭＳ Ｐゴシック" panose="020B0600070205080204" pitchFamily="34" charset="-128"/>
              </a:rPr>
              <a:t>physical vs. financial. </a:t>
            </a:r>
            <a:endParaRPr lang="en-GB" altLang="es-ES" sz="2600" i="1" dirty="0">
              <a:ea typeface="ＭＳ Ｐゴシック" panose="020B0600070205080204" pitchFamily="34" charset="-128"/>
            </a:endParaRPr>
          </a:p>
        </p:txBody>
      </p:sp>
    </p:spTree>
    <p:extLst>
      <p:ext uri="{BB962C8B-B14F-4D97-AF65-F5344CB8AC3E}">
        <p14:creationId xmlns:p14="http://schemas.microsoft.com/office/powerpoint/2010/main" val="40591411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8CA1C-DA62-FA80-94FC-F3FE5AFEC01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40F876D-395B-CE62-541B-3F06D1F6D5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0411" cy="6859588"/>
          </a:xfrm>
          <a:prstGeom prst="rect">
            <a:avLst/>
          </a:prstGeom>
        </p:spPr>
      </p:pic>
      <p:sp>
        <p:nvSpPr>
          <p:cNvPr id="14" name="직사각형 3">
            <a:extLst>
              <a:ext uri="{FF2B5EF4-FFF2-40B4-BE49-F238E27FC236}">
                <a16:creationId xmlns:a16="http://schemas.microsoft.com/office/drawing/2014/main" id="{86D5207E-B473-3B14-BB48-2F9FE6F5ACDF}"/>
              </a:ext>
            </a:extLst>
          </p:cNvPr>
          <p:cNvSpPr/>
          <p:nvPr/>
        </p:nvSpPr>
        <p:spPr>
          <a:xfrm>
            <a:off x="1" y="0"/>
            <a:ext cx="12190412" cy="6896336"/>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15" name="직사각형 3">
            <a:extLst>
              <a:ext uri="{FF2B5EF4-FFF2-40B4-BE49-F238E27FC236}">
                <a16:creationId xmlns:a16="http://schemas.microsoft.com/office/drawing/2014/main" id="{683D1282-F282-AB57-48E7-79D5DD3ABAF5}"/>
              </a:ext>
            </a:extLst>
          </p:cNvPr>
          <p:cNvSpPr/>
          <p:nvPr/>
        </p:nvSpPr>
        <p:spPr>
          <a:xfrm>
            <a:off x="1" y="-3850"/>
            <a:ext cx="12190412" cy="1874739"/>
          </a:xfrm>
          <a:prstGeom prst="rect">
            <a:avLst/>
          </a:prstGeom>
          <a:gradFill>
            <a:gsLst>
              <a:gs pos="0">
                <a:schemeClr val="lt1">
                  <a:alpha val="56000"/>
                </a:schemeClr>
              </a:gs>
              <a:gs pos="38000">
                <a:schemeClr val="lt1"/>
              </a:gs>
              <a:gs pos="100000">
                <a:schemeClr val="lt2">
                  <a:alpha val="0"/>
                </a:schemeClr>
              </a:gs>
            </a:gsLst>
            <a:lin ang="2700006"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8" name="Title 1">
            <a:extLst>
              <a:ext uri="{FF2B5EF4-FFF2-40B4-BE49-F238E27FC236}">
                <a16:creationId xmlns:a16="http://schemas.microsoft.com/office/drawing/2014/main" id="{9EA79BCC-4917-969D-2B30-22DE21918D52}"/>
              </a:ext>
            </a:extLst>
          </p:cNvPr>
          <p:cNvSpPr txBox="1">
            <a:spLocks/>
          </p:cNvSpPr>
          <p:nvPr/>
        </p:nvSpPr>
        <p:spPr>
          <a:xfrm>
            <a:off x="972939" y="3366113"/>
            <a:ext cx="7478316" cy="860972"/>
          </a:xfrm>
          <a:prstGeom prst="rect">
            <a:avLst/>
          </a:prstGeom>
          <a:noFill/>
          <a:ln w="9525">
            <a:noFill/>
            <a:miter lim="800000"/>
            <a:headEnd/>
            <a:tailEnd/>
          </a:ln>
        </p:spPr>
        <p:txBody>
          <a:bodyPr spcFirstLastPara="1" vert="horz" wrap="square" lIns="132741" tIns="66371" rIns="132741" bIns="66371" numCol="1" rtlCol="0" anchor="t" anchorCtr="0" compatLnSpc="1">
            <a:prstTxWarp prst="textNoShape">
              <a:avLst/>
            </a:prstTxWarp>
            <a:noAutofit/>
          </a:bodyPr>
          <a:lstStyle>
            <a:defPPr marR="0" lvl="0" algn="l" rtl="0">
              <a:lnSpc>
                <a:spcPct val="100000"/>
              </a:lnSpc>
              <a:spcBef>
                <a:spcPts val="0"/>
              </a:spcBef>
              <a:spcAft>
                <a:spcPts val="0"/>
              </a:spcAft>
            </a:defPPr>
            <a:lvl1pPr marL="0" marR="0" lvl="0" indent="0" algn="l" defTabSz="746568" rtl="0" eaLnBrk="1" fontAlgn="base" latinLnBrk="1" hangingPunct="1">
              <a:lnSpc>
                <a:spcPct val="100000"/>
              </a:lnSpc>
              <a:spcBef>
                <a:spcPct val="0"/>
              </a:spcBef>
              <a:spcAft>
                <a:spcPct val="0"/>
              </a:spcAft>
              <a:buClr>
                <a:schemeClr val="hlink"/>
              </a:buClr>
              <a:buSzPts val="3200"/>
              <a:buFont typeface="굴림체" pitchFamily="49" charset="-127"/>
              <a:buNone/>
              <a:defRPr lang="ko-KR" altLang="en-US" sz="5399" b="0" i="0" u="none" strike="noStrike" kern="1200" cap="none" baseline="0" dirty="0">
                <a:solidFill>
                  <a:srgbClr val="386907"/>
                </a:solidFill>
                <a:effectLst/>
                <a:latin typeface="+mj-lt"/>
                <a:ea typeface="맑은 고딕" pitchFamily="50" charset="-127"/>
                <a:cs typeface="+mj-cs"/>
                <a:sym typeface="Inter-Regular"/>
              </a:defRPr>
            </a:lvl1pPr>
            <a:lvl2pPr marR="0" lvl="1"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2pPr>
            <a:lvl3pPr marR="0" lvl="2"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3pPr>
            <a:lvl4pPr marR="0" lvl="3"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4pPr>
            <a:lvl5pPr marR="0" lvl="4"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5pPr>
            <a:lvl6pPr marR="0" lvl="5"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6pPr>
            <a:lvl7pPr marR="0" lvl="6"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7pPr>
            <a:lvl8pPr marR="0" lvl="7"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8pPr>
            <a:lvl9pPr marR="0" lvl="8"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9pPr>
          </a:lstStyle>
          <a:p>
            <a:r>
              <a:rPr lang="en-US" sz="3600" b="1" dirty="0">
                <a:solidFill>
                  <a:srgbClr val="088F9E"/>
                </a:solidFill>
                <a:latin typeface="Calibri" panose="020F0502020204030204" pitchFamily="34" charset="0"/>
                <a:cs typeface="Calibri" panose="020F0502020204030204" pitchFamily="34" charset="0"/>
              </a:rPr>
              <a:t>Presentation Title</a:t>
            </a:r>
            <a:endParaRPr lang="en-US" sz="3200" dirty="0">
              <a:solidFill>
                <a:srgbClr val="088F9E"/>
              </a:solidFill>
              <a:latin typeface="Calibri" panose="020F0502020204030204" pitchFamily="34" charset="0"/>
            </a:endParaRPr>
          </a:p>
        </p:txBody>
      </p:sp>
      <p:sp>
        <p:nvSpPr>
          <p:cNvPr id="12" name="직사각형 3">
            <a:extLst>
              <a:ext uri="{FF2B5EF4-FFF2-40B4-BE49-F238E27FC236}">
                <a16:creationId xmlns:a16="http://schemas.microsoft.com/office/drawing/2014/main" id="{0AA78975-6111-CD0C-2A43-0B9CCFCEFC5B}"/>
              </a:ext>
            </a:extLst>
          </p:cNvPr>
          <p:cNvSpPr/>
          <p:nvPr/>
        </p:nvSpPr>
        <p:spPr>
          <a:xfrm flipV="1">
            <a:off x="1" y="1854588"/>
            <a:ext cx="12190412" cy="45719"/>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grpSp>
        <p:nvGrpSpPr>
          <p:cNvPr id="2" name="Group 1">
            <a:extLst>
              <a:ext uri="{FF2B5EF4-FFF2-40B4-BE49-F238E27FC236}">
                <a16:creationId xmlns:a16="http://schemas.microsoft.com/office/drawing/2014/main" id="{445968F7-623A-B69F-8297-03A8E1A81132}"/>
              </a:ext>
            </a:extLst>
          </p:cNvPr>
          <p:cNvGrpSpPr/>
          <p:nvPr/>
        </p:nvGrpSpPr>
        <p:grpSpPr>
          <a:xfrm>
            <a:off x="925794" y="432250"/>
            <a:ext cx="10374269" cy="1210062"/>
            <a:chOff x="925794" y="432250"/>
            <a:chExt cx="10374269" cy="1210062"/>
          </a:xfrm>
        </p:grpSpPr>
        <p:pic>
          <p:nvPicPr>
            <p:cNvPr id="11" name="Picture 10">
              <a:extLst>
                <a:ext uri="{FF2B5EF4-FFF2-40B4-BE49-F238E27FC236}">
                  <a16:creationId xmlns:a16="http://schemas.microsoft.com/office/drawing/2014/main" id="{622B9370-BDA7-4BB3-E21A-3D815B68CE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450" y="432250"/>
              <a:ext cx="3805613" cy="1159416"/>
            </a:xfrm>
            <a:prstGeom prst="rect">
              <a:avLst/>
            </a:prstGeom>
          </p:spPr>
        </p:pic>
        <p:pic>
          <p:nvPicPr>
            <p:cNvPr id="13" name="Picture 12">
              <a:extLst>
                <a:ext uri="{FF2B5EF4-FFF2-40B4-BE49-F238E27FC236}">
                  <a16:creationId xmlns:a16="http://schemas.microsoft.com/office/drawing/2014/main" id="{77488740-C0B5-1DB9-E149-F5C3776B92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794" y="432250"/>
              <a:ext cx="4323072" cy="1210062"/>
            </a:xfrm>
            <a:prstGeom prst="rect">
              <a:avLst/>
            </a:prstGeom>
          </p:spPr>
        </p:pic>
      </p:grpSp>
      <p:pic>
        <p:nvPicPr>
          <p:cNvPr id="16" name="Picture 15">
            <a:extLst>
              <a:ext uri="{FF2B5EF4-FFF2-40B4-BE49-F238E27FC236}">
                <a16:creationId xmlns:a16="http://schemas.microsoft.com/office/drawing/2014/main" id="{3A5E74D5-18E7-5D1E-0241-6C2C26CCAA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6025489"/>
            <a:ext cx="12190413" cy="876898"/>
          </a:xfrm>
          <a:prstGeom prst="rect">
            <a:avLst/>
          </a:prstGeom>
        </p:spPr>
      </p:pic>
      <p:sp>
        <p:nvSpPr>
          <p:cNvPr id="18" name="Rectangle 17">
            <a:extLst>
              <a:ext uri="{FF2B5EF4-FFF2-40B4-BE49-F238E27FC236}">
                <a16:creationId xmlns:a16="http://schemas.microsoft.com/office/drawing/2014/main" id="{849A859B-99C0-97F9-EF9D-CDA31D08668A}"/>
              </a:ext>
            </a:extLst>
          </p:cNvPr>
          <p:cNvSpPr/>
          <p:nvPr/>
        </p:nvSpPr>
        <p:spPr>
          <a:xfrm>
            <a:off x="1039543" y="6517428"/>
            <a:ext cx="2428870" cy="307777"/>
          </a:xfrm>
          <a:prstGeom prst="rect">
            <a:avLst/>
          </a:prstGeom>
        </p:spPr>
        <p:txBody>
          <a:bodyPr wrap="none">
            <a:spAutoFit/>
          </a:bodyPr>
          <a:lstStyle/>
          <a:p>
            <a:pPr eaLnBrk="0" fontAlgn="base" hangingPunct="0">
              <a:spcBef>
                <a:spcPts val="600"/>
              </a:spcBef>
              <a:spcAft>
                <a:spcPts val="600"/>
              </a:spcAft>
              <a:buClr>
                <a:srgbClr val="088F9E"/>
              </a:buClr>
            </a:pPr>
            <a:r>
              <a:rPr lang="da-DK" altLang="ko-KR" sz="1400" dirty="0">
                <a:solidFill>
                  <a:schemeClr val="bg1"/>
                </a:solidFill>
                <a:latin typeface="Calibri" panose="020F0502020204030204" pitchFamily="34" charset="0"/>
                <a:cs typeface="Calibri" panose="020F0502020204030204" pitchFamily="34" charset="0"/>
              </a:rPr>
              <a:t>Text	 Day/Month/2026</a:t>
            </a:r>
          </a:p>
        </p:txBody>
      </p:sp>
      <p:pic>
        <p:nvPicPr>
          <p:cNvPr id="4" name="Picture 3">
            <a:extLst>
              <a:ext uri="{FF2B5EF4-FFF2-40B4-BE49-F238E27FC236}">
                <a16:creationId xmlns:a16="http://schemas.microsoft.com/office/drawing/2014/main" id="{73A72920-7673-F216-8F5A-19ABAE09A6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0"/>
            <a:ext cx="12190411" cy="6859588"/>
          </a:xfrm>
          <a:prstGeom prst="rect">
            <a:avLst/>
          </a:prstGeom>
        </p:spPr>
      </p:pic>
      <p:sp>
        <p:nvSpPr>
          <p:cNvPr id="5" name="직사각형 3">
            <a:extLst>
              <a:ext uri="{FF2B5EF4-FFF2-40B4-BE49-F238E27FC236}">
                <a16:creationId xmlns:a16="http://schemas.microsoft.com/office/drawing/2014/main" id="{66E011E6-379D-2FBB-8B71-DC5681176F0C}"/>
              </a:ext>
            </a:extLst>
          </p:cNvPr>
          <p:cNvSpPr/>
          <p:nvPr/>
        </p:nvSpPr>
        <p:spPr>
          <a:xfrm>
            <a:off x="1" y="-26202"/>
            <a:ext cx="12190412" cy="6896336"/>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6" name="직사각형 3">
            <a:extLst>
              <a:ext uri="{FF2B5EF4-FFF2-40B4-BE49-F238E27FC236}">
                <a16:creationId xmlns:a16="http://schemas.microsoft.com/office/drawing/2014/main" id="{CD9BDA55-0209-1909-15B1-B08F5102AFFA}"/>
              </a:ext>
            </a:extLst>
          </p:cNvPr>
          <p:cNvSpPr/>
          <p:nvPr/>
        </p:nvSpPr>
        <p:spPr>
          <a:xfrm>
            <a:off x="-1" y="0"/>
            <a:ext cx="12190412" cy="1900307"/>
          </a:xfrm>
          <a:prstGeom prst="rect">
            <a:avLst/>
          </a:prstGeom>
          <a:gradFill>
            <a:gsLst>
              <a:gs pos="0">
                <a:schemeClr val="lt1">
                  <a:alpha val="56000"/>
                </a:schemeClr>
              </a:gs>
              <a:gs pos="38000">
                <a:schemeClr val="lt1"/>
              </a:gs>
              <a:gs pos="100000">
                <a:schemeClr val="lt2">
                  <a:alpha val="0"/>
                </a:schemeClr>
              </a:gs>
            </a:gsLst>
            <a:lin ang="2700006"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7" name="Title 1">
            <a:extLst>
              <a:ext uri="{FF2B5EF4-FFF2-40B4-BE49-F238E27FC236}">
                <a16:creationId xmlns:a16="http://schemas.microsoft.com/office/drawing/2014/main" id="{1537ECD9-96DC-4410-FB0C-F3CC2C895DB3}"/>
              </a:ext>
            </a:extLst>
          </p:cNvPr>
          <p:cNvSpPr txBox="1">
            <a:spLocks/>
          </p:cNvSpPr>
          <p:nvPr/>
        </p:nvSpPr>
        <p:spPr>
          <a:xfrm>
            <a:off x="315694" y="2220822"/>
            <a:ext cx="7478316" cy="1898769"/>
          </a:xfrm>
          <a:prstGeom prst="rect">
            <a:avLst/>
          </a:prstGeom>
          <a:noFill/>
          <a:ln w="9525">
            <a:noFill/>
            <a:miter lim="800000"/>
            <a:headEnd/>
            <a:tailEnd/>
          </a:ln>
        </p:spPr>
        <p:txBody>
          <a:bodyPr spcFirstLastPara="1" vert="horz" wrap="square" lIns="132741" tIns="66371" rIns="132741" bIns="66371" numCol="1" rtlCol="0" anchor="t" anchorCtr="0" compatLnSpc="1">
            <a:prstTxWarp prst="textNoShape">
              <a:avLst/>
            </a:prstTxWarp>
            <a:noAutofit/>
          </a:bodyPr>
          <a:lstStyle>
            <a:defPPr marR="0" lvl="0" algn="l" rtl="0">
              <a:lnSpc>
                <a:spcPct val="100000"/>
              </a:lnSpc>
              <a:spcBef>
                <a:spcPts val="0"/>
              </a:spcBef>
              <a:spcAft>
                <a:spcPts val="0"/>
              </a:spcAft>
            </a:defPPr>
            <a:lvl1pPr marL="0" marR="0" lvl="0" indent="0" algn="l" defTabSz="746568" rtl="0" eaLnBrk="1" fontAlgn="base" latinLnBrk="1" hangingPunct="1">
              <a:lnSpc>
                <a:spcPct val="100000"/>
              </a:lnSpc>
              <a:spcBef>
                <a:spcPct val="0"/>
              </a:spcBef>
              <a:spcAft>
                <a:spcPct val="0"/>
              </a:spcAft>
              <a:buClr>
                <a:schemeClr val="hlink"/>
              </a:buClr>
              <a:buSzPts val="3200"/>
              <a:buFont typeface="굴림체" pitchFamily="49" charset="-127"/>
              <a:buNone/>
              <a:defRPr lang="ko-KR" altLang="en-US" sz="5399" b="0" i="0" u="none" strike="noStrike" kern="1200" cap="none" baseline="0" dirty="0">
                <a:solidFill>
                  <a:srgbClr val="386907"/>
                </a:solidFill>
                <a:effectLst/>
                <a:latin typeface="+mj-lt"/>
                <a:ea typeface="맑은 고딕" pitchFamily="50" charset="-127"/>
                <a:cs typeface="+mj-cs"/>
                <a:sym typeface="Inter-Regular"/>
              </a:defRPr>
            </a:lvl1pPr>
            <a:lvl2pPr marR="0" lvl="1"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2pPr>
            <a:lvl3pPr marR="0" lvl="2"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3pPr>
            <a:lvl4pPr marR="0" lvl="3"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4pPr>
            <a:lvl5pPr marR="0" lvl="4"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5pPr>
            <a:lvl6pPr marR="0" lvl="5"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6pPr>
            <a:lvl7pPr marR="0" lvl="6"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7pPr>
            <a:lvl8pPr marR="0" lvl="7"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8pPr>
            <a:lvl9pPr marR="0" lvl="8"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9pPr>
          </a:lstStyle>
          <a:p>
            <a:r>
              <a:rPr lang="en-US" sz="3200" b="1" dirty="0">
                <a:solidFill>
                  <a:srgbClr val="088F9E"/>
                </a:solidFill>
                <a:latin typeface="Calibri" panose="020F0502020204030204" pitchFamily="34" charset="0"/>
                <a:cs typeface="Calibri" panose="020F0502020204030204" pitchFamily="34" charset="0"/>
              </a:rPr>
              <a:t>Training Day – Module 2B</a:t>
            </a:r>
          </a:p>
          <a:p>
            <a:r>
              <a:rPr lang="en-US" sz="3600" b="1" dirty="0">
                <a:solidFill>
                  <a:srgbClr val="088F9E"/>
                </a:solidFill>
                <a:latin typeface="Calibri" panose="020F0502020204030204" pitchFamily="34" charset="0"/>
                <a:cs typeface="Calibri" panose="020F0502020204030204" pitchFamily="34" charset="0"/>
              </a:rPr>
              <a:t>Regional energy market integration</a:t>
            </a:r>
            <a:br>
              <a:rPr lang="en-US" sz="3600" b="1" dirty="0">
                <a:solidFill>
                  <a:srgbClr val="088F9E"/>
                </a:solidFill>
                <a:latin typeface="Calibri" panose="020F0502020204030204" pitchFamily="34" charset="0"/>
                <a:cs typeface="Calibri" panose="020F0502020204030204" pitchFamily="34" charset="0"/>
              </a:rPr>
            </a:br>
            <a:endParaRPr lang="en-US" sz="3600" b="1" dirty="0">
              <a:solidFill>
                <a:srgbClr val="088F9E"/>
              </a:solidFill>
              <a:latin typeface="Calibri" panose="020F0502020204030204" pitchFamily="34" charset="0"/>
              <a:cs typeface="Calibri" panose="020F0502020204030204" pitchFamily="34" charset="0"/>
            </a:endParaRPr>
          </a:p>
          <a:p>
            <a:r>
              <a:rPr lang="en-US" sz="3600" b="1" dirty="0">
                <a:solidFill>
                  <a:srgbClr val="088F9E"/>
                </a:solidFill>
                <a:latin typeface="Calibri" panose="020F0502020204030204" pitchFamily="34" charset="0"/>
                <a:cs typeface="Calibri" panose="020F0502020204030204" pitchFamily="34" charset="0"/>
              </a:rPr>
              <a:t>Ignacio Pérez-Arriaga</a:t>
            </a:r>
            <a:br>
              <a:rPr lang="en-US" sz="3600" b="1" dirty="0">
                <a:solidFill>
                  <a:srgbClr val="088F9E"/>
                </a:solidFill>
                <a:latin typeface="Calibri" panose="020F0502020204030204" pitchFamily="34" charset="0"/>
                <a:cs typeface="Calibri" panose="020F0502020204030204" pitchFamily="34" charset="0"/>
              </a:rPr>
            </a:br>
            <a:r>
              <a:rPr lang="en-US" sz="3200" b="1" i="1" dirty="0">
                <a:solidFill>
                  <a:srgbClr val="088F9E"/>
                </a:solidFill>
                <a:latin typeface="Calibri" panose="020F0502020204030204" pitchFamily="34" charset="0"/>
                <a:cs typeface="Calibri" panose="020F0502020204030204" pitchFamily="34" charset="0"/>
              </a:rPr>
              <a:t>Florence School of Regulation</a:t>
            </a:r>
          </a:p>
          <a:p>
            <a:r>
              <a:rPr lang="en-US" sz="3200" b="1" i="1" dirty="0">
                <a:solidFill>
                  <a:srgbClr val="088F9E"/>
                </a:solidFill>
                <a:latin typeface="Calibri" panose="020F0502020204030204" pitchFamily="34" charset="0"/>
                <a:cs typeface="Calibri" panose="020F0502020204030204" pitchFamily="34" charset="0"/>
              </a:rPr>
              <a:t>African School of Regulation</a:t>
            </a:r>
            <a:endParaRPr lang="en-US" sz="2800" i="1" dirty="0">
              <a:solidFill>
                <a:srgbClr val="088F9E"/>
              </a:solidFill>
              <a:latin typeface="Calibri" panose="020F0502020204030204" pitchFamily="34" charset="0"/>
            </a:endParaRPr>
          </a:p>
        </p:txBody>
      </p:sp>
      <p:sp>
        <p:nvSpPr>
          <p:cNvPr id="9" name="직사각형 3">
            <a:extLst>
              <a:ext uri="{FF2B5EF4-FFF2-40B4-BE49-F238E27FC236}">
                <a16:creationId xmlns:a16="http://schemas.microsoft.com/office/drawing/2014/main" id="{91500F2B-2918-6E2E-87B6-0F8E53743A54}"/>
              </a:ext>
            </a:extLst>
          </p:cNvPr>
          <p:cNvSpPr/>
          <p:nvPr/>
        </p:nvSpPr>
        <p:spPr>
          <a:xfrm flipV="1">
            <a:off x="1" y="1854588"/>
            <a:ext cx="12190412" cy="45719"/>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pic>
        <p:nvPicPr>
          <p:cNvPr id="10" name="Picture 9">
            <a:extLst>
              <a:ext uri="{FF2B5EF4-FFF2-40B4-BE49-F238E27FC236}">
                <a16:creationId xmlns:a16="http://schemas.microsoft.com/office/drawing/2014/main" id="{51092785-C542-751C-5EA6-9AC3CBB2AE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1480" y="420283"/>
            <a:ext cx="3179454" cy="870543"/>
          </a:xfrm>
          <a:prstGeom prst="rect">
            <a:avLst/>
          </a:prstGeom>
        </p:spPr>
      </p:pic>
      <p:pic>
        <p:nvPicPr>
          <p:cNvPr id="17" name="Picture 16">
            <a:extLst>
              <a:ext uri="{FF2B5EF4-FFF2-40B4-BE49-F238E27FC236}">
                <a16:creationId xmlns:a16="http://schemas.microsoft.com/office/drawing/2014/main" id="{E41D7934-1EDB-F365-853C-A2D29FC0A0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5490808"/>
            <a:ext cx="12190413" cy="1394982"/>
          </a:xfrm>
          <a:prstGeom prst="rect">
            <a:avLst/>
          </a:prstGeom>
        </p:spPr>
      </p:pic>
      <p:sp>
        <p:nvSpPr>
          <p:cNvPr id="19" name="Rectangle 18">
            <a:extLst>
              <a:ext uri="{FF2B5EF4-FFF2-40B4-BE49-F238E27FC236}">
                <a16:creationId xmlns:a16="http://schemas.microsoft.com/office/drawing/2014/main" id="{9EEA8CC8-1CB7-FE2C-068D-DF67C5C349A2}"/>
              </a:ext>
            </a:extLst>
          </p:cNvPr>
          <p:cNvSpPr/>
          <p:nvPr/>
        </p:nvSpPr>
        <p:spPr>
          <a:xfrm>
            <a:off x="1039543" y="6517428"/>
            <a:ext cx="1717137" cy="307777"/>
          </a:xfrm>
          <a:prstGeom prst="rect">
            <a:avLst/>
          </a:prstGeom>
        </p:spPr>
        <p:txBody>
          <a:bodyPr wrap="none">
            <a:spAutoFit/>
          </a:bodyPr>
          <a:lstStyle/>
          <a:p>
            <a:pPr eaLnBrk="0" fontAlgn="base" hangingPunct="0">
              <a:spcBef>
                <a:spcPts val="600"/>
              </a:spcBef>
              <a:spcAft>
                <a:spcPts val="600"/>
              </a:spcAft>
              <a:buClr>
                <a:srgbClr val="088F9E"/>
              </a:buClr>
            </a:pPr>
            <a:r>
              <a:rPr lang="da-DK" altLang="ko-KR" sz="1400" dirty="0">
                <a:solidFill>
                  <a:schemeClr val="bg1"/>
                </a:solidFill>
                <a:latin typeface="Calibri" panose="020F0502020204030204" pitchFamily="34" charset="0"/>
                <a:cs typeface="Calibri" panose="020F0502020204030204" pitchFamily="34" charset="0"/>
              </a:rPr>
              <a:t> 21/September/2026</a:t>
            </a:r>
          </a:p>
        </p:txBody>
      </p:sp>
      <p:pic>
        <p:nvPicPr>
          <p:cNvPr id="20" name="Picture 19">
            <a:extLst>
              <a:ext uri="{FF2B5EF4-FFF2-40B4-BE49-F238E27FC236}">
                <a16:creationId xmlns:a16="http://schemas.microsoft.com/office/drawing/2014/main" id="{C475BFC4-6FFA-06B7-8497-43B5AC29672F}"/>
              </a:ext>
            </a:extLst>
          </p:cNvPr>
          <p:cNvPicPr>
            <a:picLocks noChangeAspect="1"/>
          </p:cNvPicPr>
          <p:nvPr/>
        </p:nvPicPr>
        <p:blipFill>
          <a:blip r:embed="rId7"/>
          <a:stretch>
            <a:fillRect/>
          </a:stretch>
        </p:blipFill>
        <p:spPr>
          <a:xfrm>
            <a:off x="435545" y="495052"/>
            <a:ext cx="1777867" cy="438034"/>
          </a:xfrm>
          <a:prstGeom prst="rect">
            <a:avLst/>
          </a:prstGeom>
        </p:spPr>
      </p:pic>
      <p:sp>
        <p:nvSpPr>
          <p:cNvPr id="21" name="Freeform 20">
            <a:extLst>
              <a:ext uri="{FF2B5EF4-FFF2-40B4-BE49-F238E27FC236}">
                <a16:creationId xmlns:a16="http://schemas.microsoft.com/office/drawing/2014/main" id="{37B0F24A-C1BB-3173-D9CF-304235AA1C3D}"/>
              </a:ext>
            </a:extLst>
          </p:cNvPr>
          <p:cNvSpPr/>
          <p:nvPr/>
        </p:nvSpPr>
        <p:spPr>
          <a:xfrm>
            <a:off x="3712549" y="500877"/>
            <a:ext cx="209726" cy="210039"/>
          </a:xfrm>
          <a:custGeom>
            <a:avLst/>
            <a:gdLst>
              <a:gd name="csX0" fmla="*/ 209252 w 209726"/>
              <a:gd name="csY0" fmla="*/ 473 h 210039"/>
              <a:gd name="csX1" fmla="*/ 63345 w 209726"/>
              <a:gd name="csY1" fmla="*/ 109040 h 210039"/>
              <a:gd name="csX2" fmla="*/ 0 w 209726"/>
              <a:gd name="csY2" fmla="*/ 192772 h 210039"/>
              <a:gd name="csX3" fmla="*/ 4271 w 209726"/>
              <a:gd name="csY3" fmla="*/ 197030 h 210039"/>
              <a:gd name="csX4" fmla="*/ 35824 w 209726"/>
              <a:gd name="csY4" fmla="*/ 158475 h 210039"/>
              <a:gd name="csX5" fmla="*/ 106524 w 209726"/>
              <a:gd name="csY5" fmla="*/ 103364 h 210039"/>
              <a:gd name="csX6" fmla="*/ 51483 w 209726"/>
              <a:gd name="csY6" fmla="*/ 174323 h 210039"/>
              <a:gd name="csX7" fmla="*/ 13049 w 209726"/>
              <a:gd name="csY7" fmla="*/ 205781 h 210039"/>
              <a:gd name="csX8" fmla="*/ 17319 w 209726"/>
              <a:gd name="csY8" fmla="*/ 210039 h 210039"/>
              <a:gd name="csX9" fmla="*/ 101068 w 209726"/>
              <a:gd name="csY9" fmla="*/ 146649 h 210039"/>
              <a:gd name="csX10" fmla="*/ 209252 w 209726"/>
              <a:gd name="csY10" fmla="*/ 473 h 210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09726" h="210039">
                <a:moveTo>
                  <a:pt x="209252" y="473"/>
                </a:moveTo>
                <a:cubicBezTo>
                  <a:pt x="202610" y="-6150"/>
                  <a:pt x="113879" y="58186"/>
                  <a:pt x="63345" y="109040"/>
                </a:cubicBezTo>
                <a:cubicBezTo>
                  <a:pt x="31554" y="140735"/>
                  <a:pt x="5457" y="177398"/>
                  <a:pt x="0" y="192772"/>
                </a:cubicBezTo>
                <a:lnTo>
                  <a:pt x="4271" y="197030"/>
                </a:lnTo>
                <a:cubicBezTo>
                  <a:pt x="8066" y="188988"/>
                  <a:pt x="17794" y="176452"/>
                  <a:pt x="35824" y="158475"/>
                </a:cubicBezTo>
                <a:cubicBezTo>
                  <a:pt x="64294" y="130092"/>
                  <a:pt x="103914" y="100525"/>
                  <a:pt x="106524" y="103364"/>
                </a:cubicBezTo>
                <a:cubicBezTo>
                  <a:pt x="109371" y="106202"/>
                  <a:pt x="79952" y="145703"/>
                  <a:pt x="51483" y="174323"/>
                </a:cubicBezTo>
                <a:cubicBezTo>
                  <a:pt x="33689" y="192063"/>
                  <a:pt x="21115" y="201997"/>
                  <a:pt x="13049" y="205781"/>
                </a:cubicBezTo>
                <a:lnTo>
                  <a:pt x="17319" y="210039"/>
                </a:lnTo>
                <a:cubicBezTo>
                  <a:pt x="32740" y="204599"/>
                  <a:pt x="69276" y="178344"/>
                  <a:pt x="101068" y="146649"/>
                </a:cubicBezTo>
                <a:cubicBezTo>
                  <a:pt x="151364" y="95795"/>
                  <a:pt x="215895" y="7095"/>
                  <a:pt x="209252" y="473"/>
                </a:cubicBezTo>
              </a:path>
            </a:pathLst>
          </a:custGeom>
          <a:solidFill>
            <a:srgbClr val="00B4EC"/>
          </a:solidFill>
          <a:ln w="2358" cap="flat">
            <a:noFill/>
            <a:prstDash val="solid"/>
            <a:miter/>
          </a:ln>
        </p:spPr>
        <p:txBody>
          <a:bodyPr/>
          <a:lstStyle/>
          <a:p>
            <a:endParaRPr lang="en-IT"/>
          </a:p>
        </p:txBody>
      </p:sp>
      <p:sp>
        <p:nvSpPr>
          <p:cNvPr id="22" name="Freeform 21">
            <a:extLst>
              <a:ext uri="{FF2B5EF4-FFF2-40B4-BE49-F238E27FC236}">
                <a16:creationId xmlns:a16="http://schemas.microsoft.com/office/drawing/2014/main" id="{B79984EE-CD0D-EFCF-D27E-D468CA41BA31}"/>
              </a:ext>
            </a:extLst>
          </p:cNvPr>
          <p:cNvSpPr/>
          <p:nvPr/>
        </p:nvSpPr>
        <p:spPr>
          <a:xfrm>
            <a:off x="3701636" y="758932"/>
            <a:ext cx="294821" cy="176865"/>
          </a:xfrm>
          <a:custGeom>
            <a:avLst/>
            <a:gdLst>
              <a:gd name="csX0" fmla="*/ 294662 w 294821"/>
              <a:gd name="csY0" fmla="*/ 175979 h 176865"/>
              <a:gd name="csX1" fmla="*/ 125030 w 294821"/>
              <a:gd name="csY1" fmla="*/ 48252 h 176865"/>
              <a:gd name="csX2" fmla="*/ 11862 w 294821"/>
              <a:gd name="csY2" fmla="*/ 0 h 176865"/>
              <a:gd name="csX3" fmla="*/ 9015 w 294821"/>
              <a:gd name="csY3" fmla="*/ 5204 h 176865"/>
              <a:gd name="csX4" fmla="*/ 61922 w 294821"/>
              <a:gd name="csY4" fmla="*/ 29803 h 176865"/>
              <a:gd name="csX5" fmla="*/ 146856 w 294821"/>
              <a:gd name="csY5" fmla="*/ 91301 h 176865"/>
              <a:gd name="csX6" fmla="*/ 50771 w 294821"/>
              <a:gd name="csY6" fmla="*/ 48962 h 176865"/>
              <a:gd name="csX7" fmla="*/ 2847 w 294821"/>
              <a:gd name="csY7" fmla="*/ 15848 h 176865"/>
              <a:gd name="csX8" fmla="*/ 0 w 294821"/>
              <a:gd name="csY8" fmla="*/ 21051 h 176865"/>
              <a:gd name="csX9" fmla="*/ 98695 w 294821"/>
              <a:gd name="csY9" fmla="*/ 94139 h 176865"/>
              <a:gd name="csX10" fmla="*/ 294662 w 294821"/>
              <a:gd name="csY10" fmla="*/ 175979 h 1768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94821" h="176865">
                <a:moveTo>
                  <a:pt x="294662" y="175979"/>
                </a:moveTo>
                <a:cubicBezTo>
                  <a:pt x="299407" y="167937"/>
                  <a:pt x="197864" y="90118"/>
                  <a:pt x="125030" y="48252"/>
                </a:cubicBezTo>
                <a:cubicBezTo>
                  <a:pt x="79478" y="21997"/>
                  <a:pt x="30605" y="2602"/>
                  <a:pt x="11862" y="0"/>
                </a:cubicBezTo>
                <a:lnTo>
                  <a:pt x="9015" y="5204"/>
                </a:lnTo>
                <a:cubicBezTo>
                  <a:pt x="18980" y="7569"/>
                  <a:pt x="36062" y="15138"/>
                  <a:pt x="61922" y="29803"/>
                </a:cubicBezTo>
                <a:cubicBezTo>
                  <a:pt x="102965" y="53219"/>
                  <a:pt x="148754" y="87990"/>
                  <a:pt x="146856" y="91301"/>
                </a:cubicBezTo>
                <a:cubicBezTo>
                  <a:pt x="144958" y="94612"/>
                  <a:pt x="91578" y="72615"/>
                  <a:pt x="50771" y="48962"/>
                </a:cubicBezTo>
                <a:cubicBezTo>
                  <a:pt x="25148" y="34297"/>
                  <a:pt x="9964" y="23180"/>
                  <a:pt x="2847" y="15848"/>
                </a:cubicBezTo>
                <a:lnTo>
                  <a:pt x="0" y="21051"/>
                </a:lnTo>
                <a:cubicBezTo>
                  <a:pt x="11625" y="35716"/>
                  <a:pt x="52906" y="67884"/>
                  <a:pt x="98695" y="94139"/>
                </a:cubicBezTo>
                <a:cubicBezTo>
                  <a:pt x="171293" y="135769"/>
                  <a:pt x="290154" y="184021"/>
                  <a:pt x="294662" y="175979"/>
                </a:cubicBezTo>
              </a:path>
            </a:pathLst>
          </a:custGeom>
          <a:solidFill>
            <a:srgbClr val="00B4EC"/>
          </a:solidFill>
          <a:ln w="2358" cap="flat">
            <a:noFill/>
            <a:prstDash val="solid"/>
            <a:miter/>
          </a:ln>
        </p:spPr>
        <p:txBody>
          <a:bodyPr/>
          <a:lstStyle/>
          <a:p>
            <a:endParaRPr lang="en-IT"/>
          </a:p>
        </p:txBody>
      </p:sp>
      <p:sp>
        <p:nvSpPr>
          <p:cNvPr id="23" name="Freeform 22">
            <a:extLst>
              <a:ext uri="{FF2B5EF4-FFF2-40B4-BE49-F238E27FC236}">
                <a16:creationId xmlns:a16="http://schemas.microsoft.com/office/drawing/2014/main" id="{F3A26523-70D9-6A3D-27E0-BD39B27C296F}"/>
              </a:ext>
            </a:extLst>
          </p:cNvPr>
          <p:cNvSpPr/>
          <p:nvPr/>
        </p:nvSpPr>
        <p:spPr>
          <a:xfrm>
            <a:off x="3381471" y="769812"/>
            <a:ext cx="272003" cy="270236"/>
          </a:xfrm>
          <a:custGeom>
            <a:avLst/>
            <a:gdLst>
              <a:gd name="csX0" fmla="*/ 355 w 272003"/>
              <a:gd name="csY0" fmla="*/ 269882 h 270236"/>
              <a:gd name="csX1" fmla="*/ 148160 w 272003"/>
              <a:gd name="csY1" fmla="*/ 85624 h 270236"/>
              <a:gd name="csX2" fmla="*/ 254684 w 272003"/>
              <a:gd name="csY2" fmla="*/ 0 h 270236"/>
              <a:gd name="csX3" fmla="*/ 258955 w 272003"/>
              <a:gd name="csY3" fmla="*/ 4258 h 270236"/>
              <a:gd name="csX4" fmla="*/ 209607 w 272003"/>
              <a:gd name="csY4" fmla="*/ 46360 h 270236"/>
              <a:gd name="csX5" fmla="*/ 135112 w 272003"/>
              <a:gd name="csY5" fmla="*/ 136242 h 270236"/>
              <a:gd name="csX6" fmla="*/ 225503 w 272003"/>
              <a:gd name="csY6" fmla="*/ 62208 h 270236"/>
              <a:gd name="csX7" fmla="*/ 267733 w 272003"/>
              <a:gd name="csY7" fmla="*/ 13246 h 270236"/>
              <a:gd name="csX8" fmla="*/ 272003 w 272003"/>
              <a:gd name="csY8" fmla="*/ 17503 h 270236"/>
              <a:gd name="csX9" fmla="*/ 185882 w 272003"/>
              <a:gd name="csY9" fmla="*/ 123469 h 270236"/>
              <a:gd name="csX10" fmla="*/ 355 w 272003"/>
              <a:gd name="csY10" fmla="*/ 269882 h 2702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72003" h="270236">
                <a:moveTo>
                  <a:pt x="355" y="269882"/>
                </a:moveTo>
                <a:cubicBezTo>
                  <a:pt x="-6288" y="263259"/>
                  <a:pt x="81731" y="151616"/>
                  <a:pt x="148160" y="85624"/>
                </a:cubicBezTo>
                <a:cubicBezTo>
                  <a:pt x="189678" y="44231"/>
                  <a:pt x="235942" y="8515"/>
                  <a:pt x="254684" y="0"/>
                </a:cubicBezTo>
                <a:lnTo>
                  <a:pt x="258955" y="4258"/>
                </a:lnTo>
                <a:cubicBezTo>
                  <a:pt x="248990" y="9934"/>
                  <a:pt x="233095" y="23180"/>
                  <a:pt x="209607" y="46360"/>
                </a:cubicBezTo>
                <a:cubicBezTo>
                  <a:pt x="172359" y="83495"/>
                  <a:pt x="132265" y="133403"/>
                  <a:pt x="135112" y="136242"/>
                </a:cubicBezTo>
                <a:cubicBezTo>
                  <a:pt x="137958" y="139080"/>
                  <a:pt x="188255" y="99343"/>
                  <a:pt x="225503" y="62208"/>
                </a:cubicBezTo>
                <a:cubicBezTo>
                  <a:pt x="248990" y="39028"/>
                  <a:pt x="262276" y="22944"/>
                  <a:pt x="267733" y="13246"/>
                </a:cubicBezTo>
                <a:lnTo>
                  <a:pt x="272003" y="17503"/>
                </a:lnTo>
                <a:cubicBezTo>
                  <a:pt x="263225" y="36189"/>
                  <a:pt x="227401" y="82076"/>
                  <a:pt x="185882" y="123469"/>
                </a:cubicBezTo>
                <a:cubicBezTo>
                  <a:pt x="119216" y="188988"/>
                  <a:pt x="6998" y="276505"/>
                  <a:pt x="355" y="269882"/>
                </a:cubicBezTo>
              </a:path>
            </a:pathLst>
          </a:custGeom>
          <a:solidFill>
            <a:srgbClr val="00B4EC"/>
          </a:solidFill>
          <a:ln w="2358" cap="flat">
            <a:noFill/>
            <a:prstDash val="solid"/>
            <a:miter/>
          </a:ln>
        </p:spPr>
        <p:txBody>
          <a:bodyPr/>
          <a:lstStyle/>
          <a:p>
            <a:endParaRPr lang="en-IT"/>
          </a:p>
        </p:txBody>
      </p:sp>
      <p:sp>
        <p:nvSpPr>
          <p:cNvPr id="24" name="Freeform 23">
            <a:extLst>
              <a:ext uri="{FF2B5EF4-FFF2-40B4-BE49-F238E27FC236}">
                <a16:creationId xmlns:a16="http://schemas.microsoft.com/office/drawing/2014/main" id="{D43DB89D-1770-9B6D-FEFE-C36C0749DF35}"/>
              </a:ext>
            </a:extLst>
          </p:cNvPr>
          <p:cNvSpPr/>
          <p:nvPr/>
        </p:nvSpPr>
        <p:spPr>
          <a:xfrm>
            <a:off x="3393723" y="586785"/>
            <a:ext cx="237450" cy="145418"/>
          </a:xfrm>
          <a:custGeom>
            <a:avLst/>
            <a:gdLst>
              <a:gd name="csX0" fmla="*/ 203 w 237450"/>
              <a:gd name="csY0" fmla="*/ 1135 h 145418"/>
              <a:gd name="csX1" fmla="*/ 159871 w 237450"/>
              <a:gd name="csY1" fmla="*/ 62869 h 145418"/>
              <a:gd name="csX2" fmla="*/ 237451 w 237450"/>
              <a:gd name="csY2" fmla="*/ 124367 h 145418"/>
              <a:gd name="csX3" fmla="*/ 234604 w 237450"/>
              <a:gd name="csY3" fmla="*/ 129571 h 145418"/>
              <a:gd name="csX4" fmla="*/ 196881 w 237450"/>
              <a:gd name="csY4" fmla="*/ 101897 h 145418"/>
              <a:gd name="csX5" fmla="*/ 118589 w 237450"/>
              <a:gd name="csY5" fmla="*/ 69729 h 145418"/>
              <a:gd name="csX6" fmla="*/ 185493 w 237450"/>
              <a:gd name="csY6" fmla="*/ 121292 h 145418"/>
              <a:gd name="csX7" fmla="*/ 228198 w 237450"/>
              <a:gd name="csY7" fmla="*/ 140215 h 145418"/>
              <a:gd name="csX8" fmla="*/ 225351 w 237450"/>
              <a:gd name="csY8" fmla="*/ 145419 h 145418"/>
              <a:gd name="csX9" fmla="*/ 133299 w 237450"/>
              <a:gd name="csY9" fmla="*/ 108756 h 145418"/>
              <a:gd name="csX10" fmla="*/ 203 w 237450"/>
              <a:gd name="csY10" fmla="*/ 1135 h 1454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37450" h="145418">
                <a:moveTo>
                  <a:pt x="203" y="1135"/>
                </a:moveTo>
                <a:cubicBezTo>
                  <a:pt x="4948" y="-6907"/>
                  <a:pt x="101508" y="29282"/>
                  <a:pt x="159871" y="62869"/>
                </a:cubicBezTo>
                <a:cubicBezTo>
                  <a:pt x="196407" y="83921"/>
                  <a:pt x="228910" y="111122"/>
                  <a:pt x="237451" y="124367"/>
                </a:cubicBezTo>
                <a:lnTo>
                  <a:pt x="234604" y="129571"/>
                </a:lnTo>
                <a:cubicBezTo>
                  <a:pt x="229384" y="122948"/>
                  <a:pt x="217284" y="113960"/>
                  <a:pt x="196881" y="101897"/>
                </a:cubicBezTo>
                <a:cubicBezTo>
                  <a:pt x="163904" y="82974"/>
                  <a:pt x="120487" y="66417"/>
                  <a:pt x="118589" y="69729"/>
                </a:cubicBezTo>
                <a:cubicBezTo>
                  <a:pt x="116692" y="73040"/>
                  <a:pt x="152753" y="102370"/>
                  <a:pt x="185493" y="121292"/>
                </a:cubicBezTo>
                <a:cubicBezTo>
                  <a:pt x="206134" y="133119"/>
                  <a:pt x="219894" y="139032"/>
                  <a:pt x="228198" y="140215"/>
                </a:cubicBezTo>
                <a:lnTo>
                  <a:pt x="225351" y="145419"/>
                </a:lnTo>
                <a:cubicBezTo>
                  <a:pt x="209693" y="144472"/>
                  <a:pt x="170072" y="130044"/>
                  <a:pt x="133299" y="108756"/>
                </a:cubicBezTo>
                <a:cubicBezTo>
                  <a:pt x="74936" y="75169"/>
                  <a:pt x="-4542" y="9413"/>
                  <a:pt x="203" y="1135"/>
                </a:cubicBezTo>
              </a:path>
            </a:pathLst>
          </a:custGeom>
          <a:solidFill>
            <a:srgbClr val="00B4EC"/>
          </a:solidFill>
          <a:ln w="2358" cap="flat">
            <a:noFill/>
            <a:prstDash val="solid"/>
            <a:miter/>
          </a:ln>
        </p:spPr>
        <p:txBody>
          <a:bodyPr/>
          <a:lstStyle/>
          <a:p>
            <a:endParaRPr lang="en-IT"/>
          </a:p>
        </p:txBody>
      </p:sp>
      <p:grpSp>
        <p:nvGrpSpPr>
          <p:cNvPr id="25" name="Graphic 6">
            <a:extLst>
              <a:ext uri="{FF2B5EF4-FFF2-40B4-BE49-F238E27FC236}">
                <a16:creationId xmlns:a16="http://schemas.microsoft.com/office/drawing/2014/main" id="{E3185E75-1B9C-2D36-C78E-A0B1923F9B66}"/>
              </a:ext>
            </a:extLst>
          </p:cNvPr>
          <p:cNvGrpSpPr/>
          <p:nvPr/>
        </p:nvGrpSpPr>
        <p:grpSpPr>
          <a:xfrm>
            <a:off x="3381471" y="500877"/>
            <a:ext cx="614986" cy="539171"/>
            <a:chOff x="3381471" y="500877"/>
            <a:chExt cx="614986" cy="539171"/>
          </a:xfrm>
          <a:solidFill>
            <a:srgbClr val="00457C"/>
          </a:solidFill>
        </p:grpSpPr>
        <p:sp>
          <p:nvSpPr>
            <p:cNvPr id="26" name="Freeform 25">
              <a:extLst>
                <a:ext uri="{FF2B5EF4-FFF2-40B4-BE49-F238E27FC236}">
                  <a16:creationId xmlns:a16="http://schemas.microsoft.com/office/drawing/2014/main" id="{C51CEEF9-E22F-05D8-EBC3-4E5FD7CDCAC6}"/>
                </a:ext>
              </a:extLst>
            </p:cNvPr>
            <p:cNvSpPr/>
            <p:nvPr/>
          </p:nvSpPr>
          <p:spPr>
            <a:xfrm>
              <a:off x="3712549" y="500877"/>
              <a:ext cx="209726" cy="210039"/>
            </a:xfrm>
            <a:custGeom>
              <a:avLst/>
              <a:gdLst>
                <a:gd name="csX0" fmla="*/ 209252 w 209726"/>
                <a:gd name="csY0" fmla="*/ 473 h 210039"/>
                <a:gd name="csX1" fmla="*/ 63345 w 209726"/>
                <a:gd name="csY1" fmla="*/ 109040 h 210039"/>
                <a:gd name="csX2" fmla="*/ 0 w 209726"/>
                <a:gd name="csY2" fmla="*/ 192772 h 210039"/>
                <a:gd name="csX3" fmla="*/ 4271 w 209726"/>
                <a:gd name="csY3" fmla="*/ 197030 h 210039"/>
                <a:gd name="csX4" fmla="*/ 35824 w 209726"/>
                <a:gd name="csY4" fmla="*/ 158475 h 210039"/>
                <a:gd name="csX5" fmla="*/ 106524 w 209726"/>
                <a:gd name="csY5" fmla="*/ 103364 h 210039"/>
                <a:gd name="csX6" fmla="*/ 51483 w 209726"/>
                <a:gd name="csY6" fmla="*/ 174323 h 210039"/>
                <a:gd name="csX7" fmla="*/ 13049 w 209726"/>
                <a:gd name="csY7" fmla="*/ 205781 h 210039"/>
                <a:gd name="csX8" fmla="*/ 17319 w 209726"/>
                <a:gd name="csY8" fmla="*/ 210039 h 210039"/>
                <a:gd name="csX9" fmla="*/ 101068 w 209726"/>
                <a:gd name="csY9" fmla="*/ 146649 h 210039"/>
                <a:gd name="csX10" fmla="*/ 209252 w 209726"/>
                <a:gd name="csY10" fmla="*/ 473 h 210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09726" h="210039">
                  <a:moveTo>
                    <a:pt x="209252" y="473"/>
                  </a:moveTo>
                  <a:cubicBezTo>
                    <a:pt x="202610" y="-6150"/>
                    <a:pt x="113879" y="58186"/>
                    <a:pt x="63345" y="109040"/>
                  </a:cubicBezTo>
                  <a:cubicBezTo>
                    <a:pt x="31554" y="140735"/>
                    <a:pt x="5457" y="177398"/>
                    <a:pt x="0" y="192772"/>
                  </a:cubicBezTo>
                  <a:lnTo>
                    <a:pt x="4271" y="197030"/>
                  </a:lnTo>
                  <a:cubicBezTo>
                    <a:pt x="8066" y="188988"/>
                    <a:pt x="17794" y="176452"/>
                    <a:pt x="35824" y="158475"/>
                  </a:cubicBezTo>
                  <a:cubicBezTo>
                    <a:pt x="64294" y="130092"/>
                    <a:pt x="103914" y="100525"/>
                    <a:pt x="106524" y="103364"/>
                  </a:cubicBezTo>
                  <a:cubicBezTo>
                    <a:pt x="109371" y="106202"/>
                    <a:pt x="79952" y="145703"/>
                    <a:pt x="51483" y="174323"/>
                  </a:cubicBezTo>
                  <a:cubicBezTo>
                    <a:pt x="33689" y="192063"/>
                    <a:pt x="21115" y="201997"/>
                    <a:pt x="13049" y="205781"/>
                  </a:cubicBezTo>
                  <a:lnTo>
                    <a:pt x="17319" y="210039"/>
                  </a:lnTo>
                  <a:cubicBezTo>
                    <a:pt x="32740" y="204599"/>
                    <a:pt x="69276" y="178344"/>
                    <a:pt x="101068" y="146649"/>
                  </a:cubicBezTo>
                  <a:cubicBezTo>
                    <a:pt x="151364" y="95795"/>
                    <a:pt x="215895" y="7095"/>
                    <a:pt x="209252" y="473"/>
                  </a:cubicBezTo>
                </a:path>
              </a:pathLst>
            </a:custGeom>
            <a:solidFill>
              <a:srgbClr val="00457C"/>
            </a:solidFill>
            <a:ln w="2358" cap="flat">
              <a:noFill/>
              <a:prstDash val="solid"/>
              <a:miter/>
            </a:ln>
          </p:spPr>
          <p:txBody>
            <a:bodyPr/>
            <a:lstStyle/>
            <a:p>
              <a:endParaRPr lang="en-IT"/>
            </a:p>
          </p:txBody>
        </p:sp>
        <p:sp>
          <p:nvSpPr>
            <p:cNvPr id="27" name="Freeform 26">
              <a:extLst>
                <a:ext uri="{FF2B5EF4-FFF2-40B4-BE49-F238E27FC236}">
                  <a16:creationId xmlns:a16="http://schemas.microsoft.com/office/drawing/2014/main" id="{300CE6BD-26E6-5C32-7D8F-F13A413D14E3}"/>
                </a:ext>
              </a:extLst>
            </p:cNvPr>
            <p:cNvSpPr/>
            <p:nvPr/>
          </p:nvSpPr>
          <p:spPr>
            <a:xfrm>
              <a:off x="3701636" y="758932"/>
              <a:ext cx="294821" cy="176865"/>
            </a:xfrm>
            <a:custGeom>
              <a:avLst/>
              <a:gdLst>
                <a:gd name="csX0" fmla="*/ 294662 w 294821"/>
                <a:gd name="csY0" fmla="*/ 175979 h 176865"/>
                <a:gd name="csX1" fmla="*/ 125030 w 294821"/>
                <a:gd name="csY1" fmla="*/ 48252 h 176865"/>
                <a:gd name="csX2" fmla="*/ 11862 w 294821"/>
                <a:gd name="csY2" fmla="*/ 0 h 176865"/>
                <a:gd name="csX3" fmla="*/ 9015 w 294821"/>
                <a:gd name="csY3" fmla="*/ 5204 h 176865"/>
                <a:gd name="csX4" fmla="*/ 61922 w 294821"/>
                <a:gd name="csY4" fmla="*/ 29803 h 176865"/>
                <a:gd name="csX5" fmla="*/ 146856 w 294821"/>
                <a:gd name="csY5" fmla="*/ 91301 h 176865"/>
                <a:gd name="csX6" fmla="*/ 50771 w 294821"/>
                <a:gd name="csY6" fmla="*/ 48962 h 176865"/>
                <a:gd name="csX7" fmla="*/ 2847 w 294821"/>
                <a:gd name="csY7" fmla="*/ 15848 h 176865"/>
                <a:gd name="csX8" fmla="*/ 0 w 294821"/>
                <a:gd name="csY8" fmla="*/ 21051 h 176865"/>
                <a:gd name="csX9" fmla="*/ 98695 w 294821"/>
                <a:gd name="csY9" fmla="*/ 94139 h 176865"/>
                <a:gd name="csX10" fmla="*/ 294662 w 294821"/>
                <a:gd name="csY10" fmla="*/ 175979 h 1768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94821" h="176865">
                  <a:moveTo>
                    <a:pt x="294662" y="175979"/>
                  </a:moveTo>
                  <a:cubicBezTo>
                    <a:pt x="299407" y="167937"/>
                    <a:pt x="197864" y="90118"/>
                    <a:pt x="125030" y="48252"/>
                  </a:cubicBezTo>
                  <a:cubicBezTo>
                    <a:pt x="79478" y="21997"/>
                    <a:pt x="30605" y="2602"/>
                    <a:pt x="11862" y="0"/>
                  </a:cubicBezTo>
                  <a:lnTo>
                    <a:pt x="9015" y="5204"/>
                  </a:lnTo>
                  <a:cubicBezTo>
                    <a:pt x="18980" y="7569"/>
                    <a:pt x="36062" y="15138"/>
                    <a:pt x="61922" y="29803"/>
                  </a:cubicBezTo>
                  <a:cubicBezTo>
                    <a:pt x="102965" y="53219"/>
                    <a:pt x="148754" y="87990"/>
                    <a:pt x="146856" y="91301"/>
                  </a:cubicBezTo>
                  <a:cubicBezTo>
                    <a:pt x="144958" y="94612"/>
                    <a:pt x="91578" y="72615"/>
                    <a:pt x="50771" y="48962"/>
                  </a:cubicBezTo>
                  <a:cubicBezTo>
                    <a:pt x="25148" y="34297"/>
                    <a:pt x="9964" y="23180"/>
                    <a:pt x="2847" y="15848"/>
                  </a:cubicBezTo>
                  <a:lnTo>
                    <a:pt x="0" y="21051"/>
                  </a:lnTo>
                  <a:cubicBezTo>
                    <a:pt x="11625" y="35716"/>
                    <a:pt x="52906" y="67884"/>
                    <a:pt x="98695" y="94139"/>
                  </a:cubicBezTo>
                  <a:cubicBezTo>
                    <a:pt x="171293" y="135769"/>
                    <a:pt x="290154" y="184021"/>
                    <a:pt x="294662" y="175979"/>
                  </a:cubicBezTo>
                </a:path>
              </a:pathLst>
            </a:custGeom>
            <a:solidFill>
              <a:srgbClr val="00457C"/>
            </a:solidFill>
            <a:ln w="2358" cap="flat">
              <a:noFill/>
              <a:prstDash val="solid"/>
              <a:miter/>
            </a:ln>
          </p:spPr>
          <p:txBody>
            <a:bodyPr/>
            <a:lstStyle/>
            <a:p>
              <a:endParaRPr lang="en-IT"/>
            </a:p>
          </p:txBody>
        </p:sp>
        <p:sp>
          <p:nvSpPr>
            <p:cNvPr id="28" name="Freeform 27">
              <a:extLst>
                <a:ext uri="{FF2B5EF4-FFF2-40B4-BE49-F238E27FC236}">
                  <a16:creationId xmlns:a16="http://schemas.microsoft.com/office/drawing/2014/main" id="{DC64A395-9AFF-DA1C-7B54-47A405F8B4DB}"/>
                </a:ext>
              </a:extLst>
            </p:cNvPr>
            <p:cNvSpPr/>
            <p:nvPr/>
          </p:nvSpPr>
          <p:spPr>
            <a:xfrm>
              <a:off x="3381471" y="769812"/>
              <a:ext cx="272003" cy="270236"/>
            </a:xfrm>
            <a:custGeom>
              <a:avLst/>
              <a:gdLst>
                <a:gd name="csX0" fmla="*/ 355 w 272003"/>
                <a:gd name="csY0" fmla="*/ 269882 h 270236"/>
                <a:gd name="csX1" fmla="*/ 148160 w 272003"/>
                <a:gd name="csY1" fmla="*/ 85624 h 270236"/>
                <a:gd name="csX2" fmla="*/ 254684 w 272003"/>
                <a:gd name="csY2" fmla="*/ 0 h 270236"/>
                <a:gd name="csX3" fmla="*/ 258955 w 272003"/>
                <a:gd name="csY3" fmla="*/ 4258 h 270236"/>
                <a:gd name="csX4" fmla="*/ 209607 w 272003"/>
                <a:gd name="csY4" fmla="*/ 46360 h 270236"/>
                <a:gd name="csX5" fmla="*/ 135112 w 272003"/>
                <a:gd name="csY5" fmla="*/ 136242 h 270236"/>
                <a:gd name="csX6" fmla="*/ 225503 w 272003"/>
                <a:gd name="csY6" fmla="*/ 62208 h 270236"/>
                <a:gd name="csX7" fmla="*/ 267733 w 272003"/>
                <a:gd name="csY7" fmla="*/ 13246 h 270236"/>
                <a:gd name="csX8" fmla="*/ 272003 w 272003"/>
                <a:gd name="csY8" fmla="*/ 17503 h 270236"/>
                <a:gd name="csX9" fmla="*/ 185882 w 272003"/>
                <a:gd name="csY9" fmla="*/ 123469 h 270236"/>
                <a:gd name="csX10" fmla="*/ 355 w 272003"/>
                <a:gd name="csY10" fmla="*/ 269882 h 2702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72003" h="270236">
                  <a:moveTo>
                    <a:pt x="355" y="269882"/>
                  </a:moveTo>
                  <a:cubicBezTo>
                    <a:pt x="-6288" y="263259"/>
                    <a:pt x="81731" y="151616"/>
                    <a:pt x="148160" y="85624"/>
                  </a:cubicBezTo>
                  <a:cubicBezTo>
                    <a:pt x="189678" y="44231"/>
                    <a:pt x="235942" y="8515"/>
                    <a:pt x="254684" y="0"/>
                  </a:cubicBezTo>
                  <a:lnTo>
                    <a:pt x="258955" y="4258"/>
                  </a:lnTo>
                  <a:cubicBezTo>
                    <a:pt x="248990" y="9934"/>
                    <a:pt x="233095" y="23180"/>
                    <a:pt x="209607" y="46360"/>
                  </a:cubicBezTo>
                  <a:cubicBezTo>
                    <a:pt x="172359" y="83495"/>
                    <a:pt x="132265" y="133403"/>
                    <a:pt x="135112" y="136242"/>
                  </a:cubicBezTo>
                  <a:cubicBezTo>
                    <a:pt x="137958" y="139080"/>
                    <a:pt x="188255" y="99343"/>
                    <a:pt x="225503" y="62208"/>
                  </a:cubicBezTo>
                  <a:cubicBezTo>
                    <a:pt x="248990" y="39028"/>
                    <a:pt x="262276" y="22944"/>
                    <a:pt x="267733" y="13246"/>
                  </a:cubicBezTo>
                  <a:lnTo>
                    <a:pt x="272003" y="17503"/>
                  </a:lnTo>
                  <a:cubicBezTo>
                    <a:pt x="263225" y="36189"/>
                    <a:pt x="227401" y="82076"/>
                    <a:pt x="185882" y="123469"/>
                  </a:cubicBezTo>
                  <a:cubicBezTo>
                    <a:pt x="119216" y="188988"/>
                    <a:pt x="6998" y="276505"/>
                    <a:pt x="355" y="269882"/>
                  </a:cubicBezTo>
                </a:path>
              </a:pathLst>
            </a:custGeom>
            <a:solidFill>
              <a:srgbClr val="00457C"/>
            </a:solidFill>
            <a:ln w="2358" cap="flat">
              <a:noFill/>
              <a:prstDash val="solid"/>
              <a:miter/>
            </a:ln>
          </p:spPr>
          <p:txBody>
            <a:bodyPr/>
            <a:lstStyle/>
            <a:p>
              <a:endParaRPr lang="en-IT"/>
            </a:p>
          </p:txBody>
        </p:sp>
        <p:sp>
          <p:nvSpPr>
            <p:cNvPr id="29" name="Freeform 28">
              <a:extLst>
                <a:ext uri="{FF2B5EF4-FFF2-40B4-BE49-F238E27FC236}">
                  <a16:creationId xmlns:a16="http://schemas.microsoft.com/office/drawing/2014/main" id="{FCAC5845-84F2-4839-C2D4-80DBDEDB6AE7}"/>
                </a:ext>
              </a:extLst>
            </p:cNvPr>
            <p:cNvSpPr/>
            <p:nvPr/>
          </p:nvSpPr>
          <p:spPr>
            <a:xfrm>
              <a:off x="3393723" y="586785"/>
              <a:ext cx="237450" cy="145418"/>
            </a:xfrm>
            <a:custGeom>
              <a:avLst/>
              <a:gdLst>
                <a:gd name="csX0" fmla="*/ 203 w 237450"/>
                <a:gd name="csY0" fmla="*/ 1135 h 145418"/>
                <a:gd name="csX1" fmla="*/ 159871 w 237450"/>
                <a:gd name="csY1" fmla="*/ 62869 h 145418"/>
                <a:gd name="csX2" fmla="*/ 237451 w 237450"/>
                <a:gd name="csY2" fmla="*/ 124367 h 145418"/>
                <a:gd name="csX3" fmla="*/ 234604 w 237450"/>
                <a:gd name="csY3" fmla="*/ 129571 h 145418"/>
                <a:gd name="csX4" fmla="*/ 196881 w 237450"/>
                <a:gd name="csY4" fmla="*/ 101897 h 145418"/>
                <a:gd name="csX5" fmla="*/ 118589 w 237450"/>
                <a:gd name="csY5" fmla="*/ 69729 h 145418"/>
                <a:gd name="csX6" fmla="*/ 185493 w 237450"/>
                <a:gd name="csY6" fmla="*/ 121292 h 145418"/>
                <a:gd name="csX7" fmla="*/ 228198 w 237450"/>
                <a:gd name="csY7" fmla="*/ 140215 h 145418"/>
                <a:gd name="csX8" fmla="*/ 225351 w 237450"/>
                <a:gd name="csY8" fmla="*/ 145419 h 145418"/>
                <a:gd name="csX9" fmla="*/ 133299 w 237450"/>
                <a:gd name="csY9" fmla="*/ 108756 h 145418"/>
                <a:gd name="csX10" fmla="*/ 203 w 237450"/>
                <a:gd name="csY10" fmla="*/ 1135 h 1454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37450" h="145418">
                  <a:moveTo>
                    <a:pt x="203" y="1135"/>
                  </a:moveTo>
                  <a:cubicBezTo>
                    <a:pt x="4948" y="-6907"/>
                    <a:pt x="101508" y="29282"/>
                    <a:pt x="159871" y="62869"/>
                  </a:cubicBezTo>
                  <a:cubicBezTo>
                    <a:pt x="196407" y="83921"/>
                    <a:pt x="228910" y="111122"/>
                    <a:pt x="237451" y="124367"/>
                  </a:cubicBezTo>
                  <a:lnTo>
                    <a:pt x="234604" y="129571"/>
                  </a:lnTo>
                  <a:cubicBezTo>
                    <a:pt x="229384" y="122948"/>
                    <a:pt x="217284" y="113960"/>
                    <a:pt x="196881" y="101897"/>
                  </a:cubicBezTo>
                  <a:cubicBezTo>
                    <a:pt x="163904" y="82974"/>
                    <a:pt x="120487" y="66417"/>
                    <a:pt x="118589" y="69729"/>
                  </a:cubicBezTo>
                  <a:cubicBezTo>
                    <a:pt x="116692" y="73040"/>
                    <a:pt x="152753" y="102370"/>
                    <a:pt x="185493" y="121292"/>
                  </a:cubicBezTo>
                  <a:cubicBezTo>
                    <a:pt x="206134" y="133119"/>
                    <a:pt x="219894" y="139032"/>
                    <a:pt x="228198" y="140215"/>
                  </a:cubicBezTo>
                  <a:lnTo>
                    <a:pt x="225351" y="145419"/>
                  </a:lnTo>
                  <a:cubicBezTo>
                    <a:pt x="209693" y="144472"/>
                    <a:pt x="170072" y="130044"/>
                    <a:pt x="133299" y="108756"/>
                  </a:cubicBezTo>
                  <a:cubicBezTo>
                    <a:pt x="74936" y="75169"/>
                    <a:pt x="-4542" y="9413"/>
                    <a:pt x="203" y="1135"/>
                  </a:cubicBezTo>
                </a:path>
              </a:pathLst>
            </a:custGeom>
            <a:solidFill>
              <a:srgbClr val="00457C"/>
            </a:solidFill>
            <a:ln w="2358" cap="flat">
              <a:noFill/>
              <a:prstDash val="solid"/>
              <a:miter/>
            </a:ln>
          </p:spPr>
          <p:txBody>
            <a:bodyPr/>
            <a:lstStyle/>
            <a:p>
              <a:endParaRPr lang="en-IT"/>
            </a:p>
          </p:txBody>
        </p:sp>
      </p:grpSp>
      <p:sp>
        <p:nvSpPr>
          <p:cNvPr id="30" name="Freeform 29">
            <a:extLst>
              <a:ext uri="{FF2B5EF4-FFF2-40B4-BE49-F238E27FC236}">
                <a16:creationId xmlns:a16="http://schemas.microsoft.com/office/drawing/2014/main" id="{08F1AD98-3BFD-5603-41DA-E9C88AF31D76}"/>
              </a:ext>
            </a:extLst>
          </p:cNvPr>
          <p:cNvSpPr/>
          <p:nvPr/>
        </p:nvSpPr>
        <p:spPr>
          <a:xfrm>
            <a:off x="3624291" y="537537"/>
            <a:ext cx="98698" cy="96272"/>
          </a:xfrm>
          <a:custGeom>
            <a:avLst/>
            <a:gdLst>
              <a:gd name="csX0" fmla="*/ 43893 w 98698"/>
              <a:gd name="csY0" fmla="*/ 29095 h 96272"/>
              <a:gd name="csX1" fmla="*/ 29658 w 98698"/>
              <a:gd name="csY1" fmla="*/ 42814 h 96272"/>
              <a:gd name="csX2" fmla="*/ 15660 w 98698"/>
              <a:gd name="csY2" fmla="*/ 28859 h 96272"/>
              <a:gd name="csX3" fmla="*/ 29895 w 98698"/>
              <a:gd name="csY3" fmla="*/ 15140 h 96272"/>
              <a:gd name="csX4" fmla="*/ 43893 w 98698"/>
              <a:gd name="csY4" fmla="*/ 29095 h 96272"/>
              <a:gd name="csX5" fmla="*/ 98697 w 98698"/>
              <a:gd name="csY5" fmla="*/ 48491 h 96272"/>
              <a:gd name="csX6" fmla="*/ 49824 w 98698"/>
              <a:gd name="csY6" fmla="*/ 2 h 96272"/>
              <a:gd name="csX7" fmla="*/ 2 w 98698"/>
              <a:gd name="csY7" fmla="*/ 47781 h 96272"/>
              <a:gd name="csX8" fmla="*/ 48875 w 98698"/>
              <a:gd name="csY8" fmla="*/ 96270 h 96272"/>
              <a:gd name="csX9" fmla="*/ 98697 w 98698"/>
              <a:gd name="csY9" fmla="*/ 48491 h 96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8698" h="96272">
                <a:moveTo>
                  <a:pt x="43893" y="29095"/>
                </a:moveTo>
                <a:cubicBezTo>
                  <a:pt x="43893" y="36664"/>
                  <a:pt x="37487" y="42814"/>
                  <a:pt x="29658" y="42814"/>
                </a:cubicBezTo>
                <a:cubicBezTo>
                  <a:pt x="21829" y="42814"/>
                  <a:pt x="15660" y="36428"/>
                  <a:pt x="15660" y="28859"/>
                </a:cubicBezTo>
                <a:cubicBezTo>
                  <a:pt x="15660" y="21290"/>
                  <a:pt x="22066" y="15140"/>
                  <a:pt x="29895" y="15140"/>
                </a:cubicBezTo>
                <a:cubicBezTo>
                  <a:pt x="37724" y="15140"/>
                  <a:pt x="43893" y="21526"/>
                  <a:pt x="43893" y="29095"/>
                </a:cubicBezTo>
                <a:moveTo>
                  <a:pt x="98697" y="48491"/>
                </a:moveTo>
                <a:cubicBezTo>
                  <a:pt x="98934" y="21999"/>
                  <a:pt x="77107" y="238"/>
                  <a:pt x="49824" y="2"/>
                </a:cubicBezTo>
                <a:cubicBezTo>
                  <a:pt x="22540" y="-235"/>
                  <a:pt x="239" y="21053"/>
                  <a:pt x="2" y="47781"/>
                </a:cubicBezTo>
                <a:cubicBezTo>
                  <a:pt x="-235" y="74273"/>
                  <a:pt x="21591" y="96034"/>
                  <a:pt x="48875" y="96270"/>
                </a:cubicBezTo>
                <a:cubicBezTo>
                  <a:pt x="76396" y="96507"/>
                  <a:pt x="98460" y="75219"/>
                  <a:pt x="98697" y="48491"/>
                </a:cubicBezTo>
              </a:path>
            </a:pathLst>
          </a:custGeom>
          <a:solidFill>
            <a:srgbClr val="F4C134"/>
          </a:solidFill>
          <a:ln w="2358" cap="flat">
            <a:noFill/>
            <a:prstDash val="solid"/>
            <a:miter/>
          </a:ln>
        </p:spPr>
        <p:txBody>
          <a:bodyPr/>
          <a:lstStyle/>
          <a:p>
            <a:endParaRPr lang="en-IT"/>
          </a:p>
        </p:txBody>
      </p:sp>
      <p:sp>
        <p:nvSpPr>
          <p:cNvPr id="31" name="Freeform 30">
            <a:extLst>
              <a:ext uri="{FF2B5EF4-FFF2-40B4-BE49-F238E27FC236}">
                <a16:creationId xmlns:a16="http://schemas.microsoft.com/office/drawing/2014/main" id="{3E053FDB-B8F5-B5B6-D7CB-A58C0AC65152}"/>
              </a:ext>
            </a:extLst>
          </p:cNvPr>
          <p:cNvSpPr/>
          <p:nvPr/>
        </p:nvSpPr>
        <p:spPr>
          <a:xfrm>
            <a:off x="3645645" y="645990"/>
            <a:ext cx="56227" cy="21520"/>
          </a:xfrm>
          <a:custGeom>
            <a:avLst/>
            <a:gdLst>
              <a:gd name="csX0" fmla="*/ 56228 w 56227"/>
              <a:gd name="csY0" fmla="*/ 6030 h 21520"/>
              <a:gd name="csX1" fmla="*/ 48636 w 56227"/>
              <a:gd name="csY1" fmla="*/ 14545 h 21520"/>
              <a:gd name="csX2" fmla="*/ 7592 w 56227"/>
              <a:gd name="csY2" fmla="*/ 21404 h 21520"/>
              <a:gd name="csX3" fmla="*/ 0 w 56227"/>
              <a:gd name="csY3" fmla="*/ 15491 h 21520"/>
              <a:gd name="csX4" fmla="*/ 7592 w 56227"/>
              <a:gd name="csY4" fmla="*/ 6976 h 21520"/>
              <a:gd name="csX5" fmla="*/ 48636 w 56227"/>
              <a:gd name="csY5" fmla="*/ 116 h 21520"/>
              <a:gd name="csX6" fmla="*/ 56228 w 56227"/>
              <a:gd name="csY6" fmla="*/ 6030 h 215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6227" h="21520">
                <a:moveTo>
                  <a:pt x="56228" y="6030"/>
                </a:moveTo>
                <a:cubicBezTo>
                  <a:pt x="56228" y="10051"/>
                  <a:pt x="52906" y="13835"/>
                  <a:pt x="48636" y="14545"/>
                </a:cubicBezTo>
                <a:lnTo>
                  <a:pt x="7592" y="21404"/>
                </a:lnTo>
                <a:cubicBezTo>
                  <a:pt x="3321" y="22114"/>
                  <a:pt x="0" y="19512"/>
                  <a:pt x="0" y="15491"/>
                </a:cubicBezTo>
                <a:cubicBezTo>
                  <a:pt x="0" y="11470"/>
                  <a:pt x="3321" y="7685"/>
                  <a:pt x="7592" y="6976"/>
                </a:cubicBezTo>
                <a:lnTo>
                  <a:pt x="48636" y="116"/>
                </a:lnTo>
                <a:cubicBezTo>
                  <a:pt x="52906" y="-593"/>
                  <a:pt x="56228" y="2009"/>
                  <a:pt x="56228" y="6030"/>
                </a:cubicBezTo>
              </a:path>
            </a:pathLst>
          </a:custGeom>
          <a:solidFill>
            <a:srgbClr val="F4C134"/>
          </a:solidFill>
          <a:ln w="2358" cap="flat">
            <a:noFill/>
            <a:prstDash val="solid"/>
            <a:miter/>
          </a:ln>
        </p:spPr>
        <p:txBody>
          <a:bodyPr/>
          <a:lstStyle/>
          <a:p>
            <a:endParaRPr lang="en-IT"/>
          </a:p>
        </p:txBody>
      </p:sp>
      <p:sp>
        <p:nvSpPr>
          <p:cNvPr id="32" name="Freeform 31">
            <a:extLst>
              <a:ext uri="{FF2B5EF4-FFF2-40B4-BE49-F238E27FC236}">
                <a16:creationId xmlns:a16="http://schemas.microsoft.com/office/drawing/2014/main" id="{6EF6FFA2-40D4-A766-72F7-6F5770841C95}"/>
              </a:ext>
            </a:extLst>
          </p:cNvPr>
          <p:cNvSpPr/>
          <p:nvPr/>
        </p:nvSpPr>
        <p:spPr>
          <a:xfrm>
            <a:off x="3645883" y="633570"/>
            <a:ext cx="56939" cy="14191"/>
          </a:xfrm>
          <a:custGeom>
            <a:avLst/>
            <a:gdLst>
              <a:gd name="csX0" fmla="*/ 56939 w 56939"/>
              <a:gd name="csY0" fmla="*/ 7096 h 14191"/>
              <a:gd name="csX1" fmla="*/ 49347 w 56939"/>
              <a:gd name="csY1" fmla="*/ 14192 h 14191"/>
              <a:gd name="csX2" fmla="*/ 7592 w 56939"/>
              <a:gd name="csY2" fmla="*/ 14192 h 14191"/>
              <a:gd name="csX3" fmla="*/ 0 w 56939"/>
              <a:gd name="csY3" fmla="*/ 7096 h 14191"/>
              <a:gd name="csX4" fmla="*/ 7592 w 56939"/>
              <a:gd name="csY4" fmla="*/ 0 h 14191"/>
              <a:gd name="csX5" fmla="*/ 49347 w 56939"/>
              <a:gd name="csY5" fmla="*/ 0 h 14191"/>
              <a:gd name="csX6" fmla="*/ 56939 w 56939"/>
              <a:gd name="csY6" fmla="*/ 7096 h 1419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6939" h="14191">
                <a:moveTo>
                  <a:pt x="56939" y="7096"/>
                </a:moveTo>
                <a:cubicBezTo>
                  <a:pt x="56939" y="11117"/>
                  <a:pt x="53381" y="14192"/>
                  <a:pt x="49347" y="14192"/>
                </a:cubicBezTo>
                <a:lnTo>
                  <a:pt x="7592" y="14192"/>
                </a:lnTo>
                <a:cubicBezTo>
                  <a:pt x="3321" y="14192"/>
                  <a:pt x="0" y="11117"/>
                  <a:pt x="0" y="7096"/>
                </a:cubicBezTo>
                <a:cubicBezTo>
                  <a:pt x="0" y="3075"/>
                  <a:pt x="3559" y="0"/>
                  <a:pt x="7592" y="0"/>
                </a:cubicBezTo>
                <a:lnTo>
                  <a:pt x="49347" y="0"/>
                </a:lnTo>
                <a:cubicBezTo>
                  <a:pt x="53381" y="0"/>
                  <a:pt x="56939" y="3075"/>
                  <a:pt x="56939" y="7096"/>
                </a:cubicBezTo>
              </a:path>
            </a:pathLst>
          </a:custGeom>
          <a:solidFill>
            <a:srgbClr val="F4C134"/>
          </a:solidFill>
          <a:ln w="2358" cap="flat">
            <a:noFill/>
            <a:prstDash val="solid"/>
            <a:miter/>
          </a:ln>
        </p:spPr>
        <p:txBody>
          <a:bodyPr/>
          <a:lstStyle/>
          <a:p>
            <a:endParaRPr lang="en-IT"/>
          </a:p>
        </p:txBody>
      </p:sp>
      <p:sp>
        <p:nvSpPr>
          <p:cNvPr id="33" name="Freeform 32">
            <a:extLst>
              <a:ext uri="{FF2B5EF4-FFF2-40B4-BE49-F238E27FC236}">
                <a16:creationId xmlns:a16="http://schemas.microsoft.com/office/drawing/2014/main" id="{E8FA87FD-702C-4404-803D-D82C0C6E247C}"/>
              </a:ext>
            </a:extLst>
          </p:cNvPr>
          <p:cNvSpPr/>
          <p:nvPr/>
        </p:nvSpPr>
        <p:spPr>
          <a:xfrm>
            <a:off x="3658931" y="671415"/>
            <a:ext cx="29418" cy="14191"/>
          </a:xfrm>
          <a:custGeom>
            <a:avLst/>
            <a:gdLst>
              <a:gd name="csX0" fmla="*/ 29419 w 29418"/>
              <a:gd name="csY0" fmla="*/ 7096 h 14191"/>
              <a:gd name="csX1" fmla="*/ 22064 w 29418"/>
              <a:gd name="csY1" fmla="*/ 14192 h 14191"/>
              <a:gd name="csX2" fmla="*/ 7355 w 29418"/>
              <a:gd name="csY2" fmla="*/ 14192 h 14191"/>
              <a:gd name="csX3" fmla="*/ 0 w 29418"/>
              <a:gd name="csY3" fmla="*/ 7096 h 14191"/>
              <a:gd name="csX4" fmla="*/ 7355 w 29418"/>
              <a:gd name="csY4" fmla="*/ 0 h 14191"/>
              <a:gd name="csX5" fmla="*/ 22064 w 29418"/>
              <a:gd name="csY5" fmla="*/ 0 h 14191"/>
              <a:gd name="csX6" fmla="*/ 29419 w 29418"/>
              <a:gd name="csY6" fmla="*/ 7096 h 1419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9418" h="14191">
                <a:moveTo>
                  <a:pt x="29419" y="7096"/>
                </a:moveTo>
                <a:cubicBezTo>
                  <a:pt x="29419" y="11117"/>
                  <a:pt x="26097" y="14192"/>
                  <a:pt x="22064" y="14192"/>
                </a:cubicBezTo>
                <a:lnTo>
                  <a:pt x="7355" y="14192"/>
                </a:lnTo>
                <a:cubicBezTo>
                  <a:pt x="3321" y="14192"/>
                  <a:pt x="0" y="11117"/>
                  <a:pt x="0" y="7096"/>
                </a:cubicBezTo>
                <a:cubicBezTo>
                  <a:pt x="0" y="3311"/>
                  <a:pt x="3321" y="0"/>
                  <a:pt x="7355" y="0"/>
                </a:cubicBezTo>
                <a:lnTo>
                  <a:pt x="22064" y="0"/>
                </a:lnTo>
                <a:cubicBezTo>
                  <a:pt x="26097" y="0"/>
                  <a:pt x="29419" y="3311"/>
                  <a:pt x="29419" y="7096"/>
                </a:cubicBezTo>
              </a:path>
            </a:pathLst>
          </a:custGeom>
          <a:solidFill>
            <a:srgbClr val="F4C134"/>
          </a:solidFill>
          <a:ln w="2358" cap="flat">
            <a:noFill/>
            <a:prstDash val="solid"/>
            <a:miter/>
          </a:ln>
        </p:spPr>
        <p:txBody>
          <a:bodyPr/>
          <a:lstStyle/>
          <a:p>
            <a:endParaRPr lang="en-IT"/>
          </a:p>
        </p:txBody>
      </p:sp>
      <p:grpSp>
        <p:nvGrpSpPr>
          <p:cNvPr id="34" name="Graphic 6">
            <a:extLst>
              <a:ext uri="{FF2B5EF4-FFF2-40B4-BE49-F238E27FC236}">
                <a16:creationId xmlns:a16="http://schemas.microsoft.com/office/drawing/2014/main" id="{7FEFEC19-6074-6C9D-3E6D-EB8D1546B765}"/>
              </a:ext>
            </a:extLst>
          </p:cNvPr>
          <p:cNvGrpSpPr/>
          <p:nvPr/>
        </p:nvGrpSpPr>
        <p:grpSpPr>
          <a:xfrm>
            <a:off x="2525600" y="582716"/>
            <a:ext cx="836865" cy="346517"/>
            <a:chOff x="2525600" y="582716"/>
            <a:chExt cx="836865" cy="346517"/>
          </a:xfrm>
          <a:solidFill>
            <a:srgbClr val="00457C"/>
          </a:solidFill>
        </p:grpSpPr>
        <p:sp>
          <p:nvSpPr>
            <p:cNvPr id="35" name="Freeform 34">
              <a:extLst>
                <a:ext uri="{FF2B5EF4-FFF2-40B4-BE49-F238E27FC236}">
                  <a16:creationId xmlns:a16="http://schemas.microsoft.com/office/drawing/2014/main" id="{B1275A98-BB90-DAB7-BFFD-4D21567D0E5E}"/>
                </a:ext>
              </a:extLst>
            </p:cNvPr>
            <p:cNvSpPr/>
            <p:nvPr/>
          </p:nvSpPr>
          <p:spPr>
            <a:xfrm>
              <a:off x="2737699" y="874595"/>
              <a:ext cx="44365" cy="54402"/>
            </a:xfrm>
            <a:custGeom>
              <a:avLst/>
              <a:gdLst>
                <a:gd name="csX0" fmla="*/ 32977 w 44365"/>
                <a:gd name="csY0" fmla="*/ 5204 h 54402"/>
                <a:gd name="csX1" fmla="*/ 31079 w 44365"/>
                <a:gd name="csY1" fmla="*/ 3548 h 54402"/>
                <a:gd name="csX2" fmla="*/ 27283 w 44365"/>
                <a:gd name="csY2" fmla="*/ 1656 h 54402"/>
                <a:gd name="csX3" fmla="*/ 23250 w 44365"/>
                <a:gd name="csY3" fmla="*/ 473 h 54402"/>
                <a:gd name="csX4" fmla="*/ 19217 w 44365"/>
                <a:gd name="csY4" fmla="*/ 0 h 54402"/>
                <a:gd name="csX5" fmla="*/ 9253 w 44365"/>
                <a:gd name="csY5" fmla="*/ 2602 h 54402"/>
                <a:gd name="csX6" fmla="*/ 2372 w 44365"/>
                <a:gd name="csY6" fmla="*/ 9461 h 54402"/>
                <a:gd name="csX7" fmla="*/ 0 w 44365"/>
                <a:gd name="csY7" fmla="*/ 19396 h 54402"/>
                <a:gd name="csX8" fmla="*/ 2372 w 44365"/>
                <a:gd name="csY8" fmla="*/ 29093 h 54402"/>
                <a:gd name="csX9" fmla="*/ 9015 w 44365"/>
                <a:gd name="csY9" fmla="*/ 35716 h 54402"/>
                <a:gd name="csX10" fmla="*/ 18980 w 44365"/>
                <a:gd name="csY10" fmla="*/ 38081 h 54402"/>
                <a:gd name="csX11" fmla="*/ 26334 w 44365"/>
                <a:gd name="csY11" fmla="*/ 36899 h 54402"/>
                <a:gd name="csX12" fmla="*/ 32028 w 44365"/>
                <a:gd name="csY12" fmla="*/ 33824 h 54402"/>
                <a:gd name="csX13" fmla="*/ 32740 w 44365"/>
                <a:gd name="csY13" fmla="*/ 33114 h 54402"/>
                <a:gd name="csX14" fmla="*/ 32740 w 44365"/>
                <a:gd name="csY14" fmla="*/ 34297 h 54402"/>
                <a:gd name="csX15" fmla="*/ 31317 w 44365"/>
                <a:gd name="csY15" fmla="*/ 40210 h 54402"/>
                <a:gd name="csX16" fmla="*/ 27521 w 44365"/>
                <a:gd name="csY16" fmla="*/ 43758 h 54402"/>
                <a:gd name="csX17" fmla="*/ 21352 w 44365"/>
                <a:gd name="csY17" fmla="*/ 44941 h 54402"/>
                <a:gd name="csX18" fmla="*/ 16133 w 44365"/>
                <a:gd name="csY18" fmla="*/ 44468 h 54402"/>
                <a:gd name="csX19" fmla="*/ 11862 w 44365"/>
                <a:gd name="csY19" fmla="*/ 43049 h 54402"/>
                <a:gd name="csX20" fmla="*/ 8304 w 44365"/>
                <a:gd name="csY20" fmla="*/ 41393 h 54402"/>
                <a:gd name="csX21" fmla="*/ 4508 w 44365"/>
                <a:gd name="csY21" fmla="*/ 49435 h 54402"/>
                <a:gd name="csX22" fmla="*/ 12337 w 44365"/>
                <a:gd name="csY22" fmla="*/ 52983 h 54402"/>
                <a:gd name="csX23" fmla="*/ 22776 w 44365"/>
                <a:gd name="csY23" fmla="*/ 54402 h 54402"/>
                <a:gd name="csX24" fmla="*/ 31317 w 44365"/>
                <a:gd name="csY24" fmla="*/ 52983 h 54402"/>
                <a:gd name="csX25" fmla="*/ 38197 w 44365"/>
                <a:gd name="csY25" fmla="*/ 48962 h 54402"/>
                <a:gd name="csX26" fmla="*/ 42705 w 44365"/>
                <a:gd name="csY26" fmla="*/ 42576 h 54402"/>
                <a:gd name="csX27" fmla="*/ 44365 w 44365"/>
                <a:gd name="csY27" fmla="*/ 33824 h 54402"/>
                <a:gd name="csX28" fmla="*/ 44365 w 44365"/>
                <a:gd name="csY28" fmla="*/ 946 h 54402"/>
                <a:gd name="csX29" fmla="*/ 33689 w 44365"/>
                <a:gd name="csY29" fmla="*/ 946 h 54402"/>
                <a:gd name="csX30" fmla="*/ 32977 w 44365"/>
                <a:gd name="csY30" fmla="*/ 5204 h 54402"/>
                <a:gd name="csX31" fmla="*/ 31554 w 44365"/>
                <a:gd name="csY31" fmla="*/ 24836 h 54402"/>
                <a:gd name="csX32" fmla="*/ 27758 w 44365"/>
                <a:gd name="csY32" fmla="*/ 28384 h 54402"/>
                <a:gd name="csX33" fmla="*/ 22064 w 44365"/>
                <a:gd name="csY33" fmla="*/ 29566 h 54402"/>
                <a:gd name="csX34" fmla="*/ 16133 w 44365"/>
                <a:gd name="csY34" fmla="*/ 28384 h 54402"/>
                <a:gd name="csX35" fmla="*/ 12337 w 44365"/>
                <a:gd name="csY35" fmla="*/ 24836 h 54402"/>
                <a:gd name="csX36" fmla="*/ 10913 w 44365"/>
                <a:gd name="csY36" fmla="*/ 19632 h 54402"/>
                <a:gd name="csX37" fmla="*/ 12337 w 44365"/>
                <a:gd name="csY37" fmla="*/ 14428 h 54402"/>
                <a:gd name="csX38" fmla="*/ 16133 w 44365"/>
                <a:gd name="csY38" fmla="*/ 10880 h 54402"/>
                <a:gd name="csX39" fmla="*/ 22064 w 44365"/>
                <a:gd name="csY39" fmla="*/ 9698 h 54402"/>
                <a:gd name="csX40" fmla="*/ 27758 w 44365"/>
                <a:gd name="csY40" fmla="*/ 10880 h 54402"/>
                <a:gd name="csX41" fmla="*/ 31554 w 44365"/>
                <a:gd name="csY41" fmla="*/ 14428 h 54402"/>
                <a:gd name="csX42" fmla="*/ 32977 w 44365"/>
                <a:gd name="csY42" fmla="*/ 19632 h 54402"/>
                <a:gd name="csX43" fmla="*/ 31554 w 44365"/>
                <a:gd name="csY43" fmla="*/ 24836 h 544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44365" h="54402">
                  <a:moveTo>
                    <a:pt x="32977" y="5204"/>
                  </a:moveTo>
                  <a:cubicBezTo>
                    <a:pt x="32503" y="4731"/>
                    <a:pt x="31791" y="4021"/>
                    <a:pt x="31079" y="3548"/>
                  </a:cubicBezTo>
                  <a:cubicBezTo>
                    <a:pt x="29893" y="2838"/>
                    <a:pt x="28707" y="2129"/>
                    <a:pt x="27283" y="1656"/>
                  </a:cubicBezTo>
                  <a:cubicBezTo>
                    <a:pt x="25860" y="1183"/>
                    <a:pt x="24674" y="710"/>
                    <a:pt x="23250" y="473"/>
                  </a:cubicBezTo>
                  <a:cubicBezTo>
                    <a:pt x="21827" y="237"/>
                    <a:pt x="20403" y="0"/>
                    <a:pt x="19217" y="0"/>
                  </a:cubicBezTo>
                  <a:cubicBezTo>
                    <a:pt x="15421" y="0"/>
                    <a:pt x="12100" y="946"/>
                    <a:pt x="9253" y="2602"/>
                  </a:cubicBezTo>
                  <a:cubicBezTo>
                    <a:pt x="6406" y="4258"/>
                    <a:pt x="4033" y="6623"/>
                    <a:pt x="2372" y="9461"/>
                  </a:cubicBezTo>
                  <a:cubicBezTo>
                    <a:pt x="712" y="12300"/>
                    <a:pt x="0" y="15611"/>
                    <a:pt x="0" y="19396"/>
                  </a:cubicBezTo>
                  <a:cubicBezTo>
                    <a:pt x="0" y="23180"/>
                    <a:pt x="712" y="26255"/>
                    <a:pt x="2372" y="29093"/>
                  </a:cubicBezTo>
                  <a:cubicBezTo>
                    <a:pt x="4033" y="31932"/>
                    <a:pt x="6168" y="34060"/>
                    <a:pt x="9015" y="35716"/>
                  </a:cubicBezTo>
                  <a:cubicBezTo>
                    <a:pt x="11862" y="37372"/>
                    <a:pt x="15184" y="38081"/>
                    <a:pt x="18980" y="38081"/>
                  </a:cubicBezTo>
                  <a:cubicBezTo>
                    <a:pt x="21590" y="38081"/>
                    <a:pt x="23962" y="37608"/>
                    <a:pt x="26334" y="36899"/>
                  </a:cubicBezTo>
                  <a:cubicBezTo>
                    <a:pt x="28707" y="36189"/>
                    <a:pt x="30605" y="35007"/>
                    <a:pt x="32028" y="33824"/>
                  </a:cubicBezTo>
                  <a:cubicBezTo>
                    <a:pt x="32266" y="33587"/>
                    <a:pt x="32503" y="33351"/>
                    <a:pt x="32740" y="33114"/>
                  </a:cubicBezTo>
                  <a:lnTo>
                    <a:pt x="32740" y="34297"/>
                  </a:lnTo>
                  <a:cubicBezTo>
                    <a:pt x="32740" y="36662"/>
                    <a:pt x="32266" y="38555"/>
                    <a:pt x="31317" y="40210"/>
                  </a:cubicBezTo>
                  <a:cubicBezTo>
                    <a:pt x="30368" y="41866"/>
                    <a:pt x="29181" y="43049"/>
                    <a:pt x="27521" y="43758"/>
                  </a:cubicBezTo>
                  <a:cubicBezTo>
                    <a:pt x="25860" y="44468"/>
                    <a:pt x="23725" y="44941"/>
                    <a:pt x="21352" y="44941"/>
                  </a:cubicBezTo>
                  <a:cubicBezTo>
                    <a:pt x="19454" y="44941"/>
                    <a:pt x="17794" y="44704"/>
                    <a:pt x="16133" y="44468"/>
                  </a:cubicBezTo>
                  <a:cubicBezTo>
                    <a:pt x="14472" y="44231"/>
                    <a:pt x="13049" y="43758"/>
                    <a:pt x="11862" y="43049"/>
                  </a:cubicBezTo>
                  <a:cubicBezTo>
                    <a:pt x="10676" y="42576"/>
                    <a:pt x="9490" y="41866"/>
                    <a:pt x="8304" y="41393"/>
                  </a:cubicBezTo>
                  <a:lnTo>
                    <a:pt x="4508" y="49435"/>
                  </a:lnTo>
                  <a:cubicBezTo>
                    <a:pt x="6643" y="50854"/>
                    <a:pt x="9253" y="52037"/>
                    <a:pt x="12337" y="52983"/>
                  </a:cubicBezTo>
                  <a:cubicBezTo>
                    <a:pt x="15421" y="53929"/>
                    <a:pt x="18980" y="54402"/>
                    <a:pt x="22776" y="54402"/>
                  </a:cubicBezTo>
                  <a:cubicBezTo>
                    <a:pt x="25860" y="54402"/>
                    <a:pt x="28707" y="53929"/>
                    <a:pt x="31317" y="52983"/>
                  </a:cubicBezTo>
                  <a:cubicBezTo>
                    <a:pt x="33926" y="52037"/>
                    <a:pt x="36299" y="50854"/>
                    <a:pt x="38197" y="48962"/>
                  </a:cubicBezTo>
                  <a:cubicBezTo>
                    <a:pt x="40095" y="47306"/>
                    <a:pt x="41518" y="45177"/>
                    <a:pt x="42705" y="42576"/>
                  </a:cubicBezTo>
                  <a:cubicBezTo>
                    <a:pt x="43654" y="39974"/>
                    <a:pt x="44365" y="37135"/>
                    <a:pt x="44365" y="33824"/>
                  </a:cubicBezTo>
                  <a:lnTo>
                    <a:pt x="44365" y="946"/>
                  </a:lnTo>
                  <a:lnTo>
                    <a:pt x="33689" y="946"/>
                  </a:lnTo>
                  <a:lnTo>
                    <a:pt x="32977" y="5204"/>
                  </a:lnTo>
                  <a:close/>
                  <a:moveTo>
                    <a:pt x="31554" y="24836"/>
                  </a:moveTo>
                  <a:cubicBezTo>
                    <a:pt x="30605" y="26255"/>
                    <a:pt x="29419" y="27438"/>
                    <a:pt x="27758" y="28384"/>
                  </a:cubicBezTo>
                  <a:cubicBezTo>
                    <a:pt x="26097" y="29093"/>
                    <a:pt x="24199" y="29566"/>
                    <a:pt x="22064" y="29566"/>
                  </a:cubicBezTo>
                  <a:cubicBezTo>
                    <a:pt x="19929" y="29566"/>
                    <a:pt x="17794" y="29093"/>
                    <a:pt x="16133" y="28384"/>
                  </a:cubicBezTo>
                  <a:cubicBezTo>
                    <a:pt x="14472" y="27674"/>
                    <a:pt x="13286" y="26491"/>
                    <a:pt x="12337" y="24836"/>
                  </a:cubicBezTo>
                  <a:cubicBezTo>
                    <a:pt x="11388" y="23417"/>
                    <a:pt x="10913" y="21761"/>
                    <a:pt x="10913" y="19632"/>
                  </a:cubicBezTo>
                  <a:cubicBezTo>
                    <a:pt x="10913" y="17740"/>
                    <a:pt x="11388" y="15848"/>
                    <a:pt x="12337" y="14428"/>
                  </a:cubicBezTo>
                  <a:cubicBezTo>
                    <a:pt x="13286" y="13009"/>
                    <a:pt x="14472" y="11827"/>
                    <a:pt x="16133" y="10880"/>
                  </a:cubicBezTo>
                  <a:cubicBezTo>
                    <a:pt x="17794" y="10171"/>
                    <a:pt x="19692" y="9698"/>
                    <a:pt x="22064" y="9698"/>
                  </a:cubicBezTo>
                  <a:cubicBezTo>
                    <a:pt x="24199" y="9698"/>
                    <a:pt x="26097" y="10171"/>
                    <a:pt x="27758" y="10880"/>
                  </a:cubicBezTo>
                  <a:cubicBezTo>
                    <a:pt x="29419" y="11590"/>
                    <a:pt x="30605" y="12773"/>
                    <a:pt x="31554" y="14428"/>
                  </a:cubicBezTo>
                  <a:cubicBezTo>
                    <a:pt x="32503" y="15848"/>
                    <a:pt x="32977" y="17740"/>
                    <a:pt x="32977" y="19632"/>
                  </a:cubicBezTo>
                  <a:cubicBezTo>
                    <a:pt x="32977" y="21761"/>
                    <a:pt x="32503" y="23417"/>
                    <a:pt x="31554" y="24836"/>
                  </a:cubicBezTo>
                  <a:close/>
                </a:path>
              </a:pathLst>
            </a:custGeom>
            <a:solidFill>
              <a:srgbClr val="00457C"/>
            </a:solidFill>
            <a:ln w="2358" cap="flat">
              <a:noFill/>
              <a:prstDash val="solid"/>
              <a:miter/>
            </a:ln>
          </p:spPr>
          <p:txBody>
            <a:bodyPr/>
            <a:lstStyle/>
            <a:p>
              <a:endParaRPr lang="en-IT"/>
            </a:p>
          </p:txBody>
        </p:sp>
        <p:sp>
          <p:nvSpPr>
            <p:cNvPr id="36" name="Freeform 35">
              <a:extLst>
                <a:ext uri="{FF2B5EF4-FFF2-40B4-BE49-F238E27FC236}">
                  <a16:creationId xmlns:a16="http://schemas.microsoft.com/office/drawing/2014/main" id="{40EB2060-703B-9F34-ED7F-E28E0C57E4E7}"/>
                </a:ext>
              </a:extLst>
            </p:cNvPr>
            <p:cNvSpPr/>
            <p:nvPr/>
          </p:nvSpPr>
          <p:spPr>
            <a:xfrm>
              <a:off x="2936275" y="874595"/>
              <a:ext cx="41518" cy="39027"/>
            </a:xfrm>
            <a:custGeom>
              <a:avLst/>
              <a:gdLst>
                <a:gd name="csX0" fmla="*/ 36062 w 41518"/>
                <a:gd name="csY0" fmla="*/ 5440 h 39027"/>
                <a:gd name="csX1" fmla="*/ 29656 w 41518"/>
                <a:gd name="csY1" fmla="*/ 1419 h 39027"/>
                <a:gd name="csX2" fmla="*/ 21590 w 41518"/>
                <a:gd name="csY2" fmla="*/ 0 h 39027"/>
                <a:gd name="csX3" fmla="*/ 13049 w 41518"/>
                <a:gd name="csY3" fmla="*/ 1419 h 39027"/>
                <a:gd name="csX4" fmla="*/ 6168 w 41518"/>
                <a:gd name="csY4" fmla="*/ 5440 h 39027"/>
                <a:gd name="csX5" fmla="*/ 1661 w 41518"/>
                <a:gd name="csY5" fmla="*/ 11590 h 39027"/>
                <a:gd name="csX6" fmla="*/ 0 w 41518"/>
                <a:gd name="csY6" fmla="*/ 19632 h 39027"/>
                <a:gd name="csX7" fmla="*/ 2847 w 41518"/>
                <a:gd name="csY7" fmla="*/ 29566 h 39027"/>
                <a:gd name="csX8" fmla="*/ 10913 w 41518"/>
                <a:gd name="csY8" fmla="*/ 36426 h 39027"/>
                <a:gd name="csX9" fmla="*/ 23013 w 41518"/>
                <a:gd name="csY9" fmla="*/ 39028 h 39027"/>
                <a:gd name="csX10" fmla="*/ 29181 w 41518"/>
                <a:gd name="csY10" fmla="*/ 38318 h 39027"/>
                <a:gd name="csX11" fmla="*/ 35113 w 41518"/>
                <a:gd name="csY11" fmla="*/ 36426 h 39027"/>
                <a:gd name="csX12" fmla="*/ 40332 w 41518"/>
                <a:gd name="csY12" fmla="*/ 33351 h 39027"/>
                <a:gd name="csX13" fmla="*/ 35113 w 41518"/>
                <a:gd name="csY13" fmla="*/ 26018 h 39027"/>
                <a:gd name="csX14" fmla="*/ 30605 w 41518"/>
                <a:gd name="csY14" fmla="*/ 28147 h 39027"/>
                <a:gd name="csX15" fmla="*/ 24436 w 41518"/>
                <a:gd name="csY15" fmla="*/ 29093 h 39027"/>
                <a:gd name="csX16" fmla="*/ 17082 w 41518"/>
                <a:gd name="csY16" fmla="*/ 27674 h 39027"/>
                <a:gd name="csX17" fmla="*/ 12337 w 41518"/>
                <a:gd name="csY17" fmla="*/ 23890 h 39027"/>
                <a:gd name="csX18" fmla="*/ 11151 w 41518"/>
                <a:gd name="csY18" fmla="*/ 21761 h 39027"/>
                <a:gd name="csX19" fmla="*/ 41518 w 41518"/>
                <a:gd name="csY19" fmla="*/ 21761 h 39027"/>
                <a:gd name="csX20" fmla="*/ 41518 w 41518"/>
                <a:gd name="csY20" fmla="*/ 18686 h 39027"/>
                <a:gd name="csX21" fmla="*/ 40095 w 41518"/>
                <a:gd name="csY21" fmla="*/ 11117 h 39027"/>
                <a:gd name="csX22" fmla="*/ 36062 w 41518"/>
                <a:gd name="csY22" fmla="*/ 5440 h 39027"/>
                <a:gd name="csX23" fmla="*/ 16133 w 41518"/>
                <a:gd name="csY23" fmla="*/ 10644 h 39027"/>
                <a:gd name="csX24" fmla="*/ 21827 w 41518"/>
                <a:gd name="csY24" fmla="*/ 9698 h 39027"/>
                <a:gd name="csX25" fmla="*/ 26334 w 41518"/>
                <a:gd name="csY25" fmla="*/ 10407 h 39027"/>
                <a:gd name="csX26" fmla="*/ 29656 w 41518"/>
                <a:gd name="csY26" fmla="*/ 12536 h 39027"/>
                <a:gd name="csX27" fmla="*/ 31079 w 41518"/>
                <a:gd name="csY27" fmla="*/ 15611 h 39027"/>
                <a:gd name="csX28" fmla="*/ 11151 w 41518"/>
                <a:gd name="csY28" fmla="*/ 15611 h 39027"/>
                <a:gd name="csX29" fmla="*/ 12100 w 41518"/>
                <a:gd name="csY29" fmla="*/ 13482 h 39027"/>
                <a:gd name="csX30" fmla="*/ 16133 w 41518"/>
                <a:gd name="csY30" fmla="*/ 10644 h 390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1518" h="39027">
                  <a:moveTo>
                    <a:pt x="36062" y="5440"/>
                  </a:moveTo>
                  <a:cubicBezTo>
                    <a:pt x="34164" y="3784"/>
                    <a:pt x="32028" y="2365"/>
                    <a:pt x="29656" y="1419"/>
                  </a:cubicBezTo>
                  <a:cubicBezTo>
                    <a:pt x="27283" y="473"/>
                    <a:pt x="24436" y="0"/>
                    <a:pt x="21590" y="0"/>
                  </a:cubicBezTo>
                  <a:cubicBezTo>
                    <a:pt x="18505" y="0"/>
                    <a:pt x="15658" y="473"/>
                    <a:pt x="13049" y="1419"/>
                  </a:cubicBezTo>
                  <a:cubicBezTo>
                    <a:pt x="10439" y="2365"/>
                    <a:pt x="8066" y="3784"/>
                    <a:pt x="6168" y="5440"/>
                  </a:cubicBezTo>
                  <a:cubicBezTo>
                    <a:pt x="4270" y="7096"/>
                    <a:pt x="2610" y="9225"/>
                    <a:pt x="1661" y="11590"/>
                  </a:cubicBezTo>
                  <a:cubicBezTo>
                    <a:pt x="474" y="13955"/>
                    <a:pt x="0" y="16794"/>
                    <a:pt x="0" y="19632"/>
                  </a:cubicBezTo>
                  <a:cubicBezTo>
                    <a:pt x="0" y="23417"/>
                    <a:pt x="949" y="26728"/>
                    <a:pt x="2847" y="29566"/>
                  </a:cubicBezTo>
                  <a:cubicBezTo>
                    <a:pt x="4745" y="32405"/>
                    <a:pt x="7355" y="34770"/>
                    <a:pt x="10913" y="36426"/>
                  </a:cubicBezTo>
                  <a:cubicBezTo>
                    <a:pt x="14235" y="38081"/>
                    <a:pt x="18268" y="39028"/>
                    <a:pt x="23013" y="39028"/>
                  </a:cubicBezTo>
                  <a:cubicBezTo>
                    <a:pt x="25148" y="39028"/>
                    <a:pt x="27046" y="38791"/>
                    <a:pt x="29181" y="38318"/>
                  </a:cubicBezTo>
                  <a:cubicBezTo>
                    <a:pt x="31079" y="37845"/>
                    <a:pt x="33215" y="37372"/>
                    <a:pt x="35113" y="36426"/>
                  </a:cubicBezTo>
                  <a:cubicBezTo>
                    <a:pt x="37011" y="35480"/>
                    <a:pt x="38671" y="34534"/>
                    <a:pt x="40332" y="33351"/>
                  </a:cubicBezTo>
                  <a:lnTo>
                    <a:pt x="35113" y="26018"/>
                  </a:lnTo>
                  <a:cubicBezTo>
                    <a:pt x="33689" y="26965"/>
                    <a:pt x="32266" y="27674"/>
                    <a:pt x="30605" y="28147"/>
                  </a:cubicBezTo>
                  <a:cubicBezTo>
                    <a:pt x="28944" y="28620"/>
                    <a:pt x="27046" y="29093"/>
                    <a:pt x="24436" y="29093"/>
                  </a:cubicBezTo>
                  <a:cubicBezTo>
                    <a:pt x="21590" y="29093"/>
                    <a:pt x="19217" y="28620"/>
                    <a:pt x="17082" y="27674"/>
                  </a:cubicBezTo>
                  <a:cubicBezTo>
                    <a:pt x="14947" y="26728"/>
                    <a:pt x="13523" y="25545"/>
                    <a:pt x="12337" y="23890"/>
                  </a:cubicBezTo>
                  <a:cubicBezTo>
                    <a:pt x="11862" y="23180"/>
                    <a:pt x="11388" y="22470"/>
                    <a:pt x="11151" y="21761"/>
                  </a:cubicBezTo>
                  <a:lnTo>
                    <a:pt x="41518" y="21761"/>
                  </a:lnTo>
                  <a:lnTo>
                    <a:pt x="41518" y="18686"/>
                  </a:lnTo>
                  <a:cubicBezTo>
                    <a:pt x="41518" y="15848"/>
                    <a:pt x="41281" y="13246"/>
                    <a:pt x="40095" y="11117"/>
                  </a:cubicBezTo>
                  <a:cubicBezTo>
                    <a:pt x="39383" y="9225"/>
                    <a:pt x="37960" y="7332"/>
                    <a:pt x="36062" y="5440"/>
                  </a:cubicBezTo>
                  <a:close/>
                  <a:moveTo>
                    <a:pt x="16133" y="10644"/>
                  </a:moveTo>
                  <a:cubicBezTo>
                    <a:pt x="17794" y="9934"/>
                    <a:pt x="19692" y="9698"/>
                    <a:pt x="21827" y="9698"/>
                  </a:cubicBezTo>
                  <a:cubicBezTo>
                    <a:pt x="23487" y="9698"/>
                    <a:pt x="24911" y="9934"/>
                    <a:pt x="26334" y="10407"/>
                  </a:cubicBezTo>
                  <a:cubicBezTo>
                    <a:pt x="27758" y="10880"/>
                    <a:pt x="28944" y="11590"/>
                    <a:pt x="29656" y="12536"/>
                  </a:cubicBezTo>
                  <a:cubicBezTo>
                    <a:pt x="30605" y="13482"/>
                    <a:pt x="31079" y="14665"/>
                    <a:pt x="31079" y="15611"/>
                  </a:cubicBezTo>
                  <a:lnTo>
                    <a:pt x="11151" y="15611"/>
                  </a:lnTo>
                  <a:cubicBezTo>
                    <a:pt x="11388" y="14901"/>
                    <a:pt x="11625" y="14192"/>
                    <a:pt x="12100" y="13482"/>
                  </a:cubicBezTo>
                  <a:cubicBezTo>
                    <a:pt x="13049" y="12300"/>
                    <a:pt x="14472" y="11353"/>
                    <a:pt x="16133" y="10644"/>
                  </a:cubicBezTo>
                  <a:close/>
                </a:path>
              </a:pathLst>
            </a:custGeom>
            <a:solidFill>
              <a:srgbClr val="00457C"/>
            </a:solidFill>
            <a:ln w="2358" cap="flat">
              <a:noFill/>
              <a:prstDash val="solid"/>
              <a:miter/>
            </a:ln>
          </p:spPr>
          <p:txBody>
            <a:bodyPr/>
            <a:lstStyle/>
            <a:p>
              <a:endParaRPr lang="en-IT"/>
            </a:p>
          </p:txBody>
        </p:sp>
        <p:sp>
          <p:nvSpPr>
            <p:cNvPr id="37" name="Freeform 36">
              <a:extLst>
                <a:ext uri="{FF2B5EF4-FFF2-40B4-BE49-F238E27FC236}">
                  <a16:creationId xmlns:a16="http://schemas.microsoft.com/office/drawing/2014/main" id="{FF3369FD-46F2-B7DA-8BBF-470E2DF2B70B}"/>
                </a:ext>
              </a:extLst>
            </p:cNvPr>
            <p:cNvSpPr/>
            <p:nvPr/>
          </p:nvSpPr>
          <p:spPr>
            <a:xfrm>
              <a:off x="2882420" y="863242"/>
              <a:ext cx="45314" cy="49671"/>
            </a:xfrm>
            <a:custGeom>
              <a:avLst/>
              <a:gdLst>
                <a:gd name="csX0" fmla="*/ 33689 w 45314"/>
                <a:gd name="csY0" fmla="*/ 30512 h 49671"/>
                <a:gd name="csX1" fmla="*/ 40095 w 45314"/>
                <a:gd name="csY1" fmla="*/ 24599 h 49671"/>
                <a:gd name="csX2" fmla="*/ 42467 w 45314"/>
                <a:gd name="csY2" fmla="*/ 16084 h 49671"/>
                <a:gd name="csX3" fmla="*/ 40332 w 45314"/>
                <a:gd name="csY3" fmla="*/ 7806 h 49671"/>
                <a:gd name="csX4" fmla="*/ 34164 w 45314"/>
                <a:gd name="csY4" fmla="*/ 2129 h 49671"/>
                <a:gd name="csX5" fmla="*/ 24911 w 45314"/>
                <a:gd name="csY5" fmla="*/ 0 h 49671"/>
                <a:gd name="csX6" fmla="*/ 0 w 45314"/>
                <a:gd name="csY6" fmla="*/ 0 h 49671"/>
                <a:gd name="csX7" fmla="*/ 0 w 45314"/>
                <a:gd name="csY7" fmla="*/ 49672 h 49671"/>
                <a:gd name="csX8" fmla="*/ 11625 w 45314"/>
                <a:gd name="csY8" fmla="*/ 49672 h 49671"/>
                <a:gd name="csX9" fmla="*/ 11625 w 45314"/>
                <a:gd name="csY9" fmla="*/ 32405 h 49671"/>
                <a:gd name="csX10" fmla="*/ 20166 w 45314"/>
                <a:gd name="csY10" fmla="*/ 32405 h 49671"/>
                <a:gd name="csX11" fmla="*/ 31317 w 45314"/>
                <a:gd name="csY11" fmla="*/ 49672 h 49671"/>
                <a:gd name="csX12" fmla="*/ 45314 w 45314"/>
                <a:gd name="csY12" fmla="*/ 49672 h 49671"/>
                <a:gd name="csX13" fmla="*/ 32977 w 45314"/>
                <a:gd name="csY13" fmla="*/ 30749 h 49671"/>
                <a:gd name="csX14" fmla="*/ 33689 w 45314"/>
                <a:gd name="csY14" fmla="*/ 30512 h 49671"/>
                <a:gd name="csX15" fmla="*/ 11388 w 45314"/>
                <a:gd name="csY15" fmla="*/ 10407 h 49671"/>
                <a:gd name="csX16" fmla="*/ 23013 w 45314"/>
                <a:gd name="csY16" fmla="*/ 10407 h 49671"/>
                <a:gd name="csX17" fmla="*/ 27046 w 45314"/>
                <a:gd name="csY17" fmla="*/ 11117 h 49671"/>
                <a:gd name="csX18" fmla="*/ 29656 w 45314"/>
                <a:gd name="csY18" fmla="*/ 13246 h 49671"/>
                <a:gd name="csX19" fmla="*/ 30605 w 45314"/>
                <a:gd name="csY19" fmla="*/ 16557 h 49671"/>
                <a:gd name="csX20" fmla="*/ 29656 w 45314"/>
                <a:gd name="csY20" fmla="*/ 20105 h 49671"/>
                <a:gd name="csX21" fmla="*/ 27283 w 45314"/>
                <a:gd name="csY21" fmla="*/ 22470 h 49671"/>
                <a:gd name="csX22" fmla="*/ 23725 w 45314"/>
                <a:gd name="csY22" fmla="*/ 23417 h 49671"/>
                <a:gd name="csX23" fmla="*/ 11388 w 45314"/>
                <a:gd name="csY23" fmla="*/ 23417 h 49671"/>
                <a:gd name="csX24" fmla="*/ 11388 w 45314"/>
                <a:gd name="csY24" fmla="*/ 10407 h 496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5314" h="49671">
                  <a:moveTo>
                    <a:pt x="33689" y="30512"/>
                  </a:moveTo>
                  <a:cubicBezTo>
                    <a:pt x="36299" y="29093"/>
                    <a:pt x="38434" y="27201"/>
                    <a:pt x="40095" y="24599"/>
                  </a:cubicBezTo>
                  <a:cubicBezTo>
                    <a:pt x="41518" y="22234"/>
                    <a:pt x="42467" y="19396"/>
                    <a:pt x="42467" y="16084"/>
                  </a:cubicBezTo>
                  <a:cubicBezTo>
                    <a:pt x="42467" y="13009"/>
                    <a:pt x="41756" y="10171"/>
                    <a:pt x="40332" y="7806"/>
                  </a:cubicBezTo>
                  <a:cubicBezTo>
                    <a:pt x="38909" y="5440"/>
                    <a:pt x="36773" y="3548"/>
                    <a:pt x="34164" y="2129"/>
                  </a:cubicBezTo>
                  <a:cubicBezTo>
                    <a:pt x="31554" y="710"/>
                    <a:pt x="28470" y="0"/>
                    <a:pt x="24911" y="0"/>
                  </a:cubicBezTo>
                  <a:lnTo>
                    <a:pt x="0" y="0"/>
                  </a:lnTo>
                  <a:lnTo>
                    <a:pt x="0" y="49672"/>
                  </a:lnTo>
                  <a:lnTo>
                    <a:pt x="11625" y="49672"/>
                  </a:lnTo>
                  <a:lnTo>
                    <a:pt x="11625" y="32405"/>
                  </a:lnTo>
                  <a:lnTo>
                    <a:pt x="20166" y="32405"/>
                  </a:lnTo>
                  <a:lnTo>
                    <a:pt x="31317" y="49672"/>
                  </a:lnTo>
                  <a:lnTo>
                    <a:pt x="45314" y="49672"/>
                  </a:lnTo>
                  <a:lnTo>
                    <a:pt x="32977" y="30749"/>
                  </a:lnTo>
                  <a:cubicBezTo>
                    <a:pt x="32977" y="30986"/>
                    <a:pt x="33452" y="30749"/>
                    <a:pt x="33689" y="30512"/>
                  </a:cubicBezTo>
                  <a:close/>
                  <a:moveTo>
                    <a:pt x="11388" y="10407"/>
                  </a:moveTo>
                  <a:lnTo>
                    <a:pt x="23013" y="10407"/>
                  </a:lnTo>
                  <a:cubicBezTo>
                    <a:pt x="24437" y="10407"/>
                    <a:pt x="25860" y="10644"/>
                    <a:pt x="27046" y="11117"/>
                  </a:cubicBezTo>
                  <a:cubicBezTo>
                    <a:pt x="28232" y="11590"/>
                    <a:pt x="28944" y="12300"/>
                    <a:pt x="29656" y="13246"/>
                  </a:cubicBezTo>
                  <a:cubicBezTo>
                    <a:pt x="30368" y="14192"/>
                    <a:pt x="30605" y="15375"/>
                    <a:pt x="30605" y="16557"/>
                  </a:cubicBezTo>
                  <a:cubicBezTo>
                    <a:pt x="30605" y="17976"/>
                    <a:pt x="30368" y="18922"/>
                    <a:pt x="29656" y="20105"/>
                  </a:cubicBezTo>
                  <a:cubicBezTo>
                    <a:pt x="29181" y="21051"/>
                    <a:pt x="28232" y="21761"/>
                    <a:pt x="27283" y="22470"/>
                  </a:cubicBezTo>
                  <a:cubicBezTo>
                    <a:pt x="26334" y="22944"/>
                    <a:pt x="25148" y="23417"/>
                    <a:pt x="23725" y="23417"/>
                  </a:cubicBezTo>
                  <a:lnTo>
                    <a:pt x="11388" y="23417"/>
                  </a:lnTo>
                  <a:lnTo>
                    <a:pt x="11388" y="10407"/>
                  </a:lnTo>
                  <a:close/>
                </a:path>
              </a:pathLst>
            </a:custGeom>
            <a:solidFill>
              <a:srgbClr val="00457C"/>
            </a:solidFill>
            <a:ln w="2358" cap="flat">
              <a:noFill/>
              <a:prstDash val="solid"/>
              <a:miter/>
            </a:ln>
          </p:spPr>
          <p:txBody>
            <a:bodyPr/>
            <a:lstStyle/>
            <a:p>
              <a:endParaRPr lang="en-IT"/>
            </a:p>
          </p:txBody>
        </p:sp>
        <p:sp>
          <p:nvSpPr>
            <p:cNvPr id="38" name="Freeform 37">
              <a:extLst>
                <a:ext uri="{FF2B5EF4-FFF2-40B4-BE49-F238E27FC236}">
                  <a16:creationId xmlns:a16="http://schemas.microsoft.com/office/drawing/2014/main" id="{6CE6147E-4178-CFBB-FBDD-5148DFE962A9}"/>
                </a:ext>
              </a:extLst>
            </p:cNvPr>
            <p:cNvSpPr/>
            <p:nvPr/>
          </p:nvSpPr>
          <p:spPr>
            <a:xfrm>
              <a:off x="3287164" y="874832"/>
              <a:ext cx="29893" cy="38318"/>
            </a:xfrm>
            <a:custGeom>
              <a:avLst/>
              <a:gdLst>
                <a:gd name="csX0" fmla="*/ 23487 w 29893"/>
                <a:gd name="csY0" fmla="*/ 0 h 38318"/>
                <a:gd name="csX1" fmla="*/ 17082 w 29893"/>
                <a:gd name="csY1" fmla="*/ 1656 h 38318"/>
                <a:gd name="csX2" fmla="*/ 11862 w 29893"/>
                <a:gd name="csY2" fmla="*/ 6150 h 38318"/>
                <a:gd name="csX3" fmla="*/ 11151 w 29893"/>
                <a:gd name="csY3" fmla="*/ 7096 h 38318"/>
                <a:gd name="csX4" fmla="*/ 10913 w 29893"/>
                <a:gd name="csY4" fmla="*/ 710 h 38318"/>
                <a:gd name="csX5" fmla="*/ 0 w 29893"/>
                <a:gd name="csY5" fmla="*/ 710 h 38318"/>
                <a:gd name="csX6" fmla="*/ 0 w 29893"/>
                <a:gd name="csY6" fmla="*/ 38318 h 38318"/>
                <a:gd name="csX7" fmla="*/ 11388 w 29893"/>
                <a:gd name="csY7" fmla="*/ 38318 h 38318"/>
                <a:gd name="csX8" fmla="*/ 11388 w 29893"/>
                <a:gd name="csY8" fmla="*/ 20342 h 38318"/>
                <a:gd name="csX9" fmla="*/ 12100 w 29893"/>
                <a:gd name="csY9" fmla="*/ 17267 h 38318"/>
                <a:gd name="csX10" fmla="*/ 13760 w 29893"/>
                <a:gd name="csY10" fmla="*/ 14665 h 38318"/>
                <a:gd name="csX11" fmla="*/ 16607 w 29893"/>
                <a:gd name="csY11" fmla="*/ 12773 h 38318"/>
                <a:gd name="csX12" fmla="*/ 20403 w 29893"/>
                <a:gd name="csY12" fmla="*/ 12063 h 38318"/>
                <a:gd name="csX13" fmla="*/ 23962 w 29893"/>
                <a:gd name="csY13" fmla="*/ 12536 h 38318"/>
                <a:gd name="csX14" fmla="*/ 26809 w 29893"/>
                <a:gd name="csY14" fmla="*/ 13719 h 38318"/>
                <a:gd name="csX15" fmla="*/ 29893 w 29893"/>
                <a:gd name="csY15" fmla="*/ 1419 h 38318"/>
                <a:gd name="csX16" fmla="*/ 27046 w 29893"/>
                <a:gd name="csY16" fmla="*/ 473 h 38318"/>
                <a:gd name="csX17" fmla="*/ 23487 w 29893"/>
                <a:gd name="csY17" fmla="*/ 0 h 38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9893" h="38318">
                  <a:moveTo>
                    <a:pt x="23487" y="0"/>
                  </a:moveTo>
                  <a:cubicBezTo>
                    <a:pt x="21115" y="0"/>
                    <a:pt x="18980" y="473"/>
                    <a:pt x="17082" y="1656"/>
                  </a:cubicBezTo>
                  <a:cubicBezTo>
                    <a:pt x="15184" y="2838"/>
                    <a:pt x="13286" y="4258"/>
                    <a:pt x="11862" y="6150"/>
                  </a:cubicBezTo>
                  <a:cubicBezTo>
                    <a:pt x="11625" y="6386"/>
                    <a:pt x="11388" y="6859"/>
                    <a:pt x="11151" y="7096"/>
                  </a:cubicBezTo>
                  <a:lnTo>
                    <a:pt x="10913" y="710"/>
                  </a:lnTo>
                  <a:lnTo>
                    <a:pt x="0" y="710"/>
                  </a:lnTo>
                  <a:lnTo>
                    <a:pt x="0" y="38318"/>
                  </a:lnTo>
                  <a:lnTo>
                    <a:pt x="11388" y="38318"/>
                  </a:lnTo>
                  <a:lnTo>
                    <a:pt x="11388" y="20342"/>
                  </a:lnTo>
                  <a:cubicBezTo>
                    <a:pt x="11388" y="19159"/>
                    <a:pt x="11625" y="18213"/>
                    <a:pt x="12100" y="17267"/>
                  </a:cubicBezTo>
                  <a:cubicBezTo>
                    <a:pt x="12574" y="16321"/>
                    <a:pt x="13049" y="15375"/>
                    <a:pt x="13760" y="14665"/>
                  </a:cubicBezTo>
                  <a:cubicBezTo>
                    <a:pt x="14472" y="13955"/>
                    <a:pt x="15421" y="13246"/>
                    <a:pt x="16607" y="12773"/>
                  </a:cubicBezTo>
                  <a:cubicBezTo>
                    <a:pt x="17794" y="12300"/>
                    <a:pt x="18980" y="12063"/>
                    <a:pt x="20403" y="12063"/>
                  </a:cubicBezTo>
                  <a:cubicBezTo>
                    <a:pt x="21590" y="12063"/>
                    <a:pt x="22776" y="12300"/>
                    <a:pt x="23962" y="12536"/>
                  </a:cubicBezTo>
                  <a:cubicBezTo>
                    <a:pt x="25148" y="12773"/>
                    <a:pt x="26097" y="13246"/>
                    <a:pt x="26809" y="13719"/>
                  </a:cubicBezTo>
                  <a:lnTo>
                    <a:pt x="29893" y="1419"/>
                  </a:lnTo>
                  <a:cubicBezTo>
                    <a:pt x="29181" y="946"/>
                    <a:pt x="28232" y="710"/>
                    <a:pt x="27046" y="473"/>
                  </a:cubicBezTo>
                  <a:cubicBezTo>
                    <a:pt x="25860" y="0"/>
                    <a:pt x="24674" y="0"/>
                    <a:pt x="23487" y="0"/>
                  </a:cubicBezTo>
                  <a:close/>
                </a:path>
              </a:pathLst>
            </a:custGeom>
            <a:solidFill>
              <a:srgbClr val="00457C"/>
            </a:solidFill>
            <a:ln w="2358" cap="flat">
              <a:noFill/>
              <a:prstDash val="solid"/>
              <a:miter/>
            </a:ln>
          </p:spPr>
          <p:txBody>
            <a:bodyPr/>
            <a:lstStyle/>
            <a:p>
              <a:endParaRPr lang="en-IT"/>
            </a:p>
          </p:txBody>
        </p:sp>
        <p:sp>
          <p:nvSpPr>
            <p:cNvPr id="39" name="Freeform 38">
              <a:extLst>
                <a:ext uri="{FF2B5EF4-FFF2-40B4-BE49-F238E27FC236}">
                  <a16:creationId xmlns:a16="http://schemas.microsoft.com/office/drawing/2014/main" id="{CC64CD74-2F06-1C29-FB9C-04418BD4844B}"/>
                </a:ext>
              </a:extLst>
            </p:cNvPr>
            <p:cNvSpPr/>
            <p:nvPr/>
          </p:nvSpPr>
          <p:spPr>
            <a:xfrm>
              <a:off x="2698790" y="874832"/>
              <a:ext cx="29893" cy="38318"/>
            </a:xfrm>
            <a:custGeom>
              <a:avLst/>
              <a:gdLst>
                <a:gd name="csX0" fmla="*/ 23725 w 29893"/>
                <a:gd name="csY0" fmla="*/ 0 h 38318"/>
                <a:gd name="csX1" fmla="*/ 17319 w 29893"/>
                <a:gd name="csY1" fmla="*/ 1656 h 38318"/>
                <a:gd name="csX2" fmla="*/ 12100 w 29893"/>
                <a:gd name="csY2" fmla="*/ 6150 h 38318"/>
                <a:gd name="csX3" fmla="*/ 11388 w 29893"/>
                <a:gd name="csY3" fmla="*/ 7096 h 38318"/>
                <a:gd name="csX4" fmla="*/ 11151 w 29893"/>
                <a:gd name="csY4" fmla="*/ 710 h 38318"/>
                <a:gd name="csX5" fmla="*/ 0 w 29893"/>
                <a:gd name="csY5" fmla="*/ 710 h 38318"/>
                <a:gd name="csX6" fmla="*/ 0 w 29893"/>
                <a:gd name="csY6" fmla="*/ 38318 h 38318"/>
                <a:gd name="csX7" fmla="*/ 11388 w 29893"/>
                <a:gd name="csY7" fmla="*/ 38318 h 38318"/>
                <a:gd name="csX8" fmla="*/ 11388 w 29893"/>
                <a:gd name="csY8" fmla="*/ 20342 h 38318"/>
                <a:gd name="csX9" fmla="*/ 12100 w 29893"/>
                <a:gd name="csY9" fmla="*/ 17267 h 38318"/>
                <a:gd name="csX10" fmla="*/ 13760 w 29893"/>
                <a:gd name="csY10" fmla="*/ 14665 h 38318"/>
                <a:gd name="csX11" fmla="*/ 16607 w 29893"/>
                <a:gd name="csY11" fmla="*/ 12773 h 38318"/>
                <a:gd name="csX12" fmla="*/ 20403 w 29893"/>
                <a:gd name="csY12" fmla="*/ 12063 h 38318"/>
                <a:gd name="csX13" fmla="*/ 23962 w 29893"/>
                <a:gd name="csY13" fmla="*/ 12536 h 38318"/>
                <a:gd name="csX14" fmla="*/ 26809 w 29893"/>
                <a:gd name="csY14" fmla="*/ 13719 h 38318"/>
                <a:gd name="csX15" fmla="*/ 29893 w 29893"/>
                <a:gd name="csY15" fmla="*/ 1419 h 38318"/>
                <a:gd name="csX16" fmla="*/ 27046 w 29893"/>
                <a:gd name="csY16" fmla="*/ 473 h 38318"/>
                <a:gd name="csX17" fmla="*/ 23725 w 29893"/>
                <a:gd name="csY17" fmla="*/ 0 h 38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9893" h="38318">
                  <a:moveTo>
                    <a:pt x="23725" y="0"/>
                  </a:moveTo>
                  <a:cubicBezTo>
                    <a:pt x="21352" y="0"/>
                    <a:pt x="19217" y="473"/>
                    <a:pt x="17319" y="1656"/>
                  </a:cubicBezTo>
                  <a:cubicBezTo>
                    <a:pt x="15184" y="2838"/>
                    <a:pt x="13523" y="4258"/>
                    <a:pt x="12100" y="6150"/>
                  </a:cubicBezTo>
                  <a:cubicBezTo>
                    <a:pt x="11862" y="6386"/>
                    <a:pt x="11625" y="6859"/>
                    <a:pt x="11388" y="7096"/>
                  </a:cubicBezTo>
                  <a:lnTo>
                    <a:pt x="11151" y="710"/>
                  </a:lnTo>
                  <a:lnTo>
                    <a:pt x="0" y="710"/>
                  </a:lnTo>
                  <a:lnTo>
                    <a:pt x="0" y="38318"/>
                  </a:lnTo>
                  <a:lnTo>
                    <a:pt x="11388" y="38318"/>
                  </a:lnTo>
                  <a:lnTo>
                    <a:pt x="11388" y="20342"/>
                  </a:lnTo>
                  <a:cubicBezTo>
                    <a:pt x="11388" y="19159"/>
                    <a:pt x="11625" y="18213"/>
                    <a:pt x="12100" y="17267"/>
                  </a:cubicBezTo>
                  <a:cubicBezTo>
                    <a:pt x="12574" y="16321"/>
                    <a:pt x="13049" y="15375"/>
                    <a:pt x="13760" y="14665"/>
                  </a:cubicBezTo>
                  <a:cubicBezTo>
                    <a:pt x="14472" y="13955"/>
                    <a:pt x="15421" y="13246"/>
                    <a:pt x="16607" y="12773"/>
                  </a:cubicBezTo>
                  <a:cubicBezTo>
                    <a:pt x="17794" y="12300"/>
                    <a:pt x="18980" y="12063"/>
                    <a:pt x="20403" y="12063"/>
                  </a:cubicBezTo>
                  <a:cubicBezTo>
                    <a:pt x="21590" y="12063"/>
                    <a:pt x="22776" y="12300"/>
                    <a:pt x="23962" y="12536"/>
                  </a:cubicBezTo>
                  <a:cubicBezTo>
                    <a:pt x="25148" y="12773"/>
                    <a:pt x="26097" y="13246"/>
                    <a:pt x="26809" y="13719"/>
                  </a:cubicBezTo>
                  <a:lnTo>
                    <a:pt x="29893" y="1419"/>
                  </a:lnTo>
                  <a:cubicBezTo>
                    <a:pt x="29181" y="946"/>
                    <a:pt x="28232" y="710"/>
                    <a:pt x="27046" y="473"/>
                  </a:cubicBezTo>
                  <a:cubicBezTo>
                    <a:pt x="26097" y="0"/>
                    <a:pt x="24911" y="0"/>
                    <a:pt x="23725" y="0"/>
                  </a:cubicBezTo>
                  <a:close/>
                </a:path>
              </a:pathLst>
            </a:custGeom>
            <a:solidFill>
              <a:srgbClr val="00457C"/>
            </a:solidFill>
            <a:ln w="2358" cap="flat">
              <a:noFill/>
              <a:prstDash val="solid"/>
              <a:miter/>
            </a:ln>
          </p:spPr>
          <p:txBody>
            <a:bodyPr/>
            <a:lstStyle/>
            <a:p>
              <a:endParaRPr lang="en-IT"/>
            </a:p>
          </p:txBody>
        </p:sp>
        <p:sp>
          <p:nvSpPr>
            <p:cNvPr id="40" name="Freeform 39">
              <a:extLst>
                <a:ext uri="{FF2B5EF4-FFF2-40B4-BE49-F238E27FC236}">
                  <a16:creationId xmlns:a16="http://schemas.microsoft.com/office/drawing/2014/main" id="{0E48C656-E634-8BEC-BDF5-723AEA35D316}"/>
                </a:ext>
              </a:extLst>
            </p:cNvPr>
            <p:cNvSpPr/>
            <p:nvPr/>
          </p:nvSpPr>
          <p:spPr>
            <a:xfrm>
              <a:off x="2793689" y="875305"/>
              <a:ext cx="48161" cy="53929"/>
            </a:xfrm>
            <a:custGeom>
              <a:avLst/>
              <a:gdLst>
                <a:gd name="csX0" fmla="*/ 26572 w 48161"/>
                <a:gd name="csY0" fmla="*/ 20342 h 53929"/>
                <a:gd name="csX1" fmla="*/ 24674 w 48161"/>
                <a:gd name="csY1" fmla="*/ 24599 h 53929"/>
                <a:gd name="csX2" fmla="*/ 24437 w 48161"/>
                <a:gd name="csY2" fmla="*/ 25072 h 53929"/>
                <a:gd name="csX3" fmla="*/ 23962 w 48161"/>
                <a:gd name="csY3" fmla="*/ 23653 h 53929"/>
                <a:gd name="csX4" fmla="*/ 22064 w 48161"/>
                <a:gd name="csY4" fmla="*/ 19632 h 53929"/>
                <a:gd name="csX5" fmla="*/ 12811 w 48161"/>
                <a:gd name="csY5" fmla="*/ 0 h 53929"/>
                <a:gd name="csX6" fmla="*/ 0 w 48161"/>
                <a:gd name="csY6" fmla="*/ 0 h 53929"/>
                <a:gd name="csX7" fmla="*/ 18743 w 48161"/>
                <a:gd name="csY7" fmla="*/ 36899 h 53929"/>
                <a:gd name="csX8" fmla="*/ 10439 w 48161"/>
                <a:gd name="csY8" fmla="*/ 53929 h 53929"/>
                <a:gd name="csX9" fmla="*/ 22064 w 48161"/>
                <a:gd name="csY9" fmla="*/ 53929 h 53929"/>
                <a:gd name="csX10" fmla="*/ 29656 w 48161"/>
                <a:gd name="csY10" fmla="*/ 37845 h 53929"/>
                <a:gd name="csX11" fmla="*/ 48161 w 48161"/>
                <a:gd name="csY11" fmla="*/ 0 h 53929"/>
                <a:gd name="csX12" fmla="*/ 35113 w 48161"/>
                <a:gd name="csY12" fmla="*/ 0 h 53929"/>
                <a:gd name="csX13" fmla="*/ 26572 w 48161"/>
                <a:gd name="csY13" fmla="*/ 20342 h 539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8161" h="53929">
                  <a:moveTo>
                    <a:pt x="26572" y="20342"/>
                  </a:moveTo>
                  <a:cubicBezTo>
                    <a:pt x="25860" y="21761"/>
                    <a:pt x="25385" y="23180"/>
                    <a:pt x="24674" y="24599"/>
                  </a:cubicBezTo>
                  <a:cubicBezTo>
                    <a:pt x="24674" y="24836"/>
                    <a:pt x="24437" y="24836"/>
                    <a:pt x="24437" y="25072"/>
                  </a:cubicBezTo>
                  <a:cubicBezTo>
                    <a:pt x="24199" y="24599"/>
                    <a:pt x="24199" y="24126"/>
                    <a:pt x="23962" y="23653"/>
                  </a:cubicBezTo>
                  <a:cubicBezTo>
                    <a:pt x="23488" y="22234"/>
                    <a:pt x="22776" y="21051"/>
                    <a:pt x="22064" y="19632"/>
                  </a:cubicBezTo>
                  <a:lnTo>
                    <a:pt x="12811" y="0"/>
                  </a:lnTo>
                  <a:lnTo>
                    <a:pt x="0" y="0"/>
                  </a:lnTo>
                  <a:lnTo>
                    <a:pt x="18743" y="36899"/>
                  </a:lnTo>
                  <a:lnTo>
                    <a:pt x="10439" y="53929"/>
                  </a:lnTo>
                  <a:lnTo>
                    <a:pt x="22064" y="53929"/>
                  </a:lnTo>
                  <a:lnTo>
                    <a:pt x="29656" y="37845"/>
                  </a:lnTo>
                  <a:lnTo>
                    <a:pt x="48161" y="0"/>
                  </a:lnTo>
                  <a:lnTo>
                    <a:pt x="35113" y="0"/>
                  </a:lnTo>
                  <a:lnTo>
                    <a:pt x="26572" y="20342"/>
                  </a:lnTo>
                  <a:close/>
                </a:path>
              </a:pathLst>
            </a:custGeom>
            <a:solidFill>
              <a:srgbClr val="00457C"/>
            </a:solidFill>
            <a:ln w="2358" cap="flat">
              <a:noFill/>
              <a:prstDash val="solid"/>
              <a:miter/>
            </a:ln>
          </p:spPr>
          <p:txBody>
            <a:bodyPr/>
            <a:lstStyle/>
            <a:p>
              <a:endParaRPr lang="en-IT"/>
            </a:p>
          </p:txBody>
        </p:sp>
        <p:sp>
          <p:nvSpPr>
            <p:cNvPr id="41" name="Freeform 40">
              <a:extLst>
                <a:ext uri="{FF2B5EF4-FFF2-40B4-BE49-F238E27FC236}">
                  <a16:creationId xmlns:a16="http://schemas.microsoft.com/office/drawing/2014/main" id="{1A916908-713E-4F21-6658-AB846BDC2F73}"/>
                </a:ext>
              </a:extLst>
            </p:cNvPr>
            <p:cNvSpPr/>
            <p:nvPr/>
          </p:nvSpPr>
          <p:spPr>
            <a:xfrm>
              <a:off x="2643037" y="874595"/>
              <a:ext cx="41518" cy="39027"/>
            </a:xfrm>
            <a:custGeom>
              <a:avLst/>
              <a:gdLst>
                <a:gd name="csX0" fmla="*/ 36062 w 41518"/>
                <a:gd name="csY0" fmla="*/ 5440 h 39027"/>
                <a:gd name="csX1" fmla="*/ 29656 w 41518"/>
                <a:gd name="csY1" fmla="*/ 1419 h 39027"/>
                <a:gd name="csX2" fmla="*/ 21590 w 41518"/>
                <a:gd name="csY2" fmla="*/ 0 h 39027"/>
                <a:gd name="csX3" fmla="*/ 13049 w 41518"/>
                <a:gd name="csY3" fmla="*/ 1419 h 39027"/>
                <a:gd name="csX4" fmla="*/ 6168 w 41518"/>
                <a:gd name="csY4" fmla="*/ 5440 h 39027"/>
                <a:gd name="csX5" fmla="*/ 1661 w 41518"/>
                <a:gd name="csY5" fmla="*/ 11590 h 39027"/>
                <a:gd name="csX6" fmla="*/ 0 w 41518"/>
                <a:gd name="csY6" fmla="*/ 19632 h 39027"/>
                <a:gd name="csX7" fmla="*/ 2847 w 41518"/>
                <a:gd name="csY7" fmla="*/ 29566 h 39027"/>
                <a:gd name="csX8" fmla="*/ 10913 w 41518"/>
                <a:gd name="csY8" fmla="*/ 36426 h 39027"/>
                <a:gd name="csX9" fmla="*/ 23013 w 41518"/>
                <a:gd name="csY9" fmla="*/ 39028 h 39027"/>
                <a:gd name="csX10" fmla="*/ 29181 w 41518"/>
                <a:gd name="csY10" fmla="*/ 38318 h 39027"/>
                <a:gd name="csX11" fmla="*/ 35113 w 41518"/>
                <a:gd name="csY11" fmla="*/ 36426 h 39027"/>
                <a:gd name="csX12" fmla="*/ 40332 w 41518"/>
                <a:gd name="csY12" fmla="*/ 33351 h 39027"/>
                <a:gd name="csX13" fmla="*/ 35113 w 41518"/>
                <a:gd name="csY13" fmla="*/ 26018 h 39027"/>
                <a:gd name="csX14" fmla="*/ 30605 w 41518"/>
                <a:gd name="csY14" fmla="*/ 28147 h 39027"/>
                <a:gd name="csX15" fmla="*/ 24437 w 41518"/>
                <a:gd name="csY15" fmla="*/ 29093 h 39027"/>
                <a:gd name="csX16" fmla="*/ 17082 w 41518"/>
                <a:gd name="csY16" fmla="*/ 27674 h 39027"/>
                <a:gd name="csX17" fmla="*/ 12337 w 41518"/>
                <a:gd name="csY17" fmla="*/ 23890 h 39027"/>
                <a:gd name="csX18" fmla="*/ 11151 w 41518"/>
                <a:gd name="csY18" fmla="*/ 21761 h 39027"/>
                <a:gd name="csX19" fmla="*/ 41518 w 41518"/>
                <a:gd name="csY19" fmla="*/ 21761 h 39027"/>
                <a:gd name="csX20" fmla="*/ 41518 w 41518"/>
                <a:gd name="csY20" fmla="*/ 18686 h 39027"/>
                <a:gd name="csX21" fmla="*/ 40095 w 41518"/>
                <a:gd name="csY21" fmla="*/ 11117 h 39027"/>
                <a:gd name="csX22" fmla="*/ 36062 w 41518"/>
                <a:gd name="csY22" fmla="*/ 5440 h 39027"/>
                <a:gd name="csX23" fmla="*/ 15896 w 41518"/>
                <a:gd name="csY23" fmla="*/ 10644 h 39027"/>
                <a:gd name="csX24" fmla="*/ 21590 w 41518"/>
                <a:gd name="csY24" fmla="*/ 9698 h 39027"/>
                <a:gd name="csX25" fmla="*/ 26097 w 41518"/>
                <a:gd name="csY25" fmla="*/ 10407 h 39027"/>
                <a:gd name="csX26" fmla="*/ 29419 w 41518"/>
                <a:gd name="csY26" fmla="*/ 12536 h 39027"/>
                <a:gd name="csX27" fmla="*/ 30842 w 41518"/>
                <a:gd name="csY27" fmla="*/ 15611 h 39027"/>
                <a:gd name="csX28" fmla="*/ 10913 w 41518"/>
                <a:gd name="csY28" fmla="*/ 15611 h 39027"/>
                <a:gd name="csX29" fmla="*/ 11862 w 41518"/>
                <a:gd name="csY29" fmla="*/ 13482 h 39027"/>
                <a:gd name="csX30" fmla="*/ 15896 w 41518"/>
                <a:gd name="csY30" fmla="*/ 10644 h 390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1518" h="39027">
                  <a:moveTo>
                    <a:pt x="36062" y="5440"/>
                  </a:moveTo>
                  <a:cubicBezTo>
                    <a:pt x="34164" y="3784"/>
                    <a:pt x="32028" y="2365"/>
                    <a:pt x="29656" y="1419"/>
                  </a:cubicBezTo>
                  <a:cubicBezTo>
                    <a:pt x="27283" y="473"/>
                    <a:pt x="24437" y="0"/>
                    <a:pt x="21590" y="0"/>
                  </a:cubicBezTo>
                  <a:cubicBezTo>
                    <a:pt x="18505" y="0"/>
                    <a:pt x="15658" y="473"/>
                    <a:pt x="13049" y="1419"/>
                  </a:cubicBezTo>
                  <a:cubicBezTo>
                    <a:pt x="10439" y="2365"/>
                    <a:pt x="8066" y="3784"/>
                    <a:pt x="6168" y="5440"/>
                  </a:cubicBezTo>
                  <a:cubicBezTo>
                    <a:pt x="4270" y="7096"/>
                    <a:pt x="2610" y="9225"/>
                    <a:pt x="1661" y="11590"/>
                  </a:cubicBezTo>
                  <a:cubicBezTo>
                    <a:pt x="474" y="13955"/>
                    <a:pt x="0" y="16794"/>
                    <a:pt x="0" y="19632"/>
                  </a:cubicBezTo>
                  <a:cubicBezTo>
                    <a:pt x="0" y="23417"/>
                    <a:pt x="949" y="26728"/>
                    <a:pt x="2847" y="29566"/>
                  </a:cubicBezTo>
                  <a:cubicBezTo>
                    <a:pt x="4745" y="32405"/>
                    <a:pt x="7355" y="34770"/>
                    <a:pt x="10913" y="36426"/>
                  </a:cubicBezTo>
                  <a:cubicBezTo>
                    <a:pt x="14235" y="38081"/>
                    <a:pt x="18268" y="39028"/>
                    <a:pt x="23013" y="39028"/>
                  </a:cubicBezTo>
                  <a:cubicBezTo>
                    <a:pt x="25148" y="39028"/>
                    <a:pt x="27046" y="38791"/>
                    <a:pt x="29181" y="38318"/>
                  </a:cubicBezTo>
                  <a:cubicBezTo>
                    <a:pt x="31079" y="37845"/>
                    <a:pt x="33215" y="37372"/>
                    <a:pt x="35113" y="36426"/>
                  </a:cubicBezTo>
                  <a:cubicBezTo>
                    <a:pt x="37011" y="35480"/>
                    <a:pt x="38671" y="34534"/>
                    <a:pt x="40332" y="33351"/>
                  </a:cubicBezTo>
                  <a:lnTo>
                    <a:pt x="35113" y="26018"/>
                  </a:lnTo>
                  <a:cubicBezTo>
                    <a:pt x="33689" y="26965"/>
                    <a:pt x="32266" y="27674"/>
                    <a:pt x="30605" y="28147"/>
                  </a:cubicBezTo>
                  <a:cubicBezTo>
                    <a:pt x="28944" y="28620"/>
                    <a:pt x="27046" y="29093"/>
                    <a:pt x="24437" y="29093"/>
                  </a:cubicBezTo>
                  <a:cubicBezTo>
                    <a:pt x="21590" y="29093"/>
                    <a:pt x="19217" y="28620"/>
                    <a:pt x="17082" y="27674"/>
                  </a:cubicBezTo>
                  <a:cubicBezTo>
                    <a:pt x="14947" y="26728"/>
                    <a:pt x="13523" y="25545"/>
                    <a:pt x="12337" y="23890"/>
                  </a:cubicBezTo>
                  <a:cubicBezTo>
                    <a:pt x="11862" y="23180"/>
                    <a:pt x="11388" y="22470"/>
                    <a:pt x="11151" y="21761"/>
                  </a:cubicBezTo>
                  <a:lnTo>
                    <a:pt x="41518" y="21761"/>
                  </a:lnTo>
                  <a:lnTo>
                    <a:pt x="41518" y="18686"/>
                  </a:lnTo>
                  <a:cubicBezTo>
                    <a:pt x="41518" y="15848"/>
                    <a:pt x="41281" y="13246"/>
                    <a:pt x="40095" y="11117"/>
                  </a:cubicBezTo>
                  <a:cubicBezTo>
                    <a:pt x="39146" y="9225"/>
                    <a:pt x="37722" y="7332"/>
                    <a:pt x="36062" y="5440"/>
                  </a:cubicBezTo>
                  <a:close/>
                  <a:moveTo>
                    <a:pt x="15896" y="10644"/>
                  </a:moveTo>
                  <a:cubicBezTo>
                    <a:pt x="17556" y="9934"/>
                    <a:pt x="19454" y="9698"/>
                    <a:pt x="21590" y="9698"/>
                  </a:cubicBezTo>
                  <a:cubicBezTo>
                    <a:pt x="23250" y="9698"/>
                    <a:pt x="24674" y="9934"/>
                    <a:pt x="26097" y="10407"/>
                  </a:cubicBezTo>
                  <a:cubicBezTo>
                    <a:pt x="27521" y="10880"/>
                    <a:pt x="28707" y="11590"/>
                    <a:pt x="29419" y="12536"/>
                  </a:cubicBezTo>
                  <a:cubicBezTo>
                    <a:pt x="30368" y="13482"/>
                    <a:pt x="30842" y="14665"/>
                    <a:pt x="30842" y="15611"/>
                  </a:cubicBezTo>
                  <a:lnTo>
                    <a:pt x="10913" y="15611"/>
                  </a:lnTo>
                  <a:cubicBezTo>
                    <a:pt x="11151" y="14901"/>
                    <a:pt x="11388" y="14192"/>
                    <a:pt x="11862" y="13482"/>
                  </a:cubicBezTo>
                  <a:cubicBezTo>
                    <a:pt x="13049" y="12300"/>
                    <a:pt x="14235" y="11353"/>
                    <a:pt x="15896" y="10644"/>
                  </a:cubicBezTo>
                  <a:close/>
                </a:path>
              </a:pathLst>
            </a:custGeom>
            <a:solidFill>
              <a:srgbClr val="00457C"/>
            </a:solidFill>
            <a:ln w="2358" cap="flat">
              <a:noFill/>
              <a:prstDash val="solid"/>
              <a:miter/>
            </a:ln>
          </p:spPr>
          <p:txBody>
            <a:bodyPr/>
            <a:lstStyle/>
            <a:p>
              <a:endParaRPr lang="en-IT"/>
            </a:p>
          </p:txBody>
        </p:sp>
        <p:sp>
          <p:nvSpPr>
            <p:cNvPr id="42" name="Freeform 41">
              <a:extLst>
                <a:ext uri="{FF2B5EF4-FFF2-40B4-BE49-F238E27FC236}">
                  <a16:creationId xmlns:a16="http://schemas.microsoft.com/office/drawing/2014/main" id="{EE1ED71A-6B7D-F539-7A8A-2A3CE5E384D1}"/>
                </a:ext>
              </a:extLst>
            </p:cNvPr>
            <p:cNvSpPr/>
            <p:nvPr/>
          </p:nvSpPr>
          <p:spPr>
            <a:xfrm>
              <a:off x="3325598" y="874595"/>
              <a:ext cx="36866" cy="39264"/>
            </a:xfrm>
            <a:custGeom>
              <a:avLst/>
              <a:gdLst>
                <a:gd name="csX0" fmla="*/ 36299 w 36866"/>
                <a:gd name="csY0" fmla="*/ 23180 h 39264"/>
                <a:gd name="csX1" fmla="*/ 34164 w 36866"/>
                <a:gd name="csY1" fmla="*/ 20342 h 39264"/>
                <a:gd name="csX2" fmla="*/ 29181 w 36866"/>
                <a:gd name="csY2" fmla="*/ 17503 h 39264"/>
                <a:gd name="csX3" fmla="*/ 21827 w 36866"/>
                <a:gd name="csY3" fmla="*/ 15375 h 39264"/>
                <a:gd name="csX4" fmla="*/ 16845 w 36866"/>
                <a:gd name="csY4" fmla="*/ 14428 h 39264"/>
                <a:gd name="csX5" fmla="*/ 13998 w 36866"/>
                <a:gd name="csY5" fmla="*/ 13246 h 39264"/>
                <a:gd name="csX6" fmla="*/ 12811 w 36866"/>
                <a:gd name="csY6" fmla="*/ 12300 h 39264"/>
                <a:gd name="csX7" fmla="*/ 12337 w 36866"/>
                <a:gd name="csY7" fmla="*/ 11117 h 39264"/>
                <a:gd name="csX8" fmla="*/ 12811 w 36866"/>
                <a:gd name="csY8" fmla="*/ 9698 h 39264"/>
                <a:gd name="csX9" fmla="*/ 13998 w 36866"/>
                <a:gd name="csY9" fmla="*/ 8752 h 39264"/>
                <a:gd name="csX10" fmla="*/ 15896 w 36866"/>
                <a:gd name="csY10" fmla="*/ 8279 h 39264"/>
                <a:gd name="csX11" fmla="*/ 18268 w 36866"/>
                <a:gd name="csY11" fmla="*/ 8042 h 39264"/>
                <a:gd name="csX12" fmla="*/ 22776 w 36866"/>
                <a:gd name="csY12" fmla="*/ 8752 h 39264"/>
                <a:gd name="csX13" fmla="*/ 27046 w 36866"/>
                <a:gd name="csY13" fmla="*/ 10407 h 39264"/>
                <a:gd name="csX14" fmla="*/ 30605 w 36866"/>
                <a:gd name="csY14" fmla="*/ 12536 h 39264"/>
                <a:gd name="csX15" fmla="*/ 36536 w 36866"/>
                <a:gd name="csY15" fmla="*/ 5677 h 39264"/>
                <a:gd name="csX16" fmla="*/ 31317 w 36866"/>
                <a:gd name="csY16" fmla="*/ 2602 h 39264"/>
                <a:gd name="csX17" fmla="*/ 25148 w 36866"/>
                <a:gd name="csY17" fmla="*/ 710 h 39264"/>
                <a:gd name="csX18" fmla="*/ 18505 w 36866"/>
                <a:gd name="csY18" fmla="*/ 0 h 39264"/>
                <a:gd name="csX19" fmla="*/ 11862 w 36866"/>
                <a:gd name="csY19" fmla="*/ 710 h 39264"/>
                <a:gd name="csX20" fmla="*/ 6406 w 36866"/>
                <a:gd name="csY20" fmla="*/ 3075 h 39264"/>
                <a:gd name="csX21" fmla="*/ 2610 w 36866"/>
                <a:gd name="csY21" fmla="*/ 6859 h 39264"/>
                <a:gd name="csX22" fmla="*/ 1186 w 36866"/>
                <a:gd name="csY22" fmla="*/ 11590 h 39264"/>
                <a:gd name="csX23" fmla="*/ 2135 w 36866"/>
                <a:gd name="csY23" fmla="*/ 16084 h 39264"/>
                <a:gd name="csX24" fmla="*/ 4745 w 36866"/>
                <a:gd name="csY24" fmla="*/ 19396 h 39264"/>
                <a:gd name="csX25" fmla="*/ 9727 w 36866"/>
                <a:gd name="csY25" fmla="*/ 21997 h 39264"/>
                <a:gd name="csX26" fmla="*/ 16607 w 36866"/>
                <a:gd name="csY26" fmla="*/ 23653 h 39264"/>
                <a:gd name="csX27" fmla="*/ 20878 w 36866"/>
                <a:gd name="csY27" fmla="*/ 24599 h 39264"/>
                <a:gd name="csX28" fmla="*/ 23962 w 36866"/>
                <a:gd name="csY28" fmla="*/ 25545 h 39264"/>
                <a:gd name="csX29" fmla="*/ 25623 w 36866"/>
                <a:gd name="csY29" fmla="*/ 27674 h 39264"/>
                <a:gd name="csX30" fmla="*/ 25148 w 36866"/>
                <a:gd name="csY30" fmla="*/ 29093 h 39264"/>
                <a:gd name="csX31" fmla="*/ 23725 w 36866"/>
                <a:gd name="csY31" fmla="*/ 30039 h 39264"/>
                <a:gd name="csX32" fmla="*/ 21827 w 36866"/>
                <a:gd name="csY32" fmla="*/ 30749 h 39264"/>
                <a:gd name="csX33" fmla="*/ 19692 w 36866"/>
                <a:gd name="csY33" fmla="*/ 30986 h 39264"/>
                <a:gd name="csX34" fmla="*/ 12574 w 36866"/>
                <a:gd name="csY34" fmla="*/ 29803 h 39264"/>
                <a:gd name="csX35" fmla="*/ 6880 w 36866"/>
                <a:gd name="csY35" fmla="*/ 26255 h 39264"/>
                <a:gd name="csX36" fmla="*/ 0 w 36866"/>
                <a:gd name="csY36" fmla="*/ 32405 h 39264"/>
                <a:gd name="csX37" fmla="*/ 7829 w 36866"/>
                <a:gd name="csY37" fmla="*/ 37372 h 39264"/>
                <a:gd name="csX38" fmla="*/ 18980 w 36866"/>
                <a:gd name="csY38" fmla="*/ 39264 h 39264"/>
                <a:gd name="csX39" fmla="*/ 28232 w 36866"/>
                <a:gd name="csY39" fmla="*/ 37608 h 39264"/>
                <a:gd name="csX40" fmla="*/ 34401 w 36866"/>
                <a:gd name="csY40" fmla="*/ 33114 h 39264"/>
                <a:gd name="csX41" fmla="*/ 36773 w 36866"/>
                <a:gd name="csY41" fmla="*/ 26728 h 39264"/>
                <a:gd name="csX42" fmla="*/ 36299 w 36866"/>
                <a:gd name="csY42" fmla="*/ 23180 h 392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36866" h="39264">
                  <a:moveTo>
                    <a:pt x="36299" y="23180"/>
                  </a:moveTo>
                  <a:cubicBezTo>
                    <a:pt x="35824" y="21997"/>
                    <a:pt x="35113" y="21051"/>
                    <a:pt x="34164" y="20342"/>
                  </a:cubicBezTo>
                  <a:cubicBezTo>
                    <a:pt x="32977" y="19159"/>
                    <a:pt x="31317" y="18213"/>
                    <a:pt x="29181" y="17503"/>
                  </a:cubicBezTo>
                  <a:cubicBezTo>
                    <a:pt x="27046" y="16794"/>
                    <a:pt x="24674" y="16084"/>
                    <a:pt x="21827" y="15375"/>
                  </a:cubicBezTo>
                  <a:cubicBezTo>
                    <a:pt x="19929" y="14901"/>
                    <a:pt x="18268" y="14665"/>
                    <a:pt x="16845" y="14428"/>
                  </a:cubicBezTo>
                  <a:cubicBezTo>
                    <a:pt x="15658" y="14192"/>
                    <a:pt x="14472" y="13719"/>
                    <a:pt x="13998" y="13246"/>
                  </a:cubicBezTo>
                  <a:cubicBezTo>
                    <a:pt x="13523" y="13009"/>
                    <a:pt x="13049" y="12773"/>
                    <a:pt x="12811" y="12300"/>
                  </a:cubicBezTo>
                  <a:cubicBezTo>
                    <a:pt x="12574" y="11827"/>
                    <a:pt x="12337" y="11590"/>
                    <a:pt x="12337" y="11117"/>
                  </a:cubicBezTo>
                  <a:cubicBezTo>
                    <a:pt x="12337" y="10644"/>
                    <a:pt x="12574" y="10171"/>
                    <a:pt x="12811" y="9698"/>
                  </a:cubicBezTo>
                  <a:cubicBezTo>
                    <a:pt x="13049" y="9461"/>
                    <a:pt x="13523" y="8988"/>
                    <a:pt x="13998" y="8752"/>
                  </a:cubicBezTo>
                  <a:cubicBezTo>
                    <a:pt x="14472" y="8515"/>
                    <a:pt x="15184" y="8279"/>
                    <a:pt x="15896" y="8279"/>
                  </a:cubicBezTo>
                  <a:cubicBezTo>
                    <a:pt x="16607" y="8279"/>
                    <a:pt x="17319" y="8042"/>
                    <a:pt x="18268" y="8042"/>
                  </a:cubicBezTo>
                  <a:cubicBezTo>
                    <a:pt x="19692" y="8042"/>
                    <a:pt x="21352" y="8279"/>
                    <a:pt x="22776" y="8752"/>
                  </a:cubicBezTo>
                  <a:cubicBezTo>
                    <a:pt x="24199" y="9225"/>
                    <a:pt x="25860" y="9698"/>
                    <a:pt x="27046" y="10407"/>
                  </a:cubicBezTo>
                  <a:cubicBezTo>
                    <a:pt x="28470" y="11117"/>
                    <a:pt x="29656" y="11827"/>
                    <a:pt x="30605" y="12536"/>
                  </a:cubicBezTo>
                  <a:lnTo>
                    <a:pt x="36536" y="5677"/>
                  </a:lnTo>
                  <a:cubicBezTo>
                    <a:pt x="35113" y="4494"/>
                    <a:pt x="33452" y="3311"/>
                    <a:pt x="31317" y="2602"/>
                  </a:cubicBezTo>
                  <a:cubicBezTo>
                    <a:pt x="29419" y="1892"/>
                    <a:pt x="27283" y="1183"/>
                    <a:pt x="25148" y="710"/>
                  </a:cubicBezTo>
                  <a:cubicBezTo>
                    <a:pt x="23013" y="237"/>
                    <a:pt x="20640" y="0"/>
                    <a:pt x="18505" y="0"/>
                  </a:cubicBezTo>
                  <a:cubicBezTo>
                    <a:pt x="16133" y="0"/>
                    <a:pt x="13998" y="237"/>
                    <a:pt x="11862" y="710"/>
                  </a:cubicBezTo>
                  <a:cubicBezTo>
                    <a:pt x="9727" y="1183"/>
                    <a:pt x="7829" y="2129"/>
                    <a:pt x="6406" y="3075"/>
                  </a:cubicBezTo>
                  <a:cubicBezTo>
                    <a:pt x="4745" y="4021"/>
                    <a:pt x="3559" y="5204"/>
                    <a:pt x="2610" y="6859"/>
                  </a:cubicBezTo>
                  <a:cubicBezTo>
                    <a:pt x="1661" y="8279"/>
                    <a:pt x="1186" y="9934"/>
                    <a:pt x="1186" y="11590"/>
                  </a:cubicBezTo>
                  <a:cubicBezTo>
                    <a:pt x="1186" y="13246"/>
                    <a:pt x="1423" y="14665"/>
                    <a:pt x="2135" y="16084"/>
                  </a:cubicBezTo>
                  <a:cubicBezTo>
                    <a:pt x="2847" y="17267"/>
                    <a:pt x="3559" y="18449"/>
                    <a:pt x="4745" y="19396"/>
                  </a:cubicBezTo>
                  <a:cubicBezTo>
                    <a:pt x="6168" y="20342"/>
                    <a:pt x="7829" y="21288"/>
                    <a:pt x="9727" y="21997"/>
                  </a:cubicBezTo>
                  <a:cubicBezTo>
                    <a:pt x="11625" y="22707"/>
                    <a:pt x="13998" y="23180"/>
                    <a:pt x="16607" y="23653"/>
                  </a:cubicBezTo>
                  <a:cubicBezTo>
                    <a:pt x="18268" y="23890"/>
                    <a:pt x="19454" y="24363"/>
                    <a:pt x="20878" y="24599"/>
                  </a:cubicBezTo>
                  <a:cubicBezTo>
                    <a:pt x="22064" y="24836"/>
                    <a:pt x="23013" y="25072"/>
                    <a:pt x="23962" y="25545"/>
                  </a:cubicBezTo>
                  <a:cubicBezTo>
                    <a:pt x="25148" y="26018"/>
                    <a:pt x="25623" y="26728"/>
                    <a:pt x="25623" y="27674"/>
                  </a:cubicBezTo>
                  <a:cubicBezTo>
                    <a:pt x="25623" y="28147"/>
                    <a:pt x="25385" y="28620"/>
                    <a:pt x="25148" y="29093"/>
                  </a:cubicBezTo>
                  <a:cubicBezTo>
                    <a:pt x="24911" y="29566"/>
                    <a:pt x="24436" y="29803"/>
                    <a:pt x="23725" y="30039"/>
                  </a:cubicBezTo>
                  <a:cubicBezTo>
                    <a:pt x="23250" y="30276"/>
                    <a:pt x="22539" y="30512"/>
                    <a:pt x="21827" y="30749"/>
                  </a:cubicBezTo>
                  <a:cubicBezTo>
                    <a:pt x="21115" y="30986"/>
                    <a:pt x="20403" y="30986"/>
                    <a:pt x="19692" y="30986"/>
                  </a:cubicBezTo>
                  <a:cubicBezTo>
                    <a:pt x="17319" y="30986"/>
                    <a:pt x="14947" y="30512"/>
                    <a:pt x="12574" y="29803"/>
                  </a:cubicBezTo>
                  <a:cubicBezTo>
                    <a:pt x="10439" y="29093"/>
                    <a:pt x="8541" y="27911"/>
                    <a:pt x="6880" y="26255"/>
                  </a:cubicBezTo>
                  <a:lnTo>
                    <a:pt x="0" y="32405"/>
                  </a:lnTo>
                  <a:cubicBezTo>
                    <a:pt x="1898" y="34534"/>
                    <a:pt x="4745" y="36189"/>
                    <a:pt x="7829" y="37372"/>
                  </a:cubicBezTo>
                  <a:cubicBezTo>
                    <a:pt x="11151" y="38555"/>
                    <a:pt x="14947" y="39264"/>
                    <a:pt x="18980" y="39264"/>
                  </a:cubicBezTo>
                  <a:cubicBezTo>
                    <a:pt x="22539" y="39264"/>
                    <a:pt x="25385" y="38791"/>
                    <a:pt x="28232" y="37608"/>
                  </a:cubicBezTo>
                  <a:cubicBezTo>
                    <a:pt x="30842" y="36662"/>
                    <a:pt x="32977" y="35007"/>
                    <a:pt x="34401" y="33114"/>
                  </a:cubicBezTo>
                  <a:cubicBezTo>
                    <a:pt x="35824" y="31222"/>
                    <a:pt x="36773" y="29093"/>
                    <a:pt x="36773" y="26728"/>
                  </a:cubicBezTo>
                  <a:cubicBezTo>
                    <a:pt x="37011" y="25545"/>
                    <a:pt x="36773" y="24363"/>
                    <a:pt x="36299" y="23180"/>
                  </a:cubicBezTo>
                  <a:close/>
                </a:path>
              </a:pathLst>
            </a:custGeom>
            <a:solidFill>
              <a:srgbClr val="00457C"/>
            </a:solidFill>
            <a:ln w="2358" cap="flat">
              <a:noFill/>
              <a:prstDash val="solid"/>
              <a:miter/>
            </a:ln>
          </p:spPr>
          <p:txBody>
            <a:bodyPr/>
            <a:lstStyle/>
            <a:p>
              <a:endParaRPr lang="en-IT"/>
            </a:p>
          </p:txBody>
        </p:sp>
        <p:sp>
          <p:nvSpPr>
            <p:cNvPr id="43" name="Freeform 42">
              <a:extLst>
                <a:ext uri="{FF2B5EF4-FFF2-40B4-BE49-F238E27FC236}">
                  <a16:creationId xmlns:a16="http://schemas.microsoft.com/office/drawing/2014/main" id="{238B7327-EDA5-1B85-BCF0-21E5302EAB03}"/>
                </a:ext>
              </a:extLst>
            </p:cNvPr>
            <p:cNvSpPr/>
            <p:nvPr/>
          </p:nvSpPr>
          <p:spPr>
            <a:xfrm>
              <a:off x="3049917" y="875541"/>
              <a:ext cx="39383" cy="38318"/>
            </a:xfrm>
            <a:custGeom>
              <a:avLst/>
              <a:gdLst>
                <a:gd name="csX0" fmla="*/ 27758 w 39383"/>
                <a:gd name="csY0" fmla="*/ 20578 h 38318"/>
                <a:gd name="csX1" fmla="*/ 27046 w 39383"/>
                <a:gd name="csY1" fmla="*/ 23890 h 38318"/>
                <a:gd name="csX2" fmla="*/ 25148 w 39383"/>
                <a:gd name="csY2" fmla="*/ 26491 h 38318"/>
                <a:gd name="csX3" fmla="*/ 22301 w 39383"/>
                <a:gd name="csY3" fmla="*/ 28147 h 38318"/>
                <a:gd name="csX4" fmla="*/ 18980 w 39383"/>
                <a:gd name="csY4" fmla="*/ 28857 h 38318"/>
                <a:gd name="csX5" fmla="*/ 14709 w 39383"/>
                <a:gd name="csY5" fmla="*/ 27911 h 38318"/>
                <a:gd name="csX6" fmla="*/ 12100 w 39383"/>
                <a:gd name="csY6" fmla="*/ 24836 h 38318"/>
                <a:gd name="csX7" fmla="*/ 11388 w 39383"/>
                <a:gd name="csY7" fmla="*/ 19869 h 38318"/>
                <a:gd name="csX8" fmla="*/ 11388 w 39383"/>
                <a:gd name="csY8" fmla="*/ 0 h 38318"/>
                <a:gd name="csX9" fmla="*/ 0 w 39383"/>
                <a:gd name="csY9" fmla="*/ 0 h 38318"/>
                <a:gd name="csX10" fmla="*/ 0 w 39383"/>
                <a:gd name="csY10" fmla="*/ 21524 h 38318"/>
                <a:gd name="csX11" fmla="*/ 1898 w 39383"/>
                <a:gd name="csY11" fmla="*/ 30749 h 38318"/>
                <a:gd name="csX12" fmla="*/ 6880 w 39383"/>
                <a:gd name="csY12" fmla="*/ 36426 h 38318"/>
                <a:gd name="csX13" fmla="*/ 14709 w 39383"/>
                <a:gd name="csY13" fmla="*/ 38318 h 38318"/>
                <a:gd name="csX14" fmla="*/ 21827 w 39383"/>
                <a:gd name="csY14" fmla="*/ 36899 h 38318"/>
                <a:gd name="csX15" fmla="*/ 27283 w 39383"/>
                <a:gd name="csY15" fmla="*/ 33351 h 38318"/>
                <a:gd name="csX16" fmla="*/ 28470 w 39383"/>
                <a:gd name="csY16" fmla="*/ 32168 h 38318"/>
                <a:gd name="csX17" fmla="*/ 28707 w 39383"/>
                <a:gd name="csY17" fmla="*/ 37372 h 38318"/>
                <a:gd name="csX18" fmla="*/ 39383 w 39383"/>
                <a:gd name="csY18" fmla="*/ 37372 h 38318"/>
                <a:gd name="csX19" fmla="*/ 39383 w 39383"/>
                <a:gd name="csY19" fmla="*/ 0 h 38318"/>
                <a:gd name="csX20" fmla="*/ 27995 w 39383"/>
                <a:gd name="csY20" fmla="*/ 0 h 38318"/>
                <a:gd name="csX21" fmla="*/ 27995 w 39383"/>
                <a:gd name="csY21" fmla="*/ 20578 h 38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9383" h="38318">
                  <a:moveTo>
                    <a:pt x="27758" y="20578"/>
                  </a:moveTo>
                  <a:cubicBezTo>
                    <a:pt x="27758" y="21761"/>
                    <a:pt x="27521" y="22944"/>
                    <a:pt x="27046" y="23890"/>
                  </a:cubicBezTo>
                  <a:cubicBezTo>
                    <a:pt x="26572" y="24836"/>
                    <a:pt x="25860" y="25782"/>
                    <a:pt x="25148" y="26491"/>
                  </a:cubicBezTo>
                  <a:cubicBezTo>
                    <a:pt x="24437" y="27201"/>
                    <a:pt x="23487" y="27674"/>
                    <a:pt x="22301" y="28147"/>
                  </a:cubicBezTo>
                  <a:cubicBezTo>
                    <a:pt x="21352" y="28620"/>
                    <a:pt x="20166" y="28857"/>
                    <a:pt x="18980" y="28857"/>
                  </a:cubicBezTo>
                  <a:cubicBezTo>
                    <a:pt x="17319" y="28857"/>
                    <a:pt x="15896" y="28620"/>
                    <a:pt x="14709" y="27911"/>
                  </a:cubicBezTo>
                  <a:cubicBezTo>
                    <a:pt x="13523" y="27201"/>
                    <a:pt x="12574" y="26255"/>
                    <a:pt x="12100" y="24836"/>
                  </a:cubicBezTo>
                  <a:cubicBezTo>
                    <a:pt x="11625" y="23417"/>
                    <a:pt x="11388" y="21997"/>
                    <a:pt x="11388" y="19869"/>
                  </a:cubicBezTo>
                  <a:lnTo>
                    <a:pt x="11388" y="0"/>
                  </a:lnTo>
                  <a:lnTo>
                    <a:pt x="0" y="0"/>
                  </a:lnTo>
                  <a:lnTo>
                    <a:pt x="0" y="21524"/>
                  </a:lnTo>
                  <a:cubicBezTo>
                    <a:pt x="0" y="25072"/>
                    <a:pt x="474" y="28147"/>
                    <a:pt x="1898" y="30749"/>
                  </a:cubicBezTo>
                  <a:cubicBezTo>
                    <a:pt x="3084" y="33351"/>
                    <a:pt x="4745" y="35243"/>
                    <a:pt x="6880" y="36426"/>
                  </a:cubicBezTo>
                  <a:cubicBezTo>
                    <a:pt x="9015" y="37845"/>
                    <a:pt x="11625" y="38318"/>
                    <a:pt x="14709" y="38318"/>
                  </a:cubicBezTo>
                  <a:cubicBezTo>
                    <a:pt x="17319" y="38318"/>
                    <a:pt x="19692" y="37845"/>
                    <a:pt x="21827" y="36899"/>
                  </a:cubicBezTo>
                  <a:cubicBezTo>
                    <a:pt x="23962" y="35953"/>
                    <a:pt x="25623" y="34770"/>
                    <a:pt x="27283" y="33351"/>
                  </a:cubicBezTo>
                  <a:cubicBezTo>
                    <a:pt x="27758" y="32878"/>
                    <a:pt x="27995" y="32641"/>
                    <a:pt x="28470" y="32168"/>
                  </a:cubicBezTo>
                  <a:lnTo>
                    <a:pt x="28707" y="37372"/>
                  </a:lnTo>
                  <a:lnTo>
                    <a:pt x="39383" y="37372"/>
                  </a:lnTo>
                  <a:lnTo>
                    <a:pt x="39383" y="0"/>
                  </a:lnTo>
                  <a:lnTo>
                    <a:pt x="27995" y="0"/>
                  </a:lnTo>
                  <a:lnTo>
                    <a:pt x="27995" y="20578"/>
                  </a:lnTo>
                  <a:close/>
                </a:path>
              </a:pathLst>
            </a:custGeom>
            <a:solidFill>
              <a:srgbClr val="00457C"/>
            </a:solidFill>
            <a:ln w="2358" cap="flat">
              <a:noFill/>
              <a:prstDash val="solid"/>
              <a:miter/>
            </a:ln>
          </p:spPr>
          <p:txBody>
            <a:bodyPr/>
            <a:lstStyle/>
            <a:p>
              <a:endParaRPr lang="en-IT"/>
            </a:p>
          </p:txBody>
        </p:sp>
        <p:sp>
          <p:nvSpPr>
            <p:cNvPr id="44" name="Freeform 43">
              <a:extLst>
                <a:ext uri="{FF2B5EF4-FFF2-40B4-BE49-F238E27FC236}">
                  <a16:creationId xmlns:a16="http://schemas.microsoft.com/office/drawing/2014/main" id="{D79487D8-3C4D-DD8F-B46C-2ED3973804FB}"/>
                </a:ext>
              </a:extLst>
            </p:cNvPr>
            <p:cNvSpPr/>
            <p:nvPr/>
          </p:nvSpPr>
          <p:spPr>
            <a:xfrm>
              <a:off x="2590605" y="874832"/>
              <a:ext cx="39145" cy="38318"/>
            </a:xfrm>
            <a:custGeom>
              <a:avLst/>
              <a:gdLst>
                <a:gd name="csX0" fmla="*/ 32266 w 39145"/>
                <a:gd name="csY0" fmla="*/ 1892 h 38318"/>
                <a:gd name="csX1" fmla="*/ 24199 w 39145"/>
                <a:gd name="csY1" fmla="*/ 0 h 38318"/>
                <a:gd name="csX2" fmla="*/ 17082 w 39145"/>
                <a:gd name="csY2" fmla="*/ 1419 h 38318"/>
                <a:gd name="csX3" fmla="*/ 11625 w 39145"/>
                <a:gd name="csY3" fmla="*/ 5204 h 38318"/>
                <a:gd name="csX4" fmla="*/ 10913 w 39145"/>
                <a:gd name="csY4" fmla="*/ 5913 h 38318"/>
                <a:gd name="csX5" fmla="*/ 10913 w 39145"/>
                <a:gd name="csY5" fmla="*/ 710 h 38318"/>
                <a:gd name="csX6" fmla="*/ 0 w 39145"/>
                <a:gd name="csY6" fmla="*/ 710 h 38318"/>
                <a:gd name="csX7" fmla="*/ 0 w 39145"/>
                <a:gd name="csY7" fmla="*/ 38318 h 38318"/>
                <a:gd name="csX8" fmla="*/ 1898 w 39145"/>
                <a:gd name="csY8" fmla="*/ 38318 h 38318"/>
                <a:gd name="csX9" fmla="*/ 5694 w 39145"/>
                <a:gd name="csY9" fmla="*/ 38318 h 38318"/>
                <a:gd name="csX10" fmla="*/ 11388 w 39145"/>
                <a:gd name="csY10" fmla="*/ 38318 h 38318"/>
                <a:gd name="csX11" fmla="*/ 11388 w 39145"/>
                <a:gd name="csY11" fmla="*/ 17030 h 38318"/>
                <a:gd name="csX12" fmla="*/ 12100 w 39145"/>
                <a:gd name="csY12" fmla="*/ 14192 h 38318"/>
                <a:gd name="csX13" fmla="*/ 13760 w 39145"/>
                <a:gd name="csY13" fmla="*/ 11827 h 38318"/>
                <a:gd name="csX14" fmla="*/ 16607 w 39145"/>
                <a:gd name="csY14" fmla="*/ 9934 h 38318"/>
                <a:gd name="csX15" fmla="*/ 20166 w 39145"/>
                <a:gd name="csY15" fmla="*/ 9225 h 38318"/>
                <a:gd name="csX16" fmla="*/ 24199 w 39145"/>
                <a:gd name="csY16" fmla="*/ 10171 h 38318"/>
                <a:gd name="csX17" fmla="*/ 26809 w 39145"/>
                <a:gd name="csY17" fmla="*/ 12773 h 38318"/>
                <a:gd name="csX18" fmla="*/ 27758 w 39145"/>
                <a:gd name="csY18" fmla="*/ 17030 h 38318"/>
                <a:gd name="csX19" fmla="*/ 27758 w 39145"/>
                <a:gd name="csY19" fmla="*/ 38082 h 38318"/>
                <a:gd name="csX20" fmla="*/ 39146 w 39145"/>
                <a:gd name="csY20" fmla="*/ 38082 h 38318"/>
                <a:gd name="csX21" fmla="*/ 39146 w 39145"/>
                <a:gd name="csY21" fmla="*/ 15375 h 38318"/>
                <a:gd name="csX22" fmla="*/ 37485 w 39145"/>
                <a:gd name="csY22" fmla="*/ 7096 h 38318"/>
                <a:gd name="csX23" fmla="*/ 32266 w 39145"/>
                <a:gd name="csY23" fmla="*/ 1892 h 38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39145" h="38318">
                  <a:moveTo>
                    <a:pt x="32266" y="1892"/>
                  </a:moveTo>
                  <a:cubicBezTo>
                    <a:pt x="30130" y="710"/>
                    <a:pt x="27283" y="0"/>
                    <a:pt x="24199" y="0"/>
                  </a:cubicBezTo>
                  <a:cubicBezTo>
                    <a:pt x="21590" y="0"/>
                    <a:pt x="19454" y="473"/>
                    <a:pt x="17082" y="1419"/>
                  </a:cubicBezTo>
                  <a:cubicBezTo>
                    <a:pt x="14947" y="2365"/>
                    <a:pt x="13049" y="3548"/>
                    <a:pt x="11625" y="5204"/>
                  </a:cubicBezTo>
                  <a:cubicBezTo>
                    <a:pt x="11388" y="5440"/>
                    <a:pt x="11151" y="5677"/>
                    <a:pt x="10913" y="5913"/>
                  </a:cubicBezTo>
                  <a:lnTo>
                    <a:pt x="10913" y="710"/>
                  </a:lnTo>
                  <a:lnTo>
                    <a:pt x="0" y="710"/>
                  </a:lnTo>
                  <a:lnTo>
                    <a:pt x="0" y="38318"/>
                  </a:lnTo>
                  <a:lnTo>
                    <a:pt x="1898" y="38318"/>
                  </a:lnTo>
                  <a:lnTo>
                    <a:pt x="5694" y="38318"/>
                  </a:lnTo>
                  <a:lnTo>
                    <a:pt x="11388" y="38318"/>
                  </a:lnTo>
                  <a:lnTo>
                    <a:pt x="11388" y="17030"/>
                  </a:lnTo>
                  <a:cubicBezTo>
                    <a:pt x="11388" y="16084"/>
                    <a:pt x="11625" y="15138"/>
                    <a:pt x="12100" y="14192"/>
                  </a:cubicBezTo>
                  <a:cubicBezTo>
                    <a:pt x="12574" y="13246"/>
                    <a:pt x="13049" y="12536"/>
                    <a:pt x="13760" y="11827"/>
                  </a:cubicBezTo>
                  <a:cubicBezTo>
                    <a:pt x="14472" y="11117"/>
                    <a:pt x="15421" y="10407"/>
                    <a:pt x="16607" y="9934"/>
                  </a:cubicBezTo>
                  <a:cubicBezTo>
                    <a:pt x="17794" y="9461"/>
                    <a:pt x="18980" y="9225"/>
                    <a:pt x="20166" y="9225"/>
                  </a:cubicBezTo>
                  <a:cubicBezTo>
                    <a:pt x="21590" y="9225"/>
                    <a:pt x="23013" y="9461"/>
                    <a:pt x="24199" y="10171"/>
                  </a:cubicBezTo>
                  <a:cubicBezTo>
                    <a:pt x="25385" y="10880"/>
                    <a:pt x="26334" y="11590"/>
                    <a:pt x="26809" y="12773"/>
                  </a:cubicBezTo>
                  <a:cubicBezTo>
                    <a:pt x="27283" y="13955"/>
                    <a:pt x="27758" y="15375"/>
                    <a:pt x="27758" y="17030"/>
                  </a:cubicBezTo>
                  <a:lnTo>
                    <a:pt x="27758" y="38082"/>
                  </a:lnTo>
                  <a:lnTo>
                    <a:pt x="39146" y="38082"/>
                  </a:lnTo>
                  <a:lnTo>
                    <a:pt x="39146" y="15375"/>
                  </a:lnTo>
                  <a:cubicBezTo>
                    <a:pt x="39146" y="12063"/>
                    <a:pt x="38671" y="9461"/>
                    <a:pt x="37485" y="7096"/>
                  </a:cubicBezTo>
                  <a:cubicBezTo>
                    <a:pt x="36299" y="4967"/>
                    <a:pt x="34401" y="3075"/>
                    <a:pt x="32266" y="1892"/>
                  </a:cubicBezTo>
                  <a:close/>
                </a:path>
              </a:pathLst>
            </a:custGeom>
            <a:solidFill>
              <a:srgbClr val="00457C"/>
            </a:solidFill>
            <a:ln w="2358" cap="flat">
              <a:noFill/>
              <a:prstDash val="solid"/>
              <a:miter/>
            </a:ln>
          </p:spPr>
          <p:txBody>
            <a:bodyPr/>
            <a:lstStyle/>
            <a:p>
              <a:endParaRPr lang="en-IT"/>
            </a:p>
          </p:txBody>
        </p:sp>
        <p:sp>
          <p:nvSpPr>
            <p:cNvPr id="45" name="Rectangle 44">
              <a:extLst>
                <a:ext uri="{FF2B5EF4-FFF2-40B4-BE49-F238E27FC236}">
                  <a16:creationId xmlns:a16="http://schemas.microsoft.com/office/drawing/2014/main" id="{9FA60B24-CB79-070F-999D-58D5C50EE746}"/>
                </a:ext>
              </a:extLst>
            </p:cNvPr>
            <p:cNvSpPr/>
            <p:nvPr/>
          </p:nvSpPr>
          <p:spPr>
            <a:xfrm>
              <a:off x="3106619" y="860876"/>
              <a:ext cx="11387" cy="52509"/>
            </a:xfrm>
            <a:prstGeom prst="rect">
              <a:avLst/>
            </a:prstGeom>
            <a:solidFill>
              <a:srgbClr val="00457C"/>
            </a:solidFill>
            <a:ln w="2358" cap="flat">
              <a:noFill/>
              <a:prstDash val="solid"/>
              <a:miter/>
            </a:ln>
          </p:spPr>
          <p:txBody>
            <a:bodyPr/>
            <a:lstStyle/>
            <a:p>
              <a:endParaRPr lang="en-IT"/>
            </a:p>
          </p:txBody>
        </p:sp>
        <p:sp>
          <p:nvSpPr>
            <p:cNvPr id="46" name="Freeform 45">
              <a:extLst>
                <a:ext uri="{FF2B5EF4-FFF2-40B4-BE49-F238E27FC236}">
                  <a16:creationId xmlns:a16="http://schemas.microsoft.com/office/drawing/2014/main" id="{87DA1A1A-1D65-DCF7-7A19-F8FFE150DA4B}"/>
                </a:ext>
              </a:extLst>
            </p:cNvPr>
            <p:cNvSpPr/>
            <p:nvPr/>
          </p:nvSpPr>
          <p:spPr>
            <a:xfrm>
              <a:off x="3132242" y="875068"/>
              <a:ext cx="43416" cy="39027"/>
            </a:xfrm>
            <a:custGeom>
              <a:avLst/>
              <a:gdLst>
                <a:gd name="csX0" fmla="*/ 32266 w 43416"/>
                <a:gd name="csY0" fmla="*/ 5204 h 39027"/>
                <a:gd name="csX1" fmla="*/ 29656 w 43416"/>
                <a:gd name="csY1" fmla="*/ 2838 h 39027"/>
                <a:gd name="csX2" fmla="*/ 24911 w 43416"/>
                <a:gd name="csY2" fmla="*/ 710 h 39027"/>
                <a:gd name="csX3" fmla="*/ 18980 w 43416"/>
                <a:gd name="csY3" fmla="*/ 0 h 39027"/>
                <a:gd name="csX4" fmla="*/ 9015 w 43416"/>
                <a:gd name="csY4" fmla="*/ 2602 h 39027"/>
                <a:gd name="csX5" fmla="*/ 2373 w 43416"/>
                <a:gd name="csY5" fmla="*/ 9461 h 39027"/>
                <a:gd name="csX6" fmla="*/ 0 w 43416"/>
                <a:gd name="csY6" fmla="*/ 19632 h 39027"/>
                <a:gd name="csX7" fmla="*/ 2373 w 43416"/>
                <a:gd name="csY7" fmla="*/ 29803 h 39027"/>
                <a:gd name="csX8" fmla="*/ 9015 w 43416"/>
                <a:gd name="csY8" fmla="*/ 36662 h 39027"/>
                <a:gd name="csX9" fmla="*/ 18743 w 43416"/>
                <a:gd name="csY9" fmla="*/ 39028 h 39027"/>
                <a:gd name="csX10" fmla="*/ 24437 w 43416"/>
                <a:gd name="csY10" fmla="*/ 38081 h 39027"/>
                <a:gd name="csX11" fmla="*/ 29181 w 43416"/>
                <a:gd name="csY11" fmla="*/ 35716 h 39027"/>
                <a:gd name="csX12" fmla="*/ 32028 w 43416"/>
                <a:gd name="csY12" fmla="*/ 33114 h 39027"/>
                <a:gd name="csX13" fmla="*/ 32028 w 43416"/>
                <a:gd name="csY13" fmla="*/ 38081 h 39027"/>
                <a:gd name="csX14" fmla="*/ 43416 w 43416"/>
                <a:gd name="csY14" fmla="*/ 38081 h 39027"/>
                <a:gd name="csX15" fmla="*/ 43416 w 43416"/>
                <a:gd name="csY15" fmla="*/ 473 h 39027"/>
                <a:gd name="csX16" fmla="*/ 32266 w 43416"/>
                <a:gd name="csY16" fmla="*/ 473 h 39027"/>
                <a:gd name="csX17" fmla="*/ 32266 w 43416"/>
                <a:gd name="csY17" fmla="*/ 5204 h 39027"/>
                <a:gd name="csX18" fmla="*/ 31079 w 43416"/>
                <a:gd name="csY18" fmla="*/ 24599 h 39027"/>
                <a:gd name="csX19" fmla="*/ 27284 w 43416"/>
                <a:gd name="csY19" fmla="*/ 28147 h 39027"/>
                <a:gd name="csX20" fmla="*/ 21590 w 43416"/>
                <a:gd name="csY20" fmla="*/ 29330 h 39027"/>
                <a:gd name="csX21" fmla="*/ 16133 w 43416"/>
                <a:gd name="csY21" fmla="*/ 28147 h 39027"/>
                <a:gd name="csX22" fmla="*/ 12574 w 43416"/>
                <a:gd name="csY22" fmla="*/ 24599 h 39027"/>
                <a:gd name="csX23" fmla="*/ 11151 w 43416"/>
                <a:gd name="csY23" fmla="*/ 19396 h 39027"/>
                <a:gd name="csX24" fmla="*/ 12574 w 43416"/>
                <a:gd name="csY24" fmla="*/ 14192 h 39027"/>
                <a:gd name="csX25" fmla="*/ 16133 w 43416"/>
                <a:gd name="csY25" fmla="*/ 10644 h 39027"/>
                <a:gd name="csX26" fmla="*/ 21590 w 43416"/>
                <a:gd name="csY26" fmla="*/ 9461 h 39027"/>
                <a:gd name="csX27" fmla="*/ 27284 w 43416"/>
                <a:gd name="csY27" fmla="*/ 10644 h 39027"/>
                <a:gd name="csX28" fmla="*/ 31079 w 43416"/>
                <a:gd name="csY28" fmla="*/ 14192 h 39027"/>
                <a:gd name="csX29" fmla="*/ 32503 w 43416"/>
                <a:gd name="csY29" fmla="*/ 19396 h 39027"/>
                <a:gd name="csX30" fmla="*/ 31079 w 43416"/>
                <a:gd name="csY30" fmla="*/ 24599 h 390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3416" h="39027">
                  <a:moveTo>
                    <a:pt x="32266" y="5204"/>
                  </a:moveTo>
                  <a:cubicBezTo>
                    <a:pt x="31554" y="4494"/>
                    <a:pt x="30605" y="3548"/>
                    <a:pt x="29656" y="2838"/>
                  </a:cubicBezTo>
                  <a:cubicBezTo>
                    <a:pt x="28232" y="1892"/>
                    <a:pt x="26809" y="1183"/>
                    <a:pt x="24911" y="710"/>
                  </a:cubicBezTo>
                  <a:cubicBezTo>
                    <a:pt x="23013" y="237"/>
                    <a:pt x="21115" y="0"/>
                    <a:pt x="18980" y="0"/>
                  </a:cubicBezTo>
                  <a:cubicBezTo>
                    <a:pt x="15184" y="0"/>
                    <a:pt x="11862" y="946"/>
                    <a:pt x="9015" y="2602"/>
                  </a:cubicBezTo>
                  <a:cubicBezTo>
                    <a:pt x="6168" y="4258"/>
                    <a:pt x="3796" y="6623"/>
                    <a:pt x="2373" y="9461"/>
                  </a:cubicBezTo>
                  <a:cubicBezTo>
                    <a:pt x="712" y="12300"/>
                    <a:pt x="0" y="15848"/>
                    <a:pt x="0" y="19632"/>
                  </a:cubicBezTo>
                  <a:cubicBezTo>
                    <a:pt x="0" y="23417"/>
                    <a:pt x="712" y="26728"/>
                    <a:pt x="2373" y="29803"/>
                  </a:cubicBezTo>
                  <a:cubicBezTo>
                    <a:pt x="4033" y="32641"/>
                    <a:pt x="6168" y="35007"/>
                    <a:pt x="9015" y="36662"/>
                  </a:cubicBezTo>
                  <a:cubicBezTo>
                    <a:pt x="11862" y="38318"/>
                    <a:pt x="15184" y="39028"/>
                    <a:pt x="18743" y="39028"/>
                  </a:cubicBezTo>
                  <a:cubicBezTo>
                    <a:pt x="20641" y="39028"/>
                    <a:pt x="22539" y="38791"/>
                    <a:pt x="24437" y="38081"/>
                  </a:cubicBezTo>
                  <a:cubicBezTo>
                    <a:pt x="26334" y="37608"/>
                    <a:pt x="27758" y="36662"/>
                    <a:pt x="29181" y="35716"/>
                  </a:cubicBezTo>
                  <a:cubicBezTo>
                    <a:pt x="30368" y="35007"/>
                    <a:pt x="31317" y="34060"/>
                    <a:pt x="32028" y="33114"/>
                  </a:cubicBezTo>
                  <a:lnTo>
                    <a:pt x="32028" y="38081"/>
                  </a:lnTo>
                  <a:lnTo>
                    <a:pt x="43416" y="38081"/>
                  </a:lnTo>
                  <a:lnTo>
                    <a:pt x="43416" y="473"/>
                  </a:lnTo>
                  <a:lnTo>
                    <a:pt x="32266" y="473"/>
                  </a:lnTo>
                  <a:lnTo>
                    <a:pt x="32266" y="5204"/>
                  </a:lnTo>
                  <a:close/>
                  <a:moveTo>
                    <a:pt x="31079" y="24599"/>
                  </a:moveTo>
                  <a:cubicBezTo>
                    <a:pt x="30130" y="26018"/>
                    <a:pt x="28944" y="27201"/>
                    <a:pt x="27284" y="28147"/>
                  </a:cubicBezTo>
                  <a:cubicBezTo>
                    <a:pt x="25623" y="28857"/>
                    <a:pt x="23725" y="29330"/>
                    <a:pt x="21590" y="29330"/>
                  </a:cubicBezTo>
                  <a:cubicBezTo>
                    <a:pt x="19454" y="29330"/>
                    <a:pt x="17556" y="28857"/>
                    <a:pt x="16133" y="28147"/>
                  </a:cubicBezTo>
                  <a:cubicBezTo>
                    <a:pt x="14472" y="27438"/>
                    <a:pt x="13286" y="26255"/>
                    <a:pt x="12574" y="24599"/>
                  </a:cubicBezTo>
                  <a:cubicBezTo>
                    <a:pt x="11625" y="23180"/>
                    <a:pt x="11151" y="21288"/>
                    <a:pt x="11151" y="19396"/>
                  </a:cubicBezTo>
                  <a:cubicBezTo>
                    <a:pt x="11151" y="17503"/>
                    <a:pt x="11625" y="15611"/>
                    <a:pt x="12574" y="14192"/>
                  </a:cubicBezTo>
                  <a:cubicBezTo>
                    <a:pt x="13523" y="12773"/>
                    <a:pt x="14709" y="11590"/>
                    <a:pt x="16133" y="10644"/>
                  </a:cubicBezTo>
                  <a:cubicBezTo>
                    <a:pt x="17794" y="9698"/>
                    <a:pt x="19454" y="9461"/>
                    <a:pt x="21590" y="9461"/>
                  </a:cubicBezTo>
                  <a:cubicBezTo>
                    <a:pt x="23725" y="9461"/>
                    <a:pt x="25623" y="9934"/>
                    <a:pt x="27284" y="10644"/>
                  </a:cubicBezTo>
                  <a:cubicBezTo>
                    <a:pt x="28944" y="11590"/>
                    <a:pt x="30130" y="12773"/>
                    <a:pt x="31079" y="14192"/>
                  </a:cubicBezTo>
                  <a:cubicBezTo>
                    <a:pt x="32028" y="15611"/>
                    <a:pt x="32503" y="17503"/>
                    <a:pt x="32503" y="19396"/>
                  </a:cubicBezTo>
                  <a:cubicBezTo>
                    <a:pt x="32266" y="21288"/>
                    <a:pt x="32028" y="23180"/>
                    <a:pt x="31079" y="24599"/>
                  </a:cubicBezTo>
                  <a:close/>
                </a:path>
              </a:pathLst>
            </a:custGeom>
            <a:solidFill>
              <a:srgbClr val="00457C"/>
            </a:solidFill>
            <a:ln w="2358" cap="flat">
              <a:noFill/>
              <a:prstDash val="solid"/>
              <a:miter/>
            </a:ln>
          </p:spPr>
          <p:txBody>
            <a:bodyPr/>
            <a:lstStyle/>
            <a:p>
              <a:endParaRPr lang="en-IT"/>
            </a:p>
          </p:txBody>
        </p:sp>
        <p:sp>
          <p:nvSpPr>
            <p:cNvPr id="47" name="Freeform 46">
              <a:extLst>
                <a:ext uri="{FF2B5EF4-FFF2-40B4-BE49-F238E27FC236}">
                  <a16:creationId xmlns:a16="http://schemas.microsoft.com/office/drawing/2014/main" id="{98C22BEA-D671-5587-9FC3-8D14E1C52DD2}"/>
                </a:ext>
              </a:extLst>
            </p:cNvPr>
            <p:cNvSpPr/>
            <p:nvPr/>
          </p:nvSpPr>
          <p:spPr>
            <a:xfrm>
              <a:off x="3227615" y="874832"/>
              <a:ext cx="45077" cy="39264"/>
            </a:xfrm>
            <a:custGeom>
              <a:avLst/>
              <a:gdLst>
                <a:gd name="csX0" fmla="*/ 34164 w 45077"/>
                <a:gd name="csY0" fmla="*/ 2602 h 39264"/>
                <a:gd name="csX1" fmla="*/ 22539 w 45077"/>
                <a:gd name="csY1" fmla="*/ 0 h 39264"/>
                <a:gd name="csX2" fmla="*/ 10913 w 45077"/>
                <a:gd name="csY2" fmla="*/ 2602 h 39264"/>
                <a:gd name="csX3" fmla="*/ 2847 w 45077"/>
                <a:gd name="csY3" fmla="*/ 9461 h 39264"/>
                <a:gd name="csX4" fmla="*/ 0 w 45077"/>
                <a:gd name="csY4" fmla="*/ 19632 h 39264"/>
                <a:gd name="csX5" fmla="*/ 2847 w 45077"/>
                <a:gd name="csY5" fmla="*/ 29803 h 39264"/>
                <a:gd name="csX6" fmla="*/ 10913 w 45077"/>
                <a:gd name="csY6" fmla="*/ 36662 h 39264"/>
                <a:gd name="csX7" fmla="*/ 22539 w 45077"/>
                <a:gd name="csY7" fmla="*/ 39264 h 39264"/>
                <a:gd name="csX8" fmla="*/ 34164 w 45077"/>
                <a:gd name="csY8" fmla="*/ 36662 h 39264"/>
                <a:gd name="csX9" fmla="*/ 42230 w 45077"/>
                <a:gd name="csY9" fmla="*/ 29803 h 39264"/>
                <a:gd name="csX10" fmla="*/ 45077 w 45077"/>
                <a:gd name="csY10" fmla="*/ 19632 h 39264"/>
                <a:gd name="csX11" fmla="*/ 42230 w 45077"/>
                <a:gd name="csY11" fmla="*/ 9461 h 39264"/>
                <a:gd name="csX12" fmla="*/ 34164 w 45077"/>
                <a:gd name="csY12" fmla="*/ 2602 h 39264"/>
                <a:gd name="csX13" fmla="*/ 32028 w 45077"/>
                <a:gd name="csY13" fmla="*/ 24599 h 39264"/>
                <a:gd name="csX14" fmla="*/ 27995 w 45077"/>
                <a:gd name="csY14" fmla="*/ 28147 h 39264"/>
                <a:gd name="csX15" fmla="*/ 22301 w 45077"/>
                <a:gd name="csY15" fmla="*/ 29330 h 39264"/>
                <a:gd name="csX16" fmla="*/ 16607 w 45077"/>
                <a:gd name="csY16" fmla="*/ 28147 h 39264"/>
                <a:gd name="csX17" fmla="*/ 12574 w 45077"/>
                <a:gd name="csY17" fmla="*/ 24599 h 39264"/>
                <a:gd name="csX18" fmla="*/ 11151 w 45077"/>
                <a:gd name="csY18" fmla="*/ 19632 h 39264"/>
                <a:gd name="csX19" fmla="*/ 12574 w 45077"/>
                <a:gd name="csY19" fmla="*/ 14428 h 39264"/>
                <a:gd name="csX20" fmla="*/ 16607 w 45077"/>
                <a:gd name="csY20" fmla="*/ 10880 h 39264"/>
                <a:gd name="csX21" fmla="*/ 22301 w 45077"/>
                <a:gd name="csY21" fmla="*/ 9698 h 39264"/>
                <a:gd name="csX22" fmla="*/ 27995 w 45077"/>
                <a:gd name="csY22" fmla="*/ 10880 h 39264"/>
                <a:gd name="csX23" fmla="*/ 32028 w 45077"/>
                <a:gd name="csY23" fmla="*/ 14428 h 39264"/>
                <a:gd name="csX24" fmla="*/ 33452 w 45077"/>
                <a:gd name="csY24" fmla="*/ 19632 h 39264"/>
                <a:gd name="csX25" fmla="*/ 32028 w 45077"/>
                <a:gd name="csY25" fmla="*/ 24599 h 392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5077" h="39264">
                  <a:moveTo>
                    <a:pt x="34164" y="2602"/>
                  </a:moveTo>
                  <a:cubicBezTo>
                    <a:pt x="30842" y="946"/>
                    <a:pt x="26809" y="0"/>
                    <a:pt x="22539" y="0"/>
                  </a:cubicBezTo>
                  <a:cubicBezTo>
                    <a:pt x="18031" y="0"/>
                    <a:pt x="14235" y="946"/>
                    <a:pt x="10913" y="2602"/>
                  </a:cubicBezTo>
                  <a:cubicBezTo>
                    <a:pt x="7592" y="4258"/>
                    <a:pt x="4745" y="6623"/>
                    <a:pt x="2847" y="9461"/>
                  </a:cubicBezTo>
                  <a:cubicBezTo>
                    <a:pt x="949" y="12300"/>
                    <a:pt x="0" y="15848"/>
                    <a:pt x="0" y="19632"/>
                  </a:cubicBezTo>
                  <a:cubicBezTo>
                    <a:pt x="0" y="23417"/>
                    <a:pt x="949" y="26728"/>
                    <a:pt x="2847" y="29803"/>
                  </a:cubicBezTo>
                  <a:cubicBezTo>
                    <a:pt x="4745" y="32641"/>
                    <a:pt x="7355" y="35007"/>
                    <a:pt x="10913" y="36662"/>
                  </a:cubicBezTo>
                  <a:cubicBezTo>
                    <a:pt x="14235" y="38318"/>
                    <a:pt x="18268" y="39264"/>
                    <a:pt x="22539" y="39264"/>
                  </a:cubicBezTo>
                  <a:cubicBezTo>
                    <a:pt x="26809" y="39264"/>
                    <a:pt x="30842" y="38318"/>
                    <a:pt x="34164" y="36662"/>
                  </a:cubicBezTo>
                  <a:cubicBezTo>
                    <a:pt x="37485" y="35007"/>
                    <a:pt x="40332" y="32641"/>
                    <a:pt x="42230" y="29803"/>
                  </a:cubicBezTo>
                  <a:cubicBezTo>
                    <a:pt x="44128" y="26965"/>
                    <a:pt x="45077" y="23417"/>
                    <a:pt x="45077" y="19632"/>
                  </a:cubicBezTo>
                  <a:cubicBezTo>
                    <a:pt x="45077" y="15848"/>
                    <a:pt x="44128" y="12536"/>
                    <a:pt x="42230" y="9461"/>
                  </a:cubicBezTo>
                  <a:cubicBezTo>
                    <a:pt x="40332" y="6623"/>
                    <a:pt x="37485" y="4258"/>
                    <a:pt x="34164" y="2602"/>
                  </a:cubicBezTo>
                  <a:close/>
                  <a:moveTo>
                    <a:pt x="32028" y="24599"/>
                  </a:moveTo>
                  <a:cubicBezTo>
                    <a:pt x="31079" y="26018"/>
                    <a:pt x="29656" y="27201"/>
                    <a:pt x="27995" y="28147"/>
                  </a:cubicBezTo>
                  <a:cubicBezTo>
                    <a:pt x="26334" y="29093"/>
                    <a:pt x="24437" y="29330"/>
                    <a:pt x="22301" y="29330"/>
                  </a:cubicBezTo>
                  <a:cubicBezTo>
                    <a:pt x="20166" y="29330"/>
                    <a:pt x="18268" y="28857"/>
                    <a:pt x="16607" y="28147"/>
                  </a:cubicBezTo>
                  <a:cubicBezTo>
                    <a:pt x="14947" y="27201"/>
                    <a:pt x="13523" y="26255"/>
                    <a:pt x="12574" y="24599"/>
                  </a:cubicBezTo>
                  <a:cubicBezTo>
                    <a:pt x="11625" y="23180"/>
                    <a:pt x="11151" y="21524"/>
                    <a:pt x="11151" y="19632"/>
                  </a:cubicBezTo>
                  <a:cubicBezTo>
                    <a:pt x="11151" y="17740"/>
                    <a:pt x="11625" y="16084"/>
                    <a:pt x="12574" y="14428"/>
                  </a:cubicBezTo>
                  <a:cubicBezTo>
                    <a:pt x="13523" y="13009"/>
                    <a:pt x="14947" y="11827"/>
                    <a:pt x="16607" y="10880"/>
                  </a:cubicBezTo>
                  <a:cubicBezTo>
                    <a:pt x="18268" y="9934"/>
                    <a:pt x="20166" y="9698"/>
                    <a:pt x="22301" y="9698"/>
                  </a:cubicBezTo>
                  <a:cubicBezTo>
                    <a:pt x="24437" y="9698"/>
                    <a:pt x="26097" y="10171"/>
                    <a:pt x="27995" y="10880"/>
                  </a:cubicBezTo>
                  <a:cubicBezTo>
                    <a:pt x="29656" y="11590"/>
                    <a:pt x="31079" y="12773"/>
                    <a:pt x="32028" y="14428"/>
                  </a:cubicBezTo>
                  <a:cubicBezTo>
                    <a:pt x="32977" y="15848"/>
                    <a:pt x="33452" y="17740"/>
                    <a:pt x="33452" y="19632"/>
                  </a:cubicBezTo>
                  <a:cubicBezTo>
                    <a:pt x="33452" y="21524"/>
                    <a:pt x="32977" y="23180"/>
                    <a:pt x="32028" y="24599"/>
                  </a:cubicBezTo>
                  <a:close/>
                </a:path>
              </a:pathLst>
            </a:custGeom>
            <a:solidFill>
              <a:srgbClr val="00457C"/>
            </a:solidFill>
            <a:ln w="2358" cap="flat">
              <a:noFill/>
              <a:prstDash val="solid"/>
              <a:miter/>
            </a:ln>
          </p:spPr>
          <p:txBody>
            <a:bodyPr/>
            <a:lstStyle/>
            <a:p>
              <a:endParaRPr lang="en-IT"/>
            </a:p>
          </p:txBody>
        </p:sp>
        <p:sp>
          <p:nvSpPr>
            <p:cNvPr id="48" name="Freeform 47">
              <a:extLst>
                <a:ext uri="{FF2B5EF4-FFF2-40B4-BE49-F238E27FC236}">
                  <a16:creationId xmlns:a16="http://schemas.microsoft.com/office/drawing/2014/main" id="{A88FC859-6234-ACC0-152F-0508AABC9995}"/>
                </a:ext>
              </a:extLst>
            </p:cNvPr>
            <p:cNvSpPr/>
            <p:nvPr/>
          </p:nvSpPr>
          <p:spPr>
            <a:xfrm>
              <a:off x="2536750" y="863715"/>
              <a:ext cx="39383" cy="49434"/>
            </a:xfrm>
            <a:custGeom>
              <a:avLst/>
              <a:gdLst>
                <a:gd name="csX0" fmla="*/ 11625 w 39383"/>
                <a:gd name="csY0" fmla="*/ 29093 h 49434"/>
                <a:gd name="csX1" fmla="*/ 35350 w 39383"/>
                <a:gd name="csY1" fmla="*/ 29093 h 49434"/>
                <a:gd name="csX2" fmla="*/ 35350 w 39383"/>
                <a:gd name="csY2" fmla="*/ 19396 h 49434"/>
                <a:gd name="csX3" fmla="*/ 11625 w 39383"/>
                <a:gd name="csY3" fmla="*/ 19396 h 49434"/>
                <a:gd name="csX4" fmla="*/ 11625 w 39383"/>
                <a:gd name="csY4" fmla="*/ 10171 h 49434"/>
                <a:gd name="csX5" fmla="*/ 38671 w 39383"/>
                <a:gd name="csY5" fmla="*/ 10171 h 49434"/>
                <a:gd name="csX6" fmla="*/ 38671 w 39383"/>
                <a:gd name="csY6" fmla="*/ 0 h 49434"/>
                <a:gd name="csX7" fmla="*/ 0 w 39383"/>
                <a:gd name="csY7" fmla="*/ 0 h 49434"/>
                <a:gd name="csX8" fmla="*/ 0 w 39383"/>
                <a:gd name="csY8" fmla="*/ 49435 h 49434"/>
                <a:gd name="csX9" fmla="*/ 39383 w 39383"/>
                <a:gd name="csY9" fmla="*/ 49435 h 49434"/>
                <a:gd name="csX10" fmla="*/ 39383 w 39383"/>
                <a:gd name="csY10" fmla="*/ 39264 h 49434"/>
                <a:gd name="csX11" fmla="*/ 11625 w 39383"/>
                <a:gd name="csY11" fmla="*/ 39264 h 494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9383" h="49434">
                  <a:moveTo>
                    <a:pt x="11625" y="29093"/>
                  </a:moveTo>
                  <a:lnTo>
                    <a:pt x="35350" y="29093"/>
                  </a:lnTo>
                  <a:lnTo>
                    <a:pt x="35350" y="19396"/>
                  </a:lnTo>
                  <a:lnTo>
                    <a:pt x="11625" y="19396"/>
                  </a:lnTo>
                  <a:lnTo>
                    <a:pt x="11625" y="10171"/>
                  </a:lnTo>
                  <a:lnTo>
                    <a:pt x="38671" y="10171"/>
                  </a:lnTo>
                  <a:lnTo>
                    <a:pt x="38671" y="0"/>
                  </a:lnTo>
                  <a:lnTo>
                    <a:pt x="0" y="0"/>
                  </a:lnTo>
                  <a:lnTo>
                    <a:pt x="0" y="49435"/>
                  </a:lnTo>
                  <a:lnTo>
                    <a:pt x="39383" y="49435"/>
                  </a:lnTo>
                  <a:lnTo>
                    <a:pt x="39383" y="39264"/>
                  </a:lnTo>
                  <a:lnTo>
                    <a:pt x="11625" y="39264"/>
                  </a:lnTo>
                  <a:close/>
                </a:path>
              </a:pathLst>
            </a:custGeom>
            <a:solidFill>
              <a:srgbClr val="00457C"/>
            </a:solidFill>
            <a:ln w="2358" cap="flat">
              <a:noFill/>
              <a:prstDash val="solid"/>
              <a:miter/>
            </a:ln>
          </p:spPr>
          <p:txBody>
            <a:bodyPr/>
            <a:lstStyle/>
            <a:p>
              <a:endParaRPr lang="en-IT"/>
            </a:p>
          </p:txBody>
        </p:sp>
        <p:sp>
          <p:nvSpPr>
            <p:cNvPr id="49" name="Freeform 48">
              <a:extLst>
                <a:ext uri="{FF2B5EF4-FFF2-40B4-BE49-F238E27FC236}">
                  <a16:creationId xmlns:a16="http://schemas.microsoft.com/office/drawing/2014/main" id="{A500AF04-154C-6192-89BA-226247FA7BCA}"/>
                </a:ext>
              </a:extLst>
            </p:cNvPr>
            <p:cNvSpPr/>
            <p:nvPr/>
          </p:nvSpPr>
          <p:spPr>
            <a:xfrm>
              <a:off x="3188232" y="865134"/>
              <a:ext cx="29418" cy="48015"/>
            </a:xfrm>
            <a:custGeom>
              <a:avLst/>
              <a:gdLst>
                <a:gd name="csX0" fmla="*/ 19692 w 29418"/>
                <a:gd name="csY0" fmla="*/ 0 h 48015"/>
                <a:gd name="csX1" fmla="*/ 8304 w 29418"/>
                <a:gd name="csY1" fmla="*/ 0 h 48015"/>
                <a:gd name="csX2" fmla="*/ 8304 w 29418"/>
                <a:gd name="csY2" fmla="*/ 10407 h 48015"/>
                <a:gd name="csX3" fmla="*/ 0 w 29418"/>
                <a:gd name="csY3" fmla="*/ 10407 h 48015"/>
                <a:gd name="csX4" fmla="*/ 0 w 29418"/>
                <a:gd name="csY4" fmla="*/ 20342 h 48015"/>
                <a:gd name="csX5" fmla="*/ 8304 w 29418"/>
                <a:gd name="csY5" fmla="*/ 20342 h 48015"/>
                <a:gd name="csX6" fmla="*/ 8304 w 29418"/>
                <a:gd name="csY6" fmla="*/ 48016 h 48015"/>
                <a:gd name="csX7" fmla="*/ 19692 w 29418"/>
                <a:gd name="csY7" fmla="*/ 48016 h 48015"/>
                <a:gd name="csX8" fmla="*/ 19692 w 29418"/>
                <a:gd name="csY8" fmla="*/ 20342 h 48015"/>
                <a:gd name="csX9" fmla="*/ 29419 w 29418"/>
                <a:gd name="csY9" fmla="*/ 20342 h 48015"/>
                <a:gd name="csX10" fmla="*/ 29419 w 29418"/>
                <a:gd name="csY10" fmla="*/ 10407 h 48015"/>
                <a:gd name="csX11" fmla="*/ 19692 w 29418"/>
                <a:gd name="csY11" fmla="*/ 10407 h 480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9418" h="48015">
                  <a:moveTo>
                    <a:pt x="19692" y="0"/>
                  </a:moveTo>
                  <a:lnTo>
                    <a:pt x="8304" y="0"/>
                  </a:lnTo>
                  <a:lnTo>
                    <a:pt x="8304" y="10407"/>
                  </a:lnTo>
                  <a:lnTo>
                    <a:pt x="0" y="10407"/>
                  </a:lnTo>
                  <a:lnTo>
                    <a:pt x="0" y="20342"/>
                  </a:lnTo>
                  <a:lnTo>
                    <a:pt x="8304" y="20342"/>
                  </a:lnTo>
                  <a:lnTo>
                    <a:pt x="8304" y="48016"/>
                  </a:lnTo>
                  <a:lnTo>
                    <a:pt x="19692" y="48016"/>
                  </a:lnTo>
                  <a:lnTo>
                    <a:pt x="19692" y="20342"/>
                  </a:lnTo>
                  <a:lnTo>
                    <a:pt x="29419" y="20342"/>
                  </a:lnTo>
                  <a:lnTo>
                    <a:pt x="29419" y="10407"/>
                  </a:lnTo>
                  <a:lnTo>
                    <a:pt x="19692" y="10407"/>
                  </a:lnTo>
                  <a:close/>
                </a:path>
              </a:pathLst>
            </a:custGeom>
            <a:solidFill>
              <a:srgbClr val="00457C"/>
            </a:solidFill>
            <a:ln w="2358" cap="flat">
              <a:noFill/>
              <a:prstDash val="solid"/>
              <a:miter/>
            </a:ln>
          </p:spPr>
          <p:txBody>
            <a:bodyPr/>
            <a:lstStyle/>
            <a:p>
              <a:endParaRPr lang="en-IT"/>
            </a:p>
          </p:txBody>
        </p:sp>
        <p:sp>
          <p:nvSpPr>
            <p:cNvPr id="50" name="Freeform 49">
              <a:extLst>
                <a:ext uri="{FF2B5EF4-FFF2-40B4-BE49-F238E27FC236}">
                  <a16:creationId xmlns:a16="http://schemas.microsoft.com/office/drawing/2014/main" id="{F17638D7-706A-6C2B-6DE6-8EF602D484D1}"/>
                </a:ext>
              </a:extLst>
            </p:cNvPr>
            <p:cNvSpPr/>
            <p:nvPr/>
          </p:nvSpPr>
          <p:spPr>
            <a:xfrm>
              <a:off x="2989419" y="874595"/>
              <a:ext cx="44365" cy="54402"/>
            </a:xfrm>
            <a:custGeom>
              <a:avLst/>
              <a:gdLst>
                <a:gd name="csX0" fmla="*/ 32977 w 44365"/>
                <a:gd name="csY0" fmla="*/ 5204 h 54402"/>
                <a:gd name="csX1" fmla="*/ 31079 w 44365"/>
                <a:gd name="csY1" fmla="*/ 3548 h 54402"/>
                <a:gd name="csX2" fmla="*/ 27283 w 44365"/>
                <a:gd name="csY2" fmla="*/ 1656 h 54402"/>
                <a:gd name="csX3" fmla="*/ 23250 w 44365"/>
                <a:gd name="csY3" fmla="*/ 473 h 54402"/>
                <a:gd name="csX4" fmla="*/ 19217 w 44365"/>
                <a:gd name="csY4" fmla="*/ 0 h 54402"/>
                <a:gd name="csX5" fmla="*/ 9253 w 44365"/>
                <a:gd name="csY5" fmla="*/ 2602 h 54402"/>
                <a:gd name="csX6" fmla="*/ 2372 w 44365"/>
                <a:gd name="csY6" fmla="*/ 9461 h 54402"/>
                <a:gd name="csX7" fmla="*/ 0 w 44365"/>
                <a:gd name="csY7" fmla="*/ 19396 h 54402"/>
                <a:gd name="csX8" fmla="*/ 2372 w 44365"/>
                <a:gd name="csY8" fmla="*/ 29093 h 54402"/>
                <a:gd name="csX9" fmla="*/ 9015 w 44365"/>
                <a:gd name="csY9" fmla="*/ 35716 h 54402"/>
                <a:gd name="csX10" fmla="*/ 18980 w 44365"/>
                <a:gd name="csY10" fmla="*/ 38081 h 54402"/>
                <a:gd name="csX11" fmla="*/ 26334 w 44365"/>
                <a:gd name="csY11" fmla="*/ 36899 h 54402"/>
                <a:gd name="csX12" fmla="*/ 32028 w 44365"/>
                <a:gd name="csY12" fmla="*/ 33824 h 54402"/>
                <a:gd name="csX13" fmla="*/ 32740 w 44365"/>
                <a:gd name="csY13" fmla="*/ 33114 h 54402"/>
                <a:gd name="csX14" fmla="*/ 32740 w 44365"/>
                <a:gd name="csY14" fmla="*/ 34297 h 54402"/>
                <a:gd name="csX15" fmla="*/ 31317 w 44365"/>
                <a:gd name="csY15" fmla="*/ 40210 h 54402"/>
                <a:gd name="csX16" fmla="*/ 27521 w 44365"/>
                <a:gd name="csY16" fmla="*/ 43758 h 54402"/>
                <a:gd name="csX17" fmla="*/ 21352 w 44365"/>
                <a:gd name="csY17" fmla="*/ 44941 h 54402"/>
                <a:gd name="csX18" fmla="*/ 16133 w 44365"/>
                <a:gd name="csY18" fmla="*/ 44468 h 54402"/>
                <a:gd name="csX19" fmla="*/ 11862 w 44365"/>
                <a:gd name="csY19" fmla="*/ 43049 h 54402"/>
                <a:gd name="csX20" fmla="*/ 8304 w 44365"/>
                <a:gd name="csY20" fmla="*/ 41393 h 54402"/>
                <a:gd name="csX21" fmla="*/ 4508 w 44365"/>
                <a:gd name="csY21" fmla="*/ 49435 h 54402"/>
                <a:gd name="csX22" fmla="*/ 12337 w 44365"/>
                <a:gd name="csY22" fmla="*/ 52983 h 54402"/>
                <a:gd name="csX23" fmla="*/ 22776 w 44365"/>
                <a:gd name="csY23" fmla="*/ 54402 h 54402"/>
                <a:gd name="csX24" fmla="*/ 31317 w 44365"/>
                <a:gd name="csY24" fmla="*/ 52983 h 54402"/>
                <a:gd name="csX25" fmla="*/ 38197 w 44365"/>
                <a:gd name="csY25" fmla="*/ 48962 h 54402"/>
                <a:gd name="csX26" fmla="*/ 42705 w 44365"/>
                <a:gd name="csY26" fmla="*/ 42576 h 54402"/>
                <a:gd name="csX27" fmla="*/ 44365 w 44365"/>
                <a:gd name="csY27" fmla="*/ 33824 h 54402"/>
                <a:gd name="csX28" fmla="*/ 44365 w 44365"/>
                <a:gd name="csY28" fmla="*/ 946 h 54402"/>
                <a:gd name="csX29" fmla="*/ 33689 w 44365"/>
                <a:gd name="csY29" fmla="*/ 946 h 54402"/>
                <a:gd name="csX30" fmla="*/ 32977 w 44365"/>
                <a:gd name="csY30" fmla="*/ 5204 h 54402"/>
                <a:gd name="csX31" fmla="*/ 31554 w 44365"/>
                <a:gd name="csY31" fmla="*/ 24836 h 54402"/>
                <a:gd name="csX32" fmla="*/ 27758 w 44365"/>
                <a:gd name="csY32" fmla="*/ 28384 h 54402"/>
                <a:gd name="csX33" fmla="*/ 22064 w 44365"/>
                <a:gd name="csY33" fmla="*/ 29566 h 54402"/>
                <a:gd name="csX34" fmla="*/ 16133 w 44365"/>
                <a:gd name="csY34" fmla="*/ 28384 h 54402"/>
                <a:gd name="csX35" fmla="*/ 12337 w 44365"/>
                <a:gd name="csY35" fmla="*/ 24836 h 54402"/>
                <a:gd name="csX36" fmla="*/ 10913 w 44365"/>
                <a:gd name="csY36" fmla="*/ 19632 h 54402"/>
                <a:gd name="csX37" fmla="*/ 12337 w 44365"/>
                <a:gd name="csY37" fmla="*/ 14428 h 54402"/>
                <a:gd name="csX38" fmla="*/ 16133 w 44365"/>
                <a:gd name="csY38" fmla="*/ 10880 h 54402"/>
                <a:gd name="csX39" fmla="*/ 22064 w 44365"/>
                <a:gd name="csY39" fmla="*/ 9698 h 54402"/>
                <a:gd name="csX40" fmla="*/ 27758 w 44365"/>
                <a:gd name="csY40" fmla="*/ 10880 h 54402"/>
                <a:gd name="csX41" fmla="*/ 31554 w 44365"/>
                <a:gd name="csY41" fmla="*/ 14428 h 54402"/>
                <a:gd name="csX42" fmla="*/ 32977 w 44365"/>
                <a:gd name="csY42" fmla="*/ 19632 h 54402"/>
                <a:gd name="csX43" fmla="*/ 31554 w 44365"/>
                <a:gd name="csY43" fmla="*/ 24836 h 544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44365" h="54402">
                  <a:moveTo>
                    <a:pt x="32977" y="5204"/>
                  </a:moveTo>
                  <a:cubicBezTo>
                    <a:pt x="32503" y="4731"/>
                    <a:pt x="31791" y="4021"/>
                    <a:pt x="31079" y="3548"/>
                  </a:cubicBezTo>
                  <a:cubicBezTo>
                    <a:pt x="29893" y="2838"/>
                    <a:pt x="28707" y="2129"/>
                    <a:pt x="27283" y="1656"/>
                  </a:cubicBezTo>
                  <a:cubicBezTo>
                    <a:pt x="25860" y="1183"/>
                    <a:pt x="24437" y="710"/>
                    <a:pt x="23250" y="473"/>
                  </a:cubicBezTo>
                  <a:cubicBezTo>
                    <a:pt x="22064" y="237"/>
                    <a:pt x="20403" y="0"/>
                    <a:pt x="19217" y="0"/>
                  </a:cubicBezTo>
                  <a:cubicBezTo>
                    <a:pt x="15421" y="0"/>
                    <a:pt x="12100" y="946"/>
                    <a:pt x="9253" y="2602"/>
                  </a:cubicBezTo>
                  <a:cubicBezTo>
                    <a:pt x="6406" y="4258"/>
                    <a:pt x="4033" y="6623"/>
                    <a:pt x="2372" y="9461"/>
                  </a:cubicBezTo>
                  <a:cubicBezTo>
                    <a:pt x="712" y="12300"/>
                    <a:pt x="0" y="15611"/>
                    <a:pt x="0" y="19396"/>
                  </a:cubicBezTo>
                  <a:cubicBezTo>
                    <a:pt x="0" y="23180"/>
                    <a:pt x="712" y="26255"/>
                    <a:pt x="2372" y="29093"/>
                  </a:cubicBezTo>
                  <a:cubicBezTo>
                    <a:pt x="4033" y="31932"/>
                    <a:pt x="6168" y="34060"/>
                    <a:pt x="9015" y="35716"/>
                  </a:cubicBezTo>
                  <a:cubicBezTo>
                    <a:pt x="11862" y="37372"/>
                    <a:pt x="15184" y="38081"/>
                    <a:pt x="18980" y="38081"/>
                  </a:cubicBezTo>
                  <a:cubicBezTo>
                    <a:pt x="21590" y="38081"/>
                    <a:pt x="23962" y="37608"/>
                    <a:pt x="26334" y="36899"/>
                  </a:cubicBezTo>
                  <a:cubicBezTo>
                    <a:pt x="28707" y="36189"/>
                    <a:pt x="30605" y="35007"/>
                    <a:pt x="32028" y="33824"/>
                  </a:cubicBezTo>
                  <a:cubicBezTo>
                    <a:pt x="32266" y="33587"/>
                    <a:pt x="32503" y="33351"/>
                    <a:pt x="32740" y="33114"/>
                  </a:cubicBezTo>
                  <a:lnTo>
                    <a:pt x="32740" y="34297"/>
                  </a:lnTo>
                  <a:cubicBezTo>
                    <a:pt x="32740" y="36662"/>
                    <a:pt x="32266" y="38555"/>
                    <a:pt x="31317" y="40210"/>
                  </a:cubicBezTo>
                  <a:cubicBezTo>
                    <a:pt x="30368" y="41866"/>
                    <a:pt x="29181" y="43049"/>
                    <a:pt x="27521" y="43758"/>
                  </a:cubicBezTo>
                  <a:cubicBezTo>
                    <a:pt x="25860" y="44468"/>
                    <a:pt x="23725" y="44941"/>
                    <a:pt x="21352" y="44941"/>
                  </a:cubicBezTo>
                  <a:cubicBezTo>
                    <a:pt x="19454" y="44941"/>
                    <a:pt x="17794" y="44704"/>
                    <a:pt x="16133" y="44468"/>
                  </a:cubicBezTo>
                  <a:cubicBezTo>
                    <a:pt x="14472" y="44231"/>
                    <a:pt x="13049" y="43758"/>
                    <a:pt x="11862" y="43049"/>
                  </a:cubicBezTo>
                  <a:cubicBezTo>
                    <a:pt x="10676" y="42576"/>
                    <a:pt x="9490" y="41866"/>
                    <a:pt x="8304" y="41393"/>
                  </a:cubicBezTo>
                  <a:lnTo>
                    <a:pt x="4508" y="49435"/>
                  </a:lnTo>
                  <a:cubicBezTo>
                    <a:pt x="6643" y="50854"/>
                    <a:pt x="9253" y="52037"/>
                    <a:pt x="12337" y="52983"/>
                  </a:cubicBezTo>
                  <a:cubicBezTo>
                    <a:pt x="15421" y="53929"/>
                    <a:pt x="18980" y="54402"/>
                    <a:pt x="22776" y="54402"/>
                  </a:cubicBezTo>
                  <a:cubicBezTo>
                    <a:pt x="25860" y="54402"/>
                    <a:pt x="28707" y="53929"/>
                    <a:pt x="31317" y="52983"/>
                  </a:cubicBezTo>
                  <a:cubicBezTo>
                    <a:pt x="33926" y="52037"/>
                    <a:pt x="36299" y="50854"/>
                    <a:pt x="38197" y="48962"/>
                  </a:cubicBezTo>
                  <a:cubicBezTo>
                    <a:pt x="40095" y="47306"/>
                    <a:pt x="41518" y="45177"/>
                    <a:pt x="42705" y="42576"/>
                  </a:cubicBezTo>
                  <a:cubicBezTo>
                    <a:pt x="43654" y="39974"/>
                    <a:pt x="44365" y="37135"/>
                    <a:pt x="44365" y="33824"/>
                  </a:cubicBezTo>
                  <a:lnTo>
                    <a:pt x="44365" y="946"/>
                  </a:lnTo>
                  <a:lnTo>
                    <a:pt x="33689" y="946"/>
                  </a:lnTo>
                  <a:lnTo>
                    <a:pt x="32977" y="5204"/>
                  </a:lnTo>
                  <a:close/>
                  <a:moveTo>
                    <a:pt x="31554" y="24836"/>
                  </a:moveTo>
                  <a:cubicBezTo>
                    <a:pt x="30605" y="26255"/>
                    <a:pt x="29419" y="27438"/>
                    <a:pt x="27758" y="28384"/>
                  </a:cubicBezTo>
                  <a:cubicBezTo>
                    <a:pt x="26097" y="29093"/>
                    <a:pt x="24199" y="29566"/>
                    <a:pt x="22064" y="29566"/>
                  </a:cubicBezTo>
                  <a:cubicBezTo>
                    <a:pt x="19929" y="29566"/>
                    <a:pt x="17794" y="29093"/>
                    <a:pt x="16133" y="28384"/>
                  </a:cubicBezTo>
                  <a:cubicBezTo>
                    <a:pt x="14472" y="27674"/>
                    <a:pt x="13286" y="26491"/>
                    <a:pt x="12337" y="24836"/>
                  </a:cubicBezTo>
                  <a:cubicBezTo>
                    <a:pt x="11388" y="23417"/>
                    <a:pt x="10913" y="21761"/>
                    <a:pt x="10913" y="19632"/>
                  </a:cubicBezTo>
                  <a:cubicBezTo>
                    <a:pt x="10913" y="17740"/>
                    <a:pt x="11388" y="15848"/>
                    <a:pt x="12337" y="14428"/>
                  </a:cubicBezTo>
                  <a:cubicBezTo>
                    <a:pt x="13286" y="13009"/>
                    <a:pt x="14472" y="11827"/>
                    <a:pt x="16133" y="10880"/>
                  </a:cubicBezTo>
                  <a:cubicBezTo>
                    <a:pt x="17794" y="10171"/>
                    <a:pt x="19692" y="9698"/>
                    <a:pt x="22064" y="9698"/>
                  </a:cubicBezTo>
                  <a:cubicBezTo>
                    <a:pt x="24199" y="9698"/>
                    <a:pt x="26097" y="10171"/>
                    <a:pt x="27758" y="10880"/>
                  </a:cubicBezTo>
                  <a:cubicBezTo>
                    <a:pt x="29419" y="11590"/>
                    <a:pt x="30605" y="12773"/>
                    <a:pt x="31554" y="14428"/>
                  </a:cubicBezTo>
                  <a:cubicBezTo>
                    <a:pt x="32503" y="15848"/>
                    <a:pt x="32977" y="17740"/>
                    <a:pt x="32977" y="19632"/>
                  </a:cubicBezTo>
                  <a:cubicBezTo>
                    <a:pt x="32740" y="21761"/>
                    <a:pt x="32266" y="23417"/>
                    <a:pt x="31554" y="24836"/>
                  </a:cubicBezTo>
                  <a:close/>
                </a:path>
              </a:pathLst>
            </a:custGeom>
            <a:solidFill>
              <a:srgbClr val="00457C"/>
            </a:solidFill>
            <a:ln w="2358" cap="flat">
              <a:noFill/>
              <a:prstDash val="solid"/>
              <a:miter/>
            </a:ln>
          </p:spPr>
          <p:txBody>
            <a:bodyPr/>
            <a:lstStyle/>
            <a:p>
              <a:endParaRPr lang="en-IT"/>
            </a:p>
          </p:txBody>
        </p:sp>
        <p:sp>
          <p:nvSpPr>
            <p:cNvPr id="51" name="Freeform 50">
              <a:extLst>
                <a:ext uri="{FF2B5EF4-FFF2-40B4-BE49-F238E27FC236}">
                  <a16:creationId xmlns:a16="http://schemas.microsoft.com/office/drawing/2014/main" id="{23DEC597-4379-F69B-7338-14B47194D922}"/>
                </a:ext>
              </a:extLst>
            </p:cNvPr>
            <p:cNvSpPr/>
            <p:nvPr/>
          </p:nvSpPr>
          <p:spPr>
            <a:xfrm>
              <a:off x="2695232" y="793229"/>
              <a:ext cx="35349" cy="37844"/>
            </a:xfrm>
            <a:custGeom>
              <a:avLst/>
              <a:gdLst>
                <a:gd name="csX0" fmla="*/ 29181 w 35349"/>
                <a:gd name="csY0" fmla="*/ 1892 h 37844"/>
                <a:gd name="csX1" fmla="*/ 20878 w 35349"/>
                <a:gd name="csY1" fmla="*/ 0 h 37844"/>
                <a:gd name="csX2" fmla="*/ 14235 w 35349"/>
                <a:gd name="csY2" fmla="*/ 1419 h 37844"/>
                <a:gd name="csX3" fmla="*/ 8778 w 35349"/>
                <a:gd name="csY3" fmla="*/ 5204 h 37844"/>
                <a:gd name="csX4" fmla="*/ 7355 w 35349"/>
                <a:gd name="csY4" fmla="*/ 6859 h 37844"/>
                <a:gd name="csX5" fmla="*/ 7355 w 35349"/>
                <a:gd name="csY5" fmla="*/ 710 h 37844"/>
                <a:gd name="csX6" fmla="*/ 0 w 35349"/>
                <a:gd name="csY6" fmla="*/ 710 h 37844"/>
                <a:gd name="csX7" fmla="*/ 0 w 35349"/>
                <a:gd name="csY7" fmla="*/ 37845 h 37844"/>
                <a:gd name="csX8" fmla="*/ 1423 w 35349"/>
                <a:gd name="csY8" fmla="*/ 37845 h 37844"/>
                <a:gd name="csX9" fmla="*/ 3559 w 35349"/>
                <a:gd name="csY9" fmla="*/ 37845 h 37844"/>
                <a:gd name="csX10" fmla="*/ 7117 w 35349"/>
                <a:gd name="csY10" fmla="*/ 37845 h 37844"/>
                <a:gd name="csX11" fmla="*/ 7117 w 35349"/>
                <a:gd name="csY11" fmla="*/ 16321 h 37844"/>
                <a:gd name="csX12" fmla="*/ 8066 w 35349"/>
                <a:gd name="csY12" fmla="*/ 12773 h 37844"/>
                <a:gd name="csX13" fmla="*/ 10439 w 35349"/>
                <a:gd name="csY13" fmla="*/ 9698 h 37844"/>
                <a:gd name="csX14" fmla="*/ 13998 w 35349"/>
                <a:gd name="csY14" fmla="*/ 7332 h 37844"/>
                <a:gd name="csX15" fmla="*/ 18505 w 35349"/>
                <a:gd name="csY15" fmla="*/ 6386 h 37844"/>
                <a:gd name="csX16" fmla="*/ 23488 w 35349"/>
                <a:gd name="csY16" fmla="*/ 7332 h 37844"/>
                <a:gd name="csX17" fmla="*/ 26809 w 35349"/>
                <a:gd name="csY17" fmla="*/ 10644 h 37844"/>
                <a:gd name="csX18" fmla="*/ 27995 w 35349"/>
                <a:gd name="csY18" fmla="*/ 16084 h 37844"/>
                <a:gd name="csX19" fmla="*/ 27995 w 35349"/>
                <a:gd name="csY19" fmla="*/ 37608 h 37844"/>
                <a:gd name="csX20" fmla="*/ 35350 w 35349"/>
                <a:gd name="csY20" fmla="*/ 37608 h 37844"/>
                <a:gd name="csX21" fmla="*/ 35350 w 35349"/>
                <a:gd name="csY21" fmla="*/ 15138 h 37844"/>
                <a:gd name="csX22" fmla="*/ 33689 w 35349"/>
                <a:gd name="csY22" fmla="*/ 6859 h 37844"/>
                <a:gd name="csX23" fmla="*/ 29181 w 35349"/>
                <a:gd name="csY23" fmla="*/ 1892 h 378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35349" h="37844">
                  <a:moveTo>
                    <a:pt x="29181" y="1892"/>
                  </a:moveTo>
                  <a:cubicBezTo>
                    <a:pt x="27046" y="710"/>
                    <a:pt x="24199" y="0"/>
                    <a:pt x="20878" y="0"/>
                  </a:cubicBezTo>
                  <a:cubicBezTo>
                    <a:pt x="18505" y="0"/>
                    <a:pt x="16370" y="473"/>
                    <a:pt x="14235" y="1419"/>
                  </a:cubicBezTo>
                  <a:cubicBezTo>
                    <a:pt x="12100" y="2365"/>
                    <a:pt x="10202" y="3785"/>
                    <a:pt x="8778" y="5204"/>
                  </a:cubicBezTo>
                  <a:cubicBezTo>
                    <a:pt x="8304" y="5677"/>
                    <a:pt x="7829" y="6386"/>
                    <a:pt x="7355" y="6859"/>
                  </a:cubicBezTo>
                  <a:lnTo>
                    <a:pt x="7355" y="710"/>
                  </a:lnTo>
                  <a:lnTo>
                    <a:pt x="0" y="710"/>
                  </a:lnTo>
                  <a:lnTo>
                    <a:pt x="0" y="37845"/>
                  </a:lnTo>
                  <a:lnTo>
                    <a:pt x="1423" y="37845"/>
                  </a:lnTo>
                  <a:lnTo>
                    <a:pt x="3559" y="37845"/>
                  </a:lnTo>
                  <a:lnTo>
                    <a:pt x="7117" y="37845"/>
                  </a:lnTo>
                  <a:lnTo>
                    <a:pt x="7117" y="16321"/>
                  </a:lnTo>
                  <a:cubicBezTo>
                    <a:pt x="7117" y="15138"/>
                    <a:pt x="7355" y="13955"/>
                    <a:pt x="8066" y="12773"/>
                  </a:cubicBezTo>
                  <a:cubicBezTo>
                    <a:pt x="8541" y="11590"/>
                    <a:pt x="9490" y="10644"/>
                    <a:pt x="10439" y="9698"/>
                  </a:cubicBezTo>
                  <a:cubicBezTo>
                    <a:pt x="11388" y="8752"/>
                    <a:pt x="12811" y="8042"/>
                    <a:pt x="13998" y="7332"/>
                  </a:cubicBezTo>
                  <a:cubicBezTo>
                    <a:pt x="15421" y="6859"/>
                    <a:pt x="16845" y="6386"/>
                    <a:pt x="18505" y="6386"/>
                  </a:cubicBezTo>
                  <a:cubicBezTo>
                    <a:pt x="20403" y="6386"/>
                    <a:pt x="22064" y="6623"/>
                    <a:pt x="23488" y="7332"/>
                  </a:cubicBezTo>
                  <a:cubicBezTo>
                    <a:pt x="24911" y="8042"/>
                    <a:pt x="26097" y="9225"/>
                    <a:pt x="26809" y="10644"/>
                  </a:cubicBezTo>
                  <a:cubicBezTo>
                    <a:pt x="27521" y="12063"/>
                    <a:pt x="27995" y="13955"/>
                    <a:pt x="27995" y="16084"/>
                  </a:cubicBezTo>
                  <a:lnTo>
                    <a:pt x="27995" y="37608"/>
                  </a:lnTo>
                  <a:lnTo>
                    <a:pt x="35350" y="37608"/>
                  </a:lnTo>
                  <a:lnTo>
                    <a:pt x="35350" y="15138"/>
                  </a:lnTo>
                  <a:cubicBezTo>
                    <a:pt x="35350" y="11827"/>
                    <a:pt x="34875" y="8988"/>
                    <a:pt x="33689" y="6859"/>
                  </a:cubicBezTo>
                  <a:cubicBezTo>
                    <a:pt x="32503" y="4731"/>
                    <a:pt x="31317" y="3075"/>
                    <a:pt x="29181" y="1892"/>
                  </a:cubicBezTo>
                  <a:close/>
                </a:path>
              </a:pathLst>
            </a:custGeom>
            <a:solidFill>
              <a:srgbClr val="00457C"/>
            </a:solidFill>
            <a:ln w="2358" cap="flat">
              <a:noFill/>
              <a:prstDash val="solid"/>
              <a:miter/>
            </a:ln>
          </p:spPr>
          <p:txBody>
            <a:bodyPr/>
            <a:lstStyle/>
            <a:p>
              <a:endParaRPr lang="en-IT"/>
            </a:p>
          </p:txBody>
        </p:sp>
        <p:sp>
          <p:nvSpPr>
            <p:cNvPr id="52" name="Freeform 51">
              <a:extLst>
                <a:ext uri="{FF2B5EF4-FFF2-40B4-BE49-F238E27FC236}">
                  <a16:creationId xmlns:a16="http://schemas.microsoft.com/office/drawing/2014/main" id="{E338E582-2A80-5B30-BB41-AF8093BDE2C7}"/>
                </a:ext>
              </a:extLst>
            </p:cNvPr>
            <p:cNvSpPr/>
            <p:nvPr/>
          </p:nvSpPr>
          <p:spPr>
            <a:xfrm>
              <a:off x="2533903" y="780929"/>
              <a:ext cx="46026" cy="50854"/>
            </a:xfrm>
            <a:custGeom>
              <a:avLst/>
              <a:gdLst>
                <a:gd name="csX0" fmla="*/ 13049 w 46026"/>
                <a:gd name="csY0" fmla="*/ 12536 h 50854"/>
                <a:gd name="csX1" fmla="*/ 18743 w 46026"/>
                <a:gd name="csY1" fmla="*/ 8988 h 50854"/>
                <a:gd name="csX2" fmla="*/ 25623 w 46026"/>
                <a:gd name="csY2" fmla="*/ 7806 h 50854"/>
                <a:gd name="csX3" fmla="*/ 31317 w 46026"/>
                <a:gd name="csY3" fmla="*/ 8515 h 50854"/>
                <a:gd name="csX4" fmla="*/ 36299 w 46026"/>
                <a:gd name="csY4" fmla="*/ 10880 h 50854"/>
                <a:gd name="csX5" fmla="*/ 41044 w 46026"/>
                <a:gd name="csY5" fmla="*/ 14428 h 50854"/>
                <a:gd name="csX6" fmla="*/ 46026 w 46026"/>
                <a:gd name="csY6" fmla="*/ 8515 h 50854"/>
                <a:gd name="csX7" fmla="*/ 41044 w 46026"/>
                <a:gd name="csY7" fmla="*/ 4258 h 50854"/>
                <a:gd name="csX8" fmla="*/ 34164 w 46026"/>
                <a:gd name="csY8" fmla="*/ 1183 h 50854"/>
                <a:gd name="csX9" fmla="*/ 26097 w 46026"/>
                <a:gd name="csY9" fmla="*/ 0 h 50854"/>
                <a:gd name="csX10" fmla="*/ 16133 w 46026"/>
                <a:gd name="csY10" fmla="*/ 1892 h 50854"/>
                <a:gd name="csX11" fmla="*/ 7829 w 46026"/>
                <a:gd name="csY11" fmla="*/ 7332 h 50854"/>
                <a:gd name="csX12" fmla="*/ 2135 w 46026"/>
                <a:gd name="csY12" fmla="*/ 15375 h 50854"/>
                <a:gd name="csX13" fmla="*/ 0 w 46026"/>
                <a:gd name="csY13" fmla="*/ 25309 h 50854"/>
                <a:gd name="csX14" fmla="*/ 1898 w 46026"/>
                <a:gd name="csY14" fmla="*/ 35716 h 50854"/>
                <a:gd name="csX15" fmla="*/ 7355 w 46026"/>
                <a:gd name="csY15" fmla="*/ 43758 h 50854"/>
                <a:gd name="csX16" fmla="*/ 15658 w 46026"/>
                <a:gd name="csY16" fmla="*/ 48962 h 50854"/>
                <a:gd name="csX17" fmla="*/ 25860 w 46026"/>
                <a:gd name="csY17" fmla="*/ 50854 h 50854"/>
                <a:gd name="csX18" fmla="*/ 33689 w 46026"/>
                <a:gd name="csY18" fmla="*/ 49672 h 50854"/>
                <a:gd name="csX19" fmla="*/ 40569 w 46026"/>
                <a:gd name="csY19" fmla="*/ 46833 h 50854"/>
                <a:gd name="csX20" fmla="*/ 45314 w 46026"/>
                <a:gd name="csY20" fmla="*/ 43285 h 50854"/>
                <a:gd name="csX21" fmla="*/ 41518 w 46026"/>
                <a:gd name="csY21" fmla="*/ 36899 h 50854"/>
                <a:gd name="csX22" fmla="*/ 37485 w 46026"/>
                <a:gd name="csY22" fmla="*/ 39974 h 50854"/>
                <a:gd name="csX23" fmla="*/ 32503 w 46026"/>
                <a:gd name="csY23" fmla="*/ 42103 h 50854"/>
                <a:gd name="csX24" fmla="*/ 26572 w 46026"/>
                <a:gd name="csY24" fmla="*/ 43049 h 50854"/>
                <a:gd name="csX25" fmla="*/ 19217 w 46026"/>
                <a:gd name="csY25" fmla="*/ 41866 h 50854"/>
                <a:gd name="csX26" fmla="*/ 13286 w 46026"/>
                <a:gd name="csY26" fmla="*/ 38318 h 50854"/>
                <a:gd name="csX27" fmla="*/ 9253 w 46026"/>
                <a:gd name="csY27" fmla="*/ 32641 h 50854"/>
                <a:gd name="csX28" fmla="*/ 7829 w 46026"/>
                <a:gd name="csY28" fmla="*/ 25072 h 50854"/>
                <a:gd name="csX29" fmla="*/ 9253 w 46026"/>
                <a:gd name="csY29" fmla="*/ 17976 h 50854"/>
                <a:gd name="csX30" fmla="*/ 13049 w 46026"/>
                <a:gd name="csY30" fmla="*/ 12536 h 508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6026" h="50854">
                  <a:moveTo>
                    <a:pt x="13049" y="12536"/>
                  </a:moveTo>
                  <a:cubicBezTo>
                    <a:pt x="14709" y="10880"/>
                    <a:pt x="16607" y="9698"/>
                    <a:pt x="18743" y="8988"/>
                  </a:cubicBezTo>
                  <a:cubicBezTo>
                    <a:pt x="20878" y="8042"/>
                    <a:pt x="23250" y="7806"/>
                    <a:pt x="25623" y="7806"/>
                  </a:cubicBezTo>
                  <a:cubicBezTo>
                    <a:pt x="27521" y="7806"/>
                    <a:pt x="29419" y="8042"/>
                    <a:pt x="31317" y="8515"/>
                  </a:cubicBezTo>
                  <a:cubicBezTo>
                    <a:pt x="32977" y="8988"/>
                    <a:pt x="34875" y="9698"/>
                    <a:pt x="36299" y="10880"/>
                  </a:cubicBezTo>
                  <a:cubicBezTo>
                    <a:pt x="37960" y="11827"/>
                    <a:pt x="39383" y="13009"/>
                    <a:pt x="41044" y="14428"/>
                  </a:cubicBezTo>
                  <a:lnTo>
                    <a:pt x="46026" y="8515"/>
                  </a:lnTo>
                  <a:cubicBezTo>
                    <a:pt x="44840" y="7096"/>
                    <a:pt x="43179" y="5677"/>
                    <a:pt x="41044" y="4258"/>
                  </a:cubicBezTo>
                  <a:cubicBezTo>
                    <a:pt x="38909" y="3075"/>
                    <a:pt x="36536" y="1892"/>
                    <a:pt x="34164" y="1183"/>
                  </a:cubicBezTo>
                  <a:cubicBezTo>
                    <a:pt x="31554" y="473"/>
                    <a:pt x="28944" y="0"/>
                    <a:pt x="26097" y="0"/>
                  </a:cubicBezTo>
                  <a:cubicBezTo>
                    <a:pt x="22539" y="0"/>
                    <a:pt x="19217" y="710"/>
                    <a:pt x="16133" y="1892"/>
                  </a:cubicBezTo>
                  <a:cubicBezTo>
                    <a:pt x="13049" y="3075"/>
                    <a:pt x="10202" y="4967"/>
                    <a:pt x="7829" y="7332"/>
                  </a:cubicBezTo>
                  <a:cubicBezTo>
                    <a:pt x="5457" y="9698"/>
                    <a:pt x="3559" y="12300"/>
                    <a:pt x="2135" y="15375"/>
                  </a:cubicBezTo>
                  <a:cubicBezTo>
                    <a:pt x="712" y="18449"/>
                    <a:pt x="0" y="21761"/>
                    <a:pt x="0" y="25309"/>
                  </a:cubicBezTo>
                  <a:cubicBezTo>
                    <a:pt x="0" y="29093"/>
                    <a:pt x="712" y="32641"/>
                    <a:pt x="1898" y="35716"/>
                  </a:cubicBezTo>
                  <a:cubicBezTo>
                    <a:pt x="3084" y="38791"/>
                    <a:pt x="4982" y="41629"/>
                    <a:pt x="7355" y="43758"/>
                  </a:cubicBezTo>
                  <a:cubicBezTo>
                    <a:pt x="9727" y="46124"/>
                    <a:pt x="12337" y="47779"/>
                    <a:pt x="15658" y="48962"/>
                  </a:cubicBezTo>
                  <a:cubicBezTo>
                    <a:pt x="18743" y="50145"/>
                    <a:pt x="22064" y="50854"/>
                    <a:pt x="25860" y="50854"/>
                  </a:cubicBezTo>
                  <a:cubicBezTo>
                    <a:pt x="28470" y="50854"/>
                    <a:pt x="31079" y="50618"/>
                    <a:pt x="33689" y="49672"/>
                  </a:cubicBezTo>
                  <a:cubicBezTo>
                    <a:pt x="36299" y="48962"/>
                    <a:pt x="38434" y="48016"/>
                    <a:pt x="40569" y="46833"/>
                  </a:cubicBezTo>
                  <a:cubicBezTo>
                    <a:pt x="42705" y="45650"/>
                    <a:pt x="44128" y="44468"/>
                    <a:pt x="45314" y="43285"/>
                  </a:cubicBezTo>
                  <a:lnTo>
                    <a:pt x="41518" y="36899"/>
                  </a:lnTo>
                  <a:cubicBezTo>
                    <a:pt x="40332" y="38082"/>
                    <a:pt x="38909" y="39028"/>
                    <a:pt x="37485" y="39974"/>
                  </a:cubicBezTo>
                  <a:cubicBezTo>
                    <a:pt x="36062" y="40920"/>
                    <a:pt x="34401" y="41629"/>
                    <a:pt x="32503" y="42103"/>
                  </a:cubicBezTo>
                  <a:cubicBezTo>
                    <a:pt x="30605" y="42576"/>
                    <a:pt x="28707" y="43049"/>
                    <a:pt x="26572" y="43049"/>
                  </a:cubicBezTo>
                  <a:cubicBezTo>
                    <a:pt x="23962" y="43049"/>
                    <a:pt x="21352" y="42576"/>
                    <a:pt x="19217" y="41866"/>
                  </a:cubicBezTo>
                  <a:cubicBezTo>
                    <a:pt x="16845" y="41156"/>
                    <a:pt x="14947" y="39974"/>
                    <a:pt x="13286" y="38318"/>
                  </a:cubicBezTo>
                  <a:cubicBezTo>
                    <a:pt x="11625" y="36662"/>
                    <a:pt x="10202" y="35007"/>
                    <a:pt x="9253" y="32641"/>
                  </a:cubicBezTo>
                  <a:cubicBezTo>
                    <a:pt x="8304" y="30512"/>
                    <a:pt x="7829" y="27911"/>
                    <a:pt x="7829" y="25072"/>
                  </a:cubicBezTo>
                  <a:cubicBezTo>
                    <a:pt x="7829" y="22470"/>
                    <a:pt x="8304" y="20105"/>
                    <a:pt x="9253" y="17976"/>
                  </a:cubicBezTo>
                  <a:cubicBezTo>
                    <a:pt x="9964" y="16084"/>
                    <a:pt x="11388" y="14192"/>
                    <a:pt x="13049" y="12536"/>
                  </a:cubicBezTo>
                  <a:close/>
                </a:path>
              </a:pathLst>
            </a:custGeom>
            <a:solidFill>
              <a:srgbClr val="00457C"/>
            </a:solidFill>
            <a:ln w="2358" cap="flat">
              <a:noFill/>
              <a:prstDash val="solid"/>
              <a:miter/>
            </a:ln>
          </p:spPr>
          <p:txBody>
            <a:bodyPr/>
            <a:lstStyle/>
            <a:p>
              <a:endParaRPr lang="en-IT"/>
            </a:p>
          </p:txBody>
        </p:sp>
        <p:sp>
          <p:nvSpPr>
            <p:cNvPr id="53" name="Freeform 52">
              <a:extLst>
                <a:ext uri="{FF2B5EF4-FFF2-40B4-BE49-F238E27FC236}">
                  <a16:creationId xmlns:a16="http://schemas.microsoft.com/office/drawing/2014/main" id="{2C21847C-4438-32C0-F6AE-244A5362790E}"/>
                </a:ext>
              </a:extLst>
            </p:cNvPr>
            <p:cNvSpPr/>
            <p:nvPr/>
          </p:nvSpPr>
          <p:spPr>
            <a:xfrm>
              <a:off x="2976607" y="781402"/>
              <a:ext cx="35349" cy="49671"/>
            </a:xfrm>
            <a:custGeom>
              <a:avLst/>
              <a:gdLst>
                <a:gd name="csX0" fmla="*/ 35350 w 35349"/>
                <a:gd name="csY0" fmla="*/ 7569 h 49671"/>
                <a:gd name="csX1" fmla="*/ 35350 w 35349"/>
                <a:gd name="csY1" fmla="*/ 0 h 49671"/>
                <a:gd name="csX2" fmla="*/ 0 w 35349"/>
                <a:gd name="csY2" fmla="*/ 0 h 49671"/>
                <a:gd name="csX3" fmla="*/ 0 w 35349"/>
                <a:gd name="csY3" fmla="*/ 49672 h 49671"/>
                <a:gd name="csX4" fmla="*/ 35350 w 35349"/>
                <a:gd name="csY4" fmla="*/ 49672 h 49671"/>
                <a:gd name="csX5" fmla="*/ 35350 w 35349"/>
                <a:gd name="csY5" fmla="*/ 42339 h 49671"/>
                <a:gd name="csX6" fmla="*/ 7829 w 35349"/>
                <a:gd name="csY6" fmla="*/ 42339 h 49671"/>
                <a:gd name="csX7" fmla="*/ 7829 w 35349"/>
                <a:gd name="csY7" fmla="*/ 27911 h 49671"/>
                <a:gd name="csX8" fmla="*/ 31554 w 35349"/>
                <a:gd name="csY8" fmla="*/ 27911 h 49671"/>
                <a:gd name="csX9" fmla="*/ 31554 w 35349"/>
                <a:gd name="csY9" fmla="*/ 20578 h 49671"/>
                <a:gd name="csX10" fmla="*/ 7829 w 35349"/>
                <a:gd name="csY10" fmla="*/ 20578 h 49671"/>
                <a:gd name="csX11" fmla="*/ 7829 w 35349"/>
                <a:gd name="csY11" fmla="*/ 7569 h 496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5349" h="49671">
                  <a:moveTo>
                    <a:pt x="35350" y="7569"/>
                  </a:moveTo>
                  <a:lnTo>
                    <a:pt x="35350" y="0"/>
                  </a:lnTo>
                  <a:lnTo>
                    <a:pt x="0" y="0"/>
                  </a:lnTo>
                  <a:lnTo>
                    <a:pt x="0" y="49672"/>
                  </a:lnTo>
                  <a:lnTo>
                    <a:pt x="35350" y="49672"/>
                  </a:lnTo>
                  <a:lnTo>
                    <a:pt x="35350" y="42339"/>
                  </a:lnTo>
                  <a:lnTo>
                    <a:pt x="7829" y="42339"/>
                  </a:lnTo>
                  <a:lnTo>
                    <a:pt x="7829" y="27911"/>
                  </a:lnTo>
                  <a:lnTo>
                    <a:pt x="31554" y="27911"/>
                  </a:lnTo>
                  <a:lnTo>
                    <a:pt x="31554" y="20578"/>
                  </a:lnTo>
                  <a:lnTo>
                    <a:pt x="7829" y="20578"/>
                  </a:lnTo>
                  <a:lnTo>
                    <a:pt x="7829" y="7569"/>
                  </a:lnTo>
                  <a:close/>
                </a:path>
              </a:pathLst>
            </a:custGeom>
            <a:solidFill>
              <a:srgbClr val="00457C"/>
            </a:solidFill>
            <a:ln w="2358" cap="flat">
              <a:noFill/>
              <a:prstDash val="solid"/>
              <a:miter/>
            </a:ln>
          </p:spPr>
          <p:txBody>
            <a:bodyPr/>
            <a:lstStyle/>
            <a:p>
              <a:endParaRPr lang="en-IT"/>
            </a:p>
          </p:txBody>
        </p:sp>
        <p:sp>
          <p:nvSpPr>
            <p:cNvPr id="54" name="Freeform 53">
              <a:extLst>
                <a:ext uri="{FF2B5EF4-FFF2-40B4-BE49-F238E27FC236}">
                  <a16:creationId xmlns:a16="http://schemas.microsoft.com/office/drawing/2014/main" id="{3BDB5E41-B2B9-DE91-C998-2475E262C6A8}"/>
                </a:ext>
              </a:extLst>
            </p:cNvPr>
            <p:cNvSpPr/>
            <p:nvPr/>
          </p:nvSpPr>
          <p:spPr>
            <a:xfrm>
              <a:off x="2643037" y="793702"/>
              <a:ext cx="36298" cy="38318"/>
            </a:xfrm>
            <a:custGeom>
              <a:avLst/>
              <a:gdLst>
                <a:gd name="csX0" fmla="*/ 0 w 36298"/>
                <a:gd name="csY0" fmla="*/ 237 h 38318"/>
                <a:gd name="csX1" fmla="*/ 0 w 36298"/>
                <a:gd name="csY1" fmla="*/ 21524 h 38318"/>
                <a:gd name="csX2" fmla="*/ 1898 w 36298"/>
                <a:gd name="csY2" fmla="*/ 30513 h 38318"/>
                <a:gd name="csX3" fmla="*/ 6880 w 36298"/>
                <a:gd name="csY3" fmla="*/ 36189 h 38318"/>
                <a:gd name="csX4" fmla="*/ 14472 w 36298"/>
                <a:gd name="csY4" fmla="*/ 38318 h 38318"/>
                <a:gd name="csX5" fmla="*/ 21590 w 36298"/>
                <a:gd name="csY5" fmla="*/ 36899 h 38318"/>
                <a:gd name="csX6" fmla="*/ 27046 w 36298"/>
                <a:gd name="csY6" fmla="*/ 33351 h 38318"/>
                <a:gd name="csX7" fmla="*/ 28944 w 36298"/>
                <a:gd name="csY7" fmla="*/ 31222 h 38318"/>
                <a:gd name="csX8" fmla="*/ 28944 w 36298"/>
                <a:gd name="csY8" fmla="*/ 37372 h 38318"/>
                <a:gd name="csX9" fmla="*/ 36299 w 36298"/>
                <a:gd name="csY9" fmla="*/ 37372 h 38318"/>
                <a:gd name="csX10" fmla="*/ 36299 w 36298"/>
                <a:gd name="csY10" fmla="*/ 237 h 38318"/>
                <a:gd name="csX11" fmla="*/ 28944 w 36298"/>
                <a:gd name="csY11" fmla="*/ 237 h 38318"/>
                <a:gd name="csX12" fmla="*/ 28944 w 36298"/>
                <a:gd name="csY12" fmla="*/ 20578 h 38318"/>
                <a:gd name="csX13" fmla="*/ 27995 w 36298"/>
                <a:gd name="csY13" fmla="*/ 25072 h 38318"/>
                <a:gd name="csX14" fmla="*/ 25623 w 36298"/>
                <a:gd name="csY14" fmla="*/ 28384 h 38318"/>
                <a:gd name="csX15" fmla="*/ 22064 w 36298"/>
                <a:gd name="csY15" fmla="*/ 30513 h 38318"/>
                <a:gd name="csX16" fmla="*/ 17556 w 36298"/>
                <a:gd name="csY16" fmla="*/ 31222 h 38318"/>
                <a:gd name="csX17" fmla="*/ 11862 w 36298"/>
                <a:gd name="csY17" fmla="*/ 29803 h 38318"/>
                <a:gd name="csX18" fmla="*/ 8541 w 36298"/>
                <a:gd name="csY18" fmla="*/ 25545 h 38318"/>
                <a:gd name="csX19" fmla="*/ 7355 w 36298"/>
                <a:gd name="csY19" fmla="*/ 18922 h 38318"/>
                <a:gd name="csX20" fmla="*/ 7355 w 36298"/>
                <a:gd name="csY20" fmla="*/ 0 h 38318"/>
                <a:gd name="csX21" fmla="*/ 0 w 36298"/>
                <a:gd name="csY21" fmla="*/ 0 h 38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6298" h="38318">
                  <a:moveTo>
                    <a:pt x="0" y="237"/>
                  </a:moveTo>
                  <a:lnTo>
                    <a:pt x="0" y="21524"/>
                  </a:lnTo>
                  <a:cubicBezTo>
                    <a:pt x="0" y="25072"/>
                    <a:pt x="712" y="27911"/>
                    <a:pt x="1898" y="30513"/>
                  </a:cubicBezTo>
                  <a:cubicBezTo>
                    <a:pt x="3084" y="32878"/>
                    <a:pt x="4745" y="35007"/>
                    <a:pt x="6880" y="36189"/>
                  </a:cubicBezTo>
                  <a:cubicBezTo>
                    <a:pt x="9015" y="37608"/>
                    <a:pt x="11625" y="38318"/>
                    <a:pt x="14472" y="38318"/>
                  </a:cubicBezTo>
                  <a:cubicBezTo>
                    <a:pt x="17082" y="38318"/>
                    <a:pt x="19454" y="37845"/>
                    <a:pt x="21590" y="36899"/>
                  </a:cubicBezTo>
                  <a:cubicBezTo>
                    <a:pt x="23725" y="35953"/>
                    <a:pt x="25623" y="34770"/>
                    <a:pt x="27046" y="33351"/>
                  </a:cubicBezTo>
                  <a:cubicBezTo>
                    <a:pt x="27758" y="32641"/>
                    <a:pt x="28232" y="31932"/>
                    <a:pt x="28944" y="31222"/>
                  </a:cubicBezTo>
                  <a:lnTo>
                    <a:pt x="28944" y="37372"/>
                  </a:lnTo>
                  <a:lnTo>
                    <a:pt x="36299" y="37372"/>
                  </a:lnTo>
                  <a:lnTo>
                    <a:pt x="36299" y="237"/>
                  </a:lnTo>
                  <a:lnTo>
                    <a:pt x="28944" y="237"/>
                  </a:lnTo>
                  <a:lnTo>
                    <a:pt x="28944" y="20578"/>
                  </a:lnTo>
                  <a:cubicBezTo>
                    <a:pt x="28944" y="22234"/>
                    <a:pt x="28707" y="23653"/>
                    <a:pt x="27995" y="25072"/>
                  </a:cubicBezTo>
                  <a:cubicBezTo>
                    <a:pt x="27283" y="26492"/>
                    <a:pt x="26572" y="27438"/>
                    <a:pt x="25623" y="28384"/>
                  </a:cubicBezTo>
                  <a:cubicBezTo>
                    <a:pt x="24674" y="29330"/>
                    <a:pt x="23488" y="30039"/>
                    <a:pt x="22064" y="30513"/>
                  </a:cubicBezTo>
                  <a:cubicBezTo>
                    <a:pt x="20641" y="30986"/>
                    <a:pt x="19217" y="31222"/>
                    <a:pt x="17556" y="31222"/>
                  </a:cubicBezTo>
                  <a:cubicBezTo>
                    <a:pt x="15421" y="31222"/>
                    <a:pt x="13523" y="30749"/>
                    <a:pt x="11862" y="29803"/>
                  </a:cubicBezTo>
                  <a:cubicBezTo>
                    <a:pt x="10439" y="28857"/>
                    <a:pt x="9253" y="27438"/>
                    <a:pt x="8541" y="25545"/>
                  </a:cubicBezTo>
                  <a:cubicBezTo>
                    <a:pt x="7829" y="23653"/>
                    <a:pt x="7355" y="21524"/>
                    <a:pt x="7355" y="18922"/>
                  </a:cubicBezTo>
                  <a:lnTo>
                    <a:pt x="7355" y="0"/>
                  </a:lnTo>
                  <a:lnTo>
                    <a:pt x="0" y="0"/>
                  </a:lnTo>
                  <a:close/>
                </a:path>
              </a:pathLst>
            </a:custGeom>
            <a:solidFill>
              <a:srgbClr val="00457C"/>
            </a:solidFill>
            <a:ln w="2358" cap="flat">
              <a:noFill/>
              <a:prstDash val="solid"/>
              <a:miter/>
            </a:ln>
          </p:spPr>
          <p:txBody>
            <a:bodyPr/>
            <a:lstStyle/>
            <a:p>
              <a:endParaRPr lang="en-IT"/>
            </a:p>
          </p:txBody>
        </p:sp>
        <p:sp>
          <p:nvSpPr>
            <p:cNvPr id="55" name="Freeform 54">
              <a:extLst>
                <a:ext uri="{FF2B5EF4-FFF2-40B4-BE49-F238E27FC236}">
                  <a16:creationId xmlns:a16="http://schemas.microsoft.com/office/drawing/2014/main" id="{32A687B2-A1A9-6002-6DBA-75AF2519DBCD}"/>
                </a:ext>
              </a:extLst>
            </p:cNvPr>
            <p:cNvSpPr/>
            <p:nvPr/>
          </p:nvSpPr>
          <p:spPr>
            <a:xfrm>
              <a:off x="2587996" y="792992"/>
              <a:ext cx="42704" cy="38791"/>
            </a:xfrm>
            <a:custGeom>
              <a:avLst/>
              <a:gdLst>
                <a:gd name="csX0" fmla="*/ 32266 w 42704"/>
                <a:gd name="csY0" fmla="*/ 2602 h 38791"/>
                <a:gd name="csX1" fmla="*/ 21352 w 42704"/>
                <a:gd name="csY1" fmla="*/ 0 h 38791"/>
                <a:gd name="csX2" fmla="*/ 10439 w 42704"/>
                <a:gd name="csY2" fmla="*/ 2602 h 38791"/>
                <a:gd name="csX3" fmla="*/ 2847 w 42704"/>
                <a:gd name="csY3" fmla="*/ 9461 h 38791"/>
                <a:gd name="csX4" fmla="*/ 0 w 42704"/>
                <a:gd name="csY4" fmla="*/ 19396 h 38791"/>
                <a:gd name="csX5" fmla="*/ 2847 w 42704"/>
                <a:gd name="csY5" fmla="*/ 29330 h 38791"/>
                <a:gd name="csX6" fmla="*/ 10439 w 42704"/>
                <a:gd name="csY6" fmla="*/ 36189 h 38791"/>
                <a:gd name="csX7" fmla="*/ 21352 w 42704"/>
                <a:gd name="csY7" fmla="*/ 38791 h 38791"/>
                <a:gd name="csX8" fmla="*/ 32266 w 42704"/>
                <a:gd name="csY8" fmla="*/ 36189 h 38791"/>
                <a:gd name="csX9" fmla="*/ 39858 w 42704"/>
                <a:gd name="csY9" fmla="*/ 29330 h 38791"/>
                <a:gd name="csX10" fmla="*/ 42705 w 42704"/>
                <a:gd name="csY10" fmla="*/ 19396 h 38791"/>
                <a:gd name="csX11" fmla="*/ 39858 w 42704"/>
                <a:gd name="csY11" fmla="*/ 9461 h 38791"/>
                <a:gd name="csX12" fmla="*/ 32266 w 42704"/>
                <a:gd name="csY12" fmla="*/ 2602 h 38791"/>
                <a:gd name="csX13" fmla="*/ 33215 w 42704"/>
                <a:gd name="csY13" fmla="*/ 26018 h 38791"/>
                <a:gd name="csX14" fmla="*/ 28232 w 42704"/>
                <a:gd name="csY14" fmla="*/ 30512 h 38791"/>
                <a:gd name="csX15" fmla="*/ 21115 w 42704"/>
                <a:gd name="csY15" fmla="*/ 32168 h 38791"/>
                <a:gd name="csX16" fmla="*/ 13998 w 42704"/>
                <a:gd name="csY16" fmla="*/ 30512 h 38791"/>
                <a:gd name="csX17" fmla="*/ 9015 w 42704"/>
                <a:gd name="csY17" fmla="*/ 26018 h 38791"/>
                <a:gd name="csX18" fmla="*/ 7355 w 42704"/>
                <a:gd name="csY18" fmla="*/ 19632 h 38791"/>
                <a:gd name="csX19" fmla="*/ 9015 w 42704"/>
                <a:gd name="csY19" fmla="*/ 13009 h 38791"/>
                <a:gd name="csX20" fmla="*/ 13998 w 42704"/>
                <a:gd name="csY20" fmla="*/ 8515 h 38791"/>
                <a:gd name="csX21" fmla="*/ 21115 w 42704"/>
                <a:gd name="csY21" fmla="*/ 6859 h 38791"/>
                <a:gd name="csX22" fmla="*/ 28232 w 42704"/>
                <a:gd name="csY22" fmla="*/ 8515 h 38791"/>
                <a:gd name="csX23" fmla="*/ 33215 w 42704"/>
                <a:gd name="csY23" fmla="*/ 13009 h 38791"/>
                <a:gd name="csX24" fmla="*/ 34875 w 42704"/>
                <a:gd name="csY24" fmla="*/ 19632 h 38791"/>
                <a:gd name="csX25" fmla="*/ 33215 w 42704"/>
                <a:gd name="csY25" fmla="*/ 26018 h 387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2704" h="38791">
                  <a:moveTo>
                    <a:pt x="32266" y="2602"/>
                  </a:moveTo>
                  <a:cubicBezTo>
                    <a:pt x="29181" y="946"/>
                    <a:pt x="25385" y="0"/>
                    <a:pt x="21352" y="0"/>
                  </a:cubicBezTo>
                  <a:cubicBezTo>
                    <a:pt x="17319" y="0"/>
                    <a:pt x="13523" y="946"/>
                    <a:pt x="10439" y="2602"/>
                  </a:cubicBezTo>
                  <a:cubicBezTo>
                    <a:pt x="7355" y="4258"/>
                    <a:pt x="4745" y="6623"/>
                    <a:pt x="2847" y="9461"/>
                  </a:cubicBezTo>
                  <a:cubicBezTo>
                    <a:pt x="949" y="12300"/>
                    <a:pt x="0" y="15611"/>
                    <a:pt x="0" y="19396"/>
                  </a:cubicBezTo>
                  <a:cubicBezTo>
                    <a:pt x="0" y="23180"/>
                    <a:pt x="949" y="26491"/>
                    <a:pt x="2847" y="29330"/>
                  </a:cubicBezTo>
                  <a:cubicBezTo>
                    <a:pt x="4745" y="32168"/>
                    <a:pt x="7117" y="34534"/>
                    <a:pt x="10439" y="36189"/>
                  </a:cubicBezTo>
                  <a:cubicBezTo>
                    <a:pt x="13523" y="37845"/>
                    <a:pt x="17319" y="38791"/>
                    <a:pt x="21352" y="38791"/>
                  </a:cubicBezTo>
                  <a:cubicBezTo>
                    <a:pt x="25385" y="38791"/>
                    <a:pt x="29181" y="37845"/>
                    <a:pt x="32266" y="36189"/>
                  </a:cubicBezTo>
                  <a:cubicBezTo>
                    <a:pt x="35350" y="34534"/>
                    <a:pt x="37960" y="32168"/>
                    <a:pt x="39858" y="29330"/>
                  </a:cubicBezTo>
                  <a:cubicBezTo>
                    <a:pt x="41756" y="26491"/>
                    <a:pt x="42705" y="23180"/>
                    <a:pt x="42705" y="19396"/>
                  </a:cubicBezTo>
                  <a:cubicBezTo>
                    <a:pt x="42705" y="15611"/>
                    <a:pt x="41756" y="12300"/>
                    <a:pt x="39858" y="9461"/>
                  </a:cubicBezTo>
                  <a:cubicBezTo>
                    <a:pt x="37960" y="6623"/>
                    <a:pt x="35350" y="4258"/>
                    <a:pt x="32266" y="2602"/>
                  </a:cubicBezTo>
                  <a:close/>
                  <a:moveTo>
                    <a:pt x="33215" y="26018"/>
                  </a:moveTo>
                  <a:cubicBezTo>
                    <a:pt x="32028" y="27911"/>
                    <a:pt x="30368" y="29330"/>
                    <a:pt x="28232" y="30512"/>
                  </a:cubicBezTo>
                  <a:cubicBezTo>
                    <a:pt x="26097" y="31695"/>
                    <a:pt x="23725" y="32168"/>
                    <a:pt x="21115" y="32168"/>
                  </a:cubicBezTo>
                  <a:cubicBezTo>
                    <a:pt x="18505" y="32168"/>
                    <a:pt x="16133" y="31695"/>
                    <a:pt x="13998" y="30512"/>
                  </a:cubicBezTo>
                  <a:cubicBezTo>
                    <a:pt x="11862" y="29330"/>
                    <a:pt x="10202" y="27911"/>
                    <a:pt x="9015" y="26018"/>
                  </a:cubicBezTo>
                  <a:cubicBezTo>
                    <a:pt x="7829" y="24126"/>
                    <a:pt x="7117" y="21997"/>
                    <a:pt x="7355" y="19632"/>
                  </a:cubicBezTo>
                  <a:cubicBezTo>
                    <a:pt x="7355" y="17267"/>
                    <a:pt x="7829" y="14901"/>
                    <a:pt x="9015" y="13009"/>
                  </a:cubicBezTo>
                  <a:cubicBezTo>
                    <a:pt x="10202" y="11117"/>
                    <a:pt x="11862" y="9698"/>
                    <a:pt x="13998" y="8515"/>
                  </a:cubicBezTo>
                  <a:cubicBezTo>
                    <a:pt x="16133" y="7332"/>
                    <a:pt x="18505" y="6859"/>
                    <a:pt x="21115" y="6859"/>
                  </a:cubicBezTo>
                  <a:cubicBezTo>
                    <a:pt x="23725" y="6859"/>
                    <a:pt x="26097" y="7332"/>
                    <a:pt x="28232" y="8515"/>
                  </a:cubicBezTo>
                  <a:cubicBezTo>
                    <a:pt x="30368" y="9698"/>
                    <a:pt x="32028" y="11117"/>
                    <a:pt x="33215" y="13009"/>
                  </a:cubicBezTo>
                  <a:cubicBezTo>
                    <a:pt x="34401" y="14901"/>
                    <a:pt x="35113" y="17030"/>
                    <a:pt x="34875" y="19632"/>
                  </a:cubicBezTo>
                  <a:cubicBezTo>
                    <a:pt x="35113" y="21997"/>
                    <a:pt x="34638" y="24126"/>
                    <a:pt x="33215" y="26018"/>
                  </a:cubicBezTo>
                  <a:close/>
                </a:path>
              </a:pathLst>
            </a:custGeom>
            <a:solidFill>
              <a:srgbClr val="00457C"/>
            </a:solidFill>
            <a:ln w="2358" cap="flat">
              <a:noFill/>
              <a:prstDash val="solid"/>
              <a:miter/>
            </a:ln>
          </p:spPr>
          <p:txBody>
            <a:bodyPr/>
            <a:lstStyle/>
            <a:p>
              <a:endParaRPr lang="en-IT"/>
            </a:p>
          </p:txBody>
        </p:sp>
        <p:sp>
          <p:nvSpPr>
            <p:cNvPr id="56" name="Freeform 55">
              <a:extLst>
                <a:ext uri="{FF2B5EF4-FFF2-40B4-BE49-F238E27FC236}">
                  <a16:creationId xmlns:a16="http://schemas.microsoft.com/office/drawing/2014/main" id="{50186B8A-4B28-0436-CD12-8EE49C70B401}"/>
                </a:ext>
              </a:extLst>
            </p:cNvPr>
            <p:cNvSpPr/>
            <p:nvPr/>
          </p:nvSpPr>
          <p:spPr>
            <a:xfrm>
              <a:off x="2913499" y="778800"/>
              <a:ext cx="28706" cy="52273"/>
            </a:xfrm>
            <a:custGeom>
              <a:avLst/>
              <a:gdLst>
                <a:gd name="csX0" fmla="*/ 26334 w 28706"/>
                <a:gd name="csY0" fmla="*/ 22707 h 52273"/>
                <a:gd name="csX1" fmla="*/ 26334 w 28706"/>
                <a:gd name="csY1" fmla="*/ 16084 h 52273"/>
                <a:gd name="csX2" fmla="*/ 14472 w 28706"/>
                <a:gd name="csY2" fmla="*/ 16084 h 52273"/>
                <a:gd name="csX3" fmla="*/ 14472 w 28706"/>
                <a:gd name="csY3" fmla="*/ 12773 h 52273"/>
                <a:gd name="csX4" fmla="*/ 15184 w 28706"/>
                <a:gd name="csY4" fmla="*/ 9698 h 52273"/>
                <a:gd name="csX5" fmla="*/ 17319 w 28706"/>
                <a:gd name="csY5" fmla="*/ 7569 h 52273"/>
                <a:gd name="csX6" fmla="*/ 21115 w 28706"/>
                <a:gd name="csY6" fmla="*/ 6859 h 52273"/>
                <a:gd name="csX7" fmla="*/ 23962 w 28706"/>
                <a:gd name="csY7" fmla="*/ 7569 h 52273"/>
                <a:gd name="csX8" fmla="*/ 26334 w 28706"/>
                <a:gd name="csY8" fmla="*/ 8988 h 52273"/>
                <a:gd name="csX9" fmla="*/ 28707 w 28706"/>
                <a:gd name="csY9" fmla="*/ 3075 h 52273"/>
                <a:gd name="csX10" fmla="*/ 25148 w 28706"/>
                <a:gd name="csY10" fmla="*/ 946 h 52273"/>
                <a:gd name="csX11" fmla="*/ 19929 w 28706"/>
                <a:gd name="csY11" fmla="*/ 0 h 52273"/>
                <a:gd name="csX12" fmla="*/ 13286 w 28706"/>
                <a:gd name="csY12" fmla="*/ 1656 h 52273"/>
                <a:gd name="csX13" fmla="*/ 8778 w 28706"/>
                <a:gd name="csY13" fmla="*/ 6150 h 52273"/>
                <a:gd name="csX14" fmla="*/ 7117 w 28706"/>
                <a:gd name="csY14" fmla="*/ 12773 h 52273"/>
                <a:gd name="csX15" fmla="*/ 7117 w 28706"/>
                <a:gd name="csY15" fmla="*/ 16084 h 52273"/>
                <a:gd name="csX16" fmla="*/ 0 w 28706"/>
                <a:gd name="csY16" fmla="*/ 16084 h 52273"/>
                <a:gd name="csX17" fmla="*/ 0 w 28706"/>
                <a:gd name="csY17" fmla="*/ 22707 h 52273"/>
                <a:gd name="csX18" fmla="*/ 7117 w 28706"/>
                <a:gd name="csY18" fmla="*/ 22707 h 52273"/>
                <a:gd name="csX19" fmla="*/ 7117 w 28706"/>
                <a:gd name="csY19" fmla="*/ 52273 h 52273"/>
                <a:gd name="csX20" fmla="*/ 9015 w 28706"/>
                <a:gd name="csY20" fmla="*/ 52273 h 52273"/>
                <a:gd name="csX21" fmla="*/ 10676 w 28706"/>
                <a:gd name="csY21" fmla="*/ 52273 h 52273"/>
                <a:gd name="csX22" fmla="*/ 14235 w 28706"/>
                <a:gd name="csY22" fmla="*/ 52273 h 52273"/>
                <a:gd name="csX23" fmla="*/ 14235 w 28706"/>
                <a:gd name="csY23" fmla="*/ 22707 h 52273"/>
                <a:gd name="csX24" fmla="*/ 26334 w 28706"/>
                <a:gd name="csY24" fmla="*/ 22707 h 522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8706" h="52273">
                  <a:moveTo>
                    <a:pt x="26334" y="22707"/>
                  </a:moveTo>
                  <a:lnTo>
                    <a:pt x="26334" y="16084"/>
                  </a:lnTo>
                  <a:lnTo>
                    <a:pt x="14472" y="16084"/>
                  </a:lnTo>
                  <a:lnTo>
                    <a:pt x="14472" y="12773"/>
                  </a:lnTo>
                  <a:cubicBezTo>
                    <a:pt x="14472" y="11590"/>
                    <a:pt x="14709" y="10644"/>
                    <a:pt x="15184" y="9698"/>
                  </a:cubicBezTo>
                  <a:cubicBezTo>
                    <a:pt x="15658" y="8752"/>
                    <a:pt x="16370" y="8042"/>
                    <a:pt x="17319" y="7569"/>
                  </a:cubicBezTo>
                  <a:cubicBezTo>
                    <a:pt x="18268" y="7096"/>
                    <a:pt x="19454" y="6859"/>
                    <a:pt x="21115" y="6859"/>
                  </a:cubicBezTo>
                  <a:cubicBezTo>
                    <a:pt x="22064" y="6859"/>
                    <a:pt x="23013" y="7096"/>
                    <a:pt x="23962" y="7569"/>
                  </a:cubicBezTo>
                  <a:cubicBezTo>
                    <a:pt x="24911" y="8042"/>
                    <a:pt x="25623" y="8515"/>
                    <a:pt x="26334" y="8988"/>
                  </a:cubicBezTo>
                  <a:lnTo>
                    <a:pt x="28707" y="3075"/>
                  </a:lnTo>
                  <a:cubicBezTo>
                    <a:pt x="27995" y="2129"/>
                    <a:pt x="26809" y="1419"/>
                    <a:pt x="25148" y="946"/>
                  </a:cubicBezTo>
                  <a:cubicBezTo>
                    <a:pt x="23725" y="237"/>
                    <a:pt x="21827" y="0"/>
                    <a:pt x="19929" y="0"/>
                  </a:cubicBezTo>
                  <a:cubicBezTo>
                    <a:pt x="17319" y="0"/>
                    <a:pt x="15184" y="473"/>
                    <a:pt x="13286" y="1656"/>
                  </a:cubicBezTo>
                  <a:cubicBezTo>
                    <a:pt x="11388" y="2838"/>
                    <a:pt x="9964" y="4258"/>
                    <a:pt x="8778" y="6150"/>
                  </a:cubicBezTo>
                  <a:cubicBezTo>
                    <a:pt x="7592" y="8042"/>
                    <a:pt x="7117" y="10171"/>
                    <a:pt x="7117" y="12773"/>
                  </a:cubicBezTo>
                  <a:lnTo>
                    <a:pt x="7117" y="16084"/>
                  </a:lnTo>
                  <a:lnTo>
                    <a:pt x="0" y="16084"/>
                  </a:lnTo>
                  <a:lnTo>
                    <a:pt x="0" y="22707"/>
                  </a:lnTo>
                  <a:lnTo>
                    <a:pt x="7117" y="22707"/>
                  </a:lnTo>
                  <a:lnTo>
                    <a:pt x="7117" y="52273"/>
                  </a:lnTo>
                  <a:lnTo>
                    <a:pt x="9015" y="52273"/>
                  </a:lnTo>
                  <a:lnTo>
                    <a:pt x="10676" y="52273"/>
                  </a:lnTo>
                  <a:lnTo>
                    <a:pt x="14235" y="52273"/>
                  </a:lnTo>
                  <a:lnTo>
                    <a:pt x="14235" y="22707"/>
                  </a:lnTo>
                  <a:lnTo>
                    <a:pt x="26334" y="22707"/>
                  </a:lnTo>
                  <a:close/>
                </a:path>
              </a:pathLst>
            </a:custGeom>
            <a:solidFill>
              <a:srgbClr val="00457C"/>
            </a:solidFill>
            <a:ln w="2358" cap="flat">
              <a:noFill/>
              <a:prstDash val="solid"/>
              <a:miter/>
            </a:ln>
          </p:spPr>
          <p:txBody>
            <a:bodyPr/>
            <a:lstStyle/>
            <a:p>
              <a:endParaRPr lang="en-IT"/>
            </a:p>
          </p:txBody>
        </p:sp>
        <p:sp>
          <p:nvSpPr>
            <p:cNvPr id="57" name="Freeform 56">
              <a:extLst>
                <a:ext uri="{FF2B5EF4-FFF2-40B4-BE49-F238E27FC236}">
                  <a16:creationId xmlns:a16="http://schemas.microsoft.com/office/drawing/2014/main" id="{BE5B181D-C2CF-2229-DFD3-7384537941EB}"/>
                </a:ext>
              </a:extLst>
            </p:cNvPr>
            <p:cNvSpPr/>
            <p:nvPr/>
          </p:nvSpPr>
          <p:spPr>
            <a:xfrm>
              <a:off x="3110652" y="793229"/>
              <a:ext cx="42704" cy="38791"/>
            </a:xfrm>
            <a:custGeom>
              <a:avLst/>
              <a:gdLst>
                <a:gd name="csX0" fmla="*/ 39858 w 42704"/>
                <a:gd name="csY0" fmla="*/ 29330 h 38791"/>
                <a:gd name="csX1" fmla="*/ 42705 w 42704"/>
                <a:gd name="csY1" fmla="*/ 19396 h 38791"/>
                <a:gd name="csX2" fmla="*/ 39858 w 42704"/>
                <a:gd name="csY2" fmla="*/ 9461 h 38791"/>
                <a:gd name="csX3" fmla="*/ 32266 w 42704"/>
                <a:gd name="csY3" fmla="*/ 2602 h 38791"/>
                <a:gd name="csX4" fmla="*/ 21352 w 42704"/>
                <a:gd name="csY4" fmla="*/ 0 h 38791"/>
                <a:gd name="csX5" fmla="*/ 10439 w 42704"/>
                <a:gd name="csY5" fmla="*/ 2602 h 38791"/>
                <a:gd name="csX6" fmla="*/ 2847 w 42704"/>
                <a:gd name="csY6" fmla="*/ 9461 h 38791"/>
                <a:gd name="csX7" fmla="*/ 0 w 42704"/>
                <a:gd name="csY7" fmla="*/ 19396 h 38791"/>
                <a:gd name="csX8" fmla="*/ 2847 w 42704"/>
                <a:gd name="csY8" fmla="*/ 29330 h 38791"/>
                <a:gd name="csX9" fmla="*/ 10439 w 42704"/>
                <a:gd name="csY9" fmla="*/ 36189 h 38791"/>
                <a:gd name="csX10" fmla="*/ 21352 w 42704"/>
                <a:gd name="csY10" fmla="*/ 38791 h 38791"/>
                <a:gd name="csX11" fmla="*/ 32266 w 42704"/>
                <a:gd name="csY11" fmla="*/ 36189 h 38791"/>
                <a:gd name="csX12" fmla="*/ 39858 w 42704"/>
                <a:gd name="csY12" fmla="*/ 29330 h 38791"/>
                <a:gd name="csX13" fmla="*/ 28470 w 42704"/>
                <a:gd name="csY13" fmla="*/ 30276 h 38791"/>
                <a:gd name="csX14" fmla="*/ 21352 w 42704"/>
                <a:gd name="csY14" fmla="*/ 31932 h 38791"/>
                <a:gd name="csX15" fmla="*/ 14235 w 42704"/>
                <a:gd name="csY15" fmla="*/ 30276 h 38791"/>
                <a:gd name="csX16" fmla="*/ 9253 w 42704"/>
                <a:gd name="csY16" fmla="*/ 25782 h 38791"/>
                <a:gd name="csX17" fmla="*/ 7592 w 42704"/>
                <a:gd name="csY17" fmla="*/ 19396 h 38791"/>
                <a:gd name="csX18" fmla="*/ 9253 w 42704"/>
                <a:gd name="csY18" fmla="*/ 12773 h 38791"/>
                <a:gd name="csX19" fmla="*/ 14235 w 42704"/>
                <a:gd name="csY19" fmla="*/ 8279 h 38791"/>
                <a:gd name="csX20" fmla="*/ 21352 w 42704"/>
                <a:gd name="csY20" fmla="*/ 6623 h 38791"/>
                <a:gd name="csX21" fmla="*/ 28470 w 42704"/>
                <a:gd name="csY21" fmla="*/ 8279 h 38791"/>
                <a:gd name="csX22" fmla="*/ 33452 w 42704"/>
                <a:gd name="csY22" fmla="*/ 12773 h 38791"/>
                <a:gd name="csX23" fmla="*/ 35113 w 42704"/>
                <a:gd name="csY23" fmla="*/ 19396 h 38791"/>
                <a:gd name="csX24" fmla="*/ 33452 w 42704"/>
                <a:gd name="csY24" fmla="*/ 25782 h 38791"/>
                <a:gd name="csX25" fmla="*/ 28470 w 42704"/>
                <a:gd name="csY25" fmla="*/ 30276 h 387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2704" h="38791">
                  <a:moveTo>
                    <a:pt x="39858" y="29330"/>
                  </a:moveTo>
                  <a:cubicBezTo>
                    <a:pt x="41756" y="26491"/>
                    <a:pt x="42705" y="23180"/>
                    <a:pt x="42705" y="19396"/>
                  </a:cubicBezTo>
                  <a:cubicBezTo>
                    <a:pt x="42705" y="15611"/>
                    <a:pt x="41756" y="12300"/>
                    <a:pt x="39858" y="9461"/>
                  </a:cubicBezTo>
                  <a:cubicBezTo>
                    <a:pt x="37960" y="6623"/>
                    <a:pt x="35587" y="4258"/>
                    <a:pt x="32266" y="2602"/>
                  </a:cubicBezTo>
                  <a:cubicBezTo>
                    <a:pt x="29181" y="946"/>
                    <a:pt x="25385" y="0"/>
                    <a:pt x="21352" y="0"/>
                  </a:cubicBezTo>
                  <a:cubicBezTo>
                    <a:pt x="17319" y="0"/>
                    <a:pt x="13523" y="946"/>
                    <a:pt x="10439" y="2602"/>
                  </a:cubicBezTo>
                  <a:cubicBezTo>
                    <a:pt x="7355" y="4258"/>
                    <a:pt x="4745" y="6623"/>
                    <a:pt x="2847" y="9461"/>
                  </a:cubicBezTo>
                  <a:cubicBezTo>
                    <a:pt x="949" y="12300"/>
                    <a:pt x="0" y="15611"/>
                    <a:pt x="0" y="19396"/>
                  </a:cubicBezTo>
                  <a:cubicBezTo>
                    <a:pt x="0" y="23180"/>
                    <a:pt x="949" y="26491"/>
                    <a:pt x="2847" y="29330"/>
                  </a:cubicBezTo>
                  <a:cubicBezTo>
                    <a:pt x="4745" y="32168"/>
                    <a:pt x="7117" y="34534"/>
                    <a:pt x="10439" y="36189"/>
                  </a:cubicBezTo>
                  <a:cubicBezTo>
                    <a:pt x="13523" y="37845"/>
                    <a:pt x="17319" y="38791"/>
                    <a:pt x="21352" y="38791"/>
                  </a:cubicBezTo>
                  <a:cubicBezTo>
                    <a:pt x="25385" y="38791"/>
                    <a:pt x="29181" y="37845"/>
                    <a:pt x="32266" y="36189"/>
                  </a:cubicBezTo>
                  <a:cubicBezTo>
                    <a:pt x="35350" y="34534"/>
                    <a:pt x="37960" y="32168"/>
                    <a:pt x="39858" y="29330"/>
                  </a:cubicBezTo>
                  <a:close/>
                  <a:moveTo>
                    <a:pt x="28470" y="30276"/>
                  </a:moveTo>
                  <a:cubicBezTo>
                    <a:pt x="26334" y="31459"/>
                    <a:pt x="23962" y="31932"/>
                    <a:pt x="21352" y="31932"/>
                  </a:cubicBezTo>
                  <a:cubicBezTo>
                    <a:pt x="18743" y="31932"/>
                    <a:pt x="16370" y="31459"/>
                    <a:pt x="14235" y="30276"/>
                  </a:cubicBezTo>
                  <a:cubicBezTo>
                    <a:pt x="12100" y="29093"/>
                    <a:pt x="10439" y="27674"/>
                    <a:pt x="9253" y="25782"/>
                  </a:cubicBezTo>
                  <a:cubicBezTo>
                    <a:pt x="8066" y="23890"/>
                    <a:pt x="7355" y="21761"/>
                    <a:pt x="7592" y="19396"/>
                  </a:cubicBezTo>
                  <a:cubicBezTo>
                    <a:pt x="7592" y="17030"/>
                    <a:pt x="8066" y="14665"/>
                    <a:pt x="9253" y="12773"/>
                  </a:cubicBezTo>
                  <a:cubicBezTo>
                    <a:pt x="10439" y="10880"/>
                    <a:pt x="12100" y="9461"/>
                    <a:pt x="14235" y="8279"/>
                  </a:cubicBezTo>
                  <a:cubicBezTo>
                    <a:pt x="16370" y="7096"/>
                    <a:pt x="18743" y="6623"/>
                    <a:pt x="21352" y="6623"/>
                  </a:cubicBezTo>
                  <a:cubicBezTo>
                    <a:pt x="23962" y="6623"/>
                    <a:pt x="26334" y="7096"/>
                    <a:pt x="28470" y="8279"/>
                  </a:cubicBezTo>
                  <a:cubicBezTo>
                    <a:pt x="30605" y="9461"/>
                    <a:pt x="32266" y="10880"/>
                    <a:pt x="33452" y="12773"/>
                  </a:cubicBezTo>
                  <a:cubicBezTo>
                    <a:pt x="34638" y="14665"/>
                    <a:pt x="35350" y="16794"/>
                    <a:pt x="35113" y="19396"/>
                  </a:cubicBezTo>
                  <a:cubicBezTo>
                    <a:pt x="35113" y="21761"/>
                    <a:pt x="34638" y="23890"/>
                    <a:pt x="33452" y="25782"/>
                  </a:cubicBezTo>
                  <a:cubicBezTo>
                    <a:pt x="32266" y="27674"/>
                    <a:pt x="30605" y="29093"/>
                    <a:pt x="28470" y="30276"/>
                  </a:cubicBezTo>
                  <a:close/>
                </a:path>
              </a:pathLst>
            </a:custGeom>
            <a:solidFill>
              <a:srgbClr val="00457C"/>
            </a:solidFill>
            <a:ln w="2358" cap="flat">
              <a:noFill/>
              <a:prstDash val="solid"/>
              <a:miter/>
            </a:ln>
          </p:spPr>
          <p:txBody>
            <a:bodyPr/>
            <a:lstStyle/>
            <a:p>
              <a:endParaRPr lang="en-IT"/>
            </a:p>
          </p:txBody>
        </p:sp>
        <p:sp>
          <p:nvSpPr>
            <p:cNvPr id="58" name="Freeform 57">
              <a:extLst>
                <a:ext uri="{FF2B5EF4-FFF2-40B4-BE49-F238E27FC236}">
                  <a16:creationId xmlns:a16="http://schemas.microsoft.com/office/drawing/2014/main" id="{248DB867-5321-A1E7-4311-B421E5CBFDC8}"/>
                </a:ext>
              </a:extLst>
            </p:cNvPr>
            <p:cNvSpPr/>
            <p:nvPr/>
          </p:nvSpPr>
          <p:spPr>
            <a:xfrm>
              <a:off x="3077200" y="792992"/>
              <a:ext cx="26097" cy="37844"/>
            </a:xfrm>
            <a:custGeom>
              <a:avLst/>
              <a:gdLst>
                <a:gd name="csX0" fmla="*/ 20166 w 26097"/>
                <a:gd name="csY0" fmla="*/ 237 h 37844"/>
                <a:gd name="csX1" fmla="*/ 14235 w 26097"/>
                <a:gd name="csY1" fmla="*/ 1656 h 37844"/>
                <a:gd name="csX2" fmla="*/ 9253 w 26097"/>
                <a:gd name="csY2" fmla="*/ 5677 h 37844"/>
                <a:gd name="csX3" fmla="*/ 7355 w 26097"/>
                <a:gd name="csY3" fmla="*/ 8279 h 37844"/>
                <a:gd name="csX4" fmla="*/ 7355 w 26097"/>
                <a:gd name="csY4" fmla="*/ 710 h 37844"/>
                <a:gd name="csX5" fmla="*/ 0 w 26097"/>
                <a:gd name="csY5" fmla="*/ 710 h 37844"/>
                <a:gd name="csX6" fmla="*/ 0 w 26097"/>
                <a:gd name="csY6" fmla="*/ 37845 h 37844"/>
                <a:gd name="csX7" fmla="*/ 7355 w 26097"/>
                <a:gd name="csY7" fmla="*/ 37845 h 37844"/>
                <a:gd name="csX8" fmla="*/ 7355 w 26097"/>
                <a:gd name="csY8" fmla="*/ 18213 h 37844"/>
                <a:gd name="csX9" fmla="*/ 8304 w 26097"/>
                <a:gd name="csY9" fmla="*/ 14192 h 37844"/>
                <a:gd name="csX10" fmla="*/ 10676 w 26097"/>
                <a:gd name="csY10" fmla="*/ 10880 h 37844"/>
                <a:gd name="csX11" fmla="*/ 14235 w 26097"/>
                <a:gd name="csY11" fmla="*/ 8515 h 37844"/>
                <a:gd name="csX12" fmla="*/ 18743 w 26097"/>
                <a:gd name="csY12" fmla="*/ 7569 h 37844"/>
                <a:gd name="csX13" fmla="*/ 21590 w 26097"/>
                <a:gd name="csY13" fmla="*/ 7805 h 37844"/>
                <a:gd name="csX14" fmla="*/ 24199 w 26097"/>
                <a:gd name="csY14" fmla="*/ 8752 h 37844"/>
                <a:gd name="csX15" fmla="*/ 26097 w 26097"/>
                <a:gd name="csY15" fmla="*/ 946 h 37844"/>
                <a:gd name="csX16" fmla="*/ 23487 w 26097"/>
                <a:gd name="csY16" fmla="*/ 0 h 37844"/>
                <a:gd name="csX17" fmla="*/ 20166 w 26097"/>
                <a:gd name="csY17" fmla="*/ 237 h 378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6097" h="37844">
                  <a:moveTo>
                    <a:pt x="20166" y="237"/>
                  </a:moveTo>
                  <a:cubicBezTo>
                    <a:pt x="18031" y="237"/>
                    <a:pt x="16133" y="710"/>
                    <a:pt x="14235" y="1656"/>
                  </a:cubicBezTo>
                  <a:cubicBezTo>
                    <a:pt x="12337" y="2602"/>
                    <a:pt x="10676" y="4021"/>
                    <a:pt x="9253" y="5677"/>
                  </a:cubicBezTo>
                  <a:cubicBezTo>
                    <a:pt x="8541" y="6623"/>
                    <a:pt x="7829" y="7332"/>
                    <a:pt x="7355" y="8279"/>
                  </a:cubicBezTo>
                  <a:lnTo>
                    <a:pt x="7355" y="710"/>
                  </a:lnTo>
                  <a:lnTo>
                    <a:pt x="0" y="710"/>
                  </a:lnTo>
                  <a:lnTo>
                    <a:pt x="0" y="37845"/>
                  </a:lnTo>
                  <a:lnTo>
                    <a:pt x="7355" y="37845"/>
                  </a:lnTo>
                  <a:lnTo>
                    <a:pt x="7355" y="18213"/>
                  </a:lnTo>
                  <a:cubicBezTo>
                    <a:pt x="7355" y="16794"/>
                    <a:pt x="7592" y="15611"/>
                    <a:pt x="8304" y="14192"/>
                  </a:cubicBezTo>
                  <a:cubicBezTo>
                    <a:pt x="8778" y="13009"/>
                    <a:pt x="9727" y="11827"/>
                    <a:pt x="10676" y="10880"/>
                  </a:cubicBezTo>
                  <a:cubicBezTo>
                    <a:pt x="11625" y="9934"/>
                    <a:pt x="12811" y="8988"/>
                    <a:pt x="14235" y="8515"/>
                  </a:cubicBezTo>
                  <a:cubicBezTo>
                    <a:pt x="15658" y="8042"/>
                    <a:pt x="17082" y="7569"/>
                    <a:pt x="18743" y="7569"/>
                  </a:cubicBezTo>
                  <a:cubicBezTo>
                    <a:pt x="19692" y="7569"/>
                    <a:pt x="20641" y="7569"/>
                    <a:pt x="21590" y="7805"/>
                  </a:cubicBezTo>
                  <a:cubicBezTo>
                    <a:pt x="22539" y="8042"/>
                    <a:pt x="23487" y="8279"/>
                    <a:pt x="24199" y="8752"/>
                  </a:cubicBezTo>
                  <a:lnTo>
                    <a:pt x="26097" y="946"/>
                  </a:lnTo>
                  <a:cubicBezTo>
                    <a:pt x="25385" y="473"/>
                    <a:pt x="24674" y="237"/>
                    <a:pt x="23487" y="0"/>
                  </a:cubicBezTo>
                  <a:cubicBezTo>
                    <a:pt x="22539" y="237"/>
                    <a:pt x="21352" y="237"/>
                    <a:pt x="20166" y="237"/>
                  </a:cubicBezTo>
                  <a:close/>
                </a:path>
              </a:pathLst>
            </a:custGeom>
            <a:solidFill>
              <a:srgbClr val="00457C"/>
            </a:solidFill>
            <a:ln w="2358" cap="flat">
              <a:noFill/>
              <a:prstDash val="solid"/>
              <a:miter/>
            </a:ln>
          </p:spPr>
          <p:txBody>
            <a:bodyPr/>
            <a:lstStyle/>
            <a:p>
              <a:endParaRPr lang="en-IT"/>
            </a:p>
          </p:txBody>
        </p:sp>
        <p:sp>
          <p:nvSpPr>
            <p:cNvPr id="59" name="Freeform 58">
              <a:extLst>
                <a:ext uri="{FF2B5EF4-FFF2-40B4-BE49-F238E27FC236}">
                  <a16:creationId xmlns:a16="http://schemas.microsoft.com/office/drawing/2014/main" id="{4602061E-DD61-0A7E-D5E2-4FAE32CEDFBA}"/>
                </a:ext>
              </a:extLst>
            </p:cNvPr>
            <p:cNvSpPr/>
            <p:nvPr/>
          </p:nvSpPr>
          <p:spPr>
            <a:xfrm>
              <a:off x="3166405" y="793229"/>
              <a:ext cx="40806" cy="53219"/>
            </a:xfrm>
            <a:custGeom>
              <a:avLst/>
              <a:gdLst>
                <a:gd name="csX0" fmla="*/ 38434 w 40806"/>
                <a:gd name="csY0" fmla="*/ 29093 h 53219"/>
                <a:gd name="csX1" fmla="*/ 40807 w 40806"/>
                <a:gd name="csY1" fmla="*/ 19159 h 53219"/>
                <a:gd name="csX2" fmla="*/ 38434 w 40806"/>
                <a:gd name="csY2" fmla="*/ 9225 h 53219"/>
                <a:gd name="csX3" fmla="*/ 31554 w 40806"/>
                <a:gd name="csY3" fmla="*/ 2365 h 53219"/>
                <a:gd name="csX4" fmla="*/ 21352 w 40806"/>
                <a:gd name="csY4" fmla="*/ 0 h 53219"/>
                <a:gd name="csX5" fmla="*/ 14472 w 40806"/>
                <a:gd name="csY5" fmla="*/ 1183 h 53219"/>
                <a:gd name="csX6" fmla="*/ 9015 w 40806"/>
                <a:gd name="csY6" fmla="*/ 4494 h 53219"/>
                <a:gd name="csX7" fmla="*/ 7355 w 40806"/>
                <a:gd name="csY7" fmla="*/ 6150 h 53219"/>
                <a:gd name="csX8" fmla="*/ 7355 w 40806"/>
                <a:gd name="csY8" fmla="*/ 473 h 53219"/>
                <a:gd name="csX9" fmla="*/ 0 w 40806"/>
                <a:gd name="csY9" fmla="*/ 473 h 53219"/>
                <a:gd name="csX10" fmla="*/ 0 w 40806"/>
                <a:gd name="csY10" fmla="*/ 53219 h 53219"/>
                <a:gd name="csX11" fmla="*/ 7355 w 40806"/>
                <a:gd name="csY11" fmla="*/ 53219 h 53219"/>
                <a:gd name="csX12" fmla="*/ 7355 w 40806"/>
                <a:gd name="csY12" fmla="*/ 32641 h 53219"/>
                <a:gd name="csX13" fmla="*/ 8541 w 40806"/>
                <a:gd name="csY13" fmla="*/ 33587 h 53219"/>
                <a:gd name="csX14" fmla="*/ 14472 w 40806"/>
                <a:gd name="csY14" fmla="*/ 37135 h 53219"/>
                <a:gd name="csX15" fmla="*/ 21827 w 40806"/>
                <a:gd name="csY15" fmla="*/ 38555 h 53219"/>
                <a:gd name="csX16" fmla="*/ 31791 w 40806"/>
                <a:gd name="csY16" fmla="*/ 35953 h 53219"/>
                <a:gd name="csX17" fmla="*/ 38434 w 40806"/>
                <a:gd name="csY17" fmla="*/ 29093 h 53219"/>
                <a:gd name="csX18" fmla="*/ 27283 w 40806"/>
                <a:gd name="csY18" fmla="*/ 30276 h 53219"/>
                <a:gd name="csX19" fmla="*/ 20403 w 40806"/>
                <a:gd name="csY19" fmla="*/ 31932 h 53219"/>
                <a:gd name="csX20" fmla="*/ 13523 w 40806"/>
                <a:gd name="csY20" fmla="*/ 30276 h 53219"/>
                <a:gd name="csX21" fmla="*/ 8778 w 40806"/>
                <a:gd name="csY21" fmla="*/ 25782 h 53219"/>
                <a:gd name="csX22" fmla="*/ 7117 w 40806"/>
                <a:gd name="csY22" fmla="*/ 19396 h 53219"/>
                <a:gd name="csX23" fmla="*/ 8778 w 40806"/>
                <a:gd name="csY23" fmla="*/ 13009 h 53219"/>
                <a:gd name="csX24" fmla="*/ 13523 w 40806"/>
                <a:gd name="csY24" fmla="*/ 8515 h 53219"/>
                <a:gd name="csX25" fmla="*/ 20403 w 40806"/>
                <a:gd name="csY25" fmla="*/ 6859 h 53219"/>
                <a:gd name="csX26" fmla="*/ 27283 w 40806"/>
                <a:gd name="csY26" fmla="*/ 8515 h 53219"/>
                <a:gd name="csX27" fmla="*/ 32028 w 40806"/>
                <a:gd name="csY27" fmla="*/ 13009 h 53219"/>
                <a:gd name="csX28" fmla="*/ 33689 w 40806"/>
                <a:gd name="csY28" fmla="*/ 19396 h 53219"/>
                <a:gd name="csX29" fmla="*/ 32028 w 40806"/>
                <a:gd name="csY29" fmla="*/ 25782 h 53219"/>
                <a:gd name="csX30" fmla="*/ 27283 w 40806"/>
                <a:gd name="csY30" fmla="*/ 30276 h 532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0806" h="53219">
                  <a:moveTo>
                    <a:pt x="38434" y="29093"/>
                  </a:moveTo>
                  <a:cubicBezTo>
                    <a:pt x="40095" y="26255"/>
                    <a:pt x="40807" y="22944"/>
                    <a:pt x="40807" y="19159"/>
                  </a:cubicBezTo>
                  <a:cubicBezTo>
                    <a:pt x="40807" y="15375"/>
                    <a:pt x="39858" y="12063"/>
                    <a:pt x="38434" y="9225"/>
                  </a:cubicBezTo>
                  <a:cubicBezTo>
                    <a:pt x="36773" y="6386"/>
                    <a:pt x="34401" y="4021"/>
                    <a:pt x="31554" y="2365"/>
                  </a:cubicBezTo>
                  <a:cubicBezTo>
                    <a:pt x="28707" y="710"/>
                    <a:pt x="25385" y="0"/>
                    <a:pt x="21352" y="0"/>
                  </a:cubicBezTo>
                  <a:cubicBezTo>
                    <a:pt x="18980" y="0"/>
                    <a:pt x="16607" y="473"/>
                    <a:pt x="14472" y="1183"/>
                  </a:cubicBezTo>
                  <a:cubicBezTo>
                    <a:pt x="12337" y="2129"/>
                    <a:pt x="10439" y="3075"/>
                    <a:pt x="9015" y="4494"/>
                  </a:cubicBezTo>
                  <a:cubicBezTo>
                    <a:pt x="8304" y="4967"/>
                    <a:pt x="7829" y="5677"/>
                    <a:pt x="7355" y="6150"/>
                  </a:cubicBezTo>
                  <a:lnTo>
                    <a:pt x="7355" y="473"/>
                  </a:lnTo>
                  <a:lnTo>
                    <a:pt x="0" y="473"/>
                  </a:lnTo>
                  <a:lnTo>
                    <a:pt x="0" y="53219"/>
                  </a:lnTo>
                  <a:lnTo>
                    <a:pt x="7355" y="53219"/>
                  </a:lnTo>
                  <a:lnTo>
                    <a:pt x="7355" y="32641"/>
                  </a:lnTo>
                  <a:cubicBezTo>
                    <a:pt x="7592" y="32878"/>
                    <a:pt x="8066" y="33351"/>
                    <a:pt x="8541" y="33587"/>
                  </a:cubicBezTo>
                  <a:cubicBezTo>
                    <a:pt x="10202" y="35007"/>
                    <a:pt x="12100" y="36189"/>
                    <a:pt x="14472" y="37135"/>
                  </a:cubicBezTo>
                  <a:cubicBezTo>
                    <a:pt x="16845" y="38082"/>
                    <a:pt x="19217" y="38555"/>
                    <a:pt x="21827" y="38555"/>
                  </a:cubicBezTo>
                  <a:cubicBezTo>
                    <a:pt x="25623" y="38555"/>
                    <a:pt x="28944" y="37608"/>
                    <a:pt x="31791" y="35953"/>
                  </a:cubicBezTo>
                  <a:cubicBezTo>
                    <a:pt x="34401" y="34297"/>
                    <a:pt x="36773" y="32168"/>
                    <a:pt x="38434" y="29093"/>
                  </a:cubicBezTo>
                  <a:close/>
                  <a:moveTo>
                    <a:pt x="27283" y="30276"/>
                  </a:moveTo>
                  <a:cubicBezTo>
                    <a:pt x="25385" y="31459"/>
                    <a:pt x="23013" y="31932"/>
                    <a:pt x="20403" y="31932"/>
                  </a:cubicBezTo>
                  <a:cubicBezTo>
                    <a:pt x="17794" y="31932"/>
                    <a:pt x="15421" y="31459"/>
                    <a:pt x="13523" y="30276"/>
                  </a:cubicBezTo>
                  <a:cubicBezTo>
                    <a:pt x="11625" y="29093"/>
                    <a:pt x="9964" y="27674"/>
                    <a:pt x="8778" y="25782"/>
                  </a:cubicBezTo>
                  <a:cubicBezTo>
                    <a:pt x="7592" y="23890"/>
                    <a:pt x="7117" y="21761"/>
                    <a:pt x="7117" y="19396"/>
                  </a:cubicBezTo>
                  <a:cubicBezTo>
                    <a:pt x="7117" y="17030"/>
                    <a:pt x="7592" y="14901"/>
                    <a:pt x="8778" y="13009"/>
                  </a:cubicBezTo>
                  <a:cubicBezTo>
                    <a:pt x="9964" y="11117"/>
                    <a:pt x="11625" y="9698"/>
                    <a:pt x="13523" y="8515"/>
                  </a:cubicBezTo>
                  <a:cubicBezTo>
                    <a:pt x="15421" y="7332"/>
                    <a:pt x="17794" y="6859"/>
                    <a:pt x="20403" y="6859"/>
                  </a:cubicBezTo>
                  <a:cubicBezTo>
                    <a:pt x="23013" y="6859"/>
                    <a:pt x="25385" y="7332"/>
                    <a:pt x="27283" y="8515"/>
                  </a:cubicBezTo>
                  <a:cubicBezTo>
                    <a:pt x="29181" y="9698"/>
                    <a:pt x="30842" y="11117"/>
                    <a:pt x="32028" y="13009"/>
                  </a:cubicBezTo>
                  <a:cubicBezTo>
                    <a:pt x="33215" y="14901"/>
                    <a:pt x="33689" y="17030"/>
                    <a:pt x="33689" y="19396"/>
                  </a:cubicBezTo>
                  <a:cubicBezTo>
                    <a:pt x="33689" y="21761"/>
                    <a:pt x="33215" y="23890"/>
                    <a:pt x="32028" y="25782"/>
                  </a:cubicBezTo>
                  <a:cubicBezTo>
                    <a:pt x="30842" y="27674"/>
                    <a:pt x="29419" y="29093"/>
                    <a:pt x="27283" y="30276"/>
                  </a:cubicBezTo>
                  <a:close/>
                </a:path>
              </a:pathLst>
            </a:custGeom>
            <a:solidFill>
              <a:srgbClr val="00457C"/>
            </a:solidFill>
            <a:ln w="2358" cap="flat">
              <a:noFill/>
              <a:prstDash val="solid"/>
              <a:miter/>
            </a:ln>
          </p:spPr>
          <p:txBody>
            <a:bodyPr/>
            <a:lstStyle/>
            <a:p>
              <a:endParaRPr lang="en-IT"/>
            </a:p>
          </p:txBody>
        </p:sp>
        <p:sp>
          <p:nvSpPr>
            <p:cNvPr id="60" name="Freeform 59">
              <a:extLst>
                <a:ext uri="{FF2B5EF4-FFF2-40B4-BE49-F238E27FC236}">
                  <a16:creationId xmlns:a16="http://schemas.microsoft.com/office/drawing/2014/main" id="{7BF905BF-DC5B-9F8F-AC4F-7B8F2E7DB9A9}"/>
                </a:ext>
              </a:extLst>
            </p:cNvPr>
            <p:cNvSpPr/>
            <p:nvPr/>
          </p:nvSpPr>
          <p:spPr>
            <a:xfrm>
              <a:off x="3217176" y="792992"/>
              <a:ext cx="40569" cy="38791"/>
            </a:xfrm>
            <a:custGeom>
              <a:avLst/>
              <a:gdLst>
                <a:gd name="csX0" fmla="*/ 22064 w 40569"/>
                <a:gd name="csY0" fmla="*/ 38791 h 38791"/>
                <a:gd name="csX1" fmla="*/ 28470 w 40569"/>
                <a:gd name="csY1" fmla="*/ 38081 h 38791"/>
                <a:gd name="csX2" fmla="*/ 34401 w 40569"/>
                <a:gd name="csY2" fmla="*/ 35953 h 38791"/>
                <a:gd name="csX3" fmla="*/ 38909 w 40569"/>
                <a:gd name="csY3" fmla="*/ 33114 h 38791"/>
                <a:gd name="csX4" fmla="*/ 35350 w 40569"/>
                <a:gd name="csY4" fmla="*/ 27911 h 38791"/>
                <a:gd name="csX5" fmla="*/ 29893 w 40569"/>
                <a:gd name="csY5" fmla="*/ 30986 h 38791"/>
                <a:gd name="csX6" fmla="*/ 23013 w 40569"/>
                <a:gd name="csY6" fmla="*/ 32168 h 38791"/>
                <a:gd name="csX7" fmla="*/ 14947 w 40569"/>
                <a:gd name="csY7" fmla="*/ 30512 h 38791"/>
                <a:gd name="csX8" fmla="*/ 9490 w 40569"/>
                <a:gd name="csY8" fmla="*/ 26018 h 38791"/>
                <a:gd name="csX9" fmla="*/ 7592 w 40569"/>
                <a:gd name="csY9" fmla="*/ 21524 h 38791"/>
                <a:gd name="csX10" fmla="*/ 40569 w 40569"/>
                <a:gd name="csY10" fmla="*/ 21524 h 38791"/>
                <a:gd name="csX11" fmla="*/ 40569 w 40569"/>
                <a:gd name="csY11" fmla="*/ 18213 h 38791"/>
                <a:gd name="csX12" fmla="*/ 39146 w 40569"/>
                <a:gd name="csY12" fmla="*/ 10880 h 38791"/>
                <a:gd name="csX13" fmla="*/ 35113 w 40569"/>
                <a:gd name="csY13" fmla="*/ 5204 h 38791"/>
                <a:gd name="csX14" fmla="*/ 28944 w 40569"/>
                <a:gd name="csY14" fmla="*/ 1419 h 38791"/>
                <a:gd name="csX15" fmla="*/ 21352 w 40569"/>
                <a:gd name="csY15" fmla="*/ 0 h 38791"/>
                <a:gd name="csX16" fmla="*/ 13049 w 40569"/>
                <a:gd name="csY16" fmla="*/ 1419 h 38791"/>
                <a:gd name="csX17" fmla="*/ 6168 w 40569"/>
                <a:gd name="csY17" fmla="*/ 5440 h 38791"/>
                <a:gd name="csX18" fmla="*/ 1661 w 40569"/>
                <a:gd name="csY18" fmla="*/ 11590 h 38791"/>
                <a:gd name="csX19" fmla="*/ 0 w 40569"/>
                <a:gd name="csY19" fmla="*/ 19632 h 38791"/>
                <a:gd name="csX20" fmla="*/ 2847 w 40569"/>
                <a:gd name="csY20" fmla="*/ 29330 h 38791"/>
                <a:gd name="csX21" fmla="*/ 10676 w 40569"/>
                <a:gd name="csY21" fmla="*/ 35953 h 38791"/>
                <a:gd name="csX22" fmla="*/ 22064 w 40569"/>
                <a:gd name="csY22" fmla="*/ 38791 h 38791"/>
                <a:gd name="csX23" fmla="*/ 13998 w 40569"/>
                <a:gd name="csY23" fmla="*/ 8279 h 38791"/>
                <a:gd name="csX24" fmla="*/ 21352 w 40569"/>
                <a:gd name="csY24" fmla="*/ 6859 h 38791"/>
                <a:gd name="csX25" fmla="*/ 26809 w 40569"/>
                <a:gd name="csY25" fmla="*/ 8042 h 38791"/>
                <a:gd name="csX26" fmla="*/ 31079 w 40569"/>
                <a:gd name="csY26" fmla="*/ 10880 h 38791"/>
                <a:gd name="csX27" fmla="*/ 32977 w 40569"/>
                <a:gd name="csY27" fmla="*/ 15138 h 38791"/>
                <a:gd name="csX28" fmla="*/ 32977 w 40569"/>
                <a:gd name="csY28" fmla="*/ 15848 h 38791"/>
                <a:gd name="csX29" fmla="*/ 7592 w 40569"/>
                <a:gd name="csY29" fmla="*/ 15848 h 38791"/>
                <a:gd name="csX30" fmla="*/ 9015 w 40569"/>
                <a:gd name="csY30" fmla="*/ 12300 h 38791"/>
                <a:gd name="csX31" fmla="*/ 13998 w 40569"/>
                <a:gd name="csY31" fmla="*/ 8279 h 387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40569" h="38791">
                  <a:moveTo>
                    <a:pt x="22064" y="38791"/>
                  </a:moveTo>
                  <a:cubicBezTo>
                    <a:pt x="24199" y="38791"/>
                    <a:pt x="26334" y="38555"/>
                    <a:pt x="28470" y="38081"/>
                  </a:cubicBezTo>
                  <a:cubicBezTo>
                    <a:pt x="30605" y="37608"/>
                    <a:pt x="32503" y="36899"/>
                    <a:pt x="34401" y="35953"/>
                  </a:cubicBezTo>
                  <a:cubicBezTo>
                    <a:pt x="36299" y="35007"/>
                    <a:pt x="37722" y="34060"/>
                    <a:pt x="38909" y="33114"/>
                  </a:cubicBezTo>
                  <a:lnTo>
                    <a:pt x="35350" y="27911"/>
                  </a:lnTo>
                  <a:cubicBezTo>
                    <a:pt x="33689" y="29330"/>
                    <a:pt x="31791" y="30276"/>
                    <a:pt x="29893" y="30986"/>
                  </a:cubicBezTo>
                  <a:cubicBezTo>
                    <a:pt x="27995" y="31695"/>
                    <a:pt x="25623" y="32168"/>
                    <a:pt x="23013" y="32168"/>
                  </a:cubicBezTo>
                  <a:cubicBezTo>
                    <a:pt x="19929" y="32168"/>
                    <a:pt x="17319" y="31695"/>
                    <a:pt x="14947" y="30512"/>
                  </a:cubicBezTo>
                  <a:cubicBezTo>
                    <a:pt x="12574" y="29566"/>
                    <a:pt x="10676" y="27911"/>
                    <a:pt x="9490" y="26018"/>
                  </a:cubicBezTo>
                  <a:cubicBezTo>
                    <a:pt x="8541" y="24599"/>
                    <a:pt x="7829" y="23180"/>
                    <a:pt x="7592" y="21524"/>
                  </a:cubicBezTo>
                  <a:lnTo>
                    <a:pt x="40569" y="21524"/>
                  </a:lnTo>
                  <a:lnTo>
                    <a:pt x="40569" y="18213"/>
                  </a:lnTo>
                  <a:cubicBezTo>
                    <a:pt x="40569" y="15611"/>
                    <a:pt x="40095" y="13246"/>
                    <a:pt x="39146" y="10880"/>
                  </a:cubicBezTo>
                  <a:cubicBezTo>
                    <a:pt x="38197" y="8752"/>
                    <a:pt x="36773" y="6859"/>
                    <a:pt x="35113" y="5204"/>
                  </a:cubicBezTo>
                  <a:cubicBezTo>
                    <a:pt x="33452" y="3548"/>
                    <a:pt x="31317" y="2365"/>
                    <a:pt x="28944" y="1419"/>
                  </a:cubicBezTo>
                  <a:cubicBezTo>
                    <a:pt x="26572" y="473"/>
                    <a:pt x="23962" y="0"/>
                    <a:pt x="21352" y="0"/>
                  </a:cubicBezTo>
                  <a:cubicBezTo>
                    <a:pt x="18268" y="0"/>
                    <a:pt x="15658" y="473"/>
                    <a:pt x="13049" y="1419"/>
                  </a:cubicBezTo>
                  <a:cubicBezTo>
                    <a:pt x="10439" y="2365"/>
                    <a:pt x="8066" y="3784"/>
                    <a:pt x="6168" y="5440"/>
                  </a:cubicBezTo>
                  <a:cubicBezTo>
                    <a:pt x="4270" y="7096"/>
                    <a:pt x="2847" y="9225"/>
                    <a:pt x="1661" y="11590"/>
                  </a:cubicBezTo>
                  <a:cubicBezTo>
                    <a:pt x="475" y="13955"/>
                    <a:pt x="0" y="16794"/>
                    <a:pt x="0" y="19632"/>
                  </a:cubicBezTo>
                  <a:cubicBezTo>
                    <a:pt x="0" y="23417"/>
                    <a:pt x="949" y="26491"/>
                    <a:pt x="2847" y="29330"/>
                  </a:cubicBezTo>
                  <a:cubicBezTo>
                    <a:pt x="4745" y="32168"/>
                    <a:pt x="7355" y="34297"/>
                    <a:pt x="10676" y="35953"/>
                  </a:cubicBezTo>
                  <a:cubicBezTo>
                    <a:pt x="13998" y="38081"/>
                    <a:pt x="17794" y="38791"/>
                    <a:pt x="22064" y="38791"/>
                  </a:cubicBezTo>
                  <a:close/>
                  <a:moveTo>
                    <a:pt x="13998" y="8279"/>
                  </a:moveTo>
                  <a:cubicBezTo>
                    <a:pt x="16133" y="7332"/>
                    <a:pt x="18505" y="6859"/>
                    <a:pt x="21352" y="6859"/>
                  </a:cubicBezTo>
                  <a:cubicBezTo>
                    <a:pt x="23250" y="6859"/>
                    <a:pt x="25148" y="7096"/>
                    <a:pt x="26809" y="8042"/>
                  </a:cubicBezTo>
                  <a:cubicBezTo>
                    <a:pt x="28470" y="8752"/>
                    <a:pt x="29893" y="9698"/>
                    <a:pt x="31079" y="10880"/>
                  </a:cubicBezTo>
                  <a:cubicBezTo>
                    <a:pt x="32266" y="12063"/>
                    <a:pt x="32977" y="13482"/>
                    <a:pt x="32977" y="15138"/>
                  </a:cubicBezTo>
                  <a:lnTo>
                    <a:pt x="32977" y="15848"/>
                  </a:lnTo>
                  <a:lnTo>
                    <a:pt x="7592" y="15848"/>
                  </a:lnTo>
                  <a:cubicBezTo>
                    <a:pt x="7829" y="14665"/>
                    <a:pt x="8304" y="13482"/>
                    <a:pt x="9015" y="12300"/>
                  </a:cubicBezTo>
                  <a:cubicBezTo>
                    <a:pt x="10202" y="10407"/>
                    <a:pt x="11862" y="8988"/>
                    <a:pt x="13998" y="8279"/>
                  </a:cubicBezTo>
                  <a:close/>
                </a:path>
              </a:pathLst>
            </a:custGeom>
            <a:solidFill>
              <a:srgbClr val="00457C"/>
            </a:solidFill>
            <a:ln w="2358" cap="flat">
              <a:noFill/>
              <a:prstDash val="solid"/>
              <a:miter/>
            </a:ln>
          </p:spPr>
          <p:txBody>
            <a:bodyPr/>
            <a:lstStyle/>
            <a:p>
              <a:endParaRPr lang="en-IT"/>
            </a:p>
          </p:txBody>
        </p:sp>
        <p:sp>
          <p:nvSpPr>
            <p:cNvPr id="61" name="Freeform 60">
              <a:extLst>
                <a:ext uri="{FF2B5EF4-FFF2-40B4-BE49-F238E27FC236}">
                  <a16:creationId xmlns:a16="http://schemas.microsoft.com/office/drawing/2014/main" id="{DB74DE01-62F3-ED51-8AE4-EA1A39F0C70C}"/>
                </a:ext>
              </a:extLst>
            </p:cNvPr>
            <p:cNvSpPr/>
            <p:nvPr/>
          </p:nvSpPr>
          <p:spPr>
            <a:xfrm>
              <a:off x="2743867" y="792992"/>
              <a:ext cx="37485" cy="38791"/>
            </a:xfrm>
            <a:custGeom>
              <a:avLst/>
              <a:gdLst>
                <a:gd name="csX0" fmla="*/ 13760 w 37485"/>
                <a:gd name="csY0" fmla="*/ 8515 h 38791"/>
                <a:gd name="csX1" fmla="*/ 20641 w 37485"/>
                <a:gd name="csY1" fmla="*/ 6859 h 38791"/>
                <a:gd name="csX2" fmla="*/ 25385 w 37485"/>
                <a:gd name="csY2" fmla="*/ 7569 h 38791"/>
                <a:gd name="csX3" fmla="*/ 29893 w 37485"/>
                <a:gd name="csY3" fmla="*/ 9698 h 38791"/>
                <a:gd name="csX4" fmla="*/ 33452 w 37485"/>
                <a:gd name="csY4" fmla="*/ 12773 h 38791"/>
                <a:gd name="csX5" fmla="*/ 37485 w 37485"/>
                <a:gd name="csY5" fmla="*/ 7332 h 38791"/>
                <a:gd name="csX6" fmla="*/ 30130 w 37485"/>
                <a:gd name="csY6" fmla="*/ 1892 h 38791"/>
                <a:gd name="csX7" fmla="*/ 19929 w 37485"/>
                <a:gd name="csY7" fmla="*/ 0 h 38791"/>
                <a:gd name="csX8" fmla="*/ 9727 w 37485"/>
                <a:gd name="csY8" fmla="*/ 2602 h 38791"/>
                <a:gd name="csX9" fmla="*/ 2610 w 37485"/>
                <a:gd name="csY9" fmla="*/ 9461 h 38791"/>
                <a:gd name="csX10" fmla="*/ 0 w 37485"/>
                <a:gd name="csY10" fmla="*/ 19396 h 38791"/>
                <a:gd name="csX11" fmla="*/ 2610 w 37485"/>
                <a:gd name="csY11" fmla="*/ 29330 h 38791"/>
                <a:gd name="csX12" fmla="*/ 9727 w 37485"/>
                <a:gd name="csY12" fmla="*/ 36189 h 38791"/>
                <a:gd name="csX13" fmla="*/ 19929 w 37485"/>
                <a:gd name="csY13" fmla="*/ 38791 h 38791"/>
                <a:gd name="csX14" fmla="*/ 29893 w 37485"/>
                <a:gd name="csY14" fmla="*/ 36899 h 38791"/>
                <a:gd name="csX15" fmla="*/ 37485 w 37485"/>
                <a:gd name="csY15" fmla="*/ 32168 h 38791"/>
                <a:gd name="csX16" fmla="*/ 33452 w 37485"/>
                <a:gd name="csY16" fmla="*/ 26965 h 38791"/>
                <a:gd name="csX17" fmla="*/ 29893 w 37485"/>
                <a:gd name="csY17" fmla="*/ 29803 h 38791"/>
                <a:gd name="csX18" fmla="*/ 25623 w 37485"/>
                <a:gd name="csY18" fmla="*/ 31695 h 38791"/>
                <a:gd name="csX19" fmla="*/ 20641 w 37485"/>
                <a:gd name="csY19" fmla="*/ 32405 h 38791"/>
                <a:gd name="csX20" fmla="*/ 13998 w 37485"/>
                <a:gd name="csY20" fmla="*/ 30749 h 38791"/>
                <a:gd name="csX21" fmla="*/ 9253 w 37485"/>
                <a:gd name="csY21" fmla="*/ 26255 h 38791"/>
                <a:gd name="csX22" fmla="*/ 7355 w 37485"/>
                <a:gd name="csY22" fmla="*/ 19869 h 38791"/>
                <a:gd name="csX23" fmla="*/ 9015 w 37485"/>
                <a:gd name="csY23" fmla="*/ 13246 h 38791"/>
                <a:gd name="csX24" fmla="*/ 13760 w 37485"/>
                <a:gd name="csY24" fmla="*/ 8515 h 387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7485" h="38791">
                  <a:moveTo>
                    <a:pt x="13760" y="8515"/>
                  </a:moveTo>
                  <a:cubicBezTo>
                    <a:pt x="15658" y="7332"/>
                    <a:pt x="18031" y="6859"/>
                    <a:pt x="20641" y="6859"/>
                  </a:cubicBezTo>
                  <a:cubicBezTo>
                    <a:pt x="22301" y="6859"/>
                    <a:pt x="23725" y="7096"/>
                    <a:pt x="25385" y="7569"/>
                  </a:cubicBezTo>
                  <a:cubicBezTo>
                    <a:pt x="27046" y="8042"/>
                    <a:pt x="28470" y="8752"/>
                    <a:pt x="29893" y="9698"/>
                  </a:cubicBezTo>
                  <a:cubicBezTo>
                    <a:pt x="31317" y="10644"/>
                    <a:pt x="32503" y="11590"/>
                    <a:pt x="33452" y="12773"/>
                  </a:cubicBezTo>
                  <a:lnTo>
                    <a:pt x="37485" y="7332"/>
                  </a:lnTo>
                  <a:cubicBezTo>
                    <a:pt x="35824" y="4967"/>
                    <a:pt x="33452" y="3311"/>
                    <a:pt x="30130" y="1892"/>
                  </a:cubicBezTo>
                  <a:cubicBezTo>
                    <a:pt x="27046" y="473"/>
                    <a:pt x="23488" y="0"/>
                    <a:pt x="19929" y="0"/>
                  </a:cubicBezTo>
                  <a:cubicBezTo>
                    <a:pt x="16133" y="0"/>
                    <a:pt x="12574" y="946"/>
                    <a:pt x="9727" y="2602"/>
                  </a:cubicBezTo>
                  <a:cubicBezTo>
                    <a:pt x="6643" y="4258"/>
                    <a:pt x="4270" y="6623"/>
                    <a:pt x="2610" y="9461"/>
                  </a:cubicBezTo>
                  <a:cubicBezTo>
                    <a:pt x="949" y="12300"/>
                    <a:pt x="0" y="15611"/>
                    <a:pt x="0" y="19396"/>
                  </a:cubicBezTo>
                  <a:cubicBezTo>
                    <a:pt x="0" y="22944"/>
                    <a:pt x="949" y="26255"/>
                    <a:pt x="2610" y="29330"/>
                  </a:cubicBezTo>
                  <a:cubicBezTo>
                    <a:pt x="4270" y="32168"/>
                    <a:pt x="6880" y="34534"/>
                    <a:pt x="9727" y="36189"/>
                  </a:cubicBezTo>
                  <a:cubicBezTo>
                    <a:pt x="12811" y="37845"/>
                    <a:pt x="16133" y="38791"/>
                    <a:pt x="19929" y="38791"/>
                  </a:cubicBezTo>
                  <a:cubicBezTo>
                    <a:pt x="23488" y="38791"/>
                    <a:pt x="26809" y="38081"/>
                    <a:pt x="29893" y="36899"/>
                  </a:cubicBezTo>
                  <a:cubicBezTo>
                    <a:pt x="32977" y="35480"/>
                    <a:pt x="35587" y="34060"/>
                    <a:pt x="37485" y="32168"/>
                  </a:cubicBezTo>
                  <a:lnTo>
                    <a:pt x="33452" y="26965"/>
                  </a:lnTo>
                  <a:cubicBezTo>
                    <a:pt x="32266" y="27911"/>
                    <a:pt x="31079" y="28857"/>
                    <a:pt x="29893" y="29803"/>
                  </a:cubicBezTo>
                  <a:cubicBezTo>
                    <a:pt x="28470" y="30512"/>
                    <a:pt x="27046" y="31222"/>
                    <a:pt x="25623" y="31695"/>
                  </a:cubicBezTo>
                  <a:cubicBezTo>
                    <a:pt x="24199" y="32168"/>
                    <a:pt x="22301" y="32405"/>
                    <a:pt x="20641" y="32405"/>
                  </a:cubicBezTo>
                  <a:cubicBezTo>
                    <a:pt x="18268" y="32405"/>
                    <a:pt x="15896" y="31932"/>
                    <a:pt x="13998" y="30749"/>
                  </a:cubicBezTo>
                  <a:cubicBezTo>
                    <a:pt x="12100" y="29566"/>
                    <a:pt x="10439" y="28147"/>
                    <a:pt x="9253" y="26255"/>
                  </a:cubicBezTo>
                  <a:cubicBezTo>
                    <a:pt x="8066" y="24363"/>
                    <a:pt x="7355" y="22234"/>
                    <a:pt x="7355" y="19869"/>
                  </a:cubicBezTo>
                  <a:cubicBezTo>
                    <a:pt x="7355" y="17503"/>
                    <a:pt x="7829" y="15375"/>
                    <a:pt x="9015" y="13246"/>
                  </a:cubicBezTo>
                  <a:cubicBezTo>
                    <a:pt x="10202" y="11117"/>
                    <a:pt x="11625" y="9461"/>
                    <a:pt x="13760" y="8515"/>
                  </a:cubicBezTo>
                  <a:close/>
                </a:path>
              </a:pathLst>
            </a:custGeom>
            <a:solidFill>
              <a:srgbClr val="00457C"/>
            </a:solidFill>
            <a:ln w="2358" cap="flat">
              <a:noFill/>
              <a:prstDash val="solid"/>
              <a:miter/>
            </a:ln>
          </p:spPr>
          <p:txBody>
            <a:bodyPr/>
            <a:lstStyle/>
            <a:p>
              <a:endParaRPr lang="en-IT"/>
            </a:p>
          </p:txBody>
        </p:sp>
        <p:sp>
          <p:nvSpPr>
            <p:cNvPr id="62" name="Freeform 61">
              <a:extLst>
                <a:ext uri="{FF2B5EF4-FFF2-40B4-BE49-F238E27FC236}">
                  <a16:creationId xmlns:a16="http://schemas.microsoft.com/office/drawing/2014/main" id="{541DDBFF-C3A9-1C2C-F838-65BEC50915AF}"/>
                </a:ext>
              </a:extLst>
            </p:cNvPr>
            <p:cNvSpPr/>
            <p:nvPr/>
          </p:nvSpPr>
          <p:spPr>
            <a:xfrm>
              <a:off x="3025006" y="793702"/>
              <a:ext cx="36298" cy="38081"/>
            </a:xfrm>
            <a:custGeom>
              <a:avLst/>
              <a:gdLst>
                <a:gd name="csX0" fmla="*/ 28944 w 36298"/>
                <a:gd name="csY0" fmla="*/ 31222 h 38081"/>
                <a:gd name="csX1" fmla="*/ 28944 w 36298"/>
                <a:gd name="csY1" fmla="*/ 37372 h 38081"/>
                <a:gd name="csX2" fmla="*/ 36299 w 36298"/>
                <a:gd name="csY2" fmla="*/ 37372 h 38081"/>
                <a:gd name="csX3" fmla="*/ 36299 w 36298"/>
                <a:gd name="csY3" fmla="*/ 237 h 38081"/>
                <a:gd name="csX4" fmla="*/ 28944 w 36298"/>
                <a:gd name="csY4" fmla="*/ 237 h 38081"/>
                <a:gd name="csX5" fmla="*/ 28944 w 36298"/>
                <a:gd name="csY5" fmla="*/ 20578 h 38081"/>
                <a:gd name="csX6" fmla="*/ 27995 w 36298"/>
                <a:gd name="csY6" fmla="*/ 25072 h 38081"/>
                <a:gd name="csX7" fmla="*/ 25623 w 36298"/>
                <a:gd name="csY7" fmla="*/ 28384 h 38081"/>
                <a:gd name="csX8" fmla="*/ 22064 w 36298"/>
                <a:gd name="csY8" fmla="*/ 30513 h 38081"/>
                <a:gd name="csX9" fmla="*/ 17556 w 36298"/>
                <a:gd name="csY9" fmla="*/ 31222 h 38081"/>
                <a:gd name="csX10" fmla="*/ 11862 w 36298"/>
                <a:gd name="csY10" fmla="*/ 29803 h 38081"/>
                <a:gd name="csX11" fmla="*/ 8541 w 36298"/>
                <a:gd name="csY11" fmla="*/ 25545 h 38081"/>
                <a:gd name="csX12" fmla="*/ 7355 w 36298"/>
                <a:gd name="csY12" fmla="*/ 18922 h 38081"/>
                <a:gd name="csX13" fmla="*/ 7355 w 36298"/>
                <a:gd name="csY13" fmla="*/ 0 h 38081"/>
                <a:gd name="csX14" fmla="*/ 0 w 36298"/>
                <a:gd name="csY14" fmla="*/ 0 h 38081"/>
                <a:gd name="csX15" fmla="*/ 0 w 36298"/>
                <a:gd name="csY15" fmla="*/ 21288 h 38081"/>
                <a:gd name="csX16" fmla="*/ 1898 w 36298"/>
                <a:gd name="csY16" fmla="*/ 30276 h 38081"/>
                <a:gd name="csX17" fmla="*/ 6880 w 36298"/>
                <a:gd name="csY17" fmla="*/ 35953 h 38081"/>
                <a:gd name="csX18" fmla="*/ 14472 w 36298"/>
                <a:gd name="csY18" fmla="*/ 38082 h 38081"/>
                <a:gd name="csX19" fmla="*/ 21590 w 36298"/>
                <a:gd name="csY19" fmla="*/ 36662 h 38081"/>
                <a:gd name="csX20" fmla="*/ 27046 w 36298"/>
                <a:gd name="csY20" fmla="*/ 33114 h 38081"/>
                <a:gd name="csX21" fmla="*/ 28944 w 36298"/>
                <a:gd name="csY21" fmla="*/ 31222 h 380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6298" h="38081">
                  <a:moveTo>
                    <a:pt x="28944" y="31222"/>
                  </a:moveTo>
                  <a:lnTo>
                    <a:pt x="28944" y="37372"/>
                  </a:lnTo>
                  <a:lnTo>
                    <a:pt x="36299" y="37372"/>
                  </a:lnTo>
                  <a:lnTo>
                    <a:pt x="36299" y="237"/>
                  </a:lnTo>
                  <a:lnTo>
                    <a:pt x="28944" y="237"/>
                  </a:lnTo>
                  <a:lnTo>
                    <a:pt x="28944" y="20578"/>
                  </a:lnTo>
                  <a:cubicBezTo>
                    <a:pt x="28944" y="22234"/>
                    <a:pt x="28707" y="23653"/>
                    <a:pt x="27995" y="25072"/>
                  </a:cubicBezTo>
                  <a:cubicBezTo>
                    <a:pt x="27283" y="26492"/>
                    <a:pt x="26572" y="27438"/>
                    <a:pt x="25623" y="28384"/>
                  </a:cubicBezTo>
                  <a:cubicBezTo>
                    <a:pt x="24674" y="29330"/>
                    <a:pt x="23487" y="30039"/>
                    <a:pt x="22064" y="30513"/>
                  </a:cubicBezTo>
                  <a:cubicBezTo>
                    <a:pt x="20641" y="30986"/>
                    <a:pt x="19217" y="31222"/>
                    <a:pt x="17556" y="31222"/>
                  </a:cubicBezTo>
                  <a:cubicBezTo>
                    <a:pt x="15421" y="31222"/>
                    <a:pt x="13523" y="30749"/>
                    <a:pt x="11862" y="29803"/>
                  </a:cubicBezTo>
                  <a:cubicBezTo>
                    <a:pt x="10439" y="28857"/>
                    <a:pt x="9253" y="27438"/>
                    <a:pt x="8541" y="25545"/>
                  </a:cubicBezTo>
                  <a:cubicBezTo>
                    <a:pt x="7829" y="23653"/>
                    <a:pt x="7355" y="21524"/>
                    <a:pt x="7355" y="18922"/>
                  </a:cubicBezTo>
                  <a:lnTo>
                    <a:pt x="7355" y="0"/>
                  </a:lnTo>
                  <a:lnTo>
                    <a:pt x="0" y="0"/>
                  </a:lnTo>
                  <a:lnTo>
                    <a:pt x="0" y="21288"/>
                  </a:lnTo>
                  <a:cubicBezTo>
                    <a:pt x="0" y="24836"/>
                    <a:pt x="712" y="27674"/>
                    <a:pt x="1898" y="30276"/>
                  </a:cubicBezTo>
                  <a:cubicBezTo>
                    <a:pt x="3084" y="32641"/>
                    <a:pt x="4745" y="34770"/>
                    <a:pt x="6880" y="35953"/>
                  </a:cubicBezTo>
                  <a:cubicBezTo>
                    <a:pt x="9015" y="37372"/>
                    <a:pt x="11625" y="38082"/>
                    <a:pt x="14472" y="38082"/>
                  </a:cubicBezTo>
                  <a:cubicBezTo>
                    <a:pt x="17082" y="38082"/>
                    <a:pt x="19454" y="37608"/>
                    <a:pt x="21590" y="36662"/>
                  </a:cubicBezTo>
                  <a:cubicBezTo>
                    <a:pt x="23725" y="35716"/>
                    <a:pt x="25623" y="34534"/>
                    <a:pt x="27046" y="33114"/>
                  </a:cubicBezTo>
                  <a:cubicBezTo>
                    <a:pt x="27758" y="32641"/>
                    <a:pt x="28470" y="31932"/>
                    <a:pt x="28944" y="31222"/>
                  </a:cubicBezTo>
                  <a:close/>
                </a:path>
              </a:pathLst>
            </a:custGeom>
            <a:solidFill>
              <a:srgbClr val="00457C"/>
            </a:solidFill>
            <a:ln w="2358" cap="flat">
              <a:noFill/>
              <a:prstDash val="solid"/>
              <a:miter/>
            </a:ln>
          </p:spPr>
          <p:txBody>
            <a:bodyPr/>
            <a:lstStyle/>
            <a:p>
              <a:endParaRPr lang="en-IT"/>
            </a:p>
          </p:txBody>
        </p:sp>
        <p:sp>
          <p:nvSpPr>
            <p:cNvPr id="63" name="Freeform 62">
              <a:extLst>
                <a:ext uri="{FF2B5EF4-FFF2-40B4-BE49-F238E27FC236}">
                  <a16:creationId xmlns:a16="http://schemas.microsoft.com/office/drawing/2014/main" id="{6E1448B6-B6F2-E901-464B-9080A92D8C87}"/>
                </a:ext>
              </a:extLst>
            </p:cNvPr>
            <p:cNvSpPr/>
            <p:nvPr/>
          </p:nvSpPr>
          <p:spPr>
            <a:xfrm>
              <a:off x="3267947" y="793229"/>
              <a:ext cx="41281" cy="38554"/>
            </a:xfrm>
            <a:custGeom>
              <a:avLst/>
              <a:gdLst>
                <a:gd name="csX0" fmla="*/ 30130 w 41281"/>
                <a:gd name="csY0" fmla="*/ 35243 h 38554"/>
                <a:gd name="csX1" fmla="*/ 33926 w 41281"/>
                <a:gd name="csY1" fmla="*/ 31932 h 38554"/>
                <a:gd name="csX2" fmla="*/ 33926 w 41281"/>
                <a:gd name="csY2" fmla="*/ 31695 h 38554"/>
                <a:gd name="csX3" fmla="*/ 33926 w 41281"/>
                <a:gd name="csY3" fmla="*/ 37845 h 38554"/>
                <a:gd name="csX4" fmla="*/ 41281 w 41281"/>
                <a:gd name="csY4" fmla="*/ 37845 h 38554"/>
                <a:gd name="csX5" fmla="*/ 41281 w 41281"/>
                <a:gd name="csY5" fmla="*/ 710 h 38554"/>
                <a:gd name="csX6" fmla="*/ 33926 w 41281"/>
                <a:gd name="csY6" fmla="*/ 710 h 38554"/>
                <a:gd name="csX7" fmla="*/ 33926 w 41281"/>
                <a:gd name="csY7" fmla="*/ 6386 h 38554"/>
                <a:gd name="csX8" fmla="*/ 30842 w 41281"/>
                <a:gd name="csY8" fmla="*/ 3311 h 38554"/>
                <a:gd name="csX9" fmla="*/ 25860 w 41281"/>
                <a:gd name="csY9" fmla="*/ 946 h 38554"/>
                <a:gd name="csX10" fmla="*/ 19454 w 41281"/>
                <a:gd name="csY10" fmla="*/ 0 h 38554"/>
                <a:gd name="csX11" fmla="*/ 9490 w 41281"/>
                <a:gd name="csY11" fmla="*/ 2365 h 38554"/>
                <a:gd name="csX12" fmla="*/ 2610 w 41281"/>
                <a:gd name="csY12" fmla="*/ 9225 h 38554"/>
                <a:gd name="csX13" fmla="*/ 0 w 41281"/>
                <a:gd name="csY13" fmla="*/ 19159 h 38554"/>
                <a:gd name="csX14" fmla="*/ 2372 w 41281"/>
                <a:gd name="csY14" fmla="*/ 29093 h 38554"/>
                <a:gd name="csX15" fmla="*/ 9015 w 41281"/>
                <a:gd name="csY15" fmla="*/ 35953 h 38554"/>
                <a:gd name="csX16" fmla="*/ 18743 w 41281"/>
                <a:gd name="csY16" fmla="*/ 38555 h 38554"/>
                <a:gd name="csX17" fmla="*/ 24674 w 41281"/>
                <a:gd name="csY17" fmla="*/ 37608 h 38554"/>
                <a:gd name="csX18" fmla="*/ 30130 w 41281"/>
                <a:gd name="csY18" fmla="*/ 35243 h 38554"/>
                <a:gd name="csX19" fmla="*/ 13998 w 41281"/>
                <a:gd name="csY19" fmla="*/ 30276 h 38554"/>
                <a:gd name="csX20" fmla="*/ 9253 w 41281"/>
                <a:gd name="csY20" fmla="*/ 25782 h 38554"/>
                <a:gd name="csX21" fmla="*/ 7592 w 41281"/>
                <a:gd name="csY21" fmla="*/ 19159 h 38554"/>
                <a:gd name="csX22" fmla="*/ 9253 w 41281"/>
                <a:gd name="csY22" fmla="*/ 12773 h 38554"/>
                <a:gd name="csX23" fmla="*/ 13998 w 41281"/>
                <a:gd name="csY23" fmla="*/ 8279 h 38554"/>
                <a:gd name="csX24" fmla="*/ 20878 w 41281"/>
                <a:gd name="csY24" fmla="*/ 6623 h 38554"/>
                <a:gd name="csX25" fmla="*/ 27758 w 41281"/>
                <a:gd name="csY25" fmla="*/ 8279 h 38554"/>
                <a:gd name="csX26" fmla="*/ 32503 w 41281"/>
                <a:gd name="csY26" fmla="*/ 12773 h 38554"/>
                <a:gd name="csX27" fmla="*/ 34164 w 41281"/>
                <a:gd name="csY27" fmla="*/ 19159 h 38554"/>
                <a:gd name="csX28" fmla="*/ 32503 w 41281"/>
                <a:gd name="csY28" fmla="*/ 25782 h 38554"/>
                <a:gd name="csX29" fmla="*/ 27758 w 41281"/>
                <a:gd name="csY29" fmla="*/ 30276 h 38554"/>
                <a:gd name="csX30" fmla="*/ 20878 w 41281"/>
                <a:gd name="csY30" fmla="*/ 31932 h 38554"/>
                <a:gd name="csX31" fmla="*/ 13998 w 41281"/>
                <a:gd name="csY31" fmla="*/ 30276 h 38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41281" h="38554">
                  <a:moveTo>
                    <a:pt x="30130" y="35243"/>
                  </a:moveTo>
                  <a:cubicBezTo>
                    <a:pt x="31554" y="34297"/>
                    <a:pt x="32977" y="33114"/>
                    <a:pt x="33926" y="31932"/>
                  </a:cubicBezTo>
                  <a:cubicBezTo>
                    <a:pt x="33926" y="31932"/>
                    <a:pt x="33926" y="31932"/>
                    <a:pt x="33926" y="31695"/>
                  </a:cubicBezTo>
                  <a:lnTo>
                    <a:pt x="33926" y="37845"/>
                  </a:lnTo>
                  <a:lnTo>
                    <a:pt x="41281" y="37845"/>
                  </a:lnTo>
                  <a:lnTo>
                    <a:pt x="41281" y="710"/>
                  </a:lnTo>
                  <a:lnTo>
                    <a:pt x="33926" y="710"/>
                  </a:lnTo>
                  <a:lnTo>
                    <a:pt x="33926" y="6386"/>
                  </a:lnTo>
                  <a:cubicBezTo>
                    <a:pt x="33215" y="5204"/>
                    <a:pt x="32028" y="4258"/>
                    <a:pt x="30842" y="3311"/>
                  </a:cubicBezTo>
                  <a:cubicBezTo>
                    <a:pt x="29419" y="2365"/>
                    <a:pt x="27758" y="1419"/>
                    <a:pt x="25860" y="946"/>
                  </a:cubicBezTo>
                  <a:cubicBezTo>
                    <a:pt x="23962" y="473"/>
                    <a:pt x="21827" y="0"/>
                    <a:pt x="19454" y="0"/>
                  </a:cubicBezTo>
                  <a:cubicBezTo>
                    <a:pt x="15658" y="0"/>
                    <a:pt x="12337" y="946"/>
                    <a:pt x="9490" y="2365"/>
                  </a:cubicBezTo>
                  <a:cubicBezTo>
                    <a:pt x="6643" y="4021"/>
                    <a:pt x="4271" y="6386"/>
                    <a:pt x="2610" y="9225"/>
                  </a:cubicBezTo>
                  <a:cubicBezTo>
                    <a:pt x="949" y="12063"/>
                    <a:pt x="0" y="15375"/>
                    <a:pt x="0" y="19159"/>
                  </a:cubicBezTo>
                  <a:cubicBezTo>
                    <a:pt x="0" y="22944"/>
                    <a:pt x="712" y="26255"/>
                    <a:pt x="2372" y="29093"/>
                  </a:cubicBezTo>
                  <a:cubicBezTo>
                    <a:pt x="4033" y="31932"/>
                    <a:pt x="6168" y="34297"/>
                    <a:pt x="9015" y="35953"/>
                  </a:cubicBezTo>
                  <a:cubicBezTo>
                    <a:pt x="11862" y="37608"/>
                    <a:pt x="15184" y="38555"/>
                    <a:pt x="18743" y="38555"/>
                  </a:cubicBezTo>
                  <a:cubicBezTo>
                    <a:pt x="20878" y="38555"/>
                    <a:pt x="22776" y="38318"/>
                    <a:pt x="24674" y="37608"/>
                  </a:cubicBezTo>
                  <a:cubicBezTo>
                    <a:pt x="26809" y="37135"/>
                    <a:pt x="28707" y="36189"/>
                    <a:pt x="30130" y="35243"/>
                  </a:cubicBezTo>
                  <a:close/>
                  <a:moveTo>
                    <a:pt x="13998" y="30276"/>
                  </a:moveTo>
                  <a:cubicBezTo>
                    <a:pt x="12100" y="29093"/>
                    <a:pt x="10439" y="27674"/>
                    <a:pt x="9253" y="25782"/>
                  </a:cubicBezTo>
                  <a:cubicBezTo>
                    <a:pt x="8066" y="23890"/>
                    <a:pt x="7592" y="21761"/>
                    <a:pt x="7592" y="19159"/>
                  </a:cubicBezTo>
                  <a:cubicBezTo>
                    <a:pt x="7592" y="16794"/>
                    <a:pt x="8066" y="14665"/>
                    <a:pt x="9253" y="12773"/>
                  </a:cubicBezTo>
                  <a:cubicBezTo>
                    <a:pt x="10439" y="10880"/>
                    <a:pt x="11862" y="9461"/>
                    <a:pt x="13998" y="8279"/>
                  </a:cubicBezTo>
                  <a:cubicBezTo>
                    <a:pt x="15896" y="7096"/>
                    <a:pt x="18268" y="6623"/>
                    <a:pt x="20878" y="6623"/>
                  </a:cubicBezTo>
                  <a:cubicBezTo>
                    <a:pt x="23487" y="6623"/>
                    <a:pt x="25860" y="7096"/>
                    <a:pt x="27758" y="8279"/>
                  </a:cubicBezTo>
                  <a:cubicBezTo>
                    <a:pt x="29656" y="9461"/>
                    <a:pt x="31317" y="10880"/>
                    <a:pt x="32503" y="12773"/>
                  </a:cubicBezTo>
                  <a:cubicBezTo>
                    <a:pt x="33689" y="14665"/>
                    <a:pt x="34164" y="16794"/>
                    <a:pt x="34164" y="19159"/>
                  </a:cubicBezTo>
                  <a:cubicBezTo>
                    <a:pt x="34164" y="21524"/>
                    <a:pt x="33689" y="23890"/>
                    <a:pt x="32503" y="25782"/>
                  </a:cubicBezTo>
                  <a:cubicBezTo>
                    <a:pt x="31317" y="27674"/>
                    <a:pt x="29893" y="29093"/>
                    <a:pt x="27758" y="30276"/>
                  </a:cubicBezTo>
                  <a:cubicBezTo>
                    <a:pt x="25860" y="31459"/>
                    <a:pt x="23487" y="31932"/>
                    <a:pt x="20878" y="31932"/>
                  </a:cubicBezTo>
                  <a:cubicBezTo>
                    <a:pt x="18268" y="31932"/>
                    <a:pt x="15896" y="31459"/>
                    <a:pt x="13998" y="30276"/>
                  </a:cubicBezTo>
                  <a:close/>
                </a:path>
              </a:pathLst>
            </a:custGeom>
            <a:solidFill>
              <a:srgbClr val="00457C"/>
            </a:solidFill>
            <a:ln w="2358" cap="flat">
              <a:noFill/>
              <a:prstDash val="solid"/>
              <a:miter/>
            </a:ln>
          </p:spPr>
          <p:txBody>
            <a:bodyPr/>
            <a:lstStyle/>
            <a:p>
              <a:endParaRPr lang="en-IT"/>
            </a:p>
          </p:txBody>
        </p:sp>
        <p:sp>
          <p:nvSpPr>
            <p:cNvPr id="64" name="Freeform 63">
              <a:extLst>
                <a:ext uri="{FF2B5EF4-FFF2-40B4-BE49-F238E27FC236}">
                  <a16:creationId xmlns:a16="http://schemas.microsoft.com/office/drawing/2014/main" id="{05437B06-D844-5C74-3F3D-E64C8A9F00F4}"/>
                </a:ext>
              </a:extLst>
            </p:cNvPr>
            <p:cNvSpPr/>
            <p:nvPr/>
          </p:nvSpPr>
          <p:spPr>
            <a:xfrm>
              <a:off x="3325124" y="792755"/>
              <a:ext cx="35587" cy="38318"/>
            </a:xfrm>
            <a:custGeom>
              <a:avLst/>
              <a:gdLst>
                <a:gd name="csX0" fmla="*/ 3796 w 35587"/>
                <a:gd name="csY0" fmla="*/ 38318 h 38318"/>
                <a:gd name="csX1" fmla="*/ 7355 w 35587"/>
                <a:gd name="csY1" fmla="*/ 38318 h 38318"/>
                <a:gd name="csX2" fmla="*/ 7355 w 35587"/>
                <a:gd name="csY2" fmla="*/ 16794 h 38318"/>
                <a:gd name="csX3" fmla="*/ 8304 w 35587"/>
                <a:gd name="csY3" fmla="*/ 13246 h 38318"/>
                <a:gd name="csX4" fmla="*/ 10676 w 35587"/>
                <a:gd name="csY4" fmla="*/ 10171 h 38318"/>
                <a:gd name="csX5" fmla="*/ 14235 w 35587"/>
                <a:gd name="csY5" fmla="*/ 7806 h 38318"/>
                <a:gd name="csX6" fmla="*/ 18743 w 35587"/>
                <a:gd name="csY6" fmla="*/ 6859 h 38318"/>
                <a:gd name="csX7" fmla="*/ 23725 w 35587"/>
                <a:gd name="csY7" fmla="*/ 7806 h 38318"/>
                <a:gd name="csX8" fmla="*/ 27046 w 35587"/>
                <a:gd name="csY8" fmla="*/ 11117 h 38318"/>
                <a:gd name="csX9" fmla="*/ 28232 w 35587"/>
                <a:gd name="csY9" fmla="*/ 16557 h 38318"/>
                <a:gd name="csX10" fmla="*/ 28232 w 35587"/>
                <a:gd name="csY10" fmla="*/ 38082 h 38318"/>
                <a:gd name="csX11" fmla="*/ 35587 w 35587"/>
                <a:gd name="csY11" fmla="*/ 38082 h 38318"/>
                <a:gd name="csX12" fmla="*/ 35587 w 35587"/>
                <a:gd name="csY12" fmla="*/ 15611 h 38318"/>
                <a:gd name="csX13" fmla="*/ 33926 w 35587"/>
                <a:gd name="csY13" fmla="*/ 7332 h 38318"/>
                <a:gd name="csX14" fmla="*/ 28944 w 35587"/>
                <a:gd name="csY14" fmla="*/ 1892 h 38318"/>
                <a:gd name="csX15" fmla="*/ 20641 w 35587"/>
                <a:gd name="csY15" fmla="*/ 0 h 38318"/>
                <a:gd name="csX16" fmla="*/ 13998 w 35587"/>
                <a:gd name="csY16" fmla="*/ 1419 h 38318"/>
                <a:gd name="csX17" fmla="*/ 8541 w 35587"/>
                <a:gd name="csY17" fmla="*/ 5204 h 38318"/>
                <a:gd name="csX18" fmla="*/ 7117 w 35587"/>
                <a:gd name="csY18" fmla="*/ 6859 h 38318"/>
                <a:gd name="csX19" fmla="*/ 7117 w 35587"/>
                <a:gd name="csY19" fmla="*/ 710 h 38318"/>
                <a:gd name="csX20" fmla="*/ 0 w 35587"/>
                <a:gd name="csY20" fmla="*/ 710 h 38318"/>
                <a:gd name="csX21" fmla="*/ 0 w 35587"/>
                <a:gd name="csY21" fmla="*/ 37845 h 38318"/>
                <a:gd name="csX22" fmla="*/ 1424 w 35587"/>
                <a:gd name="csY22" fmla="*/ 37845 h 38318"/>
                <a:gd name="csX23" fmla="*/ 3796 w 35587"/>
                <a:gd name="csY23" fmla="*/ 37845 h 38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35587" h="38318">
                  <a:moveTo>
                    <a:pt x="3796" y="38318"/>
                  </a:moveTo>
                  <a:lnTo>
                    <a:pt x="7355" y="38318"/>
                  </a:lnTo>
                  <a:lnTo>
                    <a:pt x="7355" y="16794"/>
                  </a:lnTo>
                  <a:cubicBezTo>
                    <a:pt x="7355" y="15611"/>
                    <a:pt x="7592" y="14428"/>
                    <a:pt x="8304" y="13246"/>
                  </a:cubicBezTo>
                  <a:cubicBezTo>
                    <a:pt x="8778" y="12063"/>
                    <a:pt x="9727" y="11117"/>
                    <a:pt x="10676" y="10171"/>
                  </a:cubicBezTo>
                  <a:cubicBezTo>
                    <a:pt x="11625" y="9225"/>
                    <a:pt x="13049" y="8515"/>
                    <a:pt x="14235" y="7806"/>
                  </a:cubicBezTo>
                  <a:cubicBezTo>
                    <a:pt x="15658" y="7332"/>
                    <a:pt x="17082" y="6859"/>
                    <a:pt x="18743" y="6859"/>
                  </a:cubicBezTo>
                  <a:cubicBezTo>
                    <a:pt x="20641" y="6859"/>
                    <a:pt x="22301" y="7096"/>
                    <a:pt x="23725" y="7806"/>
                  </a:cubicBezTo>
                  <a:cubicBezTo>
                    <a:pt x="25148" y="8515"/>
                    <a:pt x="26334" y="9698"/>
                    <a:pt x="27046" y="11117"/>
                  </a:cubicBezTo>
                  <a:cubicBezTo>
                    <a:pt x="27758" y="12536"/>
                    <a:pt x="28232" y="14428"/>
                    <a:pt x="28232" y="16557"/>
                  </a:cubicBezTo>
                  <a:lnTo>
                    <a:pt x="28232" y="38082"/>
                  </a:lnTo>
                  <a:lnTo>
                    <a:pt x="35587" y="38082"/>
                  </a:lnTo>
                  <a:lnTo>
                    <a:pt x="35587" y="15611"/>
                  </a:lnTo>
                  <a:cubicBezTo>
                    <a:pt x="35587" y="12300"/>
                    <a:pt x="35113" y="9461"/>
                    <a:pt x="33926" y="7332"/>
                  </a:cubicBezTo>
                  <a:cubicBezTo>
                    <a:pt x="32740" y="4967"/>
                    <a:pt x="31079" y="3311"/>
                    <a:pt x="28944" y="1892"/>
                  </a:cubicBezTo>
                  <a:cubicBezTo>
                    <a:pt x="26809" y="710"/>
                    <a:pt x="23962" y="0"/>
                    <a:pt x="20641" y="0"/>
                  </a:cubicBezTo>
                  <a:cubicBezTo>
                    <a:pt x="18268" y="0"/>
                    <a:pt x="16133" y="473"/>
                    <a:pt x="13998" y="1419"/>
                  </a:cubicBezTo>
                  <a:cubicBezTo>
                    <a:pt x="11862" y="2365"/>
                    <a:pt x="9964" y="3785"/>
                    <a:pt x="8541" y="5204"/>
                  </a:cubicBezTo>
                  <a:cubicBezTo>
                    <a:pt x="8066" y="5677"/>
                    <a:pt x="7592" y="6386"/>
                    <a:pt x="7117" y="6859"/>
                  </a:cubicBezTo>
                  <a:lnTo>
                    <a:pt x="7117" y="710"/>
                  </a:lnTo>
                  <a:lnTo>
                    <a:pt x="0" y="710"/>
                  </a:lnTo>
                  <a:lnTo>
                    <a:pt x="0" y="37845"/>
                  </a:lnTo>
                  <a:lnTo>
                    <a:pt x="1424" y="37845"/>
                  </a:lnTo>
                  <a:lnTo>
                    <a:pt x="3796" y="37845"/>
                  </a:lnTo>
                  <a:close/>
                </a:path>
              </a:pathLst>
            </a:custGeom>
            <a:solidFill>
              <a:srgbClr val="00457C"/>
            </a:solidFill>
            <a:ln w="2358" cap="flat">
              <a:noFill/>
              <a:prstDash val="solid"/>
              <a:miter/>
            </a:ln>
          </p:spPr>
          <p:txBody>
            <a:bodyPr/>
            <a:lstStyle/>
            <a:p>
              <a:endParaRPr lang="en-IT"/>
            </a:p>
          </p:txBody>
        </p:sp>
        <p:sp>
          <p:nvSpPr>
            <p:cNvPr id="65" name="Freeform 64">
              <a:extLst>
                <a:ext uri="{FF2B5EF4-FFF2-40B4-BE49-F238E27FC236}">
                  <a16:creationId xmlns:a16="http://schemas.microsoft.com/office/drawing/2014/main" id="{0409BD7D-B1B6-2147-35B5-CFC0A9CD15BF}"/>
                </a:ext>
              </a:extLst>
            </p:cNvPr>
            <p:cNvSpPr/>
            <p:nvPr/>
          </p:nvSpPr>
          <p:spPr>
            <a:xfrm>
              <a:off x="2792740" y="776198"/>
              <a:ext cx="9727" cy="8988"/>
            </a:xfrm>
            <a:custGeom>
              <a:avLst/>
              <a:gdLst>
                <a:gd name="csX0" fmla="*/ 8541 w 9727"/>
                <a:gd name="csY0" fmla="*/ 1183 h 8988"/>
                <a:gd name="csX1" fmla="*/ 4982 w 9727"/>
                <a:gd name="csY1" fmla="*/ 0 h 8988"/>
                <a:gd name="csX2" fmla="*/ 1423 w 9727"/>
                <a:gd name="csY2" fmla="*/ 1183 h 8988"/>
                <a:gd name="csX3" fmla="*/ 0 w 9727"/>
                <a:gd name="csY3" fmla="*/ 4494 h 8988"/>
                <a:gd name="csX4" fmla="*/ 1186 w 9727"/>
                <a:gd name="csY4" fmla="*/ 7806 h 8988"/>
                <a:gd name="csX5" fmla="*/ 4745 w 9727"/>
                <a:gd name="csY5" fmla="*/ 8988 h 8988"/>
                <a:gd name="csX6" fmla="*/ 8304 w 9727"/>
                <a:gd name="csY6" fmla="*/ 7806 h 8988"/>
                <a:gd name="csX7" fmla="*/ 9727 w 9727"/>
                <a:gd name="csY7" fmla="*/ 4494 h 8988"/>
                <a:gd name="csX8" fmla="*/ 8541 w 9727"/>
                <a:gd name="csY8" fmla="*/ 1183 h 89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727" h="8988">
                  <a:moveTo>
                    <a:pt x="8541" y="1183"/>
                  </a:moveTo>
                  <a:cubicBezTo>
                    <a:pt x="7592" y="473"/>
                    <a:pt x="6406" y="0"/>
                    <a:pt x="4982" y="0"/>
                  </a:cubicBezTo>
                  <a:cubicBezTo>
                    <a:pt x="3559" y="0"/>
                    <a:pt x="2372" y="473"/>
                    <a:pt x="1423" y="1183"/>
                  </a:cubicBezTo>
                  <a:cubicBezTo>
                    <a:pt x="475" y="2129"/>
                    <a:pt x="0" y="3075"/>
                    <a:pt x="0" y="4494"/>
                  </a:cubicBezTo>
                  <a:cubicBezTo>
                    <a:pt x="0" y="5913"/>
                    <a:pt x="475" y="7096"/>
                    <a:pt x="1186" y="7806"/>
                  </a:cubicBezTo>
                  <a:cubicBezTo>
                    <a:pt x="2135" y="8515"/>
                    <a:pt x="3321" y="8988"/>
                    <a:pt x="4745" y="8988"/>
                  </a:cubicBezTo>
                  <a:cubicBezTo>
                    <a:pt x="6168" y="8988"/>
                    <a:pt x="7355" y="8515"/>
                    <a:pt x="8304" y="7806"/>
                  </a:cubicBezTo>
                  <a:cubicBezTo>
                    <a:pt x="9253" y="6859"/>
                    <a:pt x="9727" y="5913"/>
                    <a:pt x="9727" y="4494"/>
                  </a:cubicBezTo>
                  <a:cubicBezTo>
                    <a:pt x="9727" y="3075"/>
                    <a:pt x="9490" y="1892"/>
                    <a:pt x="8541" y="1183"/>
                  </a:cubicBezTo>
                  <a:close/>
                </a:path>
              </a:pathLst>
            </a:custGeom>
            <a:solidFill>
              <a:srgbClr val="00457C"/>
            </a:solidFill>
            <a:ln w="2358" cap="flat">
              <a:noFill/>
              <a:prstDash val="solid"/>
              <a:miter/>
            </a:ln>
          </p:spPr>
          <p:txBody>
            <a:bodyPr/>
            <a:lstStyle/>
            <a:p>
              <a:endParaRPr lang="en-IT"/>
            </a:p>
          </p:txBody>
        </p:sp>
        <p:sp>
          <p:nvSpPr>
            <p:cNvPr id="66" name="Rectangle 65">
              <a:extLst>
                <a:ext uri="{FF2B5EF4-FFF2-40B4-BE49-F238E27FC236}">
                  <a16:creationId xmlns:a16="http://schemas.microsoft.com/office/drawing/2014/main" id="{136708D0-4577-FD96-1DE9-013833804864}"/>
                </a:ext>
              </a:extLst>
            </p:cNvPr>
            <p:cNvSpPr/>
            <p:nvPr/>
          </p:nvSpPr>
          <p:spPr>
            <a:xfrm>
              <a:off x="2794164" y="793938"/>
              <a:ext cx="7354" cy="37135"/>
            </a:xfrm>
            <a:prstGeom prst="rect">
              <a:avLst/>
            </a:prstGeom>
            <a:solidFill>
              <a:srgbClr val="00457C"/>
            </a:solidFill>
            <a:ln w="2358" cap="flat">
              <a:noFill/>
              <a:prstDash val="solid"/>
              <a:miter/>
            </a:ln>
          </p:spPr>
          <p:txBody>
            <a:bodyPr/>
            <a:lstStyle/>
            <a:p>
              <a:endParaRPr lang="en-IT"/>
            </a:p>
          </p:txBody>
        </p:sp>
        <p:sp>
          <p:nvSpPr>
            <p:cNvPr id="67" name="Rectangle 66">
              <a:extLst>
                <a:ext uri="{FF2B5EF4-FFF2-40B4-BE49-F238E27FC236}">
                  <a16:creationId xmlns:a16="http://schemas.microsoft.com/office/drawing/2014/main" id="{4D8CB2A7-580F-945B-0BA3-1D5BBF08527A}"/>
                </a:ext>
              </a:extLst>
            </p:cNvPr>
            <p:cNvSpPr/>
            <p:nvPr/>
          </p:nvSpPr>
          <p:spPr>
            <a:xfrm>
              <a:off x="2817889" y="778564"/>
              <a:ext cx="7354" cy="52509"/>
            </a:xfrm>
            <a:prstGeom prst="rect">
              <a:avLst/>
            </a:prstGeom>
            <a:solidFill>
              <a:srgbClr val="00457C"/>
            </a:solidFill>
            <a:ln w="2358" cap="flat">
              <a:noFill/>
              <a:prstDash val="solid"/>
              <a:miter/>
            </a:ln>
          </p:spPr>
          <p:txBody>
            <a:bodyPr/>
            <a:lstStyle/>
            <a:p>
              <a:endParaRPr lang="en-IT"/>
            </a:p>
          </p:txBody>
        </p:sp>
        <p:sp>
          <p:nvSpPr>
            <p:cNvPr id="68" name="Freeform 67">
              <a:extLst>
                <a:ext uri="{FF2B5EF4-FFF2-40B4-BE49-F238E27FC236}">
                  <a16:creationId xmlns:a16="http://schemas.microsoft.com/office/drawing/2014/main" id="{963482D7-A95C-846B-AC82-D36754CC0906}"/>
                </a:ext>
              </a:extLst>
            </p:cNvPr>
            <p:cNvSpPr/>
            <p:nvPr/>
          </p:nvSpPr>
          <p:spPr>
            <a:xfrm>
              <a:off x="2861779" y="793229"/>
              <a:ext cx="42704" cy="38791"/>
            </a:xfrm>
            <a:custGeom>
              <a:avLst/>
              <a:gdLst>
                <a:gd name="csX0" fmla="*/ 32266 w 42704"/>
                <a:gd name="csY0" fmla="*/ 36189 h 38791"/>
                <a:gd name="csX1" fmla="*/ 39858 w 42704"/>
                <a:gd name="csY1" fmla="*/ 29330 h 38791"/>
                <a:gd name="csX2" fmla="*/ 42705 w 42704"/>
                <a:gd name="csY2" fmla="*/ 19396 h 38791"/>
                <a:gd name="csX3" fmla="*/ 39858 w 42704"/>
                <a:gd name="csY3" fmla="*/ 9461 h 38791"/>
                <a:gd name="csX4" fmla="*/ 32266 w 42704"/>
                <a:gd name="csY4" fmla="*/ 2602 h 38791"/>
                <a:gd name="csX5" fmla="*/ 21352 w 42704"/>
                <a:gd name="csY5" fmla="*/ 0 h 38791"/>
                <a:gd name="csX6" fmla="*/ 10439 w 42704"/>
                <a:gd name="csY6" fmla="*/ 2602 h 38791"/>
                <a:gd name="csX7" fmla="*/ 2847 w 42704"/>
                <a:gd name="csY7" fmla="*/ 9461 h 38791"/>
                <a:gd name="csX8" fmla="*/ 0 w 42704"/>
                <a:gd name="csY8" fmla="*/ 19396 h 38791"/>
                <a:gd name="csX9" fmla="*/ 2847 w 42704"/>
                <a:gd name="csY9" fmla="*/ 29330 h 38791"/>
                <a:gd name="csX10" fmla="*/ 10439 w 42704"/>
                <a:gd name="csY10" fmla="*/ 36189 h 38791"/>
                <a:gd name="csX11" fmla="*/ 21352 w 42704"/>
                <a:gd name="csY11" fmla="*/ 38791 h 38791"/>
                <a:gd name="csX12" fmla="*/ 32266 w 42704"/>
                <a:gd name="csY12" fmla="*/ 36189 h 38791"/>
                <a:gd name="csX13" fmla="*/ 9253 w 42704"/>
                <a:gd name="csY13" fmla="*/ 25782 h 38791"/>
                <a:gd name="csX14" fmla="*/ 7592 w 42704"/>
                <a:gd name="csY14" fmla="*/ 19396 h 38791"/>
                <a:gd name="csX15" fmla="*/ 9253 w 42704"/>
                <a:gd name="csY15" fmla="*/ 12773 h 38791"/>
                <a:gd name="csX16" fmla="*/ 14235 w 42704"/>
                <a:gd name="csY16" fmla="*/ 8279 h 38791"/>
                <a:gd name="csX17" fmla="*/ 21352 w 42704"/>
                <a:gd name="csY17" fmla="*/ 6623 h 38791"/>
                <a:gd name="csX18" fmla="*/ 28470 w 42704"/>
                <a:gd name="csY18" fmla="*/ 8279 h 38791"/>
                <a:gd name="csX19" fmla="*/ 33452 w 42704"/>
                <a:gd name="csY19" fmla="*/ 12773 h 38791"/>
                <a:gd name="csX20" fmla="*/ 35113 w 42704"/>
                <a:gd name="csY20" fmla="*/ 19396 h 38791"/>
                <a:gd name="csX21" fmla="*/ 33452 w 42704"/>
                <a:gd name="csY21" fmla="*/ 25782 h 38791"/>
                <a:gd name="csX22" fmla="*/ 28470 w 42704"/>
                <a:gd name="csY22" fmla="*/ 30276 h 38791"/>
                <a:gd name="csX23" fmla="*/ 21352 w 42704"/>
                <a:gd name="csY23" fmla="*/ 31932 h 38791"/>
                <a:gd name="csX24" fmla="*/ 14235 w 42704"/>
                <a:gd name="csY24" fmla="*/ 30276 h 38791"/>
                <a:gd name="csX25" fmla="*/ 9253 w 42704"/>
                <a:gd name="csY25" fmla="*/ 25782 h 387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2704" h="38791">
                  <a:moveTo>
                    <a:pt x="32266" y="36189"/>
                  </a:moveTo>
                  <a:cubicBezTo>
                    <a:pt x="35350" y="34534"/>
                    <a:pt x="37960" y="32168"/>
                    <a:pt x="39858" y="29330"/>
                  </a:cubicBezTo>
                  <a:cubicBezTo>
                    <a:pt x="41756" y="26491"/>
                    <a:pt x="42705" y="23180"/>
                    <a:pt x="42705" y="19396"/>
                  </a:cubicBezTo>
                  <a:cubicBezTo>
                    <a:pt x="42705" y="15611"/>
                    <a:pt x="41756" y="12300"/>
                    <a:pt x="39858" y="9461"/>
                  </a:cubicBezTo>
                  <a:cubicBezTo>
                    <a:pt x="37960" y="6623"/>
                    <a:pt x="35587" y="4258"/>
                    <a:pt x="32266" y="2602"/>
                  </a:cubicBezTo>
                  <a:cubicBezTo>
                    <a:pt x="29181" y="946"/>
                    <a:pt x="25385" y="0"/>
                    <a:pt x="21352" y="0"/>
                  </a:cubicBezTo>
                  <a:cubicBezTo>
                    <a:pt x="17319" y="0"/>
                    <a:pt x="13523" y="946"/>
                    <a:pt x="10439" y="2602"/>
                  </a:cubicBezTo>
                  <a:cubicBezTo>
                    <a:pt x="7355" y="4258"/>
                    <a:pt x="4745" y="6623"/>
                    <a:pt x="2847" y="9461"/>
                  </a:cubicBezTo>
                  <a:cubicBezTo>
                    <a:pt x="949" y="12300"/>
                    <a:pt x="0" y="15611"/>
                    <a:pt x="0" y="19396"/>
                  </a:cubicBezTo>
                  <a:cubicBezTo>
                    <a:pt x="0" y="23180"/>
                    <a:pt x="949" y="26491"/>
                    <a:pt x="2847" y="29330"/>
                  </a:cubicBezTo>
                  <a:cubicBezTo>
                    <a:pt x="4745" y="32168"/>
                    <a:pt x="7117" y="34534"/>
                    <a:pt x="10439" y="36189"/>
                  </a:cubicBezTo>
                  <a:cubicBezTo>
                    <a:pt x="13523" y="37845"/>
                    <a:pt x="17319" y="38791"/>
                    <a:pt x="21352" y="38791"/>
                  </a:cubicBezTo>
                  <a:cubicBezTo>
                    <a:pt x="25623" y="38555"/>
                    <a:pt x="29181" y="37845"/>
                    <a:pt x="32266" y="36189"/>
                  </a:cubicBezTo>
                  <a:close/>
                  <a:moveTo>
                    <a:pt x="9253" y="25782"/>
                  </a:moveTo>
                  <a:cubicBezTo>
                    <a:pt x="8066" y="23890"/>
                    <a:pt x="7355" y="21761"/>
                    <a:pt x="7592" y="19396"/>
                  </a:cubicBezTo>
                  <a:cubicBezTo>
                    <a:pt x="7592" y="17030"/>
                    <a:pt x="8066" y="14665"/>
                    <a:pt x="9253" y="12773"/>
                  </a:cubicBezTo>
                  <a:cubicBezTo>
                    <a:pt x="10439" y="10880"/>
                    <a:pt x="12100" y="9461"/>
                    <a:pt x="14235" y="8279"/>
                  </a:cubicBezTo>
                  <a:cubicBezTo>
                    <a:pt x="16370" y="7096"/>
                    <a:pt x="18743" y="6623"/>
                    <a:pt x="21352" y="6623"/>
                  </a:cubicBezTo>
                  <a:cubicBezTo>
                    <a:pt x="23962" y="6623"/>
                    <a:pt x="26334" y="7096"/>
                    <a:pt x="28470" y="8279"/>
                  </a:cubicBezTo>
                  <a:cubicBezTo>
                    <a:pt x="30605" y="9461"/>
                    <a:pt x="32266" y="10880"/>
                    <a:pt x="33452" y="12773"/>
                  </a:cubicBezTo>
                  <a:cubicBezTo>
                    <a:pt x="34638" y="14665"/>
                    <a:pt x="35350" y="16794"/>
                    <a:pt x="35113" y="19396"/>
                  </a:cubicBezTo>
                  <a:cubicBezTo>
                    <a:pt x="35113" y="21761"/>
                    <a:pt x="34638" y="23890"/>
                    <a:pt x="33452" y="25782"/>
                  </a:cubicBezTo>
                  <a:cubicBezTo>
                    <a:pt x="32266" y="27674"/>
                    <a:pt x="30605" y="29093"/>
                    <a:pt x="28470" y="30276"/>
                  </a:cubicBezTo>
                  <a:cubicBezTo>
                    <a:pt x="26334" y="31459"/>
                    <a:pt x="23962" y="31932"/>
                    <a:pt x="21352" y="31932"/>
                  </a:cubicBezTo>
                  <a:cubicBezTo>
                    <a:pt x="18743" y="31932"/>
                    <a:pt x="16370" y="31459"/>
                    <a:pt x="14235" y="30276"/>
                  </a:cubicBezTo>
                  <a:cubicBezTo>
                    <a:pt x="12100" y="29093"/>
                    <a:pt x="10439" y="27674"/>
                    <a:pt x="9253" y="25782"/>
                  </a:cubicBezTo>
                  <a:close/>
                </a:path>
              </a:pathLst>
            </a:custGeom>
            <a:solidFill>
              <a:srgbClr val="00457C"/>
            </a:solidFill>
            <a:ln w="2358" cap="flat">
              <a:noFill/>
              <a:prstDash val="solid"/>
              <a:miter/>
            </a:ln>
          </p:spPr>
          <p:txBody>
            <a:bodyPr/>
            <a:lstStyle/>
            <a:p>
              <a:endParaRPr lang="en-IT"/>
            </a:p>
          </p:txBody>
        </p:sp>
        <p:sp>
          <p:nvSpPr>
            <p:cNvPr id="69" name="Freeform 68">
              <a:extLst>
                <a:ext uri="{FF2B5EF4-FFF2-40B4-BE49-F238E27FC236}">
                  <a16:creationId xmlns:a16="http://schemas.microsoft.com/office/drawing/2014/main" id="{FB97D3CF-0AA9-3A07-12C4-6D3892C917A4}"/>
                </a:ext>
              </a:extLst>
            </p:cNvPr>
            <p:cNvSpPr/>
            <p:nvPr/>
          </p:nvSpPr>
          <p:spPr>
            <a:xfrm>
              <a:off x="3060830" y="586737"/>
              <a:ext cx="154685" cy="146412"/>
            </a:xfrm>
            <a:custGeom>
              <a:avLst/>
              <a:gdLst>
                <a:gd name="csX0" fmla="*/ 42230 w 154685"/>
                <a:gd name="csY0" fmla="*/ 98870 h 146412"/>
                <a:gd name="csX1" fmla="*/ 67378 w 154685"/>
                <a:gd name="csY1" fmla="*/ 98870 h 146412"/>
                <a:gd name="csX2" fmla="*/ 103440 w 154685"/>
                <a:gd name="csY2" fmla="*/ 146413 h 146412"/>
                <a:gd name="csX3" fmla="*/ 154685 w 154685"/>
                <a:gd name="csY3" fmla="*/ 146413 h 146412"/>
                <a:gd name="csX4" fmla="*/ 114591 w 154685"/>
                <a:gd name="csY4" fmla="*/ 93666 h 146412"/>
                <a:gd name="csX5" fmla="*/ 117675 w 154685"/>
                <a:gd name="csY5" fmla="*/ 92247 h 146412"/>
                <a:gd name="csX6" fmla="*/ 138315 w 154685"/>
                <a:gd name="csY6" fmla="*/ 74271 h 146412"/>
                <a:gd name="csX7" fmla="*/ 145907 w 154685"/>
                <a:gd name="csY7" fmla="*/ 48016 h 146412"/>
                <a:gd name="csX8" fmla="*/ 139264 w 154685"/>
                <a:gd name="csY8" fmla="*/ 21761 h 146412"/>
                <a:gd name="csX9" fmla="*/ 119098 w 154685"/>
                <a:gd name="csY9" fmla="*/ 5440 h 146412"/>
                <a:gd name="csX10" fmla="*/ 84697 w 154685"/>
                <a:gd name="csY10" fmla="*/ 0 h 146412"/>
                <a:gd name="csX11" fmla="*/ 0 w 154685"/>
                <a:gd name="csY11" fmla="*/ 0 h 146412"/>
                <a:gd name="csX12" fmla="*/ 0 w 154685"/>
                <a:gd name="csY12" fmla="*/ 146176 h 146412"/>
                <a:gd name="csX13" fmla="*/ 42230 w 154685"/>
                <a:gd name="csY13" fmla="*/ 146176 h 146412"/>
                <a:gd name="csX14" fmla="*/ 42230 w 154685"/>
                <a:gd name="csY14" fmla="*/ 98870 h 146412"/>
                <a:gd name="csX15" fmla="*/ 42230 w 154685"/>
                <a:gd name="csY15" fmla="*/ 35716 h 146412"/>
                <a:gd name="csX16" fmla="*/ 81376 w 154685"/>
                <a:gd name="csY16" fmla="*/ 35716 h 146412"/>
                <a:gd name="csX17" fmla="*/ 91103 w 154685"/>
                <a:gd name="csY17" fmla="*/ 37372 h 146412"/>
                <a:gd name="csX18" fmla="*/ 98220 w 154685"/>
                <a:gd name="csY18" fmla="*/ 42576 h 146412"/>
                <a:gd name="csX19" fmla="*/ 100830 w 154685"/>
                <a:gd name="csY19" fmla="*/ 51564 h 146412"/>
                <a:gd name="csX20" fmla="*/ 98220 w 154685"/>
                <a:gd name="csY20" fmla="*/ 60552 h 146412"/>
                <a:gd name="csX21" fmla="*/ 91340 w 154685"/>
                <a:gd name="csY21" fmla="*/ 65756 h 146412"/>
                <a:gd name="csX22" fmla="*/ 82088 w 154685"/>
                <a:gd name="csY22" fmla="*/ 67411 h 146412"/>
                <a:gd name="csX23" fmla="*/ 42230 w 154685"/>
                <a:gd name="csY23" fmla="*/ 67411 h 146412"/>
                <a:gd name="csX24" fmla="*/ 42230 w 154685"/>
                <a:gd name="csY24" fmla="*/ 35716 h 1464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54685" h="146412">
                  <a:moveTo>
                    <a:pt x="42230" y="98870"/>
                  </a:moveTo>
                  <a:lnTo>
                    <a:pt x="67378" y="98870"/>
                  </a:lnTo>
                  <a:lnTo>
                    <a:pt x="103440" y="146413"/>
                  </a:lnTo>
                  <a:lnTo>
                    <a:pt x="154685" y="146413"/>
                  </a:lnTo>
                  <a:lnTo>
                    <a:pt x="114591" y="93666"/>
                  </a:lnTo>
                  <a:cubicBezTo>
                    <a:pt x="115540" y="93193"/>
                    <a:pt x="116726" y="92720"/>
                    <a:pt x="117675" y="92247"/>
                  </a:cubicBezTo>
                  <a:cubicBezTo>
                    <a:pt x="126453" y="87990"/>
                    <a:pt x="133333" y="82076"/>
                    <a:pt x="138315" y="74271"/>
                  </a:cubicBezTo>
                  <a:cubicBezTo>
                    <a:pt x="143298" y="66465"/>
                    <a:pt x="145907" y="57950"/>
                    <a:pt x="145907" y="48016"/>
                  </a:cubicBezTo>
                  <a:cubicBezTo>
                    <a:pt x="145907" y="37608"/>
                    <a:pt x="143772" y="28857"/>
                    <a:pt x="139264" y="21761"/>
                  </a:cubicBezTo>
                  <a:cubicBezTo>
                    <a:pt x="134757" y="14665"/>
                    <a:pt x="128114" y="9225"/>
                    <a:pt x="119098" y="5440"/>
                  </a:cubicBezTo>
                  <a:cubicBezTo>
                    <a:pt x="110083" y="1656"/>
                    <a:pt x="98695" y="0"/>
                    <a:pt x="84697" y="0"/>
                  </a:cubicBezTo>
                  <a:lnTo>
                    <a:pt x="0" y="0"/>
                  </a:lnTo>
                  <a:lnTo>
                    <a:pt x="0" y="146176"/>
                  </a:lnTo>
                  <a:lnTo>
                    <a:pt x="42230" y="146176"/>
                  </a:lnTo>
                  <a:lnTo>
                    <a:pt x="42230" y="98870"/>
                  </a:lnTo>
                  <a:close/>
                  <a:moveTo>
                    <a:pt x="42230" y="35716"/>
                  </a:moveTo>
                  <a:lnTo>
                    <a:pt x="81376" y="35716"/>
                  </a:lnTo>
                  <a:cubicBezTo>
                    <a:pt x="84935" y="35716"/>
                    <a:pt x="88019" y="36189"/>
                    <a:pt x="91103" y="37372"/>
                  </a:cubicBezTo>
                  <a:cubicBezTo>
                    <a:pt x="93950" y="38555"/>
                    <a:pt x="96323" y="40210"/>
                    <a:pt x="98220" y="42576"/>
                  </a:cubicBezTo>
                  <a:cubicBezTo>
                    <a:pt x="99881" y="44941"/>
                    <a:pt x="100830" y="48016"/>
                    <a:pt x="100830" y="51564"/>
                  </a:cubicBezTo>
                  <a:cubicBezTo>
                    <a:pt x="100830" y="55112"/>
                    <a:pt x="99881" y="58187"/>
                    <a:pt x="98220" y="60552"/>
                  </a:cubicBezTo>
                  <a:cubicBezTo>
                    <a:pt x="96560" y="62917"/>
                    <a:pt x="94187" y="64573"/>
                    <a:pt x="91340" y="65756"/>
                  </a:cubicBezTo>
                  <a:cubicBezTo>
                    <a:pt x="88493" y="66938"/>
                    <a:pt x="85409" y="67411"/>
                    <a:pt x="82088" y="67411"/>
                  </a:cubicBezTo>
                  <a:lnTo>
                    <a:pt x="42230" y="67411"/>
                  </a:lnTo>
                  <a:lnTo>
                    <a:pt x="42230" y="35716"/>
                  </a:lnTo>
                  <a:close/>
                </a:path>
              </a:pathLst>
            </a:custGeom>
            <a:solidFill>
              <a:srgbClr val="00457C"/>
            </a:solidFill>
            <a:ln w="2358" cap="flat">
              <a:noFill/>
              <a:prstDash val="solid"/>
              <a:miter/>
            </a:ln>
          </p:spPr>
          <p:txBody>
            <a:bodyPr/>
            <a:lstStyle/>
            <a:p>
              <a:endParaRPr lang="en-IT"/>
            </a:p>
          </p:txBody>
        </p:sp>
        <p:sp>
          <p:nvSpPr>
            <p:cNvPr id="70" name="Freeform 69">
              <a:extLst>
                <a:ext uri="{FF2B5EF4-FFF2-40B4-BE49-F238E27FC236}">
                  <a16:creationId xmlns:a16="http://schemas.microsoft.com/office/drawing/2014/main" id="{1686D250-6D8C-5E52-8126-2C7A048CBF13}"/>
                </a:ext>
              </a:extLst>
            </p:cNvPr>
            <p:cNvSpPr/>
            <p:nvPr/>
          </p:nvSpPr>
          <p:spPr>
            <a:xfrm>
              <a:off x="2713737" y="586973"/>
              <a:ext cx="142585" cy="146176"/>
            </a:xfrm>
            <a:custGeom>
              <a:avLst/>
              <a:gdLst>
                <a:gd name="csX0" fmla="*/ 43416 w 142585"/>
                <a:gd name="csY0" fmla="*/ 89409 h 146176"/>
                <a:gd name="csX1" fmla="*/ 131198 w 142585"/>
                <a:gd name="csY1" fmla="*/ 89409 h 146176"/>
                <a:gd name="csX2" fmla="*/ 131198 w 142585"/>
                <a:gd name="csY2" fmla="*/ 55112 h 146176"/>
                <a:gd name="csX3" fmla="*/ 43416 w 142585"/>
                <a:gd name="csY3" fmla="*/ 55112 h 146176"/>
                <a:gd name="csX4" fmla="*/ 43416 w 142585"/>
                <a:gd name="csY4" fmla="*/ 36662 h 146176"/>
                <a:gd name="csX5" fmla="*/ 138790 w 142585"/>
                <a:gd name="csY5" fmla="*/ 36662 h 146176"/>
                <a:gd name="csX6" fmla="*/ 138790 w 142585"/>
                <a:gd name="csY6" fmla="*/ 0 h 146176"/>
                <a:gd name="csX7" fmla="*/ 0 w 142585"/>
                <a:gd name="csY7" fmla="*/ 0 h 146176"/>
                <a:gd name="csX8" fmla="*/ 0 w 142585"/>
                <a:gd name="csY8" fmla="*/ 146176 h 146176"/>
                <a:gd name="csX9" fmla="*/ 142586 w 142585"/>
                <a:gd name="csY9" fmla="*/ 146176 h 146176"/>
                <a:gd name="csX10" fmla="*/ 142586 w 142585"/>
                <a:gd name="csY10" fmla="*/ 109750 h 146176"/>
                <a:gd name="csX11" fmla="*/ 43416 w 142585"/>
                <a:gd name="csY11" fmla="*/ 109750 h 1461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42585" h="146176">
                  <a:moveTo>
                    <a:pt x="43416" y="89409"/>
                  </a:moveTo>
                  <a:lnTo>
                    <a:pt x="131198" y="89409"/>
                  </a:lnTo>
                  <a:lnTo>
                    <a:pt x="131198" y="55112"/>
                  </a:lnTo>
                  <a:lnTo>
                    <a:pt x="43416" y="55112"/>
                  </a:lnTo>
                  <a:lnTo>
                    <a:pt x="43416" y="36662"/>
                  </a:lnTo>
                  <a:lnTo>
                    <a:pt x="138790" y="36662"/>
                  </a:lnTo>
                  <a:lnTo>
                    <a:pt x="138790" y="0"/>
                  </a:lnTo>
                  <a:lnTo>
                    <a:pt x="0" y="0"/>
                  </a:lnTo>
                  <a:lnTo>
                    <a:pt x="0" y="146176"/>
                  </a:lnTo>
                  <a:lnTo>
                    <a:pt x="142586" y="146176"/>
                  </a:lnTo>
                  <a:lnTo>
                    <a:pt x="142586" y="109750"/>
                  </a:lnTo>
                  <a:lnTo>
                    <a:pt x="43416" y="109750"/>
                  </a:lnTo>
                  <a:close/>
                </a:path>
              </a:pathLst>
            </a:custGeom>
            <a:solidFill>
              <a:srgbClr val="00457C"/>
            </a:solidFill>
            <a:ln w="2358" cap="flat">
              <a:noFill/>
              <a:prstDash val="solid"/>
              <a:miter/>
            </a:ln>
          </p:spPr>
          <p:txBody>
            <a:bodyPr/>
            <a:lstStyle/>
            <a:p>
              <a:endParaRPr lang="en-IT"/>
            </a:p>
          </p:txBody>
        </p:sp>
        <p:sp>
          <p:nvSpPr>
            <p:cNvPr id="71" name="Freeform 70">
              <a:extLst>
                <a:ext uri="{FF2B5EF4-FFF2-40B4-BE49-F238E27FC236}">
                  <a16:creationId xmlns:a16="http://schemas.microsoft.com/office/drawing/2014/main" id="{E6BA1B71-A184-8E3F-D0AF-53F90CEDA2CF}"/>
                </a:ext>
              </a:extLst>
            </p:cNvPr>
            <p:cNvSpPr/>
            <p:nvPr/>
          </p:nvSpPr>
          <p:spPr>
            <a:xfrm>
              <a:off x="2525600" y="582716"/>
              <a:ext cx="166073" cy="152799"/>
            </a:xfrm>
            <a:custGeom>
              <a:avLst/>
              <a:gdLst>
                <a:gd name="csX0" fmla="*/ 133570 w 166073"/>
                <a:gd name="csY0" fmla="*/ 101945 h 152799"/>
                <a:gd name="csX1" fmla="*/ 118149 w 166073"/>
                <a:gd name="csY1" fmla="*/ 109514 h 152799"/>
                <a:gd name="csX2" fmla="*/ 97509 w 166073"/>
                <a:gd name="csY2" fmla="*/ 112825 h 152799"/>
                <a:gd name="csX3" fmla="*/ 78766 w 166073"/>
                <a:gd name="csY3" fmla="*/ 110697 h 152799"/>
                <a:gd name="csX4" fmla="*/ 62396 w 166073"/>
                <a:gd name="csY4" fmla="*/ 104074 h 152799"/>
                <a:gd name="csX5" fmla="*/ 50771 w 166073"/>
                <a:gd name="csY5" fmla="*/ 92720 h 152799"/>
                <a:gd name="csX6" fmla="*/ 46501 w 166073"/>
                <a:gd name="csY6" fmla="*/ 76873 h 152799"/>
                <a:gd name="csX7" fmla="*/ 50534 w 166073"/>
                <a:gd name="csY7" fmla="*/ 60552 h 152799"/>
                <a:gd name="csX8" fmla="*/ 61210 w 166073"/>
                <a:gd name="csY8" fmla="*/ 49198 h 152799"/>
                <a:gd name="csX9" fmla="*/ 75919 w 166073"/>
                <a:gd name="csY9" fmla="*/ 42576 h 152799"/>
                <a:gd name="csX10" fmla="*/ 92052 w 166073"/>
                <a:gd name="csY10" fmla="*/ 40447 h 152799"/>
                <a:gd name="csX11" fmla="*/ 112930 w 166073"/>
                <a:gd name="csY11" fmla="*/ 42812 h 152799"/>
                <a:gd name="csX12" fmla="*/ 128351 w 166073"/>
                <a:gd name="csY12" fmla="*/ 48962 h 152799"/>
                <a:gd name="csX13" fmla="*/ 139264 w 166073"/>
                <a:gd name="csY13" fmla="*/ 56294 h 152799"/>
                <a:gd name="csX14" fmla="*/ 164650 w 166073"/>
                <a:gd name="csY14" fmla="*/ 21288 h 152799"/>
                <a:gd name="csX15" fmla="*/ 144958 w 166073"/>
                <a:gd name="csY15" fmla="*/ 10171 h 152799"/>
                <a:gd name="csX16" fmla="*/ 120996 w 166073"/>
                <a:gd name="csY16" fmla="*/ 2602 h 152799"/>
                <a:gd name="csX17" fmla="*/ 94425 w 166073"/>
                <a:gd name="csY17" fmla="*/ 0 h 152799"/>
                <a:gd name="csX18" fmla="*/ 57177 w 166073"/>
                <a:gd name="csY18" fmla="*/ 5440 h 152799"/>
                <a:gd name="csX19" fmla="*/ 27283 w 166073"/>
                <a:gd name="csY19" fmla="*/ 21051 h 152799"/>
                <a:gd name="csX20" fmla="*/ 7117 w 166073"/>
                <a:gd name="csY20" fmla="*/ 45177 h 152799"/>
                <a:gd name="csX21" fmla="*/ 0 w 166073"/>
                <a:gd name="csY21" fmla="*/ 76400 h 152799"/>
                <a:gd name="csX22" fmla="*/ 7117 w 166073"/>
                <a:gd name="csY22" fmla="*/ 107622 h 152799"/>
                <a:gd name="csX23" fmla="*/ 27283 w 166073"/>
                <a:gd name="csY23" fmla="*/ 131748 h 152799"/>
                <a:gd name="csX24" fmla="*/ 57651 w 166073"/>
                <a:gd name="csY24" fmla="*/ 147359 h 152799"/>
                <a:gd name="csX25" fmla="*/ 95136 w 166073"/>
                <a:gd name="csY25" fmla="*/ 152799 h 152799"/>
                <a:gd name="csX26" fmla="*/ 124080 w 166073"/>
                <a:gd name="csY26" fmla="*/ 149015 h 152799"/>
                <a:gd name="csX27" fmla="*/ 148754 w 166073"/>
                <a:gd name="csY27" fmla="*/ 139553 h 152799"/>
                <a:gd name="csX28" fmla="*/ 166073 w 166073"/>
                <a:gd name="csY28" fmla="*/ 128909 h 152799"/>
                <a:gd name="csX29" fmla="*/ 144958 w 166073"/>
                <a:gd name="csY29" fmla="*/ 94612 h 152799"/>
                <a:gd name="csX30" fmla="*/ 133570 w 166073"/>
                <a:gd name="csY30" fmla="*/ 101945 h 1527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166073" h="152799">
                  <a:moveTo>
                    <a:pt x="133570" y="101945"/>
                  </a:moveTo>
                  <a:cubicBezTo>
                    <a:pt x="129063" y="104783"/>
                    <a:pt x="124080" y="107385"/>
                    <a:pt x="118149" y="109514"/>
                  </a:cubicBezTo>
                  <a:cubicBezTo>
                    <a:pt x="112218" y="111643"/>
                    <a:pt x="105338" y="112825"/>
                    <a:pt x="97509" y="112825"/>
                  </a:cubicBezTo>
                  <a:cubicBezTo>
                    <a:pt x="91103" y="112825"/>
                    <a:pt x="84935" y="112116"/>
                    <a:pt x="78766" y="110697"/>
                  </a:cubicBezTo>
                  <a:cubicBezTo>
                    <a:pt x="72598" y="109277"/>
                    <a:pt x="67141" y="106912"/>
                    <a:pt x="62396" y="104074"/>
                  </a:cubicBezTo>
                  <a:cubicBezTo>
                    <a:pt x="57414" y="100999"/>
                    <a:pt x="53618" y="97214"/>
                    <a:pt x="50771" y="92720"/>
                  </a:cubicBezTo>
                  <a:cubicBezTo>
                    <a:pt x="47924" y="88226"/>
                    <a:pt x="46501" y="83022"/>
                    <a:pt x="46501" y="76873"/>
                  </a:cubicBezTo>
                  <a:cubicBezTo>
                    <a:pt x="46501" y="70723"/>
                    <a:pt x="47924" y="65283"/>
                    <a:pt x="50534" y="60552"/>
                  </a:cubicBezTo>
                  <a:cubicBezTo>
                    <a:pt x="53143" y="56058"/>
                    <a:pt x="56702" y="52273"/>
                    <a:pt x="61210" y="49198"/>
                  </a:cubicBezTo>
                  <a:cubicBezTo>
                    <a:pt x="65718" y="46124"/>
                    <a:pt x="70463" y="43995"/>
                    <a:pt x="75919" y="42576"/>
                  </a:cubicBezTo>
                  <a:cubicBezTo>
                    <a:pt x="81139" y="41156"/>
                    <a:pt x="86595" y="40447"/>
                    <a:pt x="92052" y="40447"/>
                  </a:cubicBezTo>
                  <a:cubicBezTo>
                    <a:pt x="100118" y="40447"/>
                    <a:pt x="106999" y="41156"/>
                    <a:pt x="112930" y="42812"/>
                  </a:cubicBezTo>
                  <a:cubicBezTo>
                    <a:pt x="118861" y="44468"/>
                    <a:pt x="124080" y="46360"/>
                    <a:pt x="128351" y="48962"/>
                  </a:cubicBezTo>
                  <a:cubicBezTo>
                    <a:pt x="132859" y="51327"/>
                    <a:pt x="136417" y="53929"/>
                    <a:pt x="139264" y="56294"/>
                  </a:cubicBezTo>
                  <a:lnTo>
                    <a:pt x="164650" y="21288"/>
                  </a:lnTo>
                  <a:cubicBezTo>
                    <a:pt x="158956" y="17030"/>
                    <a:pt x="152550" y="13482"/>
                    <a:pt x="144958" y="10171"/>
                  </a:cubicBezTo>
                  <a:cubicBezTo>
                    <a:pt x="137366" y="6859"/>
                    <a:pt x="129537" y="4494"/>
                    <a:pt x="120996" y="2602"/>
                  </a:cubicBezTo>
                  <a:cubicBezTo>
                    <a:pt x="112455" y="710"/>
                    <a:pt x="103677" y="0"/>
                    <a:pt x="94425" y="0"/>
                  </a:cubicBezTo>
                  <a:cubicBezTo>
                    <a:pt x="80901" y="0"/>
                    <a:pt x="68565" y="1892"/>
                    <a:pt x="57177" y="5440"/>
                  </a:cubicBezTo>
                  <a:cubicBezTo>
                    <a:pt x="45789" y="8988"/>
                    <a:pt x="35824" y="14192"/>
                    <a:pt x="27283" y="21051"/>
                  </a:cubicBezTo>
                  <a:cubicBezTo>
                    <a:pt x="18743" y="27911"/>
                    <a:pt x="12100" y="35953"/>
                    <a:pt x="7117" y="45177"/>
                  </a:cubicBezTo>
                  <a:cubicBezTo>
                    <a:pt x="2372" y="54402"/>
                    <a:pt x="0" y="64809"/>
                    <a:pt x="0" y="76400"/>
                  </a:cubicBezTo>
                  <a:cubicBezTo>
                    <a:pt x="0" y="87753"/>
                    <a:pt x="2372" y="98160"/>
                    <a:pt x="7117" y="107622"/>
                  </a:cubicBezTo>
                  <a:cubicBezTo>
                    <a:pt x="11862" y="116846"/>
                    <a:pt x="18743" y="124888"/>
                    <a:pt x="27283" y="131748"/>
                  </a:cubicBezTo>
                  <a:cubicBezTo>
                    <a:pt x="36062" y="138607"/>
                    <a:pt x="46026" y="143811"/>
                    <a:pt x="57651" y="147359"/>
                  </a:cubicBezTo>
                  <a:cubicBezTo>
                    <a:pt x="69276" y="150907"/>
                    <a:pt x="81613" y="152799"/>
                    <a:pt x="95136" y="152799"/>
                  </a:cubicBezTo>
                  <a:cubicBezTo>
                    <a:pt x="105338" y="152799"/>
                    <a:pt x="115065" y="151616"/>
                    <a:pt x="124080" y="149015"/>
                  </a:cubicBezTo>
                  <a:cubicBezTo>
                    <a:pt x="133333" y="146413"/>
                    <a:pt x="141400" y="143338"/>
                    <a:pt x="148754" y="139553"/>
                  </a:cubicBezTo>
                  <a:cubicBezTo>
                    <a:pt x="156109" y="135769"/>
                    <a:pt x="161803" y="132221"/>
                    <a:pt x="166073" y="128909"/>
                  </a:cubicBezTo>
                  <a:lnTo>
                    <a:pt x="144958" y="94612"/>
                  </a:lnTo>
                  <a:cubicBezTo>
                    <a:pt x="141874" y="96505"/>
                    <a:pt x="138078" y="99106"/>
                    <a:pt x="133570" y="101945"/>
                  </a:cubicBezTo>
                  <a:close/>
                </a:path>
              </a:pathLst>
            </a:custGeom>
            <a:solidFill>
              <a:srgbClr val="00457C"/>
            </a:solidFill>
            <a:ln w="2358" cap="flat">
              <a:noFill/>
              <a:prstDash val="solid"/>
              <a:miter/>
            </a:ln>
          </p:spPr>
          <p:txBody>
            <a:bodyPr/>
            <a:lstStyle/>
            <a:p>
              <a:endParaRPr lang="en-IT"/>
            </a:p>
          </p:txBody>
        </p:sp>
        <p:sp>
          <p:nvSpPr>
            <p:cNvPr id="72" name="Freeform 71">
              <a:extLst>
                <a:ext uri="{FF2B5EF4-FFF2-40B4-BE49-F238E27FC236}">
                  <a16:creationId xmlns:a16="http://schemas.microsoft.com/office/drawing/2014/main" id="{1844D7A5-34CC-3409-70E0-072D9A68976D}"/>
                </a:ext>
              </a:extLst>
            </p:cNvPr>
            <p:cNvSpPr/>
            <p:nvPr/>
          </p:nvSpPr>
          <p:spPr>
            <a:xfrm>
              <a:off x="2887165" y="586973"/>
              <a:ext cx="142823" cy="146176"/>
            </a:xfrm>
            <a:custGeom>
              <a:avLst/>
              <a:gdLst>
                <a:gd name="csX0" fmla="*/ 142823 w 142823"/>
                <a:gd name="csY0" fmla="*/ 109750 h 146176"/>
                <a:gd name="csX1" fmla="*/ 43416 w 142823"/>
                <a:gd name="csY1" fmla="*/ 109750 h 146176"/>
                <a:gd name="csX2" fmla="*/ 43416 w 142823"/>
                <a:gd name="csY2" fmla="*/ 89409 h 146176"/>
                <a:gd name="csX3" fmla="*/ 131198 w 142823"/>
                <a:gd name="csY3" fmla="*/ 89409 h 146176"/>
                <a:gd name="csX4" fmla="*/ 131198 w 142823"/>
                <a:gd name="csY4" fmla="*/ 55112 h 146176"/>
                <a:gd name="csX5" fmla="*/ 43416 w 142823"/>
                <a:gd name="csY5" fmla="*/ 55112 h 146176"/>
                <a:gd name="csX6" fmla="*/ 43416 w 142823"/>
                <a:gd name="csY6" fmla="*/ 36662 h 146176"/>
                <a:gd name="csX7" fmla="*/ 139027 w 142823"/>
                <a:gd name="csY7" fmla="*/ 36662 h 146176"/>
                <a:gd name="csX8" fmla="*/ 139027 w 142823"/>
                <a:gd name="csY8" fmla="*/ 0 h 146176"/>
                <a:gd name="csX9" fmla="*/ 0 w 142823"/>
                <a:gd name="csY9" fmla="*/ 0 h 146176"/>
                <a:gd name="csX10" fmla="*/ 0 w 142823"/>
                <a:gd name="csY10" fmla="*/ 146176 h 146176"/>
                <a:gd name="csX11" fmla="*/ 142823 w 142823"/>
                <a:gd name="csY11" fmla="*/ 146176 h 1461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42823" h="146176">
                  <a:moveTo>
                    <a:pt x="142823" y="109750"/>
                  </a:moveTo>
                  <a:lnTo>
                    <a:pt x="43416" y="109750"/>
                  </a:lnTo>
                  <a:lnTo>
                    <a:pt x="43416" y="89409"/>
                  </a:lnTo>
                  <a:lnTo>
                    <a:pt x="131198" y="89409"/>
                  </a:lnTo>
                  <a:lnTo>
                    <a:pt x="131198" y="55112"/>
                  </a:lnTo>
                  <a:lnTo>
                    <a:pt x="43416" y="55112"/>
                  </a:lnTo>
                  <a:lnTo>
                    <a:pt x="43416" y="36662"/>
                  </a:lnTo>
                  <a:lnTo>
                    <a:pt x="139027" y="36662"/>
                  </a:lnTo>
                  <a:lnTo>
                    <a:pt x="139027" y="0"/>
                  </a:lnTo>
                  <a:lnTo>
                    <a:pt x="0" y="0"/>
                  </a:lnTo>
                  <a:lnTo>
                    <a:pt x="0" y="146176"/>
                  </a:lnTo>
                  <a:lnTo>
                    <a:pt x="142823" y="146176"/>
                  </a:lnTo>
                  <a:close/>
                </a:path>
              </a:pathLst>
            </a:custGeom>
            <a:solidFill>
              <a:srgbClr val="00457C"/>
            </a:solidFill>
            <a:ln w="2358" cap="flat">
              <a:noFill/>
              <a:prstDash val="solid"/>
              <a:miter/>
            </a:ln>
          </p:spPr>
          <p:txBody>
            <a:bodyPr/>
            <a:lstStyle/>
            <a:p>
              <a:endParaRPr lang="en-IT"/>
            </a:p>
          </p:txBody>
        </p:sp>
      </p:grpSp>
      <p:pic>
        <p:nvPicPr>
          <p:cNvPr id="73" name="Picture 72">
            <a:extLst>
              <a:ext uri="{FF2B5EF4-FFF2-40B4-BE49-F238E27FC236}">
                <a16:creationId xmlns:a16="http://schemas.microsoft.com/office/drawing/2014/main" id="{5EF20201-6631-7A96-6454-5327EA696CF8}"/>
              </a:ext>
            </a:extLst>
          </p:cNvPr>
          <p:cNvPicPr>
            <a:picLocks noChangeAspect="1"/>
          </p:cNvPicPr>
          <p:nvPr/>
        </p:nvPicPr>
        <p:blipFill>
          <a:blip r:embed="rId8"/>
          <a:stretch>
            <a:fillRect/>
          </a:stretch>
        </p:blipFill>
        <p:spPr>
          <a:xfrm>
            <a:off x="4446313" y="422824"/>
            <a:ext cx="2090055" cy="637212"/>
          </a:xfrm>
          <a:prstGeom prst="rect">
            <a:avLst/>
          </a:prstGeom>
        </p:spPr>
      </p:pic>
    </p:spTree>
    <p:extLst>
      <p:ext uri="{BB962C8B-B14F-4D97-AF65-F5344CB8AC3E}">
        <p14:creationId xmlns:p14="http://schemas.microsoft.com/office/powerpoint/2010/main" val="297098710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2">
            <a:extLst>
              <a:ext uri="{FF2B5EF4-FFF2-40B4-BE49-F238E27FC236}">
                <a16:creationId xmlns:a16="http://schemas.microsoft.com/office/drawing/2014/main" id="{8D292034-A2E5-4156-D56E-E8D054D14F8C}"/>
              </a:ext>
            </a:extLst>
          </p:cNvPr>
          <p:cNvSpPr txBox="1">
            <a:spLocks/>
          </p:cNvSpPr>
          <p:nvPr/>
        </p:nvSpPr>
        <p:spPr>
          <a:xfrm>
            <a:off x="2532085" y="4360106"/>
            <a:ext cx="7191375" cy="639763"/>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3600" i="1" kern="1200">
                <a:solidFill>
                  <a:srgbClr val="44B5C2"/>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Tx/>
            </a:pPr>
            <a:r>
              <a:rPr lang="en-US" dirty="0"/>
              <a:t>ipa@mit.edu</a:t>
            </a:r>
          </a:p>
        </p:txBody>
      </p:sp>
      <p:pic>
        <p:nvPicPr>
          <p:cNvPr id="3" name="Picture 2">
            <a:extLst>
              <a:ext uri="{FF2B5EF4-FFF2-40B4-BE49-F238E27FC236}">
                <a16:creationId xmlns:a16="http://schemas.microsoft.com/office/drawing/2014/main" id="{DC494D61-DB17-C937-FD97-C2CA6B64B033}"/>
              </a:ext>
            </a:extLst>
          </p:cNvPr>
          <p:cNvPicPr>
            <a:picLocks noChangeAspect="1"/>
          </p:cNvPicPr>
          <p:nvPr/>
        </p:nvPicPr>
        <p:blipFill>
          <a:blip r:embed="rId2"/>
          <a:stretch>
            <a:fillRect/>
          </a:stretch>
        </p:blipFill>
        <p:spPr>
          <a:xfrm>
            <a:off x="3277461" y="3202351"/>
            <a:ext cx="1568860" cy="429123"/>
          </a:xfrm>
          <a:prstGeom prst="rect">
            <a:avLst/>
          </a:prstGeom>
        </p:spPr>
      </p:pic>
      <p:sp>
        <p:nvSpPr>
          <p:cNvPr id="4" name="Freeform 3">
            <a:extLst>
              <a:ext uri="{FF2B5EF4-FFF2-40B4-BE49-F238E27FC236}">
                <a16:creationId xmlns:a16="http://schemas.microsoft.com/office/drawing/2014/main" id="{E1BD8782-E87F-6451-609E-17723CBA07B2}"/>
              </a:ext>
            </a:extLst>
          </p:cNvPr>
          <p:cNvSpPr/>
          <p:nvPr/>
        </p:nvSpPr>
        <p:spPr>
          <a:xfrm>
            <a:off x="6586962" y="3208809"/>
            <a:ext cx="201267" cy="201567"/>
          </a:xfrm>
          <a:custGeom>
            <a:avLst/>
            <a:gdLst>
              <a:gd name="csX0" fmla="*/ 200813 w 201267"/>
              <a:gd name="csY0" fmla="*/ 454 h 201567"/>
              <a:gd name="csX1" fmla="*/ 60790 w 201267"/>
              <a:gd name="csY1" fmla="*/ 104642 h 201567"/>
              <a:gd name="csX2" fmla="*/ 0 w 201267"/>
              <a:gd name="csY2" fmla="*/ 184997 h 201567"/>
              <a:gd name="csX3" fmla="*/ 4098 w 201267"/>
              <a:gd name="csY3" fmla="*/ 189083 h 201567"/>
              <a:gd name="csX4" fmla="*/ 34380 w 201267"/>
              <a:gd name="csY4" fmla="*/ 152084 h 201567"/>
              <a:gd name="csX5" fmla="*/ 102228 w 201267"/>
              <a:gd name="csY5" fmla="*/ 99195 h 201567"/>
              <a:gd name="csX6" fmla="*/ 49406 w 201267"/>
              <a:gd name="csY6" fmla="*/ 167292 h 201567"/>
              <a:gd name="csX7" fmla="*/ 12522 w 201267"/>
              <a:gd name="csY7" fmla="*/ 197482 h 201567"/>
              <a:gd name="csX8" fmla="*/ 16621 w 201267"/>
              <a:gd name="csY8" fmla="*/ 201568 h 201567"/>
              <a:gd name="csX9" fmla="*/ 96991 w 201267"/>
              <a:gd name="csY9" fmla="*/ 140734 h 201567"/>
              <a:gd name="csX10" fmla="*/ 200813 w 201267"/>
              <a:gd name="csY10" fmla="*/ 454 h 2015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01267" h="201567">
                <a:moveTo>
                  <a:pt x="200813" y="454"/>
                </a:moveTo>
                <a:cubicBezTo>
                  <a:pt x="194438" y="-5902"/>
                  <a:pt x="109286" y="55839"/>
                  <a:pt x="60790" y="104642"/>
                </a:cubicBezTo>
                <a:cubicBezTo>
                  <a:pt x="30281" y="135059"/>
                  <a:pt x="5237" y="170243"/>
                  <a:pt x="0" y="184997"/>
                </a:cubicBezTo>
                <a:lnTo>
                  <a:pt x="4098" y="189083"/>
                </a:lnTo>
                <a:cubicBezTo>
                  <a:pt x="7741" y="181365"/>
                  <a:pt x="17076" y="169335"/>
                  <a:pt x="34380" y="152084"/>
                </a:cubicBezTo>
                <a:cubicBezTo>
                  <a:pt x="61701" y="124845"/>
                  <a:pt x="99723" y="96471"/>
                  <a:pt x="102228" y="99195"/>
                </a:cubicBezTo>
                <a:cubicBezTo>
                  <a:pt x="104960" y="101918"/>
                  <a:pt x="76728" y="139826"/>
                  <a:pt x="49406" y="167292"/>
                </a:cubicBezTo>
                <a:cubicBezTo>
                  <a:pt x="32330" y="184316"/>
                  <a:pt x="20263" y="193850"/>
                  <a:pt x="12522" y="197482"/>
                </a:cubicBezTo>
                <a:lnTo>
                  <a:pt x="16621" y="201568"/>
                </a:lnTo>
                <a:cubicBezTo>
                  <a:pt x="31420" y="196347"/>
                  <a:pt x="66482" y="171151"/>
                  <a:pt x="96991" y="140734"/>
                </a:cubicBezTo>
                <a:cubicBezTo>
                  <a:pt x="145259" y="91931"/>
                  <a:pt x="207188" y="6809"/>
                  <a:pt x="200813" y="454"/>
                </a:cubicBezTo>
              </a:path>
            </a:pathLst>
          </a:custGeom>
          <a:solidFill>
            <a:srgbClr val="00B4EC"/>
          </a:solidFill>
          <a:ln w="2267" cap="flat">
            <a:noFill/>
            <a:prstDash val="solid"/>
            <a:miter/>
          </a:ln>
        </p:spPr>
        <p:txBody>
          <a:bodyPr/>
          <a:lstStyle/>
          <a:p>
            <a:endParaRPr lang="en-IT"/>
          </a:p>
        </p:txBody>
      </p:sp>
      <p:sp>
        <p:nvSpPr>
          <p:cNvPr id="5" name="Freeform 4">
            <a:extLst>
              <a:ext uri="{FF2B5EF4-FFF2-40B4-BE49-F238E27FC236}">
                <a16:creationId xmlns:a16="http://schemas.microsoft.com/office/drawing/2014/main" id="{A1F8BC07-05F5-C1EE-3711-FB49FF975CA6}"/>
              </a:ext>
            </a:extLst>
          </p:cNvPr>
          <p:cNvSpPr/>
          <p:nvPr/>
        </p:nvSpPr>
        <p:spPr>
          <a:xfrm>
            <a:off x="6576489" y="3456456"/>
            <a:ext cx="282930" cy="169731"/>
          </a:xfrm>
          <a:custGeom>
            <a:avLst/>
            <a:gdLst>
              <a:gd name="csX0" fmla="*/ 282777 w 282930"/>
              <a:gd name="csY0" fmla="*/ 168881 h 169731"/>
              <a:gd name="csX1" fmla="*/ 119987 w 282930"/>
              <a:gd name="csY1" fmla="*/ 46306 h 169731"/>
              <a:gd name="csX2" fmla="*/ 11384 w 282930"/>
              <a:gd name="csY2" fmla="*/ 0 h 169731"/>
              <a:gd name="csX3" fmla="*/ 8652 w 282930"/>
              <a:gd name="csY3" fmla="*/ 4994 h 169731"/>
              <a:gd name="csX4" fmla="*/ 59424 w 282930"/>
              <a:gd name="csY4" fmla="*/ 28601 h 169731"/>
              <a:gd name="csX5" fmla="*/ 140933 w 282930"/>
              <a:gd name="csY5" fmla="*/ 87619 h 169731"/>
              <a:gd name="csX6" fmla="*/ 48723 w 282930"/>
              <a:gd name="csY6" fmla="*/ 46987 h 169731"/>
              <a:gd name="csX7" fmla="*/ 2732 w 282930"/>
              <a:gd name="csY7" fmla="*/ 15208 h 169731"/>
              <a:gd name="csX8" fmla="*/ 0 w 282930"/>
              <a:gd name="csY8" fmla="*/ 20202 h 169731"/>
              <a:gd name="csX9" fmla="*/ 94714 w 282930"/>
              <a:gd name="csY9" fmla="*/ 90342 h 169731"/>
              <a:gd name="csX10" fmla="*/ 282777 w 282930"/>
              <a:gd name="csY10" fmla="*/ 168881 h 1697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82930" h="169731">
                <a:moveTo>
                  <a:pt x="282777" y="168881"/>
                </a:moveTo>
                <a:cubicBezTo>
                  <a:pt x="287331" y="161164"/>
                  <a:pt x="189884" y="86484"/>
                  <a:pt x="119987" y="46306"/>
                </a:cubicBezTo>
                <a:cubicBezTo>
                  <a:pt x="76272" y="21110"/>
                  <a:pt x="29371" y="2497"/>
                  <a:pt x="11384" y="0"/>
                </a:cubicBezTo>
                <a:lnTo>
                  <a:pt x="8652" y="4994"/>
                </a:lnTo>
                <a:cubicBezTo>
                  <a:pt x="18214" y="7264"/>
                  <a:pt x="34607" y="14527"/>
                  <a:pt x="59424" y="28601"/>
                </a:cubicBezTo>
                <a:cubicBezTo>
                  <a:pt x="98812" y="51073"/>
                  <a:pt x="142755" y="84441"/>
                  <a:pt x="140933" y="87619"/>
                </a:cubicBezTo>
                <a:cubicBezTo>
                  <a:pt x="139112" y="90796"/>
                  <a:pt x="87884" y="69686"/>
                  <a:pt x="48723" y="46987"/>
                </a:cubicBezTo>
                <a:cubicBezTo>
                  <a:pt x="24134" y="32914"/>
                  <a:pt x="9562" y="22245"/>
                  <a:pt x="2732" y="15208"/>
                </a:cubicBezTo>
                <a:lnTo>
                  <a:pt x="0" y="20202"/>
                </a:lnTo>
                <a:cubicBezTo>
                  <a:pt x="11156" y="34276"/>
                  <a:pt x="50772" y="65146"/>
                  <a:pt x="94714" y="90342"/>
                </a:cubicBezTo>
                <a:cubicBezTo>
                  <a:pt x="164384" y="130293"/>
                  <a:pt x="278451" y="176599"/>
                  <a:pt x="282777" y="168881"/>
                </a:cubicBezTo>
              </a:path>
            </a:pathLst>
          </a:custGeom>
          <a:solidFill>
            <a:srgbClr val="00B4EC"/>
          </a:solidFill>
          <a:ln w="2267" cap="flat">
            <a:noFill/>
            <a:prstDash val="solid"/>
            <a:miter/>
          </a:ln>
        </p:spPr>
        <p:txBody>
          <a:bodyPr/>
          <a:lstStyle/>
          <a:p>
            <a:endParaRPr lang="en-IT"/>
          </a:p>
        </p:txBody>
      </p:sp>
      <p:sp>
        <p:nvSpPr>
          <p:cNvPr id="6" name="Freeform 5">
            <a:extLst>
              <a:ext uri="{FF2B5EF4-FFF2-40B4-BE49-F238E27FC236}">
                <a16:creationId xmlns:a16="http://schemas.microsoft.com/office/drawing/2014/main" id="{96C8EAC0-76F0-3E80-30A7-3E17FA659706}"/>
              </a:ext>
            </a:extLst>
          </p:cNvPr>
          <p:cNvSpPr/>
          <p:nvPr/>
        </p:nvSpPr>
        <p:spPr>
          <a:xfrm>
            <a:off x="6269238" y="3466898"/>
            <a:ext cx="261032" cy="259337"/>
          </a:xfrm>
          <a:custGeom>
            <a:avLst/>
            <a:gdLst>
              <a:gd name="csX0" fmla="*/ 341 w 261032"/>
              <a:gd name="csY0" fmla="*/ 258997 h 259337"/>
              <a:gd name="csX1" fmla="*/ 142184 w 261032"/>
              <a:gd name="csY1" fmla="*/ 82171 h 259337"/>
              <a:gd name="csX2" fmla="*/ 244412 w 261032"/>
              <a:gd name="csY2" fmla="*/ 0 h 259337"/>
              <a:gd name="csX3" fmla="*/ 248510 w 261032"/>
              <a:gd name="csY3" fmla="*/ 4086 h 259337"/>
              <a:gd name="csX4" fmla="*/ 201153 w 261032"/>
              <a:gd name="csY4" fmla="*/ 44490 h 259337"/>
              <a:gd name="csX5" fmla="*/ 129662 w 261032"/>
              <a:gd name="csY5" fmla="*/ 130747 h 259337"/>
              <a:gd name="csX6" fmla="*/ 216408 w 261032"/>
              <a:gd name="csY6" fmla="*/ 59699 h 259337"/>
              <a:gd name="csX7" fmla="*/ 256934 w 261032"/>
              <a:gd name="csY7" fmla="*/ 12711 h 259337"/>
              <a:gd name="csX8" fmla="*/ 261033 w 261032"/>
              <a:gd name="csY8" fmla="*/ 16797 h 259337"/>
              <a:gd name="csX9" fmla="*/ 178385 w 261032"/>
              <a:gd name="csY9" fmla="*/ 118489 h 259337"/>
              <a:gd name="csX10" fmla="*/ 341 w 261032"/>
              <a:gd name="csY10" fmla="*/ 258997 h 2593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1032" h="259337">
                <a:moveTo>
                  <a:pt x="341" y="258997"/>
                </a:moveTo>
                <a:cubicBezTo>
                  <a:pt x="-6034" y="252641"/>
                  <a:pt x="78434" y="145501"/>
                  <a:pt x="142184" y="82171"/>
                </a:cubicBezTo>
                <a:cubicBezTo>
                  <a:pt x="182028" y="42447"/>
                  <a:pt x="226426" y="8172"/>
                  <a:pt x="244412" y="0"/>
                </a:cubicBezTo>
                <a:lnTo>
                  <a:pt x="248510" y="4086"/>
                </a:lnTo>
                <a:cubicBezTo>
                  <a:pt x="238948" y="9534"/>
                  <a:pt x="223693" y="22245"/>
                  <a:pt x="201153" y="44490"/>
                </a:cubicBezTo>
                <a:cubicBezTo>
                  <a:pt x="165408" y="80128"/>
                  <a:pt x="126930" y="128023"/>
                  <a:pt x="129662" y="130747"/>
                </a:cubicBezTo>
                <a:cubicBezTo>
                  <a:pt x="132394" y="133471"/>
                  <a:pt x="180662" y="95336"/>
                  <a:pt x="216408" y="59699"/>
                </a:cubicBezTo>
                <a:cubicBezTo>
                  <a:pt x="238948" y="37454"/>
                  <a:pt x="251698" y="22018"/>
                  <a:pt x="256934" y="12711"/>
                </a:cubicBezTo>
                <a:lnTo>
                  <a:pt x="261033" y="16797"/>
                </a:lnTo>
                <a:cubicBezTo>
                  <a:pt x="252609" y="34730"/>
                  <a:pt x="218229" y="78766"/>
                  <a:pt x="178385" y="118489"/>
                </a:cubicBezTo>
                <a:cubicBezTo>
                  <a:pt x="114408" y="181366"/>
                  <a:pt x="6716" y="265353"/>
                  <a:pt x="341" y="258997"/>
                </a:cubicBezTo>
              </a:path>
            </a:pathLst>
          </a:custGeom>
          <a:solidFill>
            <a:srgbClr val="00B4EC"/>
          </a:solidFill>
          <a:ln w="2267" cap="flat">
            <a:noFill/>
            <a:prstDash val="solid"/>
            <a:miter/>
          </a:ln>
        </p:spPr>
        <p:txBody>
          <a:bodyPr/>
          <a:lstStyle/>
          <a:p>
            <a:endParaRPr lang="en-IT"/>
          </a:p>
        </p:txBody>
      </p:sp>
      <p:sp>
        <p:nvSpPr>
          <p:cNvPr id="7" name="Freeform 6">
            <a:extLst>
              <a:ext uri="{FF2B5EF4-FFF2-40B4-BE49-F238E27FC236}">
                <a16:creationId xmlns:a16="http://schemas.microsoft.com/office/drawing/2014/main" id="{BBC10BAA-26AD-8C0F-D438-E4A517FD6CCD}"/>
              </a:ext>
            </a:extLst>
          </p:cNvPr>
          <p:cNvSpPr/>
          <p:nvPr/>
        </p:nvSpPr>
        <p:spPr>
          <a:xfrm>
            <a:off x="6280995" y="3291253"/>
            <a:ext cx="227873" cy="139553"/>
          </a:xfrm>
          <a:custGeom>
            <a:avLst/>
            <a:gdLst>
              <a:gd name="csX0" fmla="*/ 195 w 227873"/>
              <a:gd name="csY0" fmla="*/ 1089 h 139553"/>
              <a:gd name="csX1" fmla="*/ 153423 w 227873"/>
              <a:gd name="csY1" fmla="*/ 60334 h 139553"/>
              <a:gd name="csX2" fmla="*/ 227873 w 227873"/>
              <a:gd name="csY2" fmla="*/ 119351 h 139553"/>
              <a:gd name="csX3" fmla="*/ 225141 w 227873"/>
              <a:gd name="csY3" fmla="*/ 124345 h 139553"/>
              <a:gd name="csX4" fmla="*/ 188940 w 227873"/>
              <a:gd name="csY4" fmla="*/ 97787 h 139553"/>
              <a:gd name="csX5" fmla="*/ 113806 w 227873"/>
              <a:gd name="csY5" fmla="*/ 66916 h 139553"/>
              <a:gd name="csX6" fmla="*/ 178012 w 227873"/>
              <a:gd name="csY6" fmla="*/ 116400 h 139553"/>
              <a:gd name="csX7" fmla="*/ 218994 w 227873"/>
              <a:gd name="csY7" fmla="*/ 134560 h 139553"/>
              <a:gd name="csX8" fmla="*/ 216262 w 227873"/>
              <a:gd name="csY8" fmla="*/ 139553 h 139553"/>
              <a:gd name="csX9" fmla="*/ 127923 w 227873"/>
              <a:gd name="csY9" fmla="*/ 104370 h 139553"/>
              <a:gd name="csX10" fmla="*/ 195 w 227873"/>
              <a:gd name="csY10" fmla="*/ 1089 h 1395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27873" h="139553">
                <a:moveTo>
                  <a:pt x="195" y="1089"/>
                </a:moveTo>
                <a:cubicBezTo>
                  <a:pt x="4748" y="-6629"/>
                  <a:pt x="97414" y="28101"/>
                  <a:pt x="153423" y="60334"/>
                </a:cubicBezTo>
                <a:cubicBezTo>
                  <a:pt x="188485" y="80536"/>
                  <a:pt x="219677" y="106640"/>
                  <a:pt x="227873" y="119351"/>
                </a:cubicBezTo>
                <a:lnTo>
                  <a:pt x="225141" y="124345"/>
                </a:lnTo>
                <a:cubicBezTo>
                  <a:pt x="220132" y="117989"/>
                  <a:pt x="208521" y="109364"/>
                  <a:pt x="188940" y="97787"/>
                </a:cubicBezTo>
                <a:cubicBezTo>
                  <a:pt x="157293" y="79628"/>
                  <a:pt x="115628" y="63738"/>
                  <a:pt x="113806" y="66916"/>
                </a:cubicBezTo>
                <a:cubicBezTo>
                  <a:pt x="111985" y="70094"/>
                  <a:pt x="146592" y="98241"/>
                  <a:pt x="178012" y="116400"/>
                </a:cubicBezTo>
                <a:cubicBezTo>
                  <a:pt x="197820" y="127750"/>
                  <a:pt x="211025" y="133425"/>
                  <a:pt x="218994" y="134560"/>
                </a:cubicBezTo>
                <a:lnTo>
                  <a:pt x="216262" y="139553"/>
                </a:lnTo>
                <a:cubicBezTo>
                  <a:pt x="201235" y="138645"/>
                  <a:pt x="163213" y="124799"/>
                  <a:pt x="127923" y="104370"/>
                </a:cubicBezTo>
                <a:cubicBezTo>
                  <a:pt x="71914" y="72137"/>
                  <a:pt x="-4359" y="9034"/>
                  <a:pt x="195" y="1089"/>
                </a:cubicBezTo>
              </a:path>
            </a:pathLst>
          </a:custGeom>
          <a:solidFill>
            <a:srgbClr val="00B4EC"/>
          </a:solidFill>
          <a:ln w="2267" cap="flat">
            <a:noFill/>
            <a:prstDash val="solid"/>
            <a:miter/>
          </a:ln>
        </p:spPr>
        <p:txBody>
          <a:bodyPr/>
          <a:lstStyle/>
          <a:p>
            <a:endParaRPr lang="en-IT"/>
          </a:p>
        </p:txBody>
      </p:sp>
      <p:grpSp>
        <p:nvGrpSpPr>
          <p:cNvPr id="8" name="Graphic 10">
            <a:extLst>
              <a:ext uri="{FF2B5EF4-FFF2-40B4-BE49-F238E27FC236}">
                <a16:creationId xmlns:a16="http://schemas.microsoft.com/office/drawing/2014/main" id="{69704E04-AD8A-005E-8147-AE74598BCC91}"/>
              </a:ext>
            </a:extLst>
          </p:cNvPr>
          <p:cNvGrpSpPr/>
          <p:nvPr/>
        </p:nvGrpSpPr>
        <p:grpSpPr>
          <a:xfrm>
            <a:off x="6269238" y="3208809"/>
            <a:ext cx="590182" cy="517425"/>
            <a:chOff x="6269238" y="3208809"/>
            <a:chExt cx="590182" cy="517425"/>
          </a:xfrm>
          <a:solidFill>
            <a:srgbClr val="00457C"/>
          </a:solidFill>
        </p:grpSpPr>
        <p:sp>
          <p:nvSpPr>
            <p:cNvPr id="9" name="Freeform 8">
              <a:extLst>
                <a:ext uri="{FF2B5EF4-FFF2-40B4-BE49-F238E27FC236}">
                  <a16:creationId xmlns:a16="http://schemas.microsoft.com/office/drawing/2014/main" id="{76733E90-2698-428D-77E4-3B0102C1504F}"/>
                </a:ext>
              </a:extLst>
            </p:cNvPr>
            <p:cNvSpPr/>
            <p:nvPr/>
          </p:nvSpPr>
          <p:spPr>
            <a:xfrm>
              <a:off x="6586962" y="3208809"/>
              <a:ext cx="201267" cy="201567"/>
            </a:xfrm>
            <a:custGeom>
              <a:avLst/>
              <a:gdLst>
                <a:gd name="csX0" fmla="*/ 200813 w 201267"/>
                <a:gd name="csY0" fmla="*/ 454 h 201567"/>
                <a:gd name="csX1" fmla="*/ 60790 w 201267"/>
                <a:gd name="csY1" fmla="*/ 104642 h 201567"/>
                <a:gd name="csX2" fmla="*/ 0 w 201267"/>
                <a:gd name="csY2" fmla="*/ 184997 h 201567"/>
                <a:gd name="csX3" fmla="*/ 4098 w 201267"/>
                <a:gd name="csY3" fmla="*/ 189083 h 201567"/>
                <a:gd name="csX4" fmla="*/ 34380 w 201267"/>
                <a:gd name="csY4" fmla="*/ 152084 h 201567"/>
                <a:gd name="csX5" fmla="*/ 102228 w 201267"/>
                <a:gd name="csY5" fmla="*/ 99195 h 201567"/>
                <a:gd name="csX6" fmla="*/ 49406 w 201267"/>
                <a:gd name="csY6" fmla="*/ 167292 h 201567"/>
                <a:gd name="csX7" fmla="*/ 12522 w 201267"/>
                <a:gd name="csY7" fmla="*/ 197482 h 201567"/>
                <a:gd name="csX8" fmla="*/ 16621 w 201267"/>
                <a:gd name="csY8" fmla="*/ 201568 h 201567"/>
                <a:gd name="csX9" fmla="*/ 96991 w 201267"/>
                <a:gd name="csY9" fmla="*/ 140734 h 201567"/>
                <a:gd name="csX10" fmla="*/ 200813 w 201267"/>
                <a:gd name="csY10" fmla="*/ 454 h 2015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01267" h="201567">
                  <a:moveTo>
                    <a:pt x="200813" y="454"/>
                  </a:moveTo>
                  <a:cubicBezTo>
                    <a:pt x="194438" y="-5902"/>
                    <a:pt x="109286" y="55839"/>
                    <a:pt x="60790" y="104642"/>
                  </a:cubicBezTo>
                  <a:cubicBezTo>
                    <a:pt x="30281" y="135059"/>
                    <a:pt x="5237" y="170243"/>
                    <a:pt x="0" y="184997"/>
                  </a:cubicBezTo>
                  <a:lnTo>
                    <a:pt x="4098" y="189083"/>
                  </a:lnTo>
                  <a:cubicBezTo>
                    <a:pt x="7741" y="181365"/>
                    <a:pt x="17076" y="169335"/>
                    <a:pt x="34380" y="152084"/>
                  </a:cubicBezTo>
                  <a:cubicBezTo>
                    <a:pt x="61701" y="124845"/>
                    <a:pt x="99723" y="96471"/>
                    <a:pt x="102228" y="99195"/>
                  </a:cubicBezTo>
                  <a:cubicBezTo>
                    <a:pt x="104960" y="101918"/>
                    <a:pt x="76728" y="139826"/>
                    <a:pt x="49406" y="167292"/>
                  </a:cubicBezTo>
                  <a:cubicBezTo>
                    <a:pt x="32330" y="184316"/>
                    <a:pt x="20263" y="193850"/>
                    <a:pt x="12522" y="197482"/>
                  </a:cubicBezTo>
                  <a:lnTo>
                    <a:pt x="16621" y="201568"/>
                  </a:lnTo>
                  <a:cubicBezTo>
                    <a:pt x="31420" y="196347"/>
                    <a:pt x="66482" y="171151"/>
                    <a:pt x="96991" y="140734"/>
                  </a:cubicBezTo>
                  <a:cubicBezTo>
                    <a:pt x="145259" y="91931"/>
                    <a:pt x="207188" y="6809"/>
                    <a:pt x="200813" y="454"/>
                  </a:cubicBezTo>
                </a:path>
              </a:pathLst>
            </a:custGeom>
            <a:solidFill>
              <a:srgbClr val="00457C"/>
            </a:solidFill>
            <a:ln w="2267" cap="flat">
              <a:noFill/>
              <a:prstDash val="solid"/>
              <a:miter/>
            </a:ln>
          </p:spPr>
          <p:txBody>
            <a:bodyPr/>
            <a:lstStyle/>
            <a:p>
              <a:endParaRPr lang="en-IT"/>
            </a:p>
          </p:txBody>
        </p:sp>
        <p:sp>
          <p:nvSpPr>
            <p:cNvPr id="10" name="Freeform 9">
              <a:extLst>
                <a:ext uri="{FF2B5EF4-FFF2-40B4-BE49-F238E27FC236}">
                  <a16:creationId xmlns:a16="http://schemas.microsoft.com/office/drawing/2014/main" id="{0E89BFB9-D40A-2127-17E0-8446B7ECDEB4}"/>
                </a:ext>
              </a:extLst>
            </p:cNvPr>
            <p:cNvSpPr/>
            <p:nvPr/>
          </p:nvSpPr>
          <p:spPr>
            <a:xfrm>
              <a:off x="6576489" y="3456456"/>
              <a:ext cx="282930" cy="169731"/>
            </a:xfrm>
            <a:custGeom>
              <a:avLst/>
              <a:gdLst>
                <a:gd name="csX0" fmla="*/ 282777 w 282930"/>
                <a:gd name="csY0" fmla="*/ 168881 h 169731"/>
                <a:gd name="csX1" fmla="*/ 119987 w 282930"/>
                <a:gd name="csY1" fmla="*/ 46306 h 169731"/>
                <a:gd name="csX2" fmla="*/ 11384 w 282930"/>
                <a:gd name="csY2" fmla="*/ 0 h 169731"/>
                <a:gd name="csX3" fmla="*/ 8652 w 282930"/>
                <a:gd name="csY3" fmla="*/ 4994 h 169731"/>
                <a:gd name="csX4" fmla="*/ 59424 w 282930"/>
                <a:gd name="csY4" fmla="*/ 28601 h 169731"/>
                <a:gd name="csX5" fmla="*/ 140933 w 282930"/>
                <a:gd name="csY5" fmla="*/ 87619 h 169731"/>
                <a:gd name="csX6" fmla="*/ 48723 w 282930"/>
                <a:gd name="csY6" fmla="*/ 46987 h 169731"/>
                <a:gd name="csX7" fmla="*/ 2732 w 282930"/>
                <a:gd name="csY7" fmla="*/ 15208 h 169731"/>
                <a:gd name="csX8" fmla="*/ 0 w 282930"/>
                <a:gd name="csY8" fmla="*/ 20202 h 169731"/>
                <a:gd name="csX9" fmla="*/ 94714 w 282930"/>
                <a:gd name="csY9" fmla="*/ 90342 h 169731"/>
                <a:gd name="csX10" fmla="*/ 282777 w 282930"/>
                <a:gd name="csY10" fmla="*/ 168881 h 1697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82930" h="169731">
                  <a:moveTo>
                    <a:pt x="282777" y="168881"/>
                  </a:moveTo>
                  <a:cubicBezTo>
                    <a:pt x="287331" y="161164"/>
                    <a:pt x="189884" y="86484"/>
                    <a:pt x="119987" y="46306"/>
                  </a:cubicBezTo>
                  <a:cubicBezTo>
                    <a:pt x="76272" y="21110"/>
                    <a:pt x="29371" y="2497"/>
                    <a:pt x="11384" y="0"/>
                  </a:cubicBezTo>
                  <a:lnTo>
                    <a:pt x="8652" y="4994"/>
                  </a:lnTo>
                  <a:cubicBezTo>
                    <a:pt x="18214" y="7264"/>
                    <a:pt x="34607" y="14527"/>
                    <a:pt x="59424" y="28601"/>
                  </a:cubicBezTo>
                  <a:cubicBezTo>
                    <a:pt x="98812" y="51073"/>
                    <a:pt x="142755" y="84441"/>
                    <a:pt x="140933" y="87619"/>
                  </a:cubicBezTo>
                  <a:cubicBezTo>
                    <a:pt x="139112" y="90796"/>
                    <a:pt x="87884" y="69686"/>
                    <a:pt x="48723" y="46987"/>
                  </a:cubicBezTo>
                  <a:cubicBezTo>
                    <a:pt x="24134" y="32914"/>
                    <a:pt x="9562" y="22245"/>
                    <a:pt x="2732" y="15208"/>
                  </a:cubicBezTo>
                  <a:lnTo>
                    <a:pt x="0" y="20202"/>
                  </a:lnTo>
                  <a:cubicBezTo>
                    <a:pt x="11156" y="34276"/>
                    <a:pt x="50772" y="65146"/>
                    <a:pt x="94714" y="90342"/>
                  </a:cubicBezTo>
                  <a:cubicBezTo>
                    <a:pt x="164384" y="130293"/>
                    <a:pt x="278451" y="176599"/>
                    <a:pt x="282777" y="168881"/>
                  </a:cubicBezTo>
                </a:path>
              </a:pathLst>
            </a:custGeom>
            <a:solidFill>
              <a:srgbClr val="00457C"/>
            </a:solidFill>
            <a:ln w="2267" cap="flat">
              <a:noFill/>
              <a:prstDash val="solid"/>
              <a:miter/>
            </a:ln>
          </p:spPr>
          <p:txBody>
            <a:bodyPr/>
            <a:lstStyle/>
            <a:p>
              <a:endParaRPr lang="en-IT"/>
            </a:p>
          </p:txBody>
        </p:sp>
        <p:sp>
          <p:nvSpPr>
            <p:cNvPr id="11" name="Freeform 10">
              <a:extLst>
                <a:ext uri="{FF2B5EF4-FFF2-40B4-BE49-F238E27FC236}">
                  <a16:creationId xmlns:a16="http://schemas.microsoft.com/office/drawing/2014/main" id="{2D978F62-B228-D168-1FDD-549BEE0067BE}"/>
                </a:ext>
              </a:extLst>
            </p:cNvPr>
            <p:cNvSpPr/>
            <p:nvPr/>
          </p:nvSpPr>
          <p:spPr>
            <a:xfrm>
              <a:off x="6269238" y="3466898"/>
              <a:ext cx="261032" cy="259337"/>
            </a:xfrm>
            <a:custGeom>
              <a:avLst/>
              <a:gdLst>
                <a:gd name="csX0" fmla="*/ 341 w 261032"/>
                <a:gd name="csY0" fmla="*/ 258997 h 259337"/>
                <a:gd name="csX1" fmla="*/ 142184 w 261032"/>
                <a:gd name="csY1" fmla="*/ 82171 h 259337"/>
                <a:gd name="csX2" fmla="*/ 244412 w 261032"/>
                <a:gd name="csY2" fmla="*/ 0 h 259337"/>
                <a:gd name="csX3" fmla="*/ 248510 w 261032"/>
                <a:gd name="csY3" fmla="*/ 4086 h 259337"/>
                <a:gd name="csX4" fmla="*/ 201153 w 261032"/>
                <a:gd name="csY4" fmla="*/ 44490 h 259337"/>
                <a:gd name="csX5" fmla="*/ 129662 w 261032"/>
                <a:gd name="csY5" fmla="*/ 130747 h 259337"/>
                <a:gd name="csX6" fmla="*/ 216408 w 261032"/>
                <a:gd name="csY6" fmla="*/ 59699 h 259337"/>
                <a:gd name="csX7" fmla="*/ 256934 w 261032"/>
                <a:gd name="csY7" fmla="*/ 12711 h 259337"/>
                <a:gd name="csX8" fmla="*/ 261033 w 261032"/>
                <a:gd name="csY8" fmla="*/ 16797 h 259337"/>
                <a:gd name="csX9" fmla="*/ 178385 w 261032"/>
                <a:gd name="csY9" fmla="*/ 118489 h 259337"/>
                <a:gd name="csX10" fmla="*/ 341 w 261032"/>
                <a:gd name="csY10" fmla="*/ 258997 h 2593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1032" h="259337">
                  <a:moveTo>
                    <a:pt x="341" y="258997"/>
                  </a:moveTo>
                  <a:cubicBezTo>
                    <a:pt x="-6034" y="252641"/>
                    <a:pt x="78434" y="145501"/>
                    <a:pt x="142184" y="82171"/>
                  </a:cubicBezTo>
                  <a:cubicBezTo>
                    <a:pt x="182028" y="42447"/>
                    <a:pt x="226426" y="8172"/>
                    <a:pt x="244412" y="0"/>
                  </a:cubicBezTo>
                  <a:lnTo>
                    <a:pt x="248510" y="4086"/>
                  </a:lnTo>
                  <a:cubicBezTo>
                    <a:pt x="238948" y="9534"/>
                    <a:pt x="223693" y="22245"/>
                    <a:pt x="201153" y="44490"/>
                  </a:cubicBezTo>
                  <a:cubicBezTo>
                    <a:pt x="165408" y="80128"/>
                    <a:pt x="126930" y="128023"/>
                    <a:pt x="129662" y="130747"/>
                  </a:cubicBezTo>
                  <a:cubicBezTo>
                    <a:pt x="132394" y="133471"/>
                    <a:pt x="180662" y="95336"/>
                    <a:pt x="216408" y="59699"/>
                  </a:cubicBezTo>
                  <a:cubicBezTo>
                    <a:pt x="238948" y="37454"/>
                    <a:pt x="251698" y="22018"/>
                    <a:pt x="256934" y="12711"/>
                  </a:cubicBezTo>
                  <a:lnTo>
                    <a:pt x="261033" y="16797"/>
                  </a:lnTo>
                  <a:cubicBezTo>
                    <a:pt x="252609" y="34730"/>
                    <a:pt x="218229" y="78766"/>
                    <a:pt x="178385" y="118489"/>
                  </a:cubicBezTo>
                  <a:cubicBezTo>
                    <a:pt x="114408" y="181366"/>
                    <a:pt x="6716" y="265353"/>
                    <a:pt x="341" y="258997"/>
                  </a:cubicBezTo>
                </a:path>
              </a:pathLst>
            </a:custGeom>
            <a:solidFill>
              <a:srgbClr val="00457C"/>
            </a:solidFill>
            <a:ln w="2267" cap="flat">
              <a:noFill/>
              <a:prstDash val="solid"/>
              <a:miter/>
            </a:ln>
          </p:spPr>
          <p:txBody>
            <a:bodyPr/>
            <a:lstStyle/>
            <a:p>
              <a:endParaRPr lang="en-IT"/>
            </a:p>
          </p:txBody>
        </p:sp>
        <p:sp>
          <p:nvSpPr>
            <p:cNvPr id="14" name="Freeform 13">
              <a:extLst>
                <a:ext uri="{FF2B5EF4-FFF2-40B4-BE49-F238E27FC236}">
                  <a16:creationId xmlns:a16="http://schemas.microsoft.com/office/drawing/2014/main" id="{A01A2A1A-98AA-7F85-2C5D-04E6D3C9FA17}"/>
                </a:ext>
              </a:extLst>
            </p:cNvPr>
            <p:cNvSpPr/>
            <p:nvPr/>
          </p:nvSpPr>
          <p:spPr>
            <a:xfrm>
              <a:off x="6280995" y="3291253"/>
              <a:ext cx="227873" cy="139553"/>
            </a:xfrm>
            <a:custGeom>
              <a:avLst/>
              <a:gdLst>
                <a:gd name="csX0" fmla="*/ 195 w 227873"/>
                <a:gd name="csY0" fmla="*/ 1089 h 139553"/>
                <a:gd name="csX1" fmla="*/ 153423 w 227873"/>
                <a:gd name="csY1" fmla="*/ 60334 h 139553"/>
                <a:gd name="csX2" fmla="*/ 227873 w 227873"/>
                <a:gd name="csY2" fmla="*/ 119351 h 139553"/>
                <a:gd name="csX3" fmla="*/ 225141 w 227873"/>
                <a:gd name="csY3" fmla="*/ 124345 h 139553"/>
                <a:gd name="csX4" fmla="*/ 188940 w 227873"/>
                <a:gd name="csY4" fmla="*/ 97787 h 139553"/>
                <a:gd name="csX5" fmla="*/ 113806 w 227873"/>
                <a:gd name="csY5" fmla="*/ 66916 h 139553"/>
                <a:gd name="csX6" fmla="*/ 178012 w 227873"/>
                <a:gd name="csY6" fmla="*/ 116400 h 139553"/>
                <a:gd name="csX7" fmla="*/ 218994 w 227873"/>
                <a:gd name="csY7" fmla="*/ 134560 h 139553"/>
                <a:gd name="csX8" fmla="*/ 216262 w 227873"/>
                <a:gd name="csY8" fmla="*/ 139553 h 139553"/>
                <a:gd name="csX9" fmla="*/ 127923 w 227873"/>
                <a:gd name="csY9" fmla="*/ 104370 h 139553"/>
                <a:gd name="csX10" fmla="*/ 195 w 227873"/>
                <a:gd name="csY10" fmla="*/ 1089 h 1395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27873" h="139553">
                  <a:moveTo>
                    <a:pt x="195" y="1089"/>
                  </a:moveTo>
                  <a:cubicBezTo>
                    <a:pt x="4748" y="-6629"/>
                    <a:pt x="97414" y="28101"/>
                    <a:pt x="153423" y="60334"/>
                  </a:cubicBezTo>
                  <a:cubicBezTo>
                    <a:pt x="188485" y="80536"/>
                    <a:pt x="219677" y="106640"/>
                    <a:pt x="227873" y="119351"/>
                  </a:cubicBezTo>
                  <a:lnTo>
                    <a:pt x="225141" y="124345"/>
                  </a:lnTo>
                  <a:cubicBezTo>
                    <a:pt x="220132" y="117989"/>
                    <a:pt x="208521" y="109364"/>
                    <a:pt x="188940" y="97787"/>
                  </a:cubicBezTo>
                  <a:cubicBezTo>
                    <a:pt x="157293" y="79628"/>
                    <a:pt x="115628" y="63738"/>
                    <a:pt x="113806" y="66916"/>
                  </a:cubicBezTo>
                  <a:cubicBezTo>
                    <a:pt x="111985" y="70094"/>
                    <a:pt x="146592" y="98241"/>
                    <a:pt x="178012" y="116400"/>
                  </a:cubicBezTo>
                  <a:cubicBezTo>
                    <a:pt x="197820" y="127750"/>
                    <a:pt x="211025" y="133425"/>
                    <a:pt x="218994" y="134560"/>
                  </a:cubicBezTo>
                  <a:lnTo>
                    <a:pt x="216262" y="139553"/>
                  </a:lnTo>
                  <a:cubicBezTo>
                    <a:pt x="201235" y="138645"/>
                    <a:pt x="163213" y="124799"/>
                    <a:pt x="127923" y="104370"/>
                  </a:cubicBezTo>
                  <a:cubicBezTo>
                    <a:pt x="71914" y="72137"/>
                    <a:pt x="-4359" y="9034"/>
                    <a:pt x="195" y="1089"/>
                  </a:cubicBezTo>
                </a:path>
              </a:pathLst>
            </a:custGeom>
            <a:solidFill>
              <a:srgbClr val="00457C"/>
            </a:solidFill>
            <a:ln w="2267" cap="flat">
              <a:noFill/>
              <a:prstDash val="solid"/>
              <a:miter/>
            </a:ln>
          </p:spPr>
          <p:txBody>
            <a:bodyPr/>
            <a:lstStyle/>
            <a:p>
              <a:endParaRPr lang="en-IT"/>
            </a:p>
          </p:txBody>
        </p:sp>
      </p:grpSp>
      <p:sp>
        <p:nvSpPr>
          <p:cNvPr id="15" name="Freeform 14">
            <a:extLst>
              <a:ext uri="{FF2B5EF4-FFF2-40B4-BE49-F238E27FC236}">
                <a16:creationId xmlns:a16="http://schemas.microsoft.com/office/drawing/2014/main" id="{11FFC8EE-76A4-FB38-DE0B-842C6937250E}"/>
              </a:ext>
            </a:extLst>
          </p:cNvPr>
          <p:cNvSpPr/>
          <p:nvPr/>
        </p:nvSpPr>
        <p:spPr>
          <a:xfrm>
            <a:off x="6502264" y="3243990"/>
            <a:ext cx="94718" cy="92389"/>
          </a:xfrm>
          <a:custGeom>
            <a:avLst/>
            <a:gdLst>
              <a:gd name="csX0" fmla="*/ 42122 w 94718"/>
              <a:gd name="csY0" fmla="*/ 27922 h 92389"/>
              <a:gd name="csX1" fmla="*/ 28462 w 94718"/>
              <a:gd name="csY1" fmla="*/ 41087 h 92389"/>
              <a:gd name="csX2" fmla="*/ 15029 w 94718"/>
              <a:gd name="csY2" fmla="*/ 27695 h 92389"/>
              <a:gd name="csX3" fmla="*/ 28689 w 94718"/>
              <a:gd name="csY3" fmla="*/ 14529 h 92389"/>
              <a:gd name="csX4" fmla="*/ 42122 w 94718"/>
              <a:gd name="csY4" fmla="*/ 27922 h 92389"/>
              <a:gd name="csX5" fmla="*/ 94716 w 94718"/>
              <a:gd name="csY5" fmla="*/ 46535 h 92389"/>
              <a:gd name="csX6" fmla="*/ 47814 w 94718"/>
              <a:gd name="csY6" fmla="*/ 2 h 92389"/>
              <a:gd name="csX7" fmla="*/ 2 w 94718"/>
              <a:gd name="csY7" fmla="*/ 45854 h 92389"/>
              <a:gd name="csX8" fmla="*/ 46904 w 94718"/>
              <a:gd name="csY8" fmla="*/ 92387 h 92389"/>
              <a:gd name="csX9" fmla="*/ 94716 w 94718"/>
              <a:gd name="csY9" fmla="*/ 46535 h 923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4718" h="92389">
                <a:moveTo>
                  <a:pt x="42122" y="27922"/>
                </a:moveTo>
                <a:cubicBezTo>
                  <a:pt x="42122" y="35185"/>
                  <a:pt x="35975" y="41087"/>
                  <a:pt x="28462" y="41087"/>
                </a:cubicBezTo>
                <a:cubicBezTo>
                  <a:pt x="20948" y="41087"/>
                  <a:pt x="15029" y="34958"/>
                  <a:pt x="15029" y="27695"/>
                </a:cubicBezTo>
                <a:cubicBezTo>
                  <a:pt x="15029" y="20431"/>
                  <a:pt x="21176" y="14529"/>
                  <a:pt x="28689" y="14529"/>
                </a:cubicBezTo>
                <a:cubicBezTo>
                  <a:pt x="36203" y="14529"/>
                  <a:pt x="42122" y="20658"/>
                  <a:pt x="42122" y="27922"/>
                </a:cubicBezTo>
                <a:moveTo>
                  <a:pt x="94716" y="46535"/>
                </a:moveTo>
                <a:cubicBezTo>
                  <a:pt x="94944" y="21112"/>
                  <a:pt x="73997" y="229"/>
                  <a:pt x="47814" y="2"/>
                </a:cubicBezTo>
                <a:cubicBezTo>
                  <a:pt x="21631" y="-225"/>
                  <a:pt x="230" y="20204"/>
                  <a:pt x="2" y="45854"/>
                </a:cubicBezTo>
                <a:cubicBezTo>
                  <a:pt x="-226" y="71277"/>
                  <a:pt x="20721" y="92160"/>
                  <a:pt x="46904" y="92387"/>
                </a:cubicBezTo>
                <a:cubicBezTo>
                  <a:pt x="73314" y="92614"/>
                  <a:pt x="94489" y="72185"/>
                  <a:pt x="94716" y="46535"/>
                </a:cubicBezTo>
              </a:path>
            </a:pathLst>
          </a:custGeom>
          <a:solidFill>
            <a:srgbClr val="F4C134"/>
          </a:solidFill>
          <a:ln w="2267" cap="flat">
            <a:noFill/>
            <a:prstDash val="solid"/>
            <a:miter/>
          </a:ln>
        </p:spPr>
        <p:txBody>
          <a:bodyPr/>
          <a:lstStyle/>
          <a:p>
            <a:endParaRPr lang="en-IT"/>
          </a:p>
        </p:txBody>
      </p:sp>
      <p:sp>
        <p:nvSpPr>
          <p:cNvPr id="16" name="Freeform 15">
            <a:extLst>
              <a:ext uri="{FF2B5EF4-FFF2-40B4-BE49-F238E27FC236}">
                <a16:creationId xmlns:a16="http://schemas.microsoft.com/office/drawing/2014/main" id="{53FB2986-EA55-7FF3-28D6-D015ED59FC5D}"/>
              </a:ext>
            </a:extLst>
          </p:cNvPr>
          <p:cNvSpPr/>
          <p:nvPr/>
        </p:nvSpPr>
        <p:spPr>
          <a:xfrm>
            <a:off x="6522757" y="3348069"/>
            <a:ext cx="53959" cy="20652"/>
          </a:xfrm>
          <a:custGeom>
            <a:avLst/>
            <a:gdLst>
              <a:gd name="csX0" fmla="*/ 53960 w 53959"/>
              <a:gd name="csY0" fmla="*/ 5787 h 20652"/>
              <a:gd name="csX1" fmla="*/ 46674 w 53959"/>
              <a:gd name="csY1" fmla="*/ 13958 h 20652"/>
              <a:gd name="csX2" fmla="*/ 7286 w 53959"/>
              <a:gd name="csY2" fmla="*/ 20541 h 20652"/>
              <a:gd name="csX3" fmla="*/ 0 w 53959"/>
              <a:gd name="csY3" fmla="*/ 14866 h 20652"/>
              <a:gd name="csX4" fmla="*/ 7286 w 53959"/>
              <a:gd name="csY4" fmla="*/ 6695 h 20652"/>
              <a:gd name="csX5" fmla="*/ 46674 w 53959"/>
              <a:gd name="csY5" fmla="*/ 112 h 20652"/>
              <a:gd name="csX6" fmla="*/ 53960 w 53959"/>
              <a:gd name="csY6" fmla="*/ 5787 h 2065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3959" h="20652">
                <a:moveTo>
                  <a:pt x="53960" y="5787"/>
                </a:moveTo>
                <a:cubicBezTo>
                  <a:pt x="53960" y="9645"/>
                  <a:pt x="50772" y="13277"/>
                  <a:pt x="46674" y="13958"/>
                </a:cubicBezTo>
                <a:lnTo>
                  <a:pt x="7286" y="20541"/>
                </a:lnTo>
                <a:cubicBezTo>
                  <a:pt x="3187" y="21222"/>
                  <a:pt x="0" y="18725"/>
                  <a:pt x="0" y="14866"/>
                </a:cubicBezTo>
                <a:cubicBezTo>
                  <a:pt x="0" y="11007"/>
                  <a:pt x="3187" y="7375"/>
                  <a:pt x="7286" y="6695"/>
                </a:cubicBezTo>
                <a:lnTo>
                  <a:pt x="46674" y="112"/>
                </a:lnTo>
                <a:cubicBezTo>
                  <a:pt x="50772" y="-569"/>
                  <a:pt x="53960" y="1928"/>
                  <a:pt x="53960" y="5787"/>
                </a:cubicBezTo>
              </a:path>
            </a:pathLst>
          </a:custGeom>
          <a:solidFill>
            <a:srgbClr val="F4C134"/>
          </a:solidFill>
          <a:ln w="2267" cap="flat">
            <a:noFill/>
            <a:prstDash val="solid"/>
            <a:miter/>
          </a:ln>
        </p:spPr>
        <p:txBody>
          <a:bodyPr/>
          <a:lstStyle/>
          <a:p>
            <a:endParaRPr lang="en-IT"/>
          </a:p>
        </p:txBody>
      </p:sp>
      <p:sp>
        <p:nvSpPr>
          <p:cNvPr id="17" name="Freeform 16">
            <a:extLst>
              <a:ext uri="{FF2B5EF4-FFF2-40B4-BE49-F238E27FC236}">
                <a16:creationId xmlns:a16="http://schemas.microsoft.com/office/drawing/2014/main" id="{DD4DFCBF-E34A-144F-D6A7-BF5B174F5035}"/>
              </a:ext>
            </a:extLst>
          </p:cNvPr>
          <p:cNvSpPr/>
          <p:nvPr/>
        </p:nvSpPr>
        <p:spPr>
          <a:xfrm>
            <a:off x="6522985" y="3336151"/>
            <a:ext cx="54642" cy="13619"/>
          </a:xfrm>
          <a:custGeom>
            <a:avLst/>
            <a:gdLst>
              <a:gd name="csX0" fmla="*/ 54643 w 54642"/>
              <a:gd name="csY0" fmla="*/ 6810 h 13619"/>
              <a:gd name="csX1" fmla="*/ 47357 w 54642"/>
              <a:gd name="csY1" fmla="*/ 13619 h 13619"/>
              <a:gd name="csX2" fmla="*/ 7286 w 54642"/>
              <a:gd name="csY2" fmla="*/ 13619 h 13619"/>
              <a:gd name="csX3" fmla="*/ 0 w 54642"/>
              <a:gd name="csY3" fmla="*/ 6810 h 13619"/>
              <a:gd name="csX4" fmla="*/ 7286 w 54642"/>
              <a:gd name="csY4" fmla="*/ 0 h 13619"/>
              <a:gd name="csX5" fmla="*/ 47357 w 54642"/>
              <a:gd name="csY5" fmla="*/ 0 h 13619"/>
              <a:gd name="csX6" fmla="*/ 54643 w 54642"/>
              <a:gd name="csY6" fmla="*/ 6810 h 1361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4642" h="13619">
                <a:moveTo>
                  <a:pt x="54643" y="6810"/>
                </a:moveTo>
                <a:cubicBezTo>
                  <a:pt x="54643" y="10669"/>
                  <a:pt x="51228" y="13619"/>
                  <a:pt x="47357" y="13619"/>
                </a:cubicBezTo>
                <a:lnTo>
                  <a:pt x="7286" y="13619"/>
                </a:lnTo>
                <a:cubicBezTo>
                  <a:pt x="3187" y="13619"/>
                  <a:pt x="0" y="10669"/>
                  <a:pt x="0" y="6810"/>
                </a:cubicBezTo>
                <a:cubicBezTo>
                  <a:pt x="0" y="2951"/>
                  <a:pt x="3415" y="0"/>
                  <a:pt x="7286" y="0"/>
                </a:cubicBezTo>
                <a:lnTo>
                  <a:pt x="47357" y="0"/>
                </a:lnTo>
                <a:cubicBezTo>
                  <a:pt x="51228" y="0"/>
                  <a:pt x="54643" y="2951"/>
                  <a:pt x="54643" y="6810"/>
                </a:cubicBezTo>
              </a:path>
            </a:pathLst>
          </a:custGeom>
          <a:solidFill>
            <a:srgbClr val="F4C134"/>
          </a:solidFill>
          <a:ln w="2267" cap="flat">
            <a:noFill/>
            <a:prstDash val="solid"/>
            <a:miter/>
          </a:ln>
        </p:spPr>
        <p:txBody>
          <a:bodyPr/>
          <a:lstStyle/>
          <a:p>
            <a:endParaRPr lang="en-IT"/>
          </a:p>
        </p:txBody>
      </p:sp>
      <p:sp>
        <p:nvSpPr>
          <p:cNvPr id="18" name="Freeform 17">
            <a:extLst>
              <a:ext uri="{FF2B5EF4-FFF2-40B4-BE49-F238E27FC236}">
                <a16:creationId xmlns:a16="http://schemas.microsoft.com/office/drawing/2014/main" id="{8E754608-9F3D-BCAC-88FF-C47D05F7AC0A}"/>
              </a:ext>
            </a:extLst>
          </p:cNvPr>
          <p:cNvSpPr/>
          <p:nvPr/>
        </p:nvSpPr>
        <p:spPr>
          <a:xfrm>
            <a:off x="6535507" y="3372469"/>
            <a:ext cx="28232" cy="13619"/>
          </a:xfrm>
          <a:custGeom>
            <a:avLst/>
            <a:gdLst>
              <a:gd name="csX0" fmla="*/ 28232 w 28232"/>
              <a:gd name="csY0" fmla="*/ 6810 h 13619"/>
              <a:gd name="csX1" fmla="*/ 21174 w 28232"/>
              <a:gd name="csY1" fmla="*/ 13619 h 13619"/>
              <a:gd name="csX2" fmla="*/ 7058 w 28232"/>
              <a:gd name="csY2" fmla="*/ 13619 h 13619"/>
              <a:gd name="csX3" fmla="*/ 0 w 28232"/>
              <a:gd name="csY3" fmla="*/ 6810 h 13619"/>
              <a:gd name="csX4" fmla="*/ 7058 w 28232"/>
              <a:gd name="csY4" fmla="*/ 0 h 13619"/>
              <a:gd name="csX5" fmla="*/ 21174 w 28232"/>
              <a:gd name="csY5" fmla="*/ 0 h 13619"/>
              <a:gd name="csX6" fmla="*/ 28232 w 28232"/>
              <a:gd name="csY6" fmla="*/ 6810 h 1361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8232" h="13619">
                <a:moveTo>
                  <a:pt x="28232" y="6810"/>
                </a:moveTo>
                <a:cubicBezTo>
                  <a:pt x="28232" y="10669"/>
                  <a:pt x="25045" y="13619"/>
                  <a:pt x="21174" y="13619"/>
                </a:cubicBezTo>
                <a:lnTo>
                  <a:pt x="7058" y="13619"/>
                </a:lnTo>
                <a:cubicBezTo>
                  <a:pt x="3187" y="13619"/>
                  <a:pt x="0" y="10669"/>
                  <a:pt x="0" y="6810"/>
                </a:cubicBezTo>
                <a:cubicBezTo>
                  <a:pt x="0" y="3178"/>
                  <a:pt x="3187" y="0"/>
                  <a:pt x="7058" y="0"/>
                </a:cubicBezTo>
                <a:lnTo>
                  <a:pt x="21174" y="0"/>
                </a:lnTo>
                <a:cubicBezTo>
                  <a:pt x="25045" y="0"/>
                  <a:pt x="28232" y="3178"/>
                  <a:pt x="28232" y="6810"/>
                </a:cubicBezTo>
              </a:path>
            </a:pathLst>
          </a:custGeom>
          <a:solidFill>
            <a:srgbClr val="F4C134"/>
          </a:solidFill>
          <a:ln w="2267" cap="flat">
            <a:noFill/>
            <a:prstDash val="solid"/>
            <a:miter/>
          </a:ln>
        </p:spPr>
        <p:txBody>
          <a:bodyPr/>
          <a:lstStyle/>
          <a:p>
            <a:endParaRPr lang="en-IT"/>
          </a:p>
        </p:txBody>
      </p:sp>
      <p:grpSp>
        <p:nvGrpSpPr>
          <p:cNvPr id="19" name="Graphic 10">
            <a:extLst>
              <a:ext uri="{FF2B5EF4-FFF2-40B4-BE49-F238E27FC236}">
                <a16:creationId xmlns:a16="http://schemas.microsoft.com/office/drawing/2014/main" id="{09DFAD34-C5F3-D32F-37C4-EA19721CC0CF}"/>
              </a:ext>
            </a:extLst>
          </p:cNvPr>
          <p:cNvGrpSpPr/>
          <p:nvPr/>
        </p:nvGrpSpPr>
        <p:grpSpPr>
          <a:xfrm>
            <a:off x="5447886" y="3287348"/>
            <a:ext cx="803112" cy="332541"/>
            <a:chOff x="5447886" y="3287348"/>
            <a:chExt cx="803112" cy="332541"/>
          </a:xfrm>
          <a:solidFill>
            <a:srgbClr val="00457C"/>
          </a:solidFill>
        </p:grpSpPr>
        <p:sp>
          <p:nvSpPr>
            <p:cNvPr id="20" name="Freeform 19">
              <a:extLst>
                <a:ext uri="{FF2B5EF4-FFF2-40B4-BE49-F238E27FC236}">
                  <a16:creationId xmlns:a16="http://schemas.microsoft.com/office/drawing/2014/main" id="{862859F0-6A2B-4F6B-024A-553A295FD579}"/>
                </a:ext>
              </a:extLst>
            </p:cNvPr>
            <p:cNvSpPr/>
            <p:nvPr/>
          </p:nvSpPr>
          <p:spPr>
            <a:xfrm>
              <a:off x="5651430" y="3567455"/>
              <a:ext cx="42575" cy="52207"/>
            </a:xfrm>
            <a:custGeom>
              <a:avLst/>
              <a:gdLst>
                <a:gd name="csX0" fmla="*/ 31647 w 42575"/>
                <a:gd name="csY0" fmla="*/ 4994 h 52207"/>
                <a:gd name="csX1" fmla="*/ 29826 w 42575"/>
                <a:gd name="csY1" fmla="*/ 3405 h 52207"/>
                <a:gd name="csX2" fmla="*/ 26183 w 42575"/>
                <a:gd name="csY2" fmla="*/ 1589 h 52207"/>
                <a:gd name="csX3" fmla="*/ 22313 w 42575"/>
                <a:gd name="csY3" fmla="*/ 454 h 52207"/>
                <a:gd name="csX4" fmla="*/ 18442 w 42575"/>
                <a:gd name="csY4" fmla="*/ 0 h 52207"/>
                <a:gd name="csX5" fmla="*/ 8879 w 42575"/>
                <a:gd name="csY5" fmla="*/ 2497 h 52207"/>
                <a:gd name="csX6" fmla="*/ 2277 w 42575"/>
                <a:gd name="csY6" fmla="*/ 9080 h 52207"/>
                <a:gd name="csX7" fmla="*/ 0 w 42575"/>
                <a:gd name="csY7" fmla="*/ 18613 h 52207"/>
                <a:gd name="csX8" fmla="*/ 2277 w 42575"/>
                <a:gd name="csY8" fmla="*/ 27920 h 52207"/>
                <a:gd name="csX9" fmla="*/ 8652 w 42575"/>
                <a:gd name="csY9" fmla="*/ 34276 h 52207"/>
                <a:gd name="csX10" fmla="*/ 18214 w 42575"/>
                <a:gd name="csY10" fmla="*/ 36546 h 52207"/>
                <a:gd name="csX11" fmla="*/ 25272 w 42575"/>
                <a:gd name="csY11" fmla="*/ 35411 h 52207"/>
                <a:gd name="csX12" fmla="*/ 30737 w 42575"/>
                <a:gd name="csY12" fmla="*/ 32460 h 52207"/>
                <a:gd name="csX13" fmla="*/ 31420 w 42575"/>
                <a:gd name="csY13" fmla="*/ 31779 h 52207"/>
                <a:gd name="csX14" fmla="*/ 31420 w 42575"/>
                <a:gd name="csY14" fmla="*/ 32914 h 52207"/>
                <a:gd name="csX15" fmla="*/ 30054 w 42575"/>
                <a:gd name="csY15" fmla="*/ 38588 h 52207"/>
                <a:gd name="csX16" fmla="*/ 26411 w 42575"/>
                <a:gd name="csY16" fmla="*/ 41993 h 52207"/>
                <a:gd name="csX17" fmla="*/ 20491 w 42575"/>
                <a:gd name="csY17" fmla="*/ 43128 h 52207"/>
                <a:gd name="csX18" fmla="*/ 15482 w 42575"/>
                <a:gd name="csY18" fmla="*/ 42674 h 52207"/>
                <a:gd name="csX19" fmla="*/ 11384 w 42575"/>
                <a:gd name="csY19" fmla="*/ 41312 h 52207"/>
                <a:gd name="csX20" fmla="*/ 7969 w 42575"/>
                <a:gd name="csY20" fmla="*/ 39723 h 52207"/>
                <a:gd name="csX21" fmla="*/ 4326 w 42575"/>
                <a:gd name="csY21" fmla="*/ 47441 h 52207"/>
                <a:gd name="csX22" fmla="*/ 11839 w 42575"/>
                <a:gd name="csY22" fmla="*/ 50846 h 52207"/>
                <a:gd name="csX23" fmla="*/ 21857 w 42575"/>
                <a:gd name="csY23" fmla="*/ 52208 h 52207"/>
                <a:gd name="csX24" fmla="*/ 30054 w 42575"/>
                <a:gd name="csY24" fmla="*/ 50846 h 52207"/>
                <a:gd name="csX25" fmla="*/ 36656 w 42575"/>
                <a:gd name="csY25" fmla="*/ 46987 h 52207"/>
                <a:gd name="csX26" fmla="*/ 40982 w 42575"/>
                <a:gd name="csY26" fmla="*/ 40858 h 52207"/>
                <a:gd name="csX27" fmla="*/ 42576 w 42575"/>
                <a:gd name="csY27" fmla="*/ 32460 h 52207"/>
                <a:gd name="csX28" fmla="*/ 42576 w 42575"/>
                <a:gd name="csY28" fmla="*/ 908 h 52207"/>
                <a:gd name="csX29" fmla="*/ 32330 w 42575"/>
                <a:gd name="csY29" fmla="*/ 908 h 52207"/>
                <a:gd name="csX30" fmla="*/ 31647 w 42575"/>
                <a:gd name="csY30" fmla="*/ 4994 h 52207"/>
                <a:gd name="csX31" fmla="*/ 30281 w 42575"/>
                <a:gd name="csY31" fmla="*/ 23834 h 52207"/>
                <a:gd name="csX32" fmla="*/ 26638 w 42575"/>
                <a:gd name="csY32" fmla="*/ 27239 h 52207"/>
                <a:gd name="csX33" fmla="*/ 21174 w 42575"/>
                <a:gd name="csY33" fmla="*/ 28374 h 52207"/>
                <a:gd name="csX34" fmla="*/ 15482 w 42575"/>
                <a:gd name="csY34" fmla="*/ 27239 h 52207"/>
                <a:gd name="csX35" fmla="*/ 11839 w 42575"/>
                <a:gd name="csY35" fmla="*/ 23834 h 52207"/>
                <a:gd name="csX36" fmla="*/ 10473 w 42575"/>
                <a:gd name="csY36" fmla="*/ 18840 h 52207"/>
                <a:gd name="csX37" fmla="*/ 11839 w 42575"/>
                <a:gd name="csY37" fmla="*/ 13846 h 52207"/>
                <a:gd name="csX38" fmla="*/ 15482 w 42575"/>
                <a:gd name="csY38" fmla="*/ 10442 h 52207"/>
                <a:gd name="csX39" fmla="*/ 21174 w 42575"/>
                <a:gd name="csY39" fmla="*/ 9307 h 52207"/>
                <a:gd name="csX40" fmla="*/ 26638 w 42575"/>
                <a:gd name="csY40" fmla="*/ 10442 h 52207"/>
                <a:gd name="csX41" fmla="*/ 30281 w 42575"/>
                <a:gd name="csY41" fmla="*/ 13846 h 52207"/>
                <a:gd name="csX42" fmla="*/ 31647 w 42575"/>
                <a:gd name="csY42" fmla="*/ 18840 h 52207"/>
                <a:gd name="csX43" fmla="*/ 30281 w 42575"/>
                <a:gd name="csY43" fmla="*/ 23834 h 52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42575" h="52207">
                  <a:moveTo>
                    <a:pt x="31647" y="4994"/>
                  </a:moveTo>
                  <a:cubicBezTo>
                    <a:pt x="31192" y="4540"/>
                    <a:pt x="30509" y="3859"/>
                    <a:pt x="29826" y="3405"/>
                  </a:cubicBezTo>
                  <a:cubicBezTo>
                    <a:pt x="28688" y="2724"/>
                    <a:pt x="27549" y="2043"/>
                    <a:pt x="26183" y="1589"/>
                  </a:cubicBezTo>
                  <a:cubicBezTo>
                    <a:pt x="24817" y="1135"/>
                    <a:pt x="23679" y="681"/>
                    <a:pt x="22313" y="454"/>
                  </a:cubicBezTo>
                  <a:cubicBezTo>
                    <a:pt x="20946" y="227"/>
                    <a:pt x="19580" y="0"/>
                    <a:pt x="18442" y="0"/>
                  </a:cubicBezTo>
                  <a:cubicBezTo>
                    <a:pt x="14799" y="0"/>
                    <a:pt x="11612" y="908"/>
                    <a:pt x="8879" y="2497"/>
                  </a:cubicBezTo>
                  <a:cubicBezTo>
                    <a:pt x="6147" y="4086"/>
                    <a:pt x="3871" y="6356"/>
                    <a:pt x="2277" y="9080"/>
                  </a:cubicBezTo>
                  <a:cubicBezTo>
                    <a:pt x="683" y="11804"/>
                    <a:pt x="0" y="14981"/>
                    <a:pt x="0" y="18613"/>
                  </a:cubicBezTo>
                  <a:cubicBezTo>
                    <a:pt x="0" y="22245"/>
                    <a:pt x="683" y="25196"/>
                    <a:pt x="2277" y="27920"/>
                  </a:cubicBezTo>
                  <a:cubicBezTo>
                    <a:pt x="3871" y="30644"/>
                    <a:pt x="5920" y="32687"/>
                    <a:pt x="8652" y="34276"/>
                  </a:cubicBezTo>
                  <a:cubicBezTo>
                    <a:pt x="11384" y="35865"/>
                    <a:pt x="14571" y="36546"/>
                    <a:pt x="18214" y="36546"/>
                  </a:cubicBezTo>
                  <a:cubicBezTo>
                    <a:pt x="20719" y="36546"/>
                    <a:pt x="22996" y="36092"/>
                    <a:pt x="25272" y="35411"/>
                  </a:cubicBezTo>
                  <a:cubicBezTo>
                    <a:pt x="27549" y="34730"/>
                    <a:pt x="29371" y="33595"/>
                    <a:pt x="30737" y="32460"/>
                  </a:cubicBezTo>
                  <a:cubicBezTo>
                    <a:pt x="30964" y="32233"/>
                    <a:pt x="31192" y="32006"/>
                    <a:pt x="31420" y="31779"/>
                  </a:cubicBezTo>
                  <a:lnTo>
                    <a:pt x="31420" y="32914"/>
                  </a:lnTo>
                  <a:cubicBezTo>
                    <a:pt x="31420" y="35184"/>
                    <a:pt x="30964" y="37000"/>
                    <a:pt x="30054" y="38588"/>
                  </a:cubicBezTo>
                  <a:cubicBezTo>
                    <a:pt x="29143" y="40177"/>
                    <a:pt x="28004" y="41312"/>
                    <a:pt x="26411" y="41993"/>
                  </a:cubicBezTo>
                  <a:cubicBezTo>
                    <a:pt x="24817" y="42674"/>
                    <a:pt x="22768" y="43128"/>
                    <a:pt x="20491" y="43128"/>
                  </a:cubicBezTo>
                  <a:cubicBezTo>
                    <a:pt x="18670" y="43128"/>
                    <a:pt x="17076" y="42901"/>
                    <a:pt x="15482" y="42674"/>
                  </a:cubicBezTo>
                  <a:cubicBezTo>
                    <a:pt x="13888" y="42447"/>
                    <a:pt x="12522" y="41993"/>
                    <a:pt x="11384" y="41312"/>
                  </a:cubicBezTo>
                  <a:cubicBezTo>
                    <a:pt x="10246" y="40858"/>
                    <a:pt x="9107" y="40177"/>
                    <a:pt x="7969" y="39723"/>
                  </a:cubicBezTo>
                  <a:lnTo>
                    <a:pt x="4326" y="47441"/>
                  </a:lnTo>
                  <a:cubicBezTo>
                    <a:pt x="6375" y="48803"/>
                    <a:pt x="8879" y="49938"/>
                    <a:pt x="11839" y="50846"/>
                  </a:cubicBezTo>
                  <a:cubicBezTo>
                    <a:pt x="14799" y="51754"/>
                    <a:pt x="18214" y="52208"/>
                    <a:pt x="21857" y="52208"/>
                  </a:cubicBezTo>
                  <a:cubicBezTo>
                    <a:pt x="24817" y="52208"/>
                    <a:pt x="27549" y="51754"/>
                    <a:pt x="30054" y="50846"/>
                  </a:cubicBezTo>
                  <a:cubicBezTo>
                    <a:pt x="32558" y="49938"/>
                    <a:pt x="34835" y="48803"/>
                    <a:pt x="36656" y="46987"/>
                  </a:cubicBezTo>
                  <a:cubicBezTo>
                    <a:pt x="38478" y="45398"/>
                    <a:pt x="39844" y="43355"/>
                    <a:pt x="40982" y="40858"/>
                  </a:cubicBezTo>
                  <a:cubicBezTo>
                    <a:pt x="41893" y="38361"/>
                    <a:pt x="42576" y="35638"/>
                    <a:pt x="42576" y="32460"/>
                  </a:cubicBezTo>
                  <a:lnTo>
                    <a:pt x="42576" y="908"/>
                  </a:lnTo>
                  <a:lnTo>
                    <a:pt x="32330" y="908"/>
                  </a:lnTo>
                  <a:lnTo>
                    <a:pt x="31647" y="4994"/>
                  </a:lnTo>
                  <a:close/>
                  <a:moveTo>
                    <a:pt x="30281" y="23834"/>
                  </a:moveTo>
                  <a:cubicBezTo>
                    <a:pt x="29371" y="25196"/>
                    <a:pt x="28232" y="26331"/>
                    <a:pt x="26638" y="27239"/>
                  </a:cubicBezTo>
                  <a:cubicBezTo>
                    <a:pt x="25045" y="27920"/>
                    <a:pt x="23223" y="28374"/>
                    <a:pt x="21174" y="28374"/>
                  </a:cubicBezTo>
                  <a:cubicBezTo>
                    <a:pt x="19125" y="28374"/>
                    <a:pt x="17076" y="27920"/>
                    <a:pt x="15482" y="27239"/>
                  </a:cubicBezTo>
                  <a:cubicBezTo>
                    <a:pt x="13888" y="26558"/>
                    <a:pt x="12750" y="25423"/>
                    <a:pt x="11839" y="23834"/>
                  </a:cubicBezTo>
                  <a:cubicBezTo>
                    <a:pt x="10929" y="22472"/>
                    <a:pt x="10473" y="20883"/>
                    <a:pt x="10473" y="18840"/>
                  </a:cubicBezTo>
                  <a:cubicBezTo>
                    <a:pt x="10473" y="17024"/>
                    <a:pt x="10929" y="15208"/>
                    <a:pt x="11839" y="13846"/>
                  </a:cubicBezTo>
                  <a:cubicBezTo>
                    <a:pt x="12750" y="12485"/>
                    <a:pt x="13888" y="11350"/>
                    <a:pt x="15482" y="10442"/>
                  </a:cubicBezTo>
                  <a:cubicBezTo>
                    <a:pt x="17076" y="9761"/>
                    <a:pt x="18897" y="9307"/>
                    <a:pt x="21174" y="9307"/>
                  </a:cubicBezTo>
                  <a:cubicBezTo>
                    <a:pt x="23223" y="9307"/>
                    <a:pt x="25045" y="9761"/>
                    <a:pt x="26638" y="10442"/>
                  </a:cubicBezTo>
                  <a:cubicBezTo>
                    <a:pt x="28232" y="11123"/>
                    <a:pt x="29371" y="12258"/>
                    <a:pt x="30281" y="13846"/>
                  </a:cubicBezTo>
                  <a:cubicBezTo>
                    <a:pt x="31192" y="15208"/>
                    <a:pt x="31647" y="17024"/>
                    <a:pt x="31647" y="18840"/>
                  </a:cubicBezTo>
                  <a:cubicBezTo>
                    <a:pt x="31647" y="20883"/>
                    <a:pt x="31192" y="22472"/>
                    <a:pt x="30281" y="23834"/>
                  </a:cubicBezTo>
                  <a:close/>
                </a:path>
              </a:pathLst>
            </a:custGeom>
            <a:solidFill>
              <a:srgbClr val="00457C"/>
            </a:solidFill>
            <a:ln w="2267" cap="flat">
              <a:noFill/>
              <a:prstDash val="solid"/>
              <a:miter/>
            </a:ln>
          </p:spPr>
          <p:txBody>
            <a:bodyPr/>
            <a:lstStyle/>
            <a:p>
              <a:endParaRPr lang="en-IT"/>
            </a:p>
          </p:txBody>
        </p:sp>
        <p:sp>
          <p:nvSpPr>
            <p:cNvPr id="21" name="Freeform 20">
              <a:extLst>
                <a:ext uri="{FF2B5EF4-FFF2-40B4-BE49-F238E27FC236}">
                  <a16:creationId xmlns:a16="http://schemas.microsoft.com/office/drawing/2014/main" id="{D1988C9C-62AF-A17F-8A62-38D61BD3F60B}"/>
                </a:ext>
              </a:extLst>
            </p:cNvPr>
            <p:cNvSpPr/>
            <p:nvPr/>
          </p:nvSpPr>
          <p:spPr>
            <a:xfrm>
              <a:off x="5841997" y="3567455"/>
              <a:ext cx="39843" cy="37453"/>
            </a:xfrm>
            <a:custGeom>
              <a:avLst/>
              <a:gdLst>
                <a:gd name="csX0" fmla="*/ 34607 w 39843"/>
                <a:gd name="csY0" fmla="*/ 5221 h 37453"/>
                <a:gd name="csX1" fmla="*/ 28460 w 39843"/>
                <a:gd name="csY1" fmla="*/ 1362 h 37453"/>
                <a:gd name="csX2" fmla="*/ 20719 w 39843"/>
                <a:gd name="csY2" fmla="*/ 0 h 37453"/>
                <a:gd name="csX3" fmla="*/ 12522 w 39843"/>
                <a:gd name="csY3" fmla="*/ 1362 h 37453"/>
                <a:gd name="csX4" fmla="*/ 5920 w 39843"/>
                <a:gd name="csY4" fmla="*/ 5221 h 37453"/>
                <a:gd name="csX5" fmla="*/ 1594 w 39843"/>
                <a:gd name="csY5" fmla="*/ 11123 h 37453"/>
                <a:gd name="csX6" fmla="*/ 0 w 39843"/>
                <a:gd name="csY6" fmla="*/ 18840 h 37453"/>
                <a:gd name="csX7" fmla="*/ 2732 w 39843"/>
                <a:gd name="csY7" fmla="*/ 28374 h 37453"/>
                <a:gd name="csX8" fmla="*/ 10473 w 39843"/>
                <a:gd name="csY8" fmla="*/ 34957 h 37453"/>
                <a:gd name="csX9" fmla="*/ 22085 w 39843"/>
                <a:gd name="csY9" fmla="*/ 37454 h 37453"/>
                <a:gd name="csX10" fmla="*/ 28004 w 39843"/>
                <a:gd name="csY10" fmla="*/ 36773 h 37453"/>
                <a:gd name="csX11" fmla="*/ 33696 w 39843"/>
                <a:gd name="csY11" fmla="*/ 34957 h 37453"/>
                <a:gd name="csX12" fmla="*/ 38705 w 39843"/>
                <a:gd name="csY12" fmla="*/ 32006 h 37453"/>
                <a:gd name="csX13" fmla="*/ 33696 w 39843"/>
                <a:gd name="csY13" fmla="*/ 24969 h 37453"/>
                <a:gd name="csX14" fmla="*/ 29371 w 39843"/>
                <a:gd name="csY14" fmla="*/ 27012 h 37453"/>
                <a:gd name="csX15" fmla="*/ 23451 w 39843"/>
                <a:gd name="csY15" fmla="*/ 27920 h 37453"/>
                <a:gd name="csX16" fmla="*/ 16393 w 39843"/>
                <a:gd name="csY16" fmla="*/ 26558 h 37453"/>
                <a:gd name="csX17" fmla="*/ 11839 w 39843"/>
                <a:gd name="csY17" fmla="*/ 22926 h 37453"/>
                <a:gd name="csX18" fmla="*/ 10701 w 39843"/>
                <a:gd name="csY18" fmla="*/ 20883 h 37453"/>
                <a:gd name="csX19" fmla="*/ 39844 w 39843"/>
                <a:gd name="csY19" fmla="*/ 20883 h 37453"/>
                <a:gd name="csX20" fmla="*/ 39844 w 39843"/>
                <a:gd name="csY20" fmla="*/ 17932 h 37453"/>
                <a:gd name="csX21" fmla="*/ 38478 w 39843"/>
                <a:gd name="csY21" fmla="*/ 10669 h 37453"/>
                <a:gd name="csX22" fmla="*/ 34607 w 39843"/>
                <a:gd name="csY22" fmla="*/ 5221 h 37453"/>
                <a:gd name="csX23" fmla="*/ 15482 w 39843"/>
                <a:gd name="csY23" fmla="*/ 10215 h 37453"/>
                <a:gd name="csX24" fmla="*/ 20946 w 39843"/>
                <a:gd name="csY24" fmla="*/ 9307 h 37453"/>
                <a:gd name="csX25" fmla="*/ 25272 w 39843"/>
                <a:gd name="csY25" fmla="*/ 9988 h 37453"/>
                <a:gd name="csX26" fmla="*/ 28460 w 39843"/>
                <a:gd name="csY26" fmla="*/ 12030 h 37453"/>
                <a:gd name="csX27" fmla="*/ 29826 w 39843"/>
                <a:gd name="csY27" fmla="*/ 14981 h 37453"/>
                <a:gd name="csX28" fmla="*/ 10701 w 39843"/>
                <a:gd name="csY28" fmla="*/ 14981 h 37453"/>
                <a:gd name="csX29" fmla="*/ 11612 w 39843"/>
                <a:gd name="csY29" fmla="*/ 12938 h 37453"/>
                <a:gd name="csX30" fmla="*/ 15482 w 39843"/>
                <a:gd name="csY30" fmla="*/ 10215 h 374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39843" h="37453">
                  <a:moveTo>
                    <a:pt x="34607" y="5221"/>
                  </a:moveTo>
                  <a:cubicBezTo>
                    <a:pt x="32786" y="3632"/>
                    <a:pt x="30737" y="2270"/>
                    <a:pt x="28460" y="1362"/>
                  </a:cubicBezTo>
                  <a:cubicBezTo>
                    <a:pt x="26183" y="454"/>
                    <a:pt x="23451" y="0"/>
                    <a:pt x="20719" y="0"/>
                  </a:cubicBezTo>
                  <a:cubicBezTo>
                    <a:pt x="17759" y="0"/>
                    <a:pt x="15027" y="454"/>
                    <a:pt x="12522" y="1362"/>
                  </a:cubicBezTo>
                  <a:cubicBezTo>
                    <a:pt x="10018" y="2270"/>
                    <a:pt x="7741" y="3632"/>
                    <a:pt x="5920" y="5221"/>
                  </a:cubicBezTo>
                  <a:cubicBezTo>
                    <a:pt x="4098" y="6810"/>
                    <a:pt x="2504" y="8853"/>
                    <a:pt x="1594" y="11123"/>
                  </a:cubicBezTo>
                  <a:cubicBezTo>
                    <a:pt x="455" y="13392"/>
                    <a:pt x="0" y="16116"/>
                    <a:pt x="0" y="18840"/>
                  </a:cubicBezTo>
                  <a:cubicBezTo>
                    <a:pt x="0" y="22472"/>
                    <a:pt x="911" y="25650"/>
                    <a:pt x="2732" y="28374"/>
                  </a:cubicBezTo>
                  <a:cubicBezTo>
                    <a:pt x="4554" y="31098"/>
                    <a:pt x="7058" y="33368"/>
                    <a:pt x="10473" y="34957"/>
                  </a:cubicBezTo>
                  <a:cubicBezTo>
                    <a:pt x="13661" y="36546"/>
                    <a:pt x="17531" y="37454"/>
                    <a:pt x="22085" y="37454"/>
                  </a:cubicBezTo>
                  <a:cubicBezTo>
                    <a:pt x="24134" y="37454"/>
                    <a:pt x="25955" y="37227"/>
                    <a:pt x="28004" y="36773"/>
                  </a:cubicBezTo>
                  <a:cubicBezTo>
                    <a:pt x="29826" y="36319"/>
                    <a:pt x="31875" y="35865"/>
                    <a:pt x="33696" y="34957"/>
                  </a:cubicBezTo>
                  <a:cubicBezTo>
                    <a:pt x="35518" y="34049"/>
                    <a:pt x="37112" y="33141"/>
                    <a:pt x="38705" y="32006"/>
                  </a:cubicBezTo>
                  <a:lnTo>
                    <a:pt x="33696" y="24969"/>
                  </a:lnTo>
                  <a:cubicBezTo>
                    <a:pt x="32330" y="25877"/>
                    <a:pt x="30964" y="26558"/>
                    <a:pt x="29371" y="27012"/>
                  </a:cubicBezTo>
                  <a:cubicBezTo>
                    <a:pt x="27777" y="27466"/>
                    <a:pt x="25955" y="27920"/>
                    <a:pt x="23451" y="27920"/>
                  </a:cubicBezTo>
                  <a:cubicBezTo>
                    <a:pt x="20719" y="27920"/>
                    <a:pt x="18442" y="27466"/>
                    <a:pt x="16393" y="26558"/>
                  </a:cubicBezTo>
                  <a:cubicBezTo>
                    <a:pt x="14344" y="25650"/>
                    <a:pt x="12978" y="24515"/>
                    <a:pt x="11839" y="22926"/>
                  </a:cubicBezTo>
                  <a:cubicBezTo>
                    <a:pt x="11384" y="22245"/>
                    <a:pt x="10929" y="21564"/>
                    <a:pt x="10701" y="20883"/>
                  </a:cubicBezTo>
                  <a:lnTo>
                    <a:pt x="39844" y="20883"/>
                  </a:lnTo>
                  <a:lnTo>
                    <a:pt x="39844" y="17932"/>
                  </a:lnTo>
                  <a:cubicBezTo>
                    <a:pt x="39844" y="15208"/>
                    <a:pt x="39616" y="12711"/>
                    <a:pt x="38478" y="10669"/>
                  </a:cubicBezTo>
                  <a:cubicBezTo>
                    <a:pt x="37795" y="8853"/>
                    <a:pt x="36429" y="7037"/>
                    <a:pt x="34607" y="5221"/>
                  </a:cubicBezTo>
                  <a:close/>
                  <a:moveTo>
                    <a:pt x="15482" y="10215"/>
                  </a:moveTo>
                  <a:cubicBezTo>
                    <a:pt x="17076" y="9534"/>
                    <a:pt x="18897" y="9307"/>
                    <a:pt x="20946" y="9307"/>
                  </a:cubicBezTo>
                  <a:cubicBezTo>
                    <a:pt x="22540" y="9307"/>
                    <a:pt x="23906" y="9534"/>
                    <a:pt x="25272" y="9988"/>
                  </a:cubicBezTo>
                  <a:cubicBezTo>
                    <a:pt x="26638" y="10442"/>
                    <a:pt x="27777" y="11123"/>
                    <a:pt x="28460" y="12030"/>
                  </a:cubicBezTo>
                  <a:cubicBezTo>
                    <a:pt x="29371" y="12938"/>
                    <a:pt x="29826" y="14073"/>
                    <a:pt x="29826" y="14981"/>
                  </a:cubicBezTo>
                  <a:lnTo>
                    <a:pt x="10701" y="14981"/>
                  </a:lnTo>
                  <a:cubicBezTo>
                    <a:pt x="10929" y="14300"/>
                    <a:pt x="11156" y="13619"/>
                    <a:pt x="11612" y="12938"/>
                  </a:cubicBezTo>
                  <a:cubicBezTo>
                    <a:pt x="12522" y="11804"/>
                    <a:pt x="13888" y="10896"/>
                    <a:pt x="15482" y="10215"/>
                  </a:cubicBezTo>
                  <a:close/>
                </a:path>
              </a:pathLst>
            </a:custGeom>
            <a:solidFill>
              <a:srgbClr val="00457C"/>
            </a:solidFill>
            <a:ln w="2267" cap="flat">
              <a:noFill/>
              <a:prstDash val="solid"/>
              <a:miter/>
            </a:ln>
          </p:spPr>
          <p:txBody>
            <a:bodyPr/>
            <a:lstStyle/>
            <a:p>
              <a:endParaRPr lang="en-IT"/>
            </a:p>
          </p:txBody>
        </p:sp>
        <p:sp>
          <p:nvSpPr>
            <p:cNvPr id="22" name="Freeform 21">
              <a:extLst>
                <a:ext uri="{FF2B5EF4-FFF2-40B4-BE49-F238E27FC236}">
                  <a16:creationId xmlns:a16="http://schemas.microsoft.com/office/drawing/2014/main" id="{CCA58E59-E917-0884-4AEC-E8B4984C6D89}"/>
                </a:ext>
              </a:extLst>
            </p:cNvPr>
            <p:cNvSpPr/>
            <p:nvPr/>
          </p:nvSpPr>
          <p:spPr>
            <a:xfrm>
              <a:off x="5790314" y="3556559"/>
              <a:ext cx="43486" cy="47668"/>
            </a:xfrm>
            <a:custGeom>
              <a:avLst/>
              <a:gdLst>
                <a:gd name="csX0" fmla="*/ 32330 w 43486"/>
                <a:gd name="csY0" fmla="*/ 29282 h 47668"/>
                <a:gd name="csX1" fmla="*/ 38478 w 43486"/>
                <a:gd name="csY1" fmla="*/ 23607 h 47668"/>
                <a:gd name="csX2" fmla="*/ 40755 w 43486"/>
                <a:gd name="csY2" fmla="*/ 15435 h 47668"/>
                <a:gd name="csX3" fmla="*/ 38705 w 43486"/>
                <a:gd name="csY3" fmla="*/ 7491 h 47668"/>
                <a:gd name="csX4" fmla="*/ 32786 w 43486"/>
                <a:gd name="csY4" fmla="*/ 2043 h 47668"/>
                <a:gd name="csX5" fmla="*/ 23906 w 43486"/>
                <a:gd name="csY5" fmla="*/ 0 h 47668"/>
                <a:gd name="csX6" fmla="*/ 0 w 43486"/>
                <a:gd name="csY6" fmla="*/ 0 h 47668"/>
                <a:gd name="csX7" fmla="*/ 0 w 43486"/>
                <a:gd name="csY7" fmla="*/ 47668 h 47668"/>
                <a:gd name="csX8" fmla="*/ 11156 w 43486"/>
                <a:gd name="csY8" fmla="*/ 47668 h 47668"/>
                <a:gd name="csX9" fmla="*/ 11156 w 43486"/>
                <a:gd name="csY9" fmla="*/ 31098 h 47668"/>
                <a:gd name="csX10" fmla="*/ 19353 w 43486"/>
                <a:gd name="csY10" fmla="*/ 31098 h 47668"/>
                <a:gd name="csX11" fmla="*/ 30054 w 43486"/>
                <a:gd name="csY11" fmla="*/ 47668 h 47668"/>
                <a:gd name="csX12" fmla="*/ 43487 w 43486"/>
                <a:gd name="csY12" fmla="*/ 47668 h 47668"/>
                <a:gd name="csX13" fmla="*/ 31647 w 43486"/>
                <a:gd name="csY13" fmla="*/ 29509 h 47668"/>
                <a:gd name="csX14" fmla="*/ 32330 w 43486"/>
                <a:gd name="csY14" fmla="*/ 29282 h 47668"/>
                <a:gd name="csX15" fmla="*/ 10929 w 43486"/>
                <a:gd name="csY15" fmla="*/ 9988 h 47668"/>
                <a:gd name="csX16" fmla="*/ 22085 w 43486"/>
                <a:gd name="csY16" fmla="*/ 9988 h 47668"/>
                <a:gd name="csX17" fmla="*/ 25955 w 43486"/>
                <a:gd name="csY17" fmla="*/ 10669 h 47668"/>
                <a:gd name="csX18" fmla="*/ 28460 w 43486"/>
                <a:gd name="csY18" fmla="*/ 12711 h 47668"/>
                <a:gd name="csX19" fmla="*/ 29371 w 43486"/>
                <a:gd name="csY19" fmla="*/ 15889 h 47668"/>
                <a:gd name="csX20" fmla="*/ 28460 w 43486"/>
                <a:gd name="csY20" fmla="*/ 19294 h 47668"/>
                <a:gd name="csX21" fmla="*/ 26183 w 43486"/>
                <a:gd name="csY21" fmla="*/ 21564 h 47668"/>
                <a:gd name="csX22" fmla="*/ 22768 w 43486"/>
                <a:gd name="csY22" fmla="*/ 22472 h 47668"/>
                <a:gd name="csX23" fmla="*/ 10929 w 43486"/>
                <a:gd name="csY23" fmla="*/ 22472 h 47668"/>
                <a:gd name="csX24" fmla="*/ 10929 w 43486"/>
                <a:gd name="csY24" fmla="*/ 9988 h 47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3486" h="47668">
                  <a:moveTo>
                    <a:pt x="32330" y="29282"/>
                  </a:moveTo>
                  <a:cubicBezTo>
                    <a:pt x="34835" y="27920"/>
                    <a:pt x="36884" y="26104"/>
                    <a:pt x="38478" y="23607"/>
                  </a:cubicBezTo>
                  <a:cubicBezTo>
                    <a:pt x="39844" y="21337"/>
                    <a:pt x="40755" y="18613"/>
                    <a:pt x="40755" y="15435"/>
                  </a:cubicBezTo>
                  <a:cubicBezTo>
                    <a:pt x="40755" y="12485"/>
                    <a:pt x="40071" y="9761"/>
                    <a:pt x="38705" y="7491"/>
                  </a:cubicBezTo>
                  <a:cubicBezTo>
                    <a:pt x="37339" y="5221"/>
                    <a:pt x="35290" y="3405"/>
                    <a:pt x="32786" y="2043"/>
                  </a:cubicBezTo>
                  <a:cubicBezTo>
                    <a:pt x="30281" y="681"/>
                    <a:pt x="27321" y="0"/>
                    <a:pt x="23906" y="0"/>
                  </a:cubicBezTo>
                  <a:lnTo>
                    <a:pt x="0" y="0"/>
                  </a:lnTo>
                  <a:lnTo>
                    <a:pt x="0" y="47668"/>
                  </a:lnTo>
                  <a:lnTo>
                    <a:pt x="11156" y="47668"/>
                  </a:lnTo>
                  <a:lnTo>
                    <a:pt x="11156" y="31098"/>
                  </a:lnTo>
                  <a:lnTo>
                    <a:pt x="19353" y="31098"/>
                  </a:lnTo>
                  <a:lnTo>
                    <a:pt x="30054" y="47668"/>
                  </a:lnTo>
                  <a:lnTo>
                    <a:pt x="43487" y="47668"/>
                  </a:lnTo>
                  <a:lnTo>
                    <a:pt x="31647" y="29509"/>
                  </a:lnTo>
                  <a:cubicBezTo>
                    <a:pt x="31647" y="29736"/>
                    <a:pt x="32103" y="29509"/>
                    <a:pt x="32330" y="29282"/>
                  </a:cubicBezTo>
                  <a:close/>
                  <a:moveTo>
                    <a:pt x="10929" y="9988"/>
                  </a:moveTo>
                  <a:lnTo>
                    <a:pt x="22085" y="9988"/>
                  </a:lnTo>
                  <a:cubicBezTo>
                    <a:pt x="23451" y="9988"/>
                    <a:pt x="24817" y="10215"/>
                    <a:pt x="25955" y="10669"/>
                  </a:cubicBezTo>
                  <a:cubicBezTo>
                    <a:pt x="27094" y="11123"/>
                    <a:pt x="27777" y="11804"/>
                    <a:pt x="28460" y="12711"/>
                  </a:cubicBezTo>
                  <a:cubicBezTo>
                    <a:pt x="29143" y="13619"/>
                    <a:pt x="29371" y="14754"/>
                    <a:pt x="29371" y="15889"/>
                  </a:cubicBezTo>
                  <a:cubicBezTo>
                    <a:pt x="29371" y="17251"/>
                    <a:pt x="29143" y="18159"/>
                    <a:pt x="28460" y="19294"/>
                  </a:cubicBezTo>
                  <a:cubicBezTo>
                    <a:pt x="28004" y="20202"/>
                    <a:pt x="27094" y="20883"/>
                    <a:pt x="26183" y="21564"/>
                  </a:cubicBezTo>
                  <a:cubicBezTo>
                    <a:pt x="25272" y="22018"/>
                    <a:pt x="24134" y="22472"/>
                    <a:pt x="22768" y="22472"/>
                  </a:cubicBezTo>
                  <a:lnTo>
                    <a:pt x="10929" y="22472"/>
                  </a:lnTo>
                  <a:lnTo>
                    <a:pt x="10929" y="9988"/>
                  </a:lnTo>
                  <a:close/>
                </a:path>
              </a:pathLst>
            </a:custGeom>
            <a:solidFill>
              <a:srgbClr val="00457C"/>
            </a:solidFill>
            <a:ln w="2267" cap="flat">
              <a:noFill/>
              <a:prstDash val="solid"/>
              <a:miter/>
            </a:ln>
          </p:spPr>
          <p:txBody>
            <a:bodyPr/>
            <a:lstStyle/>
            <a:p>
              <a:endParaRPr lang="en-IT"/>
            </a:p>
          </p:txBody>
        </p:sp>
        <p:sp>
          <p:nvSpPr>
            <p:cNvPr id="23" name="Freeform 22">
              <a:extLst>
                <a:ext uri="{FF2B5EF4-FFF2-40B4-BE49-F238E27FC236}">
                  <a16:creationId xmlns:a16="http://schemas.microsoft.com/office/drawing/2014/main" id="{C061FB86-91AE-C6EA-7155-47F63530D5ED}"/>
                </a:ext>
              </a:extLst>
            </p:cNvPr>
            <p:cNvSpPr/>
            <p:nvPr/>
          </p:nvSpPr>
          <p:spPr>
            <a:xfrm>
              <a:off x="6178734" y="3567682"/>
              <a:ext cx="28687" cy="36772"/>
            </a:xfrm>
            <a:custGeom>
              <a:avLst/>
              <a:gdLst>
                <a:gd name="csX0" fmla="*/ 22540 w 28687"/>
                <a:gd name="csY0" fmla="*/ 0 h 36772"/>
                <a:gd name="csX1" fmla="*/ 16393 w 28687"/>
                <a:gd name="csY1" fmla="*/ 1589 h 36772"/>
                <a:gd name="csX2" fmla="*/ 11384 w 28687"/>
                <a:gd name="csY2" fmla="*/ 5902 h 36772"/>
                <a:gd name="csX3" fmla="*/ 10701 w 28687"/>
                <a:gd name="csY3" fmla="*/ 6810 h 36772"/>
                <a:gd name="csX4" fmla="*/ 10473 w 28687"/>
                <a:gd name="csY4" fmla="*/ 681 h 36772"/>
                <a:gd name="csX5" fmla="*/ 0 w 28687"/>
                <a:gd name="csY5" fmla="*/ 681 h 36772"/>
                <a:gd name="csX6" fmla="*/ 0 w 28687"/>
                <a:gd name="csY6" fmla="*/ 36773 h 36772"/>
                <a:gd name="csX7" fmla="*/ 10929 w 28687"/>
                <a:gd name="csY7" fmla="*/ 36773 h 36772"/>
                <a:gd name="csX8" fmla="*/ 10929 w 28687"/>
                <a:gd name="csY8" fmla="*/ 19521 h 36772"/>
                <a:gd name="csX9" fmla="*/ 11612 w 28687"/>
                <a:gd name="csY9" fmla="*/ 16570 h 36772"/>
                <a:gd name="csX10" fmla="*/ 13205 w 28687"/>
                <a:gd name="csY10" fmla="*/ 14073 h 36772"/>
                <a:gd name="csX11" fmla="*/ 15938 w 28687"/>
                <a:gd name="csY11" fmla="*/ 12258 h 36772"/>
                <a:gd name="csX12" fmla="*/ 19580 w 28687"/>
                <a:gd name="csY12" fmla="*/ 11577 h 36772"/>
                <a:gd name="csX13" fmla="*/ 22996 w 28687"/>
                <a:gd name="csY13" fmla="*/ 12031 h 36772"/>
                <a:gd name="csX14" fmla="*/ 25728 w 28687"/>
                <a:gd name="csY14" fmla="*/ 13165 h 36772"/>
                <a:gd name="csX15" fmla="*/ 28688 w 28687"/>
                <a:gd name="csY15" fmla="*/ 1362 h 36772"/>
                <a:gd name="csX16" fmla="*/ 25955 w 28687"/>
                <a:gd name="csY16" fmla="*/ 454 h 36772"/>
                <a:gd name="csX17" fmla="*/ 22540 w 28687"/>
                <a:gd name="csY17" fmla="*/ 0 h 367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8687" h="36772">
                  <a:moveTo>
                    <a:pt x="22540" y="0"/>
                  </a:moveTo>
                  <a:cubicBezTo>
                    <a:pt x="20263" y="0"/>
                    <a:pt x="18214" y="454"/>
                    <a:pt x="16393" y="1589"/>
                  </a:cubicBezTo>
                  <a:cubicBezTo>
                    <a:pt x="14571" y="2724"/>
                    <a:pt x="12750" y="4086"/>
                    <a:pt x="11384" y="5902"/>
                  </a:cubicBezTo>
                  <a:cubicBezTo>
                    <a:pt x="11156" y="6129"/>
                    <a:pt x="10929" y="6583"/>
                    <a:pt x="10701" y="6810"/>
                  </a:cubicBezTo>
                  <a:lnTo>
                    <a:pt x="10473" y="681"/>
                  </a:lnTo>
                  <a:lnTo>
                    <a:pt x="0" y="681"/>
                  </a:lnTo>
                  <a:lnTo>
                    <a:pt x="0" y="36773"/>
                  </a:lnTo>
                  <a:lnTo>
                    <a:pt x="10929" y="36773"/>
                  </a:lnTo>
                  <a:lnTo>
                    <a:pt x="10929" y="19521"/>
                  </a:lnTo>
                  <a:cubicBezTo>
                    <a:pt x="10929" y="18386"/>
                    <a:pt x="11156" y="17478"/>
                    <a:pt x="11612" y="16570"/>
                  </a:cubicBezTo>
                  <a:cubicBezTo>
                    <a:pt x="12067" y="15662"/>
                    <a:pt x="12522" y="14754"/>
                    <a:pt x="13205" y="14073"/>
                  </a:cubicBezTo>
                  <a:cubicBezTo>
                    <a:pt x="13888" y="13392"/>
                    <a:pt x="14799" y="12712"/>
                    <a:pt x="15938" y="12258"/>
                  </a:cubicBezTo>
                  <a:cubicBezTo>
                    <a:pt x="17076" y="11804"/>
                    <a:pt x="18214" y="11577"/>
                    <a:pt x="19580" y="11577"/>
                  </a:cubicBezTo>
                  <a:cubicBezTo>
                    <a:pt x="20719" y="11577"/>
                    <a:pt x="21857" y="11804"/>
                    <a:pt x="22996" y="12031"/>
                  </a:cubicBezTo>
                  <a:cubicBezTo>
                    <a:pt x="24134" y="12258"/>
                    <a:pt x="25045" y="12712"/>
                    <a:pt x="25728" y="13165"/>
                  </a:cubicBezTo>
                  <a:lnTo>
                    <a:pt x="28688" y="1362"/>
                  </a:lnTo>
                  <a:cubicBezTo>
                    <a:pt x="28004" y="908"/>
                    <a:pt x="27094" y="681"/>
                    <a:pt x="25955" y="454"/>
                  </a:cubicBezTo>
                  <a:cubicBezTo>
                    <a:pt x="24817" y="0"/>
                    <a:pt x="23679" y="0"/>
                    <a:pt x="22540" y="0"/>
                  </a:cubicBezTo>
                  <a:close/>
                </a:path>
              </a:pathLst>
            </a:custGeom>
            <a:solidFill>
              <a:srgbClr val="00457C"/>
            </a:solidFill>
            <a:ln w="2267" cap="flat">
              <a:noFill/>
              <a:prstDash val="solid"/>
              <a:miter/>
            </a:ln>
          </p:spPr>
          <p:txBody>
            <a:bodyPr/>
            <a:lstStyle/>
            <a:p>
              <a:endParaRPr lang="en-IT"/>
            </a:p>
          </p:txBody>
        </p:sp>
        <p:sp>
          <p:nvSpPr>
            <p:cNvPr id="24" name="Freeform 23">
              <a:extLst>
                <a:ext uri="{FF2B5EF4-FFF2-40B4-BE49-F238E27FC236}">
                  <a16:creationId xmlns:a16="http://schemas.microsoft.com/office/drawing/2014/main" id="{2F4E0D3E-9ADF-B944-B760-B4E450823C07}"/>
                </a:ext>
              </a:extLst>
            </p:cNvPr>
            <p:cNvSpPr/>
            <p:nvPr/>
          </p:nvSpPr>
          <p:spPr>
            <a:xfrm>
              <a:off x="5614091" y="3567682"/>
              <a:ext cx="28687" cy="36772"/>
            </a:xfrm>
            <a:custGeom>
              <a:avLst/>
              <a:gdLst>
                <a:gd name="csX0" fmla="*/ 22768 w 28687"/>
                <a:gd name="csY0" fmla="*/ 0 h 36772"/>
                <a:gd name="csX1" fmla="*/ 16621 w 28687"/>
                <a:gd name="csY1" fmla="*/ 1589 h 36772"/>
                <a:gd name="csX2" fmla="*/ 11612 w 28687"/>
                <a:gd name="csY2" fmla="*/ 5902 h 36772"/>
                <a:gd name="csX3" fmla="*/ 10929 w 28687"/>
                <a:gd name="csY3" fmla="*/ 6810 h 36772"/>
                <a:gd name="csX4" fmla="*/ 10701 w 28687"/>
                <a:gd name="csY4" fmla="*/ 681 h 36772"/>
                <a:gd name="csX5" fmla="*/ 0 w 28687"/>
                <a:gd name="csY5" fmla="*/ 681 h 36772"/>
                <a:gd name="csX6" fmla="*/ 0 w 28687"/>
                <a:gd name="csY6" fmla="*/ 36773 h 36772"/>
                <a:gd name="csX7" fmla="*/ 10929 w 28687"/>
                <a:gd name="csY7" fmla="*/ 36773 h 36772"/>
                <a:gd name="csX8" fmla="*/ 10929 w 28687"/>
                <a:gd name="csY8" fmla="*/ 19521 h 36772"/>
                <a:gd name="csX9" fmla="*/ 11612 w 28687"/>
                <a:gd name="csY9" fmla="*/ 16570 h 36772"/>
                <a:gd name="csX10" fmla="*/ 13205 w 28687"/>
                <a:gd name="csY10" fmla="*/ 14073 h 36772"/>
                <a:gd name="csX11" fmla="*/ 15938 w 28687"/>
                <a:gd name="csY11" fmla="*/ 12258 h 36772"/>
                <a:gd name="csX12" fmla="*/ 19580 w 28687"/>
                <a:gd name="csY12" fmla="*/ 11577 h 36772"/>
                <a:gd name="csX13" fmla="*/ 22996 w 28687"/>
                <a:gd name="csY13" fmla="*/ 12031 h 36772"/>
                <a:gd name="csX14" fmla="*/ 25728 w 28687"/>
                <a:gd name="csY14" fmla="*/ 13165 h 36772"/>
                <a:gd name="csX15" fmla="*/ 28688 w 28687"/>
                <a:gd name="csY15" fmla="*/ 1362 h 36772"/>
                <a:gd name="csX16" fmla="*/ 25955 w 28687"/>
                <a:gd name="csY16" fmla="*/ 454 h 36772"/>
                <a:gd name="csX17" fmla="*/ 22768 w 28687"/>
                <a:gd name="csY17" fmla="*/ 0 h 367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8687" h="36772">
                  <a:moveTo>
                    <a:pt x="22768" y="0"/>
                  </a:moveTo>
                  <a:cubicBezTo>
                    <a:pt x="20491" y="0"/>
                    <a:pt x="18442" y="454"/>
                    <a:pt x="16621" y="1589"/>
                  </a:cubicBezTo>
                  <a:cubicBezTo>
                    <a:pt x="14571" y="2724"/>
                    <a:pt x="12978" y="4086"/>
                    <a:pt x="11612" y="5902"/>
                  </a:cubicBezTo>
                  <a:cubicBezTo>
                    <a:pt x="11384" y="6129"/>
                    <a:pt x="11156" y="6583"/>
                    <a:pt x="10929" y="6810"/>
                  </a:cubicBezTo>
                  <a:lnTo>
                    <a:pt x="10701" y="681"/>
                  </a:lnTo>
                  <a:lnTo>
                    <a:pt x="0" y="681"/>
                  </a:lnTo>
                  <a:lnTo>
                    <a:pt x="0" y="36773"/>
                  </a:lnTo>
                  <a:lnTo>
                    <a:pt x="10929" y="36773"/>
                  </a:lnTo>
                  <a:lnTo>
                    <a:pt x="10929" y="19521"/>
                  </a:lnTo>
                  <a:cubicBezTo>
                    <a:pt x="10929" y="18386"/>
                    <a:pt x="11156" y="17478"/>
                    <a:pt x="11612" y="16570"/>
                  </a:cubicBezTo>
                  <a:cubicBezTo>
                    <a:pt x="12067" y="15662"/>
                    <a:pt x="12522" y="14754"/>
                    <a:pt x="13205" y="14073"/>
                  </a:cubicBezTo>
                  <a:cubicBezTo>
                    <a:pt x="13888" y="13392"/>
                    <a:pt x="14799" y="12712"/>
                    <a:pt x="15938" y="12258"/>
                  </a:cubicBezTo>
                  <a:cubicBezTo>
                    <a:pt x="17076" y="11804"/>
                    <a:pt x="18214" y="11577"/>
                    <a:pt x="19580" y="11577"/>
                  </a:cubicBezTo>
                  <a:cubicBezTo>
                    <a:pt x="20719" y="11577"/>
                    <a:pt x="21857" y="11804"/>
                    <a:pt x="22996" y="12031"/>
                  </a:cubicBezTo>
                  <a:cubicBezTo>
                    <a:pt x="24134" y="12258"/>
                    <a:pt x="25045" y="12712"/>
                    <a:pt x="25728" y="13165"/>
                  </a:cubicBezTo>
                  <a:lnTo>
                    <a:pt x="28688" y="1362"/>
                  </a:lnTo>
                  <a:cubicBezTo>
                    <a:pt x="28004" y="908"/>
                    <a:pt x="27094" y="681"/>
                    <a:pt x="25955" y="454"/>
                  </a:cubicBezTo>
                  <a:cubicBezTo>
                    <a:pt x="25045" y="0"/>
                    <a:pt x="23906" y="0"/>
                    <a:pt x="22768" y="0"/>
                  </a:cubicBezTo>
                  <a:close/>
                </a:path>
              </a:pathLst>
            </a:custGeom>
            <a:solidFill>
              <a:srgbClr val="00457C"/>
            </a:solidFill>
            <a:ln w="2267" cap="flat">
              <a:noFill/>
              <a:prstDash val="solid"/>
              <a:miter/>
            </a:ln>
          </p:spPr>
          <p:txBody>
            <a:bodyPr/>
            <a:lstStyle/>
            <a:p>
              <a:endParaRPr lang="en-IT"/>
            </a:p>
          </p:txBody>
        </p:sp>
        <p:sp>
          <p:nvSpPr>
            <p:cNvPr id="25" name="Freeform 24">
              <a:extLst>
                <a:ext uri="{FF2B5EF4-FFF2-40B4-BE49-F238E27FC236}">
                  <a16:creationId xmlns:a16="http://schemas.microsoft.com/office/drawing/2014/main" id="{9AB7FD31-C033-6D15-6967-4B9F7A3D9D28}"/>
                </a:ext>
              </a:extLst>
            </p:cNvPr>
            <p:cNvSpPr/>
            <p:nvPr/>
          </p:nvSpPr>
          <p:spPr>
            <a:xfrm>
              <a:off x="5705162" y="3568135"/>
              <a:ext cx="46218" cy="51753"/>
            </a:xfrm>
            <a:custGeom>
              <a:avLst/>
              <a:gdLst>
                <a:gd name="csX0" fmla="*/ 25500 w 46218"/>
                <a:gd name="csY0" fmla="*/ 19521 h 51753"/>
                <a:gd name="csX1" fmla="*/ 23679 w 46218"/>
                <a:gd name="csY1" fmla="*/ 23607 h 51753"/>
                <a:gd name="csX2" fmla="*/ 23451 w 46218"/>
                <a:gd name="csY2" fmla="*/ 24061 h 51753"/>
                <a:gd name="csX3" fmla="*/ 22996 w 46218"/>
                <a:gd name="csY3" fmla="*/ 22699 h 51753"/>
                <a:gd name="csX4" fmla="*/ 21174 w 46218"/>
                <a:gd name="csY4" fmla="*/ 18840 h 51753"/>
                <a:gd name="csX5" fmla="*/ 12295 w 46218"/>
                <a:gd name="csY5" fmla="*/ 0 h 51753"/>
                <a:gd name="csX6" fmla="*/ 0 w 46218"/>
                <a:gd name="csY6" fmla="*/ 0 h 51753"/>
                <a:gd name="csX7" fmla="*/ 17987 w 46218"/>
                <a:gd name="csY7" fmla="*/ 35411 h 51753"/>
                <a:gd name="csX8" fmla="*/ 10018 w 46218"/>
                <a:gd name="csY8" fmla="*/ 51754 h 51753"/>
                <a:gd name="csX9" fmla="*/ 21174 w 46218"/>
                <a:gd name="csY9" fmla="*/ 51754 h 51753"/>
                <a:gd name="csX10" fmla="*/ 28460 w 46218"/>
                <a:gd name="csY10" fmla="*/ 36319 h 51753"/>
                <a:gd name="csX11" fmla="*/ 46219 w 46218"/>
                <a:gd name="csY11" fmla="*/ 0 h 51753"/>
                <a:gd name="csX12" fmla="*/ 33696 w 46218"/>
                <a:gd name="csY12" fmla="*/ 0 h 51753"/>
                <a:gd name="csX13" fmla="*/ 25500 w 46218"/>
                <a:gd name="csY13" fmla="*/ 19521 h 517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6218" h="51753">
                  <a:moveTo>
                    <a:pt x="25500" y="19521"/>
                  </a:moveTo>
                  <a:cubicBezTo>
                    <a:pt x="24817" y="20883"/>
                    <a:pt x="24362" y="22245"/>
                    <a:pt x="23679" y="23607"/>
                  </a:cubicBezTo>
                  <a:cubicBezTo>
                    <a:pt x="23679" y="23834"/>
                    <a:pt x="23451" y="23834"/>
                    <a:pt x="23451" y="24061"/>
                  </a:cubicBezTo>
                  <a:cubicBezTo>
                    <a:pt x="23223" y="23607"/>
                    <a:pt x="23223" y="23153"/>
                    <a:pt x="22996" y="22699"/>
                  </a:cubicBezTo>
                  <a:cubicBezTo>
                    <a:pt x="22540" y="21337"/>
                    <a:pt x="21857" y="20202"/>
                    <a:pt x="21174" y="18840"/>
                  </a:cubicBezTo>
                  <a:lnTo>
                    <a:pt x="12295" y="0"/>
                  </a:lnTo>
                  <a:lnTo>
                    <a:pt x="0" y="0"/>
                  </a:lnTo>
                  <a:lnTo>
                    <a:pt x="17987" y="35411"/>
                  </a:lnTo>
                  <a:lnTo>
                    <a:pt x="10018" y="51754"/>
                  </a:lnTo>
                  <a:lnTo>
                    <a:pt x="21174" y="51754"/>
                  </a:lnTo>
                  <a:lnTo>
                    <a:pt x="28460" y="36319"/>
                  </a:lnTo>
                  <a:lnTo>
                    <a:pt x="46219" y="0"/>
                  </a:lnTo>
                  <a:lnTo>
                    <a:pt x="33696" y="0"/>
                  </a:lnTo>
                  <a:lnTo>
                    <a:pt x="25500" y="19521"/>
                  </a:lnTo>
                  <a:close/>
                </a:path>
              </a:pathLst>
            </a:custGeom>
            <a:solidFill>
              <a:srgbClr val="00457C"/>
            </a:solidFill>
            <a:ln w="2267" cap="flat">
              <a:noFill/>
              <a:prstDash val="solid"/>
              <a:miter/>
            </a:ln>
          </p:spPr>
          <p:txBody>
            <a:bodyPr/>
            <a:lstStyle/>
            <a:p>
              <a:endParaRPr lang="en-IT"/>
            </a:p>
          </p:txBody>
        </p:sp>
        <p:sp>
          <p:nvSpPr>
            <p:cNvPr id="26" name="Freeform 25">
              <a:extLst>
                <a:ext uri="{FF2B5EF4-FFF2-40B4-BE49-F238E27FC236}">
                  <a16:creationId xmlns:a16="http://schemas.microsoft.com/office/drawing/2014/main" id="{69EE358C-6456-7B2C-09FF-691FD42EA739}"/>
                </a:ext>
              </a:extLst>
            </p:cNvPr>
            <p:cNvSpPr/>
            <p:nvPr/>
          </p:nvSpPr>
          <p:spPr>
            <a:xfrm>
              <a:off x="5560586" y="3567455"/>
              <a:ext cx="39843" cy="37453"/>
            </a:xfrm>
            <a:custGeom>
              <a:avLst/>
              <a:gdLst>
                <a:gd name="csX0" fmla="*/ 34607 w 39843"/>
                <a:gd name="csY0" fmla="*/ 5221 h 37453"/>
                <a:gd name="csX1" fmla="*/ 28460 w 39843"/>
                <a:gd name="csY1" fmla="*/ 1362 h 37453"/>
                <a:gd name="csX2" fmla="*/ 20719 w 39843"/>
                <a:gd name="csY2" fmla="*/ 0 h 37453"/>
                <a:gd name="csX3" fmla="*/ 12522 w 39843"/>
                <a:gd name="csY3" fmla="*/ 1362 h 37453"/>
                <a:gd name="csX4" fmla="*/ 5920 w 39843"/>
                <a:gd name="csY4" fmla="*/ 5221 h 37453"/>
                <a:gd name="csX5" fmla="*/ 1594 w 39843"/>
                <a:gd name="csY5" fmla="*/ 11123 h 37453"/>
                <a:gd name="csX6" fmla="*/ 0 w 39843"/>
                <a:gd name="csY6" fmla="*/ 18840 h 37453"/>
                <a:gd name="csX7" fmla="*/ 2732 w 39843"/>
                <a:gd name="csY7" fmla="*/ 28374 h 37453"/>
                <a:gd name="csX8" fmla="*/ 10473 w 39843"/>
                <a:gd name="csY8" fmla="*/ 34957 h 37453"/>
                <a:gd name="csX9" fmla="*/ 22085 w 39843"/>
                <a:gd name="csY9" fmla="*/ 37454 h 37453"/>
                <a:gd name="csX10" fmla="*/ 28004 w 39843"/>
                <a:gd name="csY10" fmla="*/ 36773 h 37453"/>
                <a:gd name="csX11" fmla="*/ 33696 w 39843"/>
                <a:gd name="csY11" fmla="*/ 34957 h 37453"/>
                <a:gd name="csX12" fmla="*/ 38705 w 39843"/>
                <a:gd name="csY12" fmla="*/ 32006 h 37453"/>
                <a:gd name="csX13" fmla="*/ 33696 w 39843"/>
                <a:gd name="csY13" fmla="*/ 24969 h 37453"/>
                <a:gd name="csX14" fmla="*/ 29371 w 39843"/>
                <a:gd name="csY14" fmla="*/ 27012 h 37453"/>
                <a:gd name="csX15" fmla="*/ 23451 w 39843"/>
                <a:gd name="csY15" fmla="*/ 27920 h 37453"/>
                <a:gd name="csX16" fmla="*/ 16393 w 39843"/>
                <a:gd name="csY16" fmla="*/ 26558 h 37453"/>
                <a:gd name="csX17" fmla="*/ 11839 w 39843"/>
                <a:gd name="csY17" fmla="*/ 22926 h 37453"/>
                <a:gd name="csX18" fmla="*/ 10701 w 39843"/>
                <a:gd name="csY18" fmla="*/ 20883 h 37453"/>
                <a:gd name="csX19" fmla="*/ 39844 w 39843"/>
                <a:gd name="csY19" fmla="*/ 20883 h 37453"/>
                <a:gd name="csX20" fmla="*/ 39844 w 39843"/>
                <a:gd name="csY20" fmla="*/ 17932 h 37453"/>
                <a:gd name="csX21" fmla="*/ 38478 w 39843"/>
                <a:gd name="csY21" fmla="*/ 10669 h 37453"/>
                <a:gd name="csX22" fmla="*/ 34607 w 39843"/>
                <a:gd name="csY22" fmla="*/ 5221 h 37453"/>
                <a:gd name="csX23" fmla="*/ 15254 w 39843"/>
                <a:gd name="csY23" fmla="*/ 10215 h 37453"/>
                <a:gd name="csX24" fmla="*/ 20719 w 39843"/>
                <a:gd name="csY24" fmla="*/ 9307 h 37453"/>
                <a:gd name="csX25" fmla="*/ 25045 w 39843"/>
                <a:gd name="csY25" fmla="*/ 9988 h 37453"/>
                <a:gd name="csX26" fmla="*/ 28232 w 39843"/>
                <a:gd name="csY26" fmla="*/ 12030 h 37453"/>
                <a:gd name="csX27" fmla="*/ 29598 w 39843"/>
                <a:gd name="csY27" fmla="*/ 14981 h 37453"/>
                <a:gd name="csX28" fmla="*/ 10473 w 39843"/>
                <a:gd name="csY28" fmla="*/ 14981 h 37453"/>
                <a:gd name="csX29" fmla="*/ 11384 w 39843"/>
                <a:gd name="csY29" fmla="*/ 12938 h 37453"/>
                <a:gd name="csX30" fmla="*/ 15254 w 39843"/>
                <a:gd name="csY30" fmla="*/ 10215 h 374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39843" h="37453">
                  <a:moveTo>
                    <a:pt x="34607" y="5221"/>
                  </a:moveTo>
                  <a:cubicBezTo>
                    <a:pt x="32786" y="3632"/>
                    <a:pt x="30737" y="2270"/>
                    <a:pt x="28460" y="1362"/>
                  </a:cubicBezTo>
                  <a:cubicBezTo>
                    <a:pt x="26183" y="454"/>
                    <a:pt x="23451" y="0"/>
                    <a:pt x="20719" y="0"/>
                  </a:cubicBezTo>
                  <a:cubicBezTo>
                    <a:pt x="17759" y="0"/>
                    <a:pt x="15027" y="454"/>
                    <a:pt x="12522" y="1362"/>
                  </a:cubicBezTo>
                  <a:cubicBezTo>
                    <a:pt x="10018" y="2270"/>
                    <a:pt x="7741" y="3632"/>
                    <a:pt x="5920" y="5221"/>
                  </a:cubicBezTo>
                  <a:cubicBezTo>
                    <a:pt x="4098" y="6810"/>
                    <a:pt x="2504" y="8853"/>
                    <a:pt x="1594" y="11123"/>
                  </a:cubicBezTo>
                  <a:cubicBezTo>
                    <a:pt x="455" y="13392"/>
                    <a:pt x="0" y="16116"/>
                    <a:pt x="0" y="18840"/>
                  </a:cubicBezTo>
                  <a:cubicBezTo>
                    <a:pt x="0" y="22472"/>
                    <a:pt x="911" y="25650"/>
                    <a:pt x="2732" y="28374"/>
                  </a:cubicBezTo>
                  <a:cubicBezTo>
                    <a:pt x="4554" y="31098"/>
                    <a:pt x="7058" y="33368"/>
                    <a:pt x="10473" y="34957"/>
                  </a:cubicBezTo>
                  <a:cubicBezTo>
                    <a:pt x="13661" y="36546"/>
                    <a:pt x="17531" y="37454"/>
                    <a:pt x="22085" y="37454"/>
                  </a:cubicBezTo>
                  <a:cubicBezTo>
                    <a:pt x="24134" y="37454"/>
                    <a:pt x="25955" y="37227"/>
                    <a:pt x="28004" y="36773"/>
                  </a:cubicBezTo>
                  <a:cubicBezTo>
                    <a:pt x="29826" y="36319"/>
                    <a:pt x="31875" y="35865"/>
                    <a:pt x="33696" y="34957"/>
                  </a:cubicBezTo>
                  <a:cubicBezTo>
                    <a:pt x="35518" y="34049"/>
                    <a:pt x="37112" y="33141"/>
                    <a:pt x="38705" y="32006"/>
                  </a:cubicBezTo>
                  <a:lnTo>
                    <a:pt x="33696" y="24969"/>
                  </a:lnTo>
                  <a:cubicBezTo>
                    <a:pt x="32330" y="25877"/>
                    <a:pt x="30964" y="26558"/>
                    <a:pt x="29371" y="27012"/>
                  </a:cubicBezTo>
                  <a:cubicBezTo>
                    <a:pt x="27777" y="27466"/>
                    <a:pt x="25955" y="27920"/>
                    <a:pt x="23451" y="27920"/>
                  </a:cubicBezTo>
                  <a:cubicBezTo>
                    <a:pt x="20719" y="27920"/>
                    <a:pt x="18442" y="27466"/>
                    <a:pt x="16393" y="26558"/>
                  </a:cubicBezTo>
                  <a:cubicBezTo>
                    <a:pt x="14344" y="25650"/>
                    <a:pt x="12978" y="24515"/>
                    <a:pt x="11839" y="22926"/>
                  </a:cubicBezTo>
                  <a:cubicBezTo>
                    <a:pt x="11384" y="22245"/>
                    <a:pt x="10929" y="21564"/>
                    <a:pt x="10701" y="20883"/>
                  </a:cubicBezTo>
                  <a:lnTo>
                    <a:pt x="39844" y="20883"/>
                  </a:lnTo>
                  <a:lnTo>
                    <a:pt x="39844" y="17932"/>
                  </a:lnTo>
                  <a:cubicBezTo>
                    <a:pt x="39844" y="15208"/>
                    <a:pt x="39616" y="12711"/>
                    <a:pt x="38478" y="10669"/>
                  </a:cubicBezTo>
                  <a:cubicBezTo>
                    <a:pt x="37567" y="8853"/>
                    <a:pt x="36201" y="7037"/>
                    <a:pt x="34607" y="5221"/>
                  </a:cubicBezTo>
                  <a:close/>
                  <a:moveTo>
                    <a:pt x="15254" y="10215"/>
                  </a:moveTo>
                  <a:cubicBezTo>
                    <a:pt x="16848" y="9534"/>
                    <a:pt x="18670" y="9307"/>
                    <a:pt x="20719" y="9307"/>
                  </a:cubicBezTo>
                  <a:cubicBezTo>
                    <a:pt x="22313" y="9307"/>
                    <a:pt x="23679" y="9534"/>
                    <a:pt x="25045" y="9988"/>
                  </a:cubicBezTo>
                  <a:cubicBezTo>
                    <a:pt x="26411" y="10442"/>
                    <a:pt x="27549" y="11123"/>
                    <a:pt x="28232" y="12030"/>
                  </a:cubicBezTo>
                  <a:cubicBezTo>
                    <a:pt x="29143" y="12938"/>
                    <a:pt x="29598" y="14073"/>
                    <a:pt x="29598" y="14981"/>
                  </a:cubicBezTo>
                  <a:lnTo>
                    <a:pt x="10473" y="14981"/>
                  </a:lnTo>
                  <a:cubicBezTo>
                    <a:pt x="10701" y="14300"/>
                    <a:pt x="10929" y="13619"/>
                    <a:pt x="11384" y="12938"/>
                  </a:cubicBezTo>
                  <a:cubicBezTo>
                    <a:pt x="12522" y="11804"/>
                    <a:pt x="13661" y="10896"/>
                    <a:pt x="15254" y="10215"/>
                  </a:cubicBezTo>
                  <a:close/>
                </a:path>
              </a:pathLst>
            </a:custGeom>
            <a:solidFill>
              <a:srgbClr val="00457C"/>
            </a:solidFill>
            <a:ln w="2267" cap="flat">
              <a:noFill/>
              <a:prstDash val="solid"/>
              <a:miter/>
            </a:ln>
          </p:spPr>
          <p:txBody>
            <a:bodyPr/>
            <a:lstStyle/>
            <a:p>
              <a:endParaRPr lang="en-IT"/>
            </a:p>
          </p:txBody>
        </p:sp>
        <p:sp>
          <p:nvSpPr>
            <p:cNvPr id="27" name="Freeform 26">
              <a:extLst>
                <a:ext uri="{FF2B5EF4-FFF2-40B4-BE49-F238E27FC236}">
                  <a16:creationId xmlns:a16="http://schemas.microsoft.com/office/drawing/2014/main" id="{E9AD8070-5F5F-61FC-F4A2-2E3D4E3229FD}"/>
                </a:ext>
              </a:extLst>
            </p:cNvPr>
            <p:cNvSpPr/>
            <p:nvPr/>
          </p:nvSpPr>
          <p:spPr>
            <a:xfrm>
              <a:off x="6215618" y="3567455"/>
              <a:ext cx="35379" cy="37680"/>
            </a:xfrm>
            <a:custGeom>
              <a:avLst/>
              <a:gdLst>
                <a:gd name="csX0" fmla="*/ 34835 w 35379"/>
                <a:gd name="csY0" fmla="*/ 22245 h 37680"/>
                <a:gd name="csX1" fmla="*/ 32786 w 35379"/>
                <a:gd name="csY1" fmla="*/ 19521 h 37680"/>
                <a:gd name="csX2" fmla="*/ 28004 w 35379"/>
                <a:gd name="csY2" fmla="*/ 16797 h 37680"/>
                <a:gd name="csX3" fmla="*/ 20946 w 35379"/>
                <a:gd name="csY3" fmla="*/ 14754 h 37680"/>
                <a:gd name="csX4" fmla="*/ 16165 w 35379"/>
                <a:gd name="csY4" fmla="*/ 13846 h 37680"/>
                <a:gd name="csX5" fmla="*/ 13433 w 35379"/>
                <a:gd name="csY5" fmla="*/ 12711 h 37680"/>
                <a:gd name="csX6" fmla="*/ 12295 w 35379"/>
                <a:gd name="csY6" fmla="*/ 11804 h 37680"/>
                <a:gd name="csX7" fmla="*/ 11839 w 35379"/>
                <a:gd name="csY7" fmla="*/ 10669 h 37680"/>
                <a:gd name="csX8" fmla="*/ 12295 w 35379"/>
                <a:gd name="csY8" fmla="*/ 9307 h 37680"/>
                <a:gd name="csX9" fmla="*/ 13433 w 35379"/>
                <a:gd name="csY9" fmla="*/ 8399 h 37680"/>
                <a:gd name="csX10" fmla="*/ 15254 w 35379"/>
                <a:gd name="csY10" fmla="*/ 7945 h 37680"/>
                <a:gd name="csX11" fmla="*/ 17531 w 35379"/>
                <a:gd name="csY11" fmla="*/ 7718 h 37680"/>
                <a:gd name="csX12" fmla="*/ 21857 w 35379"/>
                <a:gd name="csY12" fmla="*/ 8399 h 37680"/>
                <a:gd name="csX13" fmla="*/ 25955 w 35379"/>
                <a:gd name="csY13" fmla="*/ 9988 h 37680"/>
                <a:gd name="csX14" fmla="*/ 29371 w 35379"/>
                <a:gd name="csY14" fmla="*/ 12030 h 37680"/>
                <a:gd name="csX15" fmla="*/ 35063 w 35379"/>
                <a:gd name="csY15" fmla="*/ 5448 h 37680"/>
                <a:gd name="csX16" fmla="*/ 30054 w 35379"/>
                <a:gd name="csY16" fmla="*/ 2497 h 37680"/>
                <a:gd name="csX17" fmla="*/ 24134 w 35379"/>
                <a:gd name="csY17" fmla="*/ 681 h 37680"/>
                <a:gd name="csX18" fmla="*/ 17759 w 35379"/>
                <a:gd name="csY18" fmla="*/ 0 h 37680"/>
                <a:gd name="csX19" fmla="*/ 11384 w 35379"/>
                <a:gd name="csY19" fmla="*/ 681 h 37680"/>
                <a:gd name="csX20" fmla="*/ 6147 w 35379"/>
                <a:gd name="csY20" fmla="*/ 2951 h 37680"/>
                <a:gd name="csX21" fmla="*/ 2504 w 35379"/>
                <a:gd name="csY21" fmla="*/ 6583 h 37680"/>
                <a:gd name="csX22" fmla="*/ 1138 w 35379"/>
                <a:gd name="csY22" fmla="*/ 11123 h 37680"/>
                <a:gd name="csX23" fmla="*/ 2049 w 35379"/>
                <a:gd name="csY23" fmla="*/ 15435 h 37680"/>
                <a:gd name="csX24" fmla="*/ 4554 w 35379"/>
                <a:gd name="csY24" fmla="*/ 18613 h 37680"/>
                <a:gd name="csX25" fmla="*/ 9335 w 35379"/>
                <a:gd name="csY25" fmla="*/ 21110 h 37680"/>
                <a:gd name="csX26" fmla="*/ 15938 w 35379"/>
                <a:gd name="csY26" fmla="*/ 22699 h 37680"/>
                <a:gd name="csX27" fmla="*/ 20036 w 35379"/>
                <a:gd name="csY27" fmla="*/ 23607 h 37680"/>
                <a:gd name="csX28" fmla="*/ 22995 w 35379"/>
                <a:gd name="csY28" fmla="*/ 24515 h 37680"/>
                <a:gd name="csX29" fmla="*/ 24589 w 35379"/>
                <a:gd name="csY29" fmla="*/ 26558 h 37680"/>
                <a:gd name="csX30" fmla="*/ 24134 w 35379"/>
                <a:gd name="csY30" fmla="*/ 27920 h 37680"/>
                <a:gd name="csX31" fmla="*/ 22768 w 35379"/>
                <a:gd name="csY31" fmla="*/ 28828 h 37680"/>
                <a:gd name="csX32" fmla="*/ 20946 w 35379"/>
                <a:gd name="csY32" fmla="*/ 29509 h 37680"/>
                <a:gd name="csX33" fmla="*/ 18897 w 35379"/>
                <a:gd name="csY33" fmla="*/ 29736 h 37680"/>
                <a:gd name="csX34" fmla="*/ 12067 w 35379"/>
                <a:gd name="csY34" fmla="*/ 28601 h 37680"/>
                <a:gd name="csX35" fmla="*/ 6603 w 35379"/>
                <a:gd name="csY35" fmla="*/ 25196 h 37680"/>
                <a:gd name="csX36" fmla="*/ 0 w 35379"/>
                <a:gd name="csY36" fmla="*/ 31098 h 37680"/>
                <a:gd name="csX37" fmla="*/ 7513 w 35379"/>
                <a:gd name="csY37" fmla="*/ 35865 h 37680"/>
                <a:gd name="csX38" fmla="*/ 18214 w 35379"/>
                <a:gd name="csY38" fmla="*/ 37680 h 37680"/>
                <a:gd name="csX39" fmla="*/ 27094 w 35379"/>
                <a:gd name="csY39" fmla="*/ 36092 h 37680"/>
                <a:gd name="csX40" fmla="*/ 33013 w 35379"/>
                <a:gd name="csY40" fmla="*/ 31779 h 37680"/>
                <a:gd name="csX41" fmla="*/ 35290 w 35379"/>
                <a:gd name="csY41" fmla="*/ 25650 h 37680"/>
                <a:gd name="csX42" fmla="*/ 34835 w 35379"/>
                <a:gd name="csY42" fmla="*/ 22245 h 376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35379" h="37680">
                  <a:moveTo>
                    <a:pt x="34835" y="22245"/>
                  </a:moveTo>
                  <a:cubicBezTo>
                    <a:pt x="34379" y="21110"/>
                    <a:pt x="33696" y="20202"/>
                    <a:pt x="32786" y="19521"/>
                  </a:cubicBezTo>
                  <a:cubicBezTo>
                    <a:pt x="31647" y="18386"/>
                    <a:pt x="30054" y="17478"/>
                    <a:pt x="28004" y="16797"/>
                  </a:cubicBezTo>
                  <a:cubicBezTo>
                    <a:pt x="25955" y="16116"/>
                    <a:pt x="23679" y="15435"/>
                    <a:pt x="20946" y="14754"/>
                  </a:cubicBezTo>
                  <a:cubicBezTo>
                    <a:pt x="19125" y="14300"/>
                    <a:pt x="17531" y="14073"/>
                    <a:pt x="16165" y="13846"/>
                  </a:cubicBezTo>
                  <a:cubicBezTo>
                    <a:pt x="15027" y="13619"/>
                    <a:pt x="13888" y="13165"/>
                    <a:pt x="13433" y="12711"/>
                  </a:cubicBezTo>
                  <a:cubicBezTo>
                    <a:pt x="12978" y="12485"/>
                    <a:pt x="12522" y="12258"/>
                    <a:pt x="12295" y="11804"/>
                  </a:cubicBezTo>
                  <a:cubicBezTo>
                    <a:pt x="12067" y="11350"/>
                    <a:pt x="11839" y="11123"/>
                    <a:pt x="11839" y="10669"/>
                  </a:cubicBezTo>
                  <a:cubicBezTo>
                    <a:pt x="11839" y="10215"/>
                    <a:pt x="12067" y="9761"/>
                    <a:pt x="12295" y="9307"/>
                  </a:cubicBezTo>
                  <a:cubicBezTo>
                    <a:pt x="12522" y="9080"/>
                    <a:pt x="12978" y="8626"/>
                    <a:pt x="13433" y="8399"/>
                  </a:cubicBezTo>
                  <a:cubicBezTo>
                    <a:pt x="13888" y="8172"/>
                    <a:pt x="14571" y="7945"/>
                    <a:pt x="15254" y="7945"/>
                  </a:cubicBezTo>
                  <a:cubicBezTo>
                    <a:pt x="15938" y="7945"/>
                    <a:pt x="16621" y="7718"/>
                    <a:pt x="17531" y="7718"/>
                  </a:cubicBezTo>
                  <a:cubicBezTo>
                    <a:pt x="18897" y="7718"/>
                    <a:pt x="20491" y="7945"/>
                    <a:pt x="21857" y="8399"/>
                  </a:cubicBezTo>
                  <a:cubicBezTo>
                    <a:pt x="23223" y="8853"/>
                    <a:pt x="24817" y="9307"/>
                    <a:pt x="25955" y="9988"/>
                  </a:cubicBezTo>
                  <a:cubicBezTo>
                    <a:pt x="27321" y="10669"/>
                    <a:pt x="28460" y="11350"/>
                    <a:pt x="29371" y="12030"/>
                  </a:cubicBezTo>
                  <a:lnTo>
                    <a:pt x="35063" y="5448"/>
                  </a:lnTo>
                  <a:cubicBezTo>
                    <a:pt x="33696" y="4313"/>
                    <a:pt x="32103" y="3178"/>
                    <a:pt x="30054" y="2497"/>
                  </a:cubicBezTo>
                  <a:cubicBezTo>
                    <a:pt x="28232" y="1816"/>
                    <a:pt x="26183" y="1135"/>
                    <a:pt x="24134" y="681"/>
                  </a:cubicBezTo>
                  <a:cubicBezTo>
                    <a:pt x="22085" y="227"/>
                    <a:pt x="19808" y="0"/>
                    <a:pt x="17759" y="0"/>
                  </a:cubicBezTo>
                  <a:cubicBezTo>
                    <a:pt x="15482" y="0"/>
                    <a:pt x="13433" y="227"/>
                    <a:pt x="11384" y="681"/>
                  </a:cubicBezTo>
                  <a:cubicBezTo>
                    <a:pt x="9335" y="1135"/>
                    <a:pt x="7513" y="2043"/>
                    <a:pt x="6147" y="2951"/>
                  </a:cubicBezTo>
                  <a:cubicBezTo>
                    <a:pt x="4554" y="3859"/>
                    <a:pt x="3415" y="4994"/>
                    <a:pt x="2504" y="6583"/>
                  </a:cubicBezTo>
                  <a:cubicBezTo>
                    <a:pt x="1594" y="7945"/>
                    <a:pt x="1138" y="9534"/>
                    <a:pt x="1138" y="11123"/>
                  </a:cubicBezTo>
                  <a:cubicBezTo>
                    <a:pt x="1138" y="12711"/>
                    <a:pt x="1366" y="14073"/>
                    <a:pt x="2049" y="15435"/>
                  </a:cubicBezTo>
                  <a:cubicBezTo>
                    <a:pt x="2732" y="16570"/>
                    <a:pt x="3415" y="17705"/>
                    <a:pt x="4554" y="18613"/>
                  </a:cubicBezTo>
                  <a:cubicBezTo>
                    <a:pt x="5920" y="19521"/>
                    <a:pt x="7513" y="20429"/>
                    <a:pt x="9335" y="21110"/>
                  </a:cubicBezTo>
                  <a:cubicBezTo>
                    <a:pt x="11156" y="21791"/>
                    <a:pt x="13433" y="22245"/>
                    <a:pt x="15938" y="22699"/>
                  </a:cubicBezTo>
                  <a:cubicBezTo>
                    <a:pt x="17531" y="22926"/>
                    <a:pt x="18670" y="23380"/>
                    <a:pt x="20036" y="23607"/>
                  </a:cubicBezTo>
                  <a:cubicBezTo>
                    <a:pt x="21174" y="23834"/>
                    <a:pt x="22085" y="24061"/>
                    <a:pt x="22995" y="24515"/>
                  </a:cubicBezTo>
                  <a:cubicBezTo>
                    <a:pt x="24134" y="24969"/>
                    <a:pt x="24589" y="25650"/>
                    <a:pt x="24589" y="26558"/>
                  </a:cubicBezTo>
                  <a:cubicBezTo>
                    <a:pt x="24589" y="27012"/>
                    <a:pt x="24362" y="27466"/>
                    <a:pt x="24134" y="27920"/>
                  </a:cubicBezTo>
                  <a:cubicBezTo>
                    <a:pt x="23906" y="28374"/>
                    <a:pt x="23451" y="28601"/>
                    <a:pt x="22768" y="28828"/>
                  </a:cubicBezTo>
                  <a:cubicBezTo>
                    <a:pt x="22312" y="29055"/>
                    <a:pt x="21629" y="29282"/>
                    <a:pt x="20946" y="29509"/>
                  </a:cubicBezTo>
                  <a:cubicBezTo>
                    <a:pt x="20263" y="29736"/>
                    <a:pt x="19580" y="29736"/>
                    <a:pt x="18897" y="29736"/>
                  </a:cubicBezTo>
                  <a:cubicBezTo>
                    <a:pt x="16621" y="29736"/>
                    <a:pt x="14344" y="29282"/>
                    <a:pt x="12067" y="28601"/>
                  </a:cubicBezTo>
                  <a:cubicBezTo>
                    <a:pt x="10018" y="27920"/>
                    <a:pt x="8196" y="26785"/>
                    <a:pt x="6603" y="25196"/>
                  </a:cubicBezTo>
                  <a:lnTo>
                    <a:pt x="0" y="31098"/>
                  </a:lnTo>
                  <a:cubicBezTo>
                    <a:pt x="1821" y="33141"/>
                    <a:pt x="4554" y="34730"/>
                    <a:pt x="7513" y="35865"/>
                  </a:cubicBezTo>
                  <a:cubicBezTo>
                    <a:pt x="10701" y="37000"/>
                    <a:pt x="14344" y="37680"/>
                    <a:pt x="18214" y="37680"/>
                  </a:cubicBezTo>
                  <a:cubicBezTo>
                    <a:pt x="21629" y="37680"/>
                    <a:pt x="24362" y="37227"/>
                    <a:pt x="27094" y="36092"/>
                  </a:cubicBezTo>
                  <a:cubicBezTo>
                    <a:pt x="29598" y="35184"/>
                    <a:pt x="31647" y="33595"/>
                    <a:pt x="33013" y="31779"/>
                  </a:cubicBezTo>
                  <a:cubicBezTo>
                    <a:pt x="34379" y="29963"/>
                    <a:pt x="35290" y="27920"/>
                    <a:pt x="35290" y="25650"/>
                  </a:cubicBezTo>
                  <a:cubicBezTo>
                    <a:pt x="35518" y="24515"/>
                    <a:pt x="35290" y="23380"/>
                    <a:pt x="34835" y="22245"/>
                  </a:cubicBezTo>
                  <a:close/>
                </a:path>
              </a:pathLst>
            </a:custGeom>
            <a:solidFill>
              <a:srgbClr val="00457C"/>
            </a:solidFill>
            <a:ln w="2267" cap="flat">
              <a:noFill/>
              <a:prstDash val="solid"/>
              <a:miter/>
            </a:ln>
          </p:spPr>
          <p:txBody>
            <a:bodyPr/>
            <a:lstStyle/>
            <a:p>
              <a:endParaRPr lang="en-IT"/>
            </a:p>
          </p:txBody>
        </p:sp>
        <p:sp>
          <p:nvSpPr>
            <p:cNvPr id="28" name="Freeform 27">
              <a:extLst>
                <a:ext uri="{FF2B5EF4-FFF2-40B4-BE49-F238E27FC236}">
                  <a16:creationId xmlns:a16="http://schemas.microsoft.com/office/drawing/2014/main" id="{A943B207-359D-D421-FB98-42E7E42B3DDF}"/>
                </a:ext>
              </a:extLst>
            </p:cNvPr>
            <p:cNvSpPr/>
            <p:nvPr/>
          </p:nvSpPr>
          <p:spPr>
            <a:xfrm>
              <a:off x="5951056" y="3568363"/>
              <a:ext cx="37794" cy="36772"/>
            </a:xfrm>
            <a:custGeom>
              <a:avLst/>
              <a:gdLst>
                <a:gd name="csX0" fmla="*/ 26638 w 37794"/>
                <a:gd name="csY0" fmla="*/ 19748 h 36772"/>
                <a:gd name="csX1" fmla="*/ 25955 w 37794"/>
                <a:gd name="csY1" fmla="*/ 22926 h 36772"/>
                <a:gd name="csX2" fmla="*/ 24134 w 37794"/>
                <a:gd name="csY2" fmla="*/ 25423 h 36772"/>
                <a:gd name="csX3" fmla="*/ 21402 w 37794"/>
                <a:gd name="csY3" fmla="*/ 27012 h 36772"/>
                <a:gd name="csX4" fmla="*/ 18214 w 37794"/>
                <a:gd name="csY4" fmla="*/ 27693 h 36772"/>
                <a:gd name="csX5" fmla="*/ 14116 w 37794"/>
                <a:gd name="csY5" fmla="*/ 26785 h 36772"/>
                <a:gd name="csX6" fmla="*/ 11612 w 37794"/>
                <a:gd name="csY6" fmla="*/ 23834 h 36772"/>
                <a:gd name="csX7" fmla="*/ 10929 w 37794"/>
                <a:gd name="csY7" fmla="*/ 19067 h 36772"/>
                <a:gd name="csX8" fmla="*/ 10929 w 37794"/>
                <a:gd name="csY8" fmla="*/ 0 h 36772"/>
                <a:gd name="csX9" fmla="*/ 0 w 37794"/>
                <a:gd name="csY9" fmla="*/ 0 h 36772"/>
                <a:gd name="csX10" fmla="*/ 0 w 37794"/>
                <a:gd name="csY10" fmla="*/ 20656 h 36772"/>
                <a:gd name="csX11" fmla="*/ 1821 w 37794"/>
                <a:gd name="csY11" fmla="*/ 29509 h 36772"/>
                <a:gd name="csX12" fmla="*/ 6603 w 37794"/>
                <a:gd name="csY12" fmla="*/ 34957 h 36772"/>
                <a:gd name="csX13" fmla="*/ 14116 w 37794"/>
                <a:gd name="csY13" fmla="*/ 36773 h 36772"/>
                <a:gd name="csX14" fmla="*/ 20946 w 37794"/>
                <a:gd name="csY14" fmla="*/ 35411 h 36772"/>
                <a:gd name="csX15" fmla="*/ 26183 w 37794"/>
                <a:gd name="csY15" fmla="*/ 32006 h 36772"/>
                <a:gd name="csX16" fmla="*/ 27321 w 37794"/>
                <a:gd name="csY16" fmla="*/ 30871 h 36772"/>
                <a:gd name="csX17" fmla="*/ 27549 w 37794"/>
                <a:gd name="csY17" fmla="*/ 35865 h 36772"/>
                <a:gd name="csX18" fmla="*/ 37795 w 37794"/>
                <a:gd name="csY18" fmla="*/ 35865 h 36772"/>
                <a:gd name="csX19" fmla="*/ 37795 w 37794"/>
                <a:gd name="csY19" fmla="*/ 0 h 36772"/>
                <a:gd name="csX20" fmla="*/ 26866 w 37794"/>
                <a:gd name="csY20" fmla="*/ 0 h 36772"/>
                <a:gd name="csX21" fmla="*/ 26866 w 37794"/>
                <a:gd name="csY21" fmla="*/ 19748 h 367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7794" h="36772">
                  <a:moveTo>
                    <a:pt x="26638" y="19748"/>
                  </a:moveTo>
                  <a:cubicBezTo>
                    <a:pt x="26638" y="20883"/>
                    <a:pt x="26411" y="22018"/>
                    <a:pt x="25955" y="22926"/>
                  </a:cubicBezTo>
                  <a:cubicBezTo>
                    <a:pt x="25500" y="23834"/>
                    <a:pt x="24817" y="24742"/>
                    <a:pt x="24134" y="25423"/>
                  </a:cubicBezTo>
                  <a:cubicBezTo>
                    <a:pt x="23451" y="26104"/>
                    <a:pt x="22540" y="26558"/>
                    <a:pt x="21402" y="27012"/>
                  </a:cubicBezTo>
                  <a:cubicBezTo>
                    <a:pt x="20491" y="27466"/>
                    <a:pt x="19353" y="27693"/>
                    <a:pt x="18214" y="27693"/>
                  </a:cubicBezTo>
                  <a:cubicBezTo>
                    <a:pt x="16621" y="27693"/>
                    <a:pt x="15254" y="27466"/>
                    <a:pt x="14116" y="26785"/>
                  </a:cubicBezTo>
                  <a:cubicBezTo>
                    <a:pt x="12978" y="26104"/>
                    <a:pt x="12067" y="25196"/>
                    <a:pt x="11612" y="23834"/>
                  </a:cubicBezTo>
                  <a:cubicBezTo>
                    <a:pt x="11156" y="22472"/>
                    <a:pt x="10929" y="21110"/>
                    <a:pt x="10929" y="19067"/>
                  </a:cubicBezTo>
                  <a:lnTo>
                    <a:pt x="10929" y="0"/>
                  </a:lnTo>
                  <a:lnTo>
                    <a:pt x="0" y="0"/>
                  </a:lnTo>
                  <a:lnTo>
                    <a:pt x="0" y="20656"/>
                  </a:lnTo>
                  <a:cubicBezTo>
                    <a:pt x="0" y="24061"/>
                    <a:pt x="455" y="27012"/>
                    <a:pt x="1821" y="29509"/>
                  </a:cubicBezTo>
                  <a:cubicBezTo>
                    <a:pt x="2960" y="32006"/>
                    <a:pt x="4554" y="33822"/>
                    <a:pt x="6603" y="34957"/>
                  </a:cubicBezTo>
                  <a:cubicBezTo>
                    <a:pt x="8652" y="36319"/>
                    <a:pt x="11156" y="36773"/>
                    <a:pt x="14116" y="36773"/>
                  </a:cubicBezTo>
                  <a:cubicBezTo>
                    <a:pt x="16621" y="36773"/>
                    <a:pt x="18897" y="36319"/>
                    <a:pt x="20946" y="35411"/>
                  </a:cubicBezTo>
                  <a:cubicBezTo>
                    <a:pt x="22996" y="34503"/>
                    <a:pt x="24589" y="33368"/>
                    <a:pt x="26183" y="32006"/>
                  </a:cubicBezTo>
                  <a:cubicBezTo>
                    <a:pt x="26638" y="31552"/>
                    <a:pt x="26866" y="31325"/>
                    <a:pt x="27321" y="30871"/>
                  </a:cubicBezTo>
                  <a:lnTo>
                    <a:pt x="27549" y="35865"/>
                  </a:lnTo>
                  <a:lnTo>
                    <a:pt x="37795" y="35865"/>
                  </a:lnTo>
                  <a:lnTo>
                    <a:pt x="37795" y="0"/>
                  </a:lnTo>
                  <a:lnTo>
                    <a:pt x="26866" y="0"/>
                  </a:lnTo>
                  <a:lnTo>
                    <a:pt x="26866" y="19748"/>
                  </a:lnTo>
                  <a:close/>
                </a:path>
              </a:pathLst>
            </a:custGeom>
            <a:solidFill>
              <a:srgbClr val="00457C"/>
            </a:solidFill>
            <a:ln w="2267" cap="flat">
              <a:noFill/>
              <a:prstDash val="solid"/>
              <a:miter/>
            </a:ln>
          </p:spPr>
          <p:txBody>
            <a:bodyPr/>
            <a:lstStyle/>
            <a:p>
              <a:endParaRPr lang="en-IT"/>
            </a:p>
          </p:txBody>
        </p:sp>
        <p:sp>
          <p:nvSpPr>
            <p:cNvPr id="29" name="Freeform 28">
              <a:extLst>
                <a:ext uri="{FF2B5EF4-FFF2-40B4-BE49-F238E27FC236}">
                  <a16:creationId xmlns:a16="http://schemas.microsoft.com/office/drawing/2014/main" id="{D190621C-D4A2-4721-46DD-7FA7B606A032}"/>
                </a:ext>
              </a:extLst>
            </p:cNvPr>
            <p:cNvSpPr/>
            <p:nvPr/>
          </p:nvSpPr>
          <p:spPr>
            <a:xfrm>
              <a:off x="5510269" y="3567682"/>
              <a:ext cx="37566" cy="36772"/>
            </a:xfrm>
            <a:custGeom>
              <a:avLst/>
              <a:gdLst>
                <a:gd name="csX0" fmla="*/ 30964 w 37566"/>
                <a:gd name="csY0" fmla="*/ 1816 h 36772"/>
                <a:gd name="csX1" fmla="*/ 23223 w 37566"/>
                <a:gd name="csY1" fmla="*/ 0 h 36772"/>
                <a:gd name="csX2" fmla="*/ 16393 w 37566"/>
                <a:gd name="csY2" fmla="*/ 1362 h 36772"/>
                <a:gd name="csX3" fmla="*/ 11156 w 37566"/>
                <a:gd name="csY3" fmla="*/ 4994 h 36772"/>
                <a:gd name="csX4" fmla="*/ 10473 w 37566"/>
                <a:gd name="csY4" fmla="*/ 5675 h 36772"/>
                <a:gd name="csX5" fmla="*/ 10473 w 37566"/>
                <a:gd name="csY5" fmla="*/ 681 h 36772"/>
                <a:gd name="csX6" fmla="*/ 0 w 37566"/>
                <a:gd name="csY6" fmla="*/ 681 h 36772"/>
                <a:gd name="csX7" fmla="*/ 0 w 37566"/>
                <a:gd name="csY7" fmla="*/ 36773 h 36772"/>
                <a:gd name="csX8" fmla="*/ 1821 w 37566"/>
                <a:gd name="csY8" fmla="*/ 36773 h 36772"/>
                <a:gd name="csX9" fmla="*/ 5464 w 37566"/>
                <a:gd name="csY9" fmla="*/ 36773 h 36772"/>
                <a:gd name="csX10" fmla="*/ 10929 w 37566"/>
                <a:gd name="csY10" fmla="*/ 36773 h 36772"/>
                <a:gd name="csX11" fmla="*/ 10929 w 37566"/>
                <a:gd name="csY11" fmla="*/ 16343 h 36772"/>
                <a:gd name="csX12" fmla="*/ 11612 w 37566"/>
                <a:gd name="csY12" fmla="*/ 13619 h 36772"/>
                <a:gd name="csX13" fmla="*/ 13205 w 37566"/>
                <a:gd name="csY13" fmla="*/ 11350 h 36772"/>
                <a:gd name="csX14" fmla="*/ 15938 w 37566"/>
                <a:gd name="csY14" fmla="*/ 9534 h 36772"/>
                <a:gd name="csX15" fmla="*/ 19353 w 37566"/>
                <a:gd name="csY15" fmla="*/ 8853 h 36772"/>
                <a:gd name="csX16" fmla="*/ 23223 w 37566"/>
                <a:gd name="csY16" fmla="*/ 9761 h 36772"/>
                <a:gd name="csX17" fmla="*/ 25728 w 37566"/>
                <a:gd name="csY17" fmla="*/ 12258 h 36772"/>
                <a:gd name="csX18" fmla="*/ 26638 w 37566"/>
                <a:gd name="csY18" fmla="*/ 16343 h 36772"/>
                <a:gd name="csX19" fmla="*/ 26638 w 37566"/>
                <a:gd name="csY19" fmla="*/ 36546 h 36772"/>
                <a:gd name="csX20" fmla="*/ 37567 w 37566"/>
                <a:gd name="csY20" fmla="*/ 36546 h 36772"/>
                <a:gd name="csX21" fmla="*/ 37567 w 37566"/>
                <a:gd name="csY21" fmla="*/ 14754 h 36772"/>
                <a:gd name="csX22" fmla="*/ 35973 w 37566"/>
                <a:gd name="csY22" fmla="*/ 6810 h 36772"/>
                <a:gd name="csX23" fmla="*/ 30964 w 37566"/>
                <a:gd name="csY23" fmla="*/ 1816 h 367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37566" h="36772">
                  <a:moveTo>
                    <a:pt x="30964" y="1816"/>
                  </a:moveTo>
                  <a:cubicBezTo>
                    <a:pt x="28915" y="681"/>
                    <a:pt x="26183" y="0"/>
                    <a:pt x="23223" y="0"/>
                  </a:cubicBezTo>
                  <a:cubicBezTo>
                    <a:pt x="20719" y="0"/>
                    <a:pt x="18670" y="454"/>
                    <a:pt x="16393" y="1362"/>
                  </a:cubicBezTo>
                  <a:cubicBezTo>
                    <a:pt x="14344" y="2270"/>
                    <a:pt x="12522" y="3405"/>
                    <a:pt x="11156" y="4994"/>
                  </a:cubicBezTo>
                  <a:cubicBezTo>
                    <a:pt x="10929" y="5221"/>
                    <a:pt x="10701" y="5448"/>
                    <a:pt x="10473" y="5675"/>
                  </a:cubicBezTo>
                  <a:lnTo>
                    <a:pt x="10473" y="681"/>
                  </a:lnTo>
                  <a:lnTo>
                    <a:pt x="0" y="681"/>
                  </a:lnTo>
                  <a:lnTo>
                    <a:pt x="0" y="36773"/>
                  </a:lnTo>
                  <a:lnTo>
                    <a:pt x="1821" y="36773"/>
                  </a:lnTo>
                  <a:lnTo>
                    <a:pt x="5464" y="36773"/>
                  </a:lnTo>
                  <a:lnTo>
                    <a:pt x="10929" y="36773"/>
                  </a:lnTo>
                  <a:lnTo>
                    <a:pt x="10929" y="16343"/>
                  </a:lnTo>
                  <a:cubicBezTo>
                    <a:pt x="10929" y="15435"/>
                    <a:pt x="11156" y="14527"/>
                    <a:pt x="11612" y="13619"/>
                  </a:cubicBezTo>
                  <a:cubicBezTo>
                    <a:pt x="12067" y="12712"/>
                    <a:pt x="12522" y="12031"/>
                    <a:pt x="13205" y="11350"/>
                  </a:cubicBezTo>
                  <a:cubicBezTo>
                    <a:pt x="13888" y="10669"/>
                    <a:pt x="14799" y="9988"/>
                    <a:pt x="15938" y="9534"/>
                  </a:cubicBezTo>
                  <a:cubicBezTo>
                    <a:pt x="17076" y="9080"/>
                    <a:pt x="18214" y="8853"/>
                    <a:pt x="19353" y="8853"/>
                  </a:cubicBezTo>
                  <a:cubicBezTo>
                    <a:pt x="20719" y="8853"/>
                    <a:pt x="22085" y="9080"/>
                    <a:pt x="23223" y="9761"/>
                  </a:cubicBezTo>
                  <a:cubicBezTo>
                    <a:pt x="24362" y="10442"/>
                    <a:pt x="25272" y="11123"/>
                    <a:pt x="25728" y="12258"/>
                  </a:cubicBezTo>
                  <a:cubicBezTo>
                    <a:pt x="26183" y="13392"/>
                    <a:pt x="26638" y="14754"/>
                    <a:pt x="26638" y="16343"/>
                  </a:cubicBezTo>
                  <a:lnTo>
                    <a:pt x="26638" y="36546"/>
                  </a:lnTo>
                  <a:lnTo>
                    <a:pt x="37567" y="36546"/>
                  </a:lnTo>
                  <a:lnTo>
                    <a:pt x="37567" y="14754"/>
                  </a:lnTo>
                  <a:cubicBezTo>
                    <a:pt x="37567" y="11577"/>
                    <a:pt x="37112" y="9080"/>
                    <a:pt x="35973" y="6810"/>
                  </a:cubicBezTo>
                  <a:cubicBezTo>
                    <a:pt x="34835" y="4767"/>
                    <a:pt x="33013" y="2951"/>
                    <a:pt x="30964" y="1816"/>
                  </a:cubicBezTo>
                  <a:close/>
                </a:path>
              </a:pathLst>
            </a:custGeom>
            <a:solidFill>
              <a:srgbClr val="00457C"/>
            </a:solidFill>
            <a:ln w="2267" cap="flat">
              <a:noFill/>
              <a:prstDash val="solid"/>
              <a:miter/>
            </a:ln>
          </p:spPr>
          <p:txBody>
            <a:bodyPr/>
            <a:lstStyle/>
            <a:p>
              <a:endParaRPr lang="en-IT"/>
            </a:p>
          </p:txBody>
        </p:sp>
        <p:sp>
          <p:nvSpPr>
            <p:cNvPr id="30" name="Rectangle 29">
              <a:extLst>
                <a:ext uri="{FF2B5EF4-FFF2-40B4-BE49-F238E27FC236}">
                  <a16:creationId xmlns:a16="http://schemas.microsoft.com/office/drawing/2014/main" id="{06D01EF2-580E-8034-8521-88D35A9966B5}"/>
                </a:ext>
              </a:extLst>
            </p:cNvPr>
            <p:cNvSpPr/>
            <p:nvPr/>
          </p:nvSpPr>
          <p:spPr>
            <a:xfrm>
              <a:off x="6005471" y="3554289"/>
              <a:ext cx="10928" cy="50392"/>
            </a:xfrm>
            <a:prstGeom prst="rect">
              <a:avLst/>
            </a:prstGeom>
            <a:solidFill>
              <a:srgbClr val="00457C"/>
            </a:solidFill>
            <a:ln w="2267" cap="flat">
              <a:noFill/>
              <a:prstDash val="solid"/>
              <a:miter/>
            </a:ln>
          </p:spPr>
          <p:txBody>
            <a:bodyPr/>
            <a:lstStyle/>
            <a:p>
              <a:endParaRPr lang="en-IT"/>
            </a:p>
          </p:txBody>
        </p:sp>
        <p:sp>
          <p:nvSpPr>
            <p:cNvPr id="31" name="Freeform 30">
              <a:extLst>
                <a:ext uri="{FF2B5EF4-FFF2-40B4-BE49-F238E27FC236}">
                  <a16:creationId xmlns:a16="http://schemas.microsoft.com/office/drawing/2014/main" id="{17F959CA-CA65-10DD-3215-899BB5B5AD18}"/>
                </a:ext>
              </a:extLst>
            </p:cNvPr>
            <p:cNvSpPr/>
            <p:nvPr/>
          </p:nvSpPr>
          <p:spPr>
            <a:xfrm>
              <a:off x="6030060" y="3567909"/>
              <a:ext cx="41665" cy="37453"/>
            </a:xfrm>
            <a:custGeom>
              <a:avLst/>
              <a:gdLst>
                <a:gd name="csX0" fmla="*/ 30964 w 41665"/>
                <a:gd name="csY0" fmla="*/ 4994 h 37453"/>
                <a:gd name="csX1" fmla="*/ 28460 w 41665"/>
                <a:gd name="csY1" fmla="*/ 2724 h 37453"/>
                <a:gd name="csX2" fmla="*/ 23906 w 41665"/>
                <a:gd name="csY2" fmla="*/ 681 h 37453"/>
                <a:gd name="csX3" fmla="*/ 18214 w 41665"/>
                <a:gd name="csY3" fmla="*/ 0 h 37453"/>
                <a:gd name="csX4" fmla="*/ 8652 w 41665"/>
                <a:gd name="csY4" fmla="*/ 2497 h 37453"/>
                <a:gd name="csX5" fmla="*/ 2277 w 41665"/>
                <a:gd name="csY5" fmla="*/ 9080 h 37453"/>
                <a:gd name="csX6" fmla="*/ 0 w 41665"/>
                <a:gd name="csY6" fmla="*/ 18840 h 37453"/>
                <a:gd name="csX7" fmla="*/ 2277 w 41665"/>
                <a:gd name="csY7" fmla="*/ 28601 h 37453"/>
                <a:gd name="csX8" fmla="*/ 8652 w 41665"/>
                <a:gd name="csY8" fmla="*/ 35184 h 37453"/>
                <a:gd name="csX9" fmla="*/ 17987 w 41665"/>
                <a:gd name="csY9" fmla="*/ 37454 h 37453"/>
                <a:gd name="csX10" fmla="*/ 23451 w 41665"/>
                <a:gd name="csY10" fmla="*/ 36546 h 37453"/>
                <a:gd name="csX11" fmla="*/ 28004 w 41665"/>
                <a:gd name="csY11" fmla="*/ 34276 h 37453"/>
                <a:gd name="csX12" fmla="*/ 30737 w 41665"/>
                <a:gd name="csY12" fmla="*/ 31779 h 37453"/>
                <a:gd name="csX13" fmla="*/ 30737 w 41665"/>
                <a:gd name="csY13" fmla="*/ 36546 h 37453"/>
                <a:gd name="csX14" fmla="*/ 41665 w 41665"/>
                <a:gd name="csY14" fmla="*/ 36546 h 37453"/>
                <a:gd name="csX15" fmla="*/ 41665 w 41665"/>
                <a:gd name="csY15" fmla="*/ 454 h 37453"/>
                <a:gd name="csX16" fmla="*/ 30964 w 41665"/>
                <a:gd name="csY16" fmla="*/ 454 h 37453"/>
                <a:gd name="csX17" fmla="*/ 30964 w 41665"/>
                <a:gd name="csY17" fmla="*/ 4994 h 37453"/>
                <a:gd name="csX18" fmla="*/ 29826 w 41665"/>
                <a:gd name="csY18" fmla="*/ 23607 h 37453"/>
                <a:gd name="csX19" fmla="*/ 26183 w 41665"/>
                <a:gd name="csY19" fmla="*/ 27012 h 37453"/>
                <a:gd name="csX20" fmla="*/ 20719 w 41665"/>
                <a:gd name="csY20" fmla="*/ 28147 h 37453"/>
                <a:gd name="csX21" fmla="*/ 15482 w 41665"/>
                <a:gd name="csY21" fmla="*/ 27012 h 37453"/>
                <a:gd name="csX22" fmla="*/ 12067 w 41665"/>
                <a:gd name="csY22" fmla="*/ 23607 h 37453"/>
                <a:gd name="csX23" fmla="*/ 10701 w 41665"/>
                <a:gd name="csY23" fmla="*/ 18613 h 37453"/>
                <a:gd name="csX24" fmla="*/ 12067 w 41665"/>
                <a:gd name="csY24" fmla="*/ 13619 h 37453"/>
                <a:gd name="csX25" fmla="*/ 15482 w 41665"/>
                <a:gd name="csY25" fmla="*/ 10215 h 37453"/>
                <a:gd name="csX26" fmla="*/ 20719 w 41665"/>
                <a:gd name="csY26" fmla="*/ 9080 h 37453"/>
                <a:gd name="csX27" fmla="*/ 26183 w 41665"/>
                <a:gd name="csY27" fmla="*/ 10215 h 37453"/>
                <a:gd name="csX28" fmla="*/ 29826 w 41665"/>
                <a:gd name="csY28" fmla="*/ 13619 h 37453"/>
                <a:gd name="csX29" fmla="*/ 31192 w 41665"/>
                <a:gd name="csY29" fmla="*/ 18613 h 37453"/>
                <a:gd name="csX30" fmla="*/ 29826 w 41665"/>
                <a:gd name="csY30" fmla="*/ 23607 h 374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1665" h="37453">
                  <a:moveTo>
                    <a:pt x="30964" y="4994"/>
                  </a:moveTo>
                  <a:cubicBezTo>
                    <a:pt x="30281" y="4313"/>
                    <a:pt x="29371" y="3405"/>
                    <a:pt x="28460" y="2724"/>
                  </a:cubicBezTo>
                  <a:cubicBezTo>
                    <a:pt x="27094" y="1816"/>
                    <a:pt x="25728" y="1135"/>
                    <a:pt x="23906" y="681"/>
                  </a:cubicBezTo>
                  <a:cubicBezTo>
                    <a:pt x="22085" y="227"/>
                    <a:pt x="20263" y="0"/>
                    <a:pt x="18214" y="0"/>
                  </a:cubicBezTo>
                  <a:cubicBezTo>
                    <a:pt x="14571" y="0"/>
                    <a:pt x="11384" y="908"/>
                    <a:pt x="8652" y="2497"/>
                  </a:cubicBezTo>
                  <a:cubicBezTo>
                    <a:pt x="5920" y="4086"/>
                    <a:pt x="3643" y="6356"/>
                    <a:pt x="2277" y="9080"/>
                  </a:cubicBezTo>
                  <a:cubicBezTo>
                    <a:pt x="683" y="11804"/>
                    <a:pt x="0" y="15208"/>
                    <a:pt x="0" y="18840"/>
                  </a:cubicBezTo>
                  <a:cubicBezTo>
                    <a:pt x="0" y="22472"/>
                    <a:pt x="683" y="25650"/>
                    <a:pt x="2277" y="28601"/>
                  </a:cubicBezTo>
                  <a:cubicBezTo>
                    <a:pt x="3871" y="31325"/>
                    <a:pt x="5920" y="33595"/>
                    <a:pt x="8652" y="35184"/>
                  </a:cubicBezTo>
                  <a:cubicBezTo>
                    <a:pt x="11384" y="36773"/>
                    <a:pt x="14571" y="37454"/>
                    <a:pt x="17987" y="37454"/>
                  </a:cubicBezTo>
                  <a:cubicBezTo>
                    <a:pt x="19808" y="37454"/>
                    <a:pt x="21630" y="37227"/>
                    <a:pt x="23451" y="36546"/>
                  </a:cubicBezTo>
                  <a:cubicBezTo>
                    <a:pt x="25272" y="36092"/>
                    <a:pt x="26638" y="35184"/>
                    <a:pt x="28004" y="34276"/>
                  </a:cubicBezTo>
                  <a:cubicBezTo>
                    <a:pt x="29143" y="33595"/>
                    <a:pt x="30054" y="32687"/>
                    <a:pt x="30737" y="31779"/>
                  </a:cubicBezTo>
                  <a:lnTo>
                    <a:pt x="30737" y="36546"/>
                  </a:lnTo>
                  <a:lnTo>
                    <a:pt x="41665" y="36546"/>
                  </a:lnTo>
                  <a:lnTo>
                    <a:pt x="41665" y="454"/>
                  </a:lnTo>
                  <a:lnTo>
                    <a:pt x="30964" y="454"/>
                  </a:lnTo>
                  <a:lnTo>
                    <a:pt x="30964" y="4994"/>
                  </a:lnTo>
                  <a:close/>
                  <a:moveTo>
                    <a:pt x="29826" y="23607"/>
                  </a:moveTo>
                  <a:cubicBezTo>
                    <a:pt x="28915" y="24969"/>
                    <a:pt x="27777" y="26104"/>
                    <a:pt x="26183" y="27012"/>
                  </a:cubicBezTo>
                  <a:cubicBezTo>
                    <a:pt x="24589" y="27693"/>
                    <a:pt x="22768" y="28147"/>
                    <a:pt x="20719" y="28147"/>
                  </a:cubicBezTo>
                  <a:cubicBezTo>
                    <a:pt x="18670" y="28147"/>
                    <a:pt x="16848" y="27693"/>
                    <a:pt x="15482" y="27012"/>
                  </a:cubicBezTo>
                  <a:cubicBezTo>
                    <a:pt x="13888" y="26331"/>
                    <a:pt x="12750" y="25196"/>
                    <a:pt x="12067" y="23607"/>
                  </a:cubicBezTo>
                  <a:cubicBezTo>
                    <a:pt x="11156" y="22245"/>
                    <a:pt x="10701" y="20429"/>
                    <a:pt x="10701" y="18613"/>
                  </a:cubicBezTo>
                  <a:cubicBezTo>
                    <a:pt x="10701" y="16797"/>
                    <a:pt x="11156" y="14981"/>
                    <a:pt x="12067" y="13619"/>
                  </a:cubicBezTo>
                  <a:cubicBezTo>
                    <a:pt x="12978" y="12258"/>
                    <a:pt x="14116" y="11123"/>
                    <a:pt x="15482" y="10215"/>
                  </a:cubicBezTo>
                  <a:cubicBezTo>
                    <a:pt x="17076" y="9307"/>
                    <a:pt x="18670" y="9080"/>
                    <a:pt x="20719" y="9080"/>
                  </a:cubicBezTo>
                  <a:cubicBezTo>
                    <a:pt x="22768" y="9080"/>
                    <a:pt x="24589" y="9534"/>
                    <a:pt x="26183" y="10215"/>
                  </a:cubicBezTo>
                  <a:cubicBezTo>
                    <a:pt x="27777" y="11123"/>
                    <a:pt x="28915" y="12258"/>
                    <a:pt x="29826" y="13619"/>
                  </a:cubicBezTo>
                  <a:cubicBezTo>
                    <a:pt x="30737" y="14981"/>
                    <a:pt x="31192" y="16797"/>
                    <a:pt x="31192" y="18613"/>
                  </a:cubicBezTo>
                  <a:cubicBezTo>
                    <a:pt x="30964" y="20429"/>
                    <a:pt x="30737" y="22245"/>
                    <a:pt x="29826" y="23607"/>
                  </a:cubicBezTo>
                  <a:close/>
                </a:path>
              </a:pathLst>
            </a:custGeom>
            <a:solidFill>
              <a:srgbClr val="00457C"/>
            </a:solidFill>
            <a:ln w="2267" cap="flat">
              <a:noFill/>
              <a:prstDash val="solid"/>
              <a:miter/>
            </a:ln>
          </p:spPr>
          <p:txBody>
            <a:bodyPr/>
            <a:lstStyle/>
            <a:p>
              <a:endParaRPr lang="en-IT"/>
            </a:p>
          </p:txBody>
        </p:sp>
        <p:sp>
          <p:nvSpPr>
            <p:cNvPr id="32" name="Freeform 31">
              <a:extLst>
                <a:ext uri="{FF2B5EF4-FFF2-40B4-BE49-F238E27FC236}">
                  <a16:creationId xmlns:a16="http://schemas.microsoft.com/office/drawing/2014/main" id="{49EE4772-2CA4-C9EB-46B5-C74B02D20AA3}"/>
                </a:ext>
              </a:extLst>
            </p:cNvPr>
            <p:cNvSpPr/>
            <p:nvPr/>
          </p:nvSpPr>
          <p:spPr>
            <a:xfrm>
              <a:off x="6121587" y="3567682"/>
              <a:ext cx="43258" cy="37680"/>
            </a:xfrm>
            <a:custGeom>
              <a:avLst/>
              <a:gdLst>
                <a:gd name="csX0" fmla="*/ 32786 w 43258"/>
                <a:gd name="csY0" fmla="*/ 2497 h 37680"/>
                <a:gd name="csX1" fmla="*/ 21629 w 43258"/>
                <a:gd name="csY1" fmla="*/ 0 h 37680"/>
                <a:gd name="csX2" fmla="*/ 10473 w 43258"/>
                <a:gd name="csY2" fmla="*/ 2497 h 37680"/>
                <a:gd name="csX3" fmla="*/ 2732 w 43258"/>
                <a:gd name="csY3" fmla="*/ 9080 h 37680"/>
                <a:gd name="csX4" fmla="*/ 0 w 43258"/>
                <a:gd name="csY4" fmla="*/ 18840 h 37680"/>
                <a:gd name="csX5" fmla="*/ 2732 w 43258"/>
                <a:gd name="csY5" fmla="*/ 28601 h 37680"/>
                <a:gd name="csX6" fmla="*/ 10473 w 43258"/>
                <a:gd name="csY6" fmla="*/ 35184 h 37680"/>
                <a:gd name="csX7" fmla="*/ 21629 w 43258"/>
                <a:gd name="csY7" fmla="*/ 37681 h 37680"/>
                <a:gd name="csX8" fmla="*/ 32786 w 43258"/>
                <a:gd name="csY8" fmla="*/ 35184 h 37680"/>
                <a:gd name="csX9" fmla="*/ 40527 w 43258"/>
                <a:gd name="csY9" fmla="*/ 28601 h 37680"/>
                <a:gd name="csX10" fmla="*/ 43259 w 43258"/>
                <a:gd name="csY10" fmla="*/ 18840 h 37680"/>
                <a:gd name="csX11" fmla="*/ 40527 w 43258"/>
                <a:gd name="csY11" fmla="*/ 9080 h 37680"/>
                <a:gd name="csX12" fmla="*/ 32786 w 43258"/>
                <a:gd name="csY12" fmla="*/ 2497 h 37680"/>
                <a:gd name="csX13" fmla="*/ 30737 w 43258"/>
                <a:gd name="csY13" fmla="*/ 23607 h 37680"/>
                <a:gd name="csX14" fmla="*/ 26866 w 43258"/>
                <a:gd name="csY14" fmla="*/ 27012 h 37680"/>
                <a:gd name="csX15" fmla="*/ 21402 w 43258"/>
                <a:gd name="csY15" fmla="*/ 28147 h 37680"/>
                <a:gd name="csX16" fmla="*/ 15938 w 43258"/>
                <a:gd name="csY16" fmla="*/ 27012 h 37680"/>
                <a:gd name="csX17" fmla="*/ 12067 w 43258"/>
                <a:gd name="csY17" fmla="*/ 23607 h 37680"/>
                <a:gd name="csX18" fmla="*/ 10701 w 43258"/>
                <a:gd name="csY18" fmla="*/ 18840 h 37680"/>
                <a:gd name="csX19" fmla="*/ 12067 w 43258"/>
                <a:gd name="csY19" fmla="*/ 13846 h 37680"/>
                <a:gd name="csX20" fmla="*/ 15938 w 43258"/>
                <a:gd name="csY20" fmla="*/ 10442 h 37680"/>
                <a:gd name="csX21" fmla="*/ 21402 w 43258"/>
                <a:gd name="csY21" fmla="*/ 9307 h 37680"/>
                <a:gd name="csX22" fmla="*/ 26866 w 43258"/>
                <a:gd name="csY22" fmla="*/ 10442 h 37680"/>
                <a:gd name="csX23" fmla="*/ 30737 w 43258"/>
                <a:gd name="csY23" fmla="*/ 13846 h 37680"/>
                <a:gd name="csX24" fmla="*/ 32103 w 43258"/>
                <a:gd name="csY24" fmla="*/ 18840 h 37680"/>
                <a:gd name="csX25" fmla="*/ 30737 w 43258"/>
                <a:gd name="csY25" fmla="*/ 23607 h 376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3258" h="37680">
                  <a:moveTo>
                    <a:pt x="32786" y="2497"/>
                  </a:moveTo>
                  <a:cubicBezTo>
                    <a:pt x="29598" y="908"/>
                    <a:pt x="25728" y="0"/>
                    <a:pt x="21629" y="0"/>
                  </a:cubicBezTo>
                  <a:cubicBezTo>
                    <a:pt x="17304" y="0"/>
                    <a:pt x="13661" y="908"/>
                    <a:pt x="10473" y="2497"/>
                  </a:cubicBezTo>
                  <a:cubicBezTo>
                    <a:pt x="7286" y="4086"/>
                    <a:pt x="4554" y="6356"/>
                    <a:pt x="2732" y="9080"/>
                  </a:cubicBezTo>
                  <a:cubicBezTo>
                    <a:pt x="911" y="11804"/>
                    <a:pt x="0" y="15208"/>
                    <a:pt x="0" y="18840"/>
                  </a:cubicBezTo>
                  <a:cubicBezTo>
                    <a:pt x="0" y="22472"/>
                    <a:pt x="911" y="25650"/>
                    <a:pt x="2732" y="28601"/>
                  </a:cubicBezTo>
                  <a:cubicBezTo>
                    <a:pt x="4554" y="31325"/>
                    <a:pt x="7058" y="33595"/>
                    <a:pt x="10473" y="35184"/>
                  </a:cubicBezTo>
                  <a:cubicBezTo>
                    <a:pt x="13661" y="36773"/>
                    <a:pt x="17531" y="37681"/>
                    <a:pt x="21629" y="37681"/>
                  </a:cubicBezTo>
                  <a:cubicBezTo>
                    <a:pt x="25728" y="37681"/>
                    <a:pt x="29598" y="36773"/>
                    <a:pt x="32786" y="35184"/>
                  </a:cubicBezTo>
                  <a:cubicBezTo>
                    <a:pt x="35973" y="33595"/>
                    <a:pt x="38705" y="31325"/>
                    <a:pt x="40527" y="28601"/>
                  </a:cubicBezTo>
                  <a:cubicBezTo>
                    <a:pt x="42348" y="25877"/>
                    <a:pt x="43259" y="22472"/>
                    <a:pt x="43259" y="18840"/>
                  </a:cubicBezTo>
                  <a:cubicBezTo>
                    <a:pt x="43259" y="15208"/>
                    <a:pt x="42348" y="12031"/>
                    <a:pt x="40527" y="9080"/>
                  </a:cubicBezTo>
                  <a:cubicBezTo>
                    <a:pt x="38705" y="6356"/>
                    <a:pt x="35973" y="4086"/>
                    <a:pt x="32786" y="2497"/>
                  </a:cubicBezTo>
                  <a:close/>
                  <a:moveTo>
                    <a:pt x="30737" y="23607"/>
                  </a:moveTo>
                  <a:cubicBezTo>
                    <a:pt x="29826" y="24969"/>
                    <a:pt x="28460" y="26104"/>
                    <a:pt x="26866" y="27012"/>
                  </a:cubicBezTo>
                  <a:cubicBezTo>
                    <a:pt x="25272" y="27920"/>
                    <a:pt x="23451" y="28147"/>
                    <a:pt x="21402" y="28147"/>
                  </a:cubicBezTo>
                  <a:cubicBezTo>
                    <a:pt x="19353" y="28147"/>
                    <a:pt x="17531" y="27693"/>
                    <a:pt x="15938" y="27012"/>
                  </a:cubicBezTo>
                  <a:cubicBezTo>
                    <a:pt x="14344" y="26104"/>
                    <a:pt x="12978" y="25196"/>
                    <a:pt x="12067" y="23607"/>
                  </a:cubicBezTo>
                  <a:cubicBezTo>
                    <a:pt x="11156" y="22245"/>
                    <a:pt x="10701" y="20656"/>
                    <a:pt x="10701" y="18840"/>
                  </a:cubicBezTo>
                  <a:cubicBezTo>
                    <a:pt x="10701" y="17024"/>
                    <a:pt x="11156" y="15435"/>
                    <a:pt x="12067" y="13846"/>
                  </a:cubicBezTo>
                  <a:cubicBezTo>
                    <a:pt x="12978" y="12485"/>
                    <a:pt x="14344" y="11350"/>
                    <a:pt x="15938" y="10442"/>
                  </a:cubicBezTo>
                  <a:cubicBezTo>
                    <a:pt x="17531" y="9534"/>
                    <a:pt x="19353" y="9307"/>
                    <a:pt x="21402" y="9307"/>
                  </a:cubicBezTo>
                  <a:cubicBezTo>
                    <a:pt x="23451" y="9307"/>
                    <a:pt x="25045" y="9761"/>
                    <a:pt x="26866" y="10442"/>
                  </a:cubicBezTo>
                  <a:cubicBezTo>
                    <a:pt x="28460" y="11123"/>
                    <a:pt x="29826" y="12258"/>
                    <a:pt x="30737" y="13846"/>
                  </a:cubicBezTo>
                  <a:cubicBezTo>
                    <a:pt x="31647" y="15208"/>
                    <a:pt x="32103" y="17024"/>
                    <a:pt x="32103" y="18840"/>
                  </a:cubicBezTo>
                  <a:cubicBezTo>
                    <a:pt x="32103" y="20656"/>
                    <a:pt x="31647" y="22245"/>
                    <a:pt x="30737" y="23607"/>
                  </a:cubicBezTo>
                  <a:close/>
                </a:path>
              </a:pathLst>
            </a:custGeom>
            <a:solidFill>
              <a:srgbClr val="00457C"/>
            </a:solidFill>
            <a:ln w="2267" cap="flat">
              <a:noFill/>
              <a:prstDash val="solid"/>
              <a:miter/>
            </a:ln>
          </p:spPr>
          <p:txBody>
            <a:bodyPr/>
            <a:lstStyle/>
            <a:p>
              <a:endParaRPr lang="en-IT"/>
            </a:p>
          </p:txBody>
        </p:sp>
        <p:sp>
          <p:nvSpPr>
            <p:cNvPr id="33" name="Freeform 32">
              <a:extLst>
                <a:ext uri="{FF2B5EF4-FFF2-40B4-BE49-F238E27FC236}">
                  <a16:creationId xmlns:a16="http://schemas.microsoft.com/office/drawing/2014/main" id="{71874220-8F56-B52A-4828-09462E66B5B1}"/>
                </a:ext>
              </a:extLst>
            </p:cNvPr>
            <p:cNvSpPr/>
            <p:nvPr/>
          </p:nvSpPr>
          <p:spPr>
            <a:xfrm>
              <a:off x="5458586" y="3557013"/>
              <a:ext cx="37794" cy="47441"/>
            </a:xfrm>
            <a:custGeom>
              <a:avLst/>
              <a:gdLst>
                <a:gd name="csX0" fmla="*/ 11156 w 37794"/>
                <a:gd name="csY0" fmla="*/ 27920 h 47441"/>
                <a:gd name="csX1" fmla="*/ 33924 w 37794"/>
                <a:gd name="csY1" fmla="*/ 27920 h 47441"/>
                <a:gd name="csX2" fmla="*/ 33924 w 37794"/>
                <a:gd name="csY2" fmla="*/ 18613 h 47441"/>
                <a:gd name="csX3" fmla="*/ 11156 w 37794"/>
                <a:gd name="csY3" fmla="*/ 18613 h 47441"/>
                <a:gd name="csX4" fmla="*/ 11156 w 37794"/>
                <a:gd name="csY4" fmla="*/ 9761 h 47441"/>
                <a:gd name="csX5" fmla="*/ 37112 w 37794"/>
                <a:gd name="csY5" fmla="*/ 9761 h 47441"/>
                <a:gd name="csX6" fmla="*/ 37112 w 37794"/>
                <a:gd name="csY6" fmla="*/ 0 h 47441"/>
                <a:gd name="csX7" fmla="*/ 0 w 37794"/>
                <a:gd name="csY7" fmla="*/ 0 h 47441"/>
                <a:gd name="csX8" fmla="*/ 0 w 37794"/>
                <a:gd name="csY8" fmla="*/ 47441 h 47441"/>
                <a:gd name="csX9" fmla="*/ 37795 w 37794"/>
                <a:gd name="csY9" fmla="*/ 47441 h 47441"/>
                <a:gd name="csX10" fmla="*/ 37795 w 37794"/>
                <a:gd name="csY10" fmla="*/ 37681 h 47441"/>
                <a:gd name="csX11" fmla="*/ 11156 w 37794"/>
                <a:gd name="csY11" fmla="*/ 37681 h 474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7794" h="47441">
                  <a:moveTo>
                    <a:pt x="11156" y="27920"/>
                  </a:moveTo>
                  <a:lnTo>
                    <a:pt x="33924" y="27920"/>
                  </a:lnTo>
                  <a:lnTo>
                    <a:pt x="33924" y="18613"/>
                  </a:lnTo>
                  <a:lnTo>
                    <a:pt x="11156" y="18613"/>
                  </a:lnTo>
                  <a:lnTo>
                    <a:pt x="11156" y="9761"/>
                  </a:lnTo>
                  <a:lnTo>
                    <a:pt x="37112" y="9761"/>
                  </a:lnTo>
                  <a:lnTo>
                    <a:pt x="37112" y="0"/>
                  </a:lnTo>
                  <a:lnTo>
                    <a:pt x="0" y="0"/>
                  </a:lnTo>
                  <a:lnTo>
                    <a:pt x="0" y="47441"/>
                  </a:lnTo>
                  <a:lnTo>
                    <a:pt x="37795" y="47441"/>
                  </a:lnTo>
                  <a:lnTo>
                    <a:pt x="37795" y="37681"/>
                  </a:lnTo>
                  <a:lnTo>
                    <a:pt x="11156" y="37681"/>
                  </a:lnTo>
                  <a:close/>
                </a:path>
              </a:pathLst>
            </a:custGeom>
            <a:solidFill>
              <a:srgbClr val="00457C"/>
            </a:solidFill>
            <a:ln w="2267" cap="flat">
              <a:noFill/>
              <a:prstDash val="solid"/>
              <a:miter/>
            </a:ln>
          </p:spPr>
          <p:txBody>
            <a:bodyPr/>
            <a:lstStyle/>
            <a:p>
              <a:endParaRPr lang="en-IT"/>
            </a:p>
          </p:txBody>
        </p:sp>
        <p:sp>
          <p:nvSpPr>
            <p:cNvPr id="34" name="Freeform 33">
              <a:extLst>
                <a:ext uri="{FF2B5EF4-FFF2-40B4-BE49-F238E27FC236}">
                  <a16:creationId xmlns:a16="http://schemas.microsoft.com/office/drawing/2014/main" id="{8763443A-D0BF-3351-BC90-AEB92C6D09BA}"/>
                </a:ext>
              </a:extLst>
            </p:cNvPr>
            <p:cNvSpPr/>
            <p:nvPr/>
          </p:nvSpPr>
          <p:spPr>
            <a:xfrm>
              <a:off x="6083792" y="3558375"/>
              <a:ext cx="28232" cy="46079"/>
            </a:xfrm>
            <a:custGeom>
              <a:avLst/>
              <a:gdLst>
                <a:gd name="csX0" fmla="*/ 18897 w 28232"/>
                <a:gd name="csY0" fmla="*/ 0 h 46079"/>
                <a:gd name="csX1" fmla="*/ 7969 w 28232"/>
                <a:gd name="csY1" fmla="*/ 0 h 46079"/>
                <a:gd name="csX2" fmla="*/ 7969 w 28232"/>
                <a:gd name="csY2" fmla="*/ 9988 h 46079"/>
                <a:gd name="csX3" fmla="*/ 0 w 28232"/>
                <a:gd name="csY3" fmla="*/ 9988 h 46079"/>
                <a:gd name="csX4" fmla="*/ 0 w 28232"/>
                <a:gd name="csY4" fmla="*/ 19521 h 46079"/>
                <a:gd name="csX5" fmla="*/ 7969 w 28232"/>
                <a:gd name="csY5" fmla="*/ 19521 h 46079"/>
                <a:gd name="csX6" fmla="*/ 7969 w 28232"/>
                <a:gd name="csY6" fmla="*/ 46079 h 46079"/>
                <a:gd name="csX7" fmla="*/ 18897 w 28232"/>
                <a:gd name="csY7" fmla="*/ 46079 h 46079"/>
                <a:gd name="csX8" fmla="*/ 18897 w 28232"/>
                <a:gd name="csY8" fmla="*/ 19521 h 46079"/>
                <a:gd name="csX9" fmla="*/ 28232 w 28232"/>
                <a:gd name="csY9" fmla="*/ 19521 h 46079"/>
                <a:gd name="csX10" fmla="*/ 28232 w 28232"/>
                <a:gd name="csY10" fmla="*/ 9988 h 46079"/>
                <a:gd name="csX11" fmla="*/ 18897 w 28232"/>
                <a:gd name="csY11" fmla="*/ 9988 h 460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8232" h="46079">
                  <a:moveTo>
                    <a:pt x="18897" y="0"/>
                  </a:moveTo>
                  <a:lnTo>
                    <a:pt x="7969" y="0"/>
                  </a:lnTo>
                  <a:lnTo>
                    <a:pt x="7969" y="9988"/>
                  </a:lnTo>
                  <a:lnTo>
                    <a:pt x="0" y="9988"/>
                  </a:lnTo>
                  <a:lnTo>
                    <a:pt x="0" y="19521"/>
                  </a:lnTo>
                  <a:lnTo>
                    <a:pt x="7969" y="19521"/>
                  </a:lnTo>
                  <a:lnTo>
                    <a:pt x="7969" y="46079"/>
                  </a:lnTo>
                  <a:lnTo>
                    <a:pt x="18897" y="46079"/>
                  </a:lnTo>
                  <a:lnTo>
                    <a:pt x="18897" y="19521"/>
                  </a:lnTo>
                  <a:lnTo>
                    <a:pt x="28232" y="19521"/>
                  </a:lnTo>
                  <a:lnTo>
                    <a:pt x="28232" y="9988"/>
                  </a:lnTo>
                  <a:lnTo>
                    <a:pt x="18897" y="9988"/>
                  </a:lnTo>
                  <a:close/>
                </a:path>
              </a:pathLst>
            </a:custGeom>
            <a:solidFill>
              <a:srgbClr val="00457C"/>
            </a:solidFill>
            <a:ln w="2267" cap="flat">
              <a:noFill/>
              <a:prstDash val="solid"/>
              <a:miter/>
            </a:ln>
          </p:spPr>
          <p:txBody>
            <a:bodyPr/>
            <a:lstStyle/>
            <a:p>
              <a:endParaRPr lang="en-IT"/>
            </a:p>
          </p:txBody>
        </p:sp>
        <p:sp>
          <p:nvSpPr>
            <p:cNvPr id="35" name="Freeform 34">
              <a:extLst>
                <a:ext uri="{FF2B5EF4-FFF2-40B4-BE49-F238E27FC236}">
                  <a16:creationId xmlns:a16="http://schemas.microsoft.com/office/drawing/2014/main" id="{7F06C902-5422-4A68-A3DF-D89719F02474}"/>
                </a:ext>
              </a:extLst>
            </p:cNvPr>
            <p:cNvSpPr/>
            <p:nvPr/>
          </p:nvSpPr>
          <p:spPr>
            <a:xfrm>
              <a:off x="5892997" y="3567455"/>
              <a:ext cx="42575" cy="52207"/>
            </a:xfrm>
            <a:custGeom>
              <a:avLst/>
              <a:gdLst>
                <a:gd name="csX0" fmla="*/ 31647 w 42575"/>
                <a:gd name="csY0" fmla="*/ 4994 h 52207"/>
                <a:gd name="csX1" fmla="*/ 29826 w 42575"/>
                <a:gd name="csY1" fmla="*/ 3405 h 52207"/>
                <a:gd name="csX2" fmla="*/ 26183 w 42575"/>
                <a:gd name="csY2" fmla="*/ 1589 h 52207"/>
                <a:gd name="csX3" fmla="*/ 22313 w 42575"/>
                <a:gd name="csY3" fmla="*/ 454 h 52207"/>
                <a:gd name="csX4" fmla="*/ 18442 w 42575"/>
                <a:gd name="csY4" fmla="*/ 0 h 52207"/>
                <a:gd name="csX5" fmla="*/ 8879 w 42575"/>
                <a:gd name="csY5" fmla="*/ 2497 h 52207"/>
                <a:gd name="csX6" fmla="*/ 2277 w 42575"/>
                <a:gd name="csY6" fmla="*/ 9080 h 52207"/>
                <a:gd name="csX7" fmla="*/ 0 w 42575"/>
                <a:gd name="csY7" fmla="*/ 18613 h 52207"/>
                <a:gd name="csX8" fmla="*/ 2277 w 42575"/>
                <a:gd name="csY8" fmla="*/ 27920 h 52207"/>
                <a:gd name="csX9" fmla="*/ 8652 w 42575"/>
                <a:gd name="csY9" fmla="*/ 34276 h 52207"/>
                <a:gd name="csX10" fmla="*/ 18214 w 42575"/>
                <a:gd name="csY10" fmla="*/ 36546 h 52207"/>
                <a:gd name="csX11" fmla="*/ 25272 w 42575"/>
                <a:gd name="csY11" fmla="*/ 35411 h 52207"/>
                <a:gd name="csX12" fmla="*/ 30737 w 42575"/>
                <a:gd name="csY12" fmla="*/ 32460 h 52207"/>
                <a:gd name="csX13" fmla="*/ 31420 w 42575"/>
                <a:gd name="csY13" fmla="*/ 31779 h 52207"/>
                <a:gd name="csX14" fmla="*/ 31420 w 42575"/>
                <a:gd name="csY14" fmla="*/ 32914 h 52207"/>
                <a:gd name="csX15" fmla="*/ 30054 w 42575"/>
                <a:gd name="csY15" fmla="*/ 38588 h 52207"/>
                <a:gd name="csX16" fmla="*/ 26411 w 42575"/>
                <a:gd name="csY16" fmla="*/ 41993 h 52207"/>
                <a:gd name="csX17" fmla="*/ 20491 w 42575"/>
                <a:gd name="csY17" fmla="*/ 43128 h 52207"/>
                <a:gd name="csX18" fmla="*/ 15482 w 42575"/>
                <a:gd name="csY18" fmla="*/ 42674 h 52207"/>
                <a:gd name="csX19" fmla="*/ 11384 w 42575"/>
                <a:gd name="csY19" fmla="*/ 41312 h 52207"/>
                <a:gd name="csX20" fmla="*/ 7969 w 42575"/>
                <a:gd name="csY20" fmla="*/ 39723 h 52207"/>
                <a:gd name="csX21" fmla="*/ 4326 w 42575"/>
                <a:gd name="csY21" fmla="*/ 47441 h 52207"/>
                <a:gd name="csX22" fmla="*/ 11839 w 42575"/>
                <a:gd name="csY22" fmla="*/ 50846 h 52207"/>
                <a:gd name="csX23" fmla="*/ 21857 w 42575"/>
                <a:gd name="csY23" fmla="*/ 52208 h 52207"/>
                <a:gd name="csX24" fmla="*/ 30054 w 42575"/>
                <a:gd name="csY24" fmla="*/ 50846 h 52207"/>
                <a:gd name="csX25" fmla="*/ 36656 w 42575"/>
                <a:gd name="csY25" fmla="*/ 46987 h 52207"/>
                <a:gd name="csX26" fmla="*/ 40982 w 42575"/>
                <a:gd name="csY26" fmla="*/ 40858 h 52207"/>
                <a:gd name="csX27" fmla="*/ 42576 w 42575"/>
                <a:gd name="csY27" fmla="*/ 32460 h 52207"/>
                <a:gd name="csX28" fmla="*/ 42576 w 42575"/>
                <a:gd name="csY28" fmla="*/ 908 h 52207"/>
                <a:gd name="csX29" fmla="*/ 32330 w 42575"/>
                <a:gd name="csY29" fmla="*/ 908 h 52207"/>
                <a:gd name="csX30" fmla="*/ 31647 w 42575"/>
                <a:gd name="csY30" fmla="*/ 4994 h 52207"/>
                <a:gd name="csX31" fmla="*/ 30281 w 42575"/>
                <a:gd name="csY31" fmla="*/ 23834 h 52207"/>
                <a:gd name="csX32" fmla="*/ 26638 w 42575"/>
                <a:gd name="csY32" fmla="*/ 27239 h 52207"/>
                <a:gd name="csX33" fmla="*/ 21174 w 42575"/>
                <a:gd name="csY33" fmla="*/ 28374 h 52207"/>
                <a:gd name="csX34" fmla="*/ 15482 w 42575"/>
                <a:gd name="csY34" fmla="*/ 27239 h 52207"/>
                <a:gd name="csX35" fmla="*/ 11839 w 42575"/>
                <a:gd name="csY35" fmla="*/ 23834 h 52207"/>
                <a:gd name="csX36" fmla="*/ 10473 w 42575"/>
                <a:gd name="csY36" fmla="*/ 18840 h 52207"/>
                <a:gd name="csX37" fmla="*/ 11839 w 42575"/>
                <a:gd name="csY37" fmla="*/ 13846 h 52207"/>
                <a:gd name="csX38" fmla="*/ 15482 w 42575"/>
                <a:gd name="csY38" fmla="*/ 10442 h 52207"/>
                <a:gd name="csX39" fmla="*/ 21174 w 42575"/>
                <a:gd name="csY39" fmla="*/ 9307 h 52207"/>
                <a:gd name="csX40" fmla="*/ 26638 w 42575"/>
                <a:gd name="csY40" fmla="*/ 10442 h 52207"/>
                <a:gd name="csX41" fmla="*/ 30281 w 42575"/>
                <a:gd name="csY41" fmla="*/ 13846 h 52207"/>
                <a:gd name="csX42" fmla="*/ 31647 w 42575"/>
                <a:gd name="csY42" fmla="*/ 18840 h 52207"/>
                <a:gd name="csX43" fmla="*/ 30281 w 42575"/>
                <a:gd name="csY43" fmla="*/ 23834 h 52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42575" h="52207">
                  <a:moveTo>
                    <a:pt x="31647" y="4994"/>
                  </a:moveTo>
                  <a:cubicBezTo>
                    <a:pt x="31192" y="4540"/>
                    <a:pt x="30509" y="3859"/>
                    <a:pt x="29826" y="3405"/>
                  </a:cubicBezTo>
                  <a:cubicBezTo>
                    <a:pt x="28688" y="2724"/>
                    <a:pt x="27549" y="2043"/>
                    <a:pt x="26183" y="1589"/>
                  </a:cubicBezTo>
                  <a:cubicBezTo>
                    <a:pt x="24817" y="1135"/>
                    <a:pt x="23451" y="681"/>
                    <a:pt x="22313" y="454"/>
                  </a:cubicBezTo>
                  <a:cubicBezTo>
                    <a:pt x="21174" y="227"/>
                    <a:pt x="19580" y="0"/>
                    <a:pt x="18442" y="0"/>
                  </a:cubicBezTo>
                  <a:cubicBezTo>
                    <a:pt x="14799" y="0"/>
                    <a:pt x="11612" y="908"/>
                    <a:pt x="8879" y="2497"/>
                  </a:cubicBezTo>
                  <a:cubicBezTo>
                    <a:pt x="6147" y="4086"/>
                    <a:pt x="3871" y="6356"/>
                    <a:pt x="2277" y="9080"/>
                  </a:cubicBezTo>
                  <a:cubicBezTo>
                    <a:pt x="683" y="11804"/>
                    <a:pt x="0" y="14981"/>
                    <a:pt x="0" y="18613"/>
                  </a:cubicBezTo>
                  <a:cubicBezTo>
                    <a:pt x="0" y="22245"/>
                    <a:pt x="683" y="25196"/>
                    <a:pt x="2277" y="27920"/>
                  </a:cubicBezTo>
                  <a:cubicBezTo>
                    <a:pt x="3871" y="30644"/>
                    <a:pt x="5920" y="32687"/>
                    <a:pt x="8652" y="34276"/>
                  </a:cubicBezTo>
                  <a:cubicBezTo>
                    <a:pt x="11384" y="35865"/>
                    <a:pt x="14571" y="36546"/>
                    <a:pt x="18214" y="36546"/>
                  </a:cubicBezTo>
                  <a:cubicBezTo>
                    <a:pt x="20719" y="36546"/>
                    <a:pt x="22996" y="36092"/>
                    <a:pt x="25272" y="35411"/>
                  </a:cubicBezTo>
                  <a:cubicBezTo>
                    <a:pt x="27549" y="34730"/>
                    <a:pt x="29371" y="33595"/>
                    <a:pt x="30737" y="32460"/>
                  </a:cubicBezTo>
                  <a:cubicBezTo>
                    <a:pt x="30964" y="32233"/>
                    <a:pt x="31192" y="32006"/>
                    <a:pt x="31420" y="31779"/>
                  </a:cubicBezTo>
                  <a:lnTo>
                    <a:pt x="31420" y="32914"/>
                  </a:lnTo>
                  <a:cubicBezTo>
                    <a:pt x="31420" y="35184"/>
                    <a:pt x="30964" y="37000"/>
                    <a:pt x="30054" y="38588"/>
                  </a:cubicBezTo>
                  <a:cubicBezTo>
                    <a:pt x="29143" y="40177"/>
                    <a:pt x="28004" y="41312"/>
                    <a:pt x="26411" y="41993"/>
                  </a:cubicBezTo>
                  <a:cubicBezTo>
                    <a:pt x="24817" y="42674"/>
                    <a:pt x="22768" y="43128"/>
                    <a:pt x="20491" y="43128"/>
                  </a:cubicBezTo>
                  <a:cubicBezTo>
                    <a:pt x="18670" y="43128"/>
                    <a:pt x="17076" y="42901"/>
                    <a:pt x="15482" y="42674"/>
                  </a:cubicBezTo>
                  <a:cubicBezTo>
                    <a:pt x="13888" y="42447"/>
                    <a:pt x="12522" y="41993"/>
                    <a:pt x="11384" y="41312"/>
                  </a:cubicBezTo>
                  <a:cubicBezTo>
                    <a:pt x="10246" y="40858"/>
                    <a:pt x="9107" y="40177"/>
                    <a:pt x="7969" y="39723"/>
                  </a:cubicBezTo>
                  <a:lnTo>
                    <a:pt x="4326" y="47441"/>
                  </a:lnTo>
                  <a:cubicBezTo>
                    <a:pt x="6375" y="48803"/>
                    <a:pt x="8879" y="49938"/>
                    <a:pt x="11839" y="50846"/>
                  </a:cubicBezTo>
                  <a:cubicBezTo>
                    <a:pt x="14799" y="51754"/>
                    <a:pt x="18214" y="52208"/>
                    <a:pt x="21857" y="52208"/>
                  </a:cubicBezTo>
                  <a:cubicBezTo>
                    <a:pt x="24817" y="52208"/>
                    <a:pt x="27549" y="51754"/>
                    <a:pt x="30054" y="50846"/>
                  </a:cubicBezTo>
                  <a:cubicBezTo>
                    <a:pt x="32558" y="49938"/>
                    <a:pt x="34835" y="48803"/>
                    <a:pt x="36656" y="46987"/>
                  </a:cubicBezTo>
                  <a:cubicBezTo>
                    <a:pt x="38478" y="45398"/>
                    <a:pt x="39844" y="43355"/>
                    <a:pt x="40982" y="40858"/>
                  </a:cubicBezTo>
                  <a:cubicBezTo>
                    <a:pt x="41893" y="38361"/>
                    <a:pt x="42576" y="35638"/>
                    <a:pt x="42576" y="32460"/>
                  </a:cubicBezTo>
                  <a:lnTo>
                    <a:pt x="42576" y="908"/>
                  </a:lnTo>
                  <a:lnTo>
                    <a:pt x="32330" y="908"/>
                  </a:lnTo>
                  <a:lnTo>
                    <a:pt x="31647" y="4994"/>
                  </a:lnTo>
                  <a:close/>
                  <a:moveTo>
                    <a:pt x="30281" y="23834"/>
                  </a:moveTo>
                  <a:cubicBezTo>
                    <a:pt x="29371" y="25196"/>
                    <a:pt x="28232" y="26331"/>
                    <a:pt x="26638" y="27239"/>
                  </a:cubicBezTo>
                  <a:cubicBezTo>
                    <a:pt x="25045" y="27920"/>
                    <a:pt x="23223" y="28374"/>
                    <a:pt x="21174" y="28374"/>
                  </a:cubicBezTo>
                  <a:cubicBezTo>
                    <a:pt x="19125" y="28374"/>
                    <a:pt x="17076" y="27920"/>
                    <a:pt x="15482" y="27239"/>
                  </a:cubicBezTo>
                  <a:cubicBezTo>
                    <a:pt x="13888" y="26558"/>
                    <a:pt x="12750" y="25423"/>
                    <a:pt x="11839" y="23834"/>
                  </a:cubicBezTo>
                  <a:cubicBezTo>
                    <a:pt x="10929" y="22472"/>
                    <a:pt x="10473" y="20883"/>
                    <a:pt x="10473" y="18840"/>
                  </a:cubicBezTo>
                  <a:cubicBezTo>
                    <a:pt x="10473" y="17024"/>
                    <a:pt x="10929" y="15208"/>
                    <a:pt x="11839" y="13846"/>
                  </a:cubicBezTo>
                  <a:cubicBezTo>
                    <a:pt x="12750" y="12485"/>
                    <a:pt x="13888" y="11350"/>
                    <a:pt x="15482" y="10442"/>
                  </a:cubicBezTo>
                  <a:cubicBezTo>
                    <a:pt x="17076" y="9761"/>
                    <a:pt x="18897" y="9307"/>
                    <a:pt x="21174" y="9307"/>
                  </a:cubicBezTo>
                  <a:cubicBezTo>
                    <a:pt x="23223" y="9307"/>
                    <a:pt x="25045" y="9761"/>
                    <a:pt x="26638" y="10442"/>
                  </a:cubicBezTo>
                  <a:cubicBezTo>
                    <a:pt x="28232" y="11123"/>
                    <a:pt x="29371" y="12258"/>
                    <a:pt x="30281" y="13846"/>
                  </a:cubicBezTo>
                  <a:cubicBezTo>
                    <a:pt x="31192" y="15208"/>
                    <a:pt x="31647" y="17024"/>
                    <a:pt x="31647" y="18840"/>
                  </a:cubicBezTo>
                  <a:cubicBezTo>
                    <a:pt x="31420" y="20883"/>
                    <a:pt x="30964" y="22472"/>
                    <a:pt x="30281" y="23834"/>
                  </a:cubicBezTo>
                  <a:close/>
                </a:path>
              </a:pathLst>
            </a:custGeom>
            <a:solidFill>
              <a:srgbClr val="00457C"/>
            </a:solidFill>
            <a:ln w="2267" cap="flat">
              <a:noFill/>
              <a:prstDash val="solid"/>
              <a:miter/>
            </a:ln>
          </p:spPr>
          <p:txBody>
            <a:bodyPr/>
            <a:lstStyle/>
            <a:p>
              <a:endParaRPr lang="en-IT"/>
            </a:p>
          </p:txBody>
        </p:sp>
        <p:sp>
          <p:nvSpPr>
            <p:cNvPr id="36" name="Freeform 35">
              <a:extLst>
                <a:ext uri="{FF2B5EF4-FFF2-40B4-BE49-F238E27FC236}">
                  <a16:creationId xmlns:a16="http://schemas.microsoft.com/office/drawing/2014/main" id="{4E0FB6E3-E6AF-B3DB-A98E-9F7404FFE546}"/>
                </a:ext>
              </a:extLst>
            </p:cNvPr>
            <p:cNvSpPr/>
            <p:nvPr/>
          </p:nvSpPr>
          <p:spPr>
            <a:xfrm>
              <a:off x="5610676" y="3489370"/>
              <a:ext cx="33924" cy="36318"/>
            </a:xfrm>
            <a:custGeom>
              <a:avLst/>
              <a:gdLst>
                <a:gd name="csX0" fmla="*/ 28004 w 33924"/>
                <a:gd name="csY0" fmla="*/ 1816 h 36318"/>
                <a:gd name="csX1" fmla="*/ 20036 w 33924"/>
                <a:gd name="csY1" fmla="*/ 0 h 36318"/>
                <a:gd name="csX2" fmla="*/ 13661 w 33924"/>
                <a:gd name="csY2" fmla="*/ 1362 h 36318"/>
                <a:gd name="csX3" fmla="*/ 8424 w 33924"/>
                <a:gd name="csY3" fmla="*/ 4994 h 36318"/>
                <a:gd name="csX4" fmla="*/ 7058 w 33924"/>
                <a:gd name="csY4" fmla="*/ 6583 h 36318"/>
                <a:gd name="csX5" fmla="*/ 7058 w 33924"/>
                <a:gd name="csY5" fmla="*/ 681 h 36318"/>
                <a:gd name="csX6" fmla="*/ 0 w 33924"/>
                <a:gd name="csY6" fmla="*/ 681 h 36318"/>
                <a:gd name="csX7" fmla="*/ 0 w 33924"/>
                <a:gd name="csY7" fmla="*/ 36319 h 36318"/>
                <a:gd name="csX8" fmla="*/ 1366 w 33924"/>
                <a:gd name="csY8" fmla="*/ 36319 h 36318"/>
                <a:gd name="csX9" fmla="*/ 3415 w 33924"/>
                <a:gd name="csY9" fmla="*/ 36319 h 36318"/>
                <a:gd name="csX10" fmla="*/ 6830 w 33924"/>
                <a:gd name="csY10" fmla="*/ 36319 h 36318"/>
                <a:gd name="csX11" fmla="*/ 6830 w 33924"/>
                <a:gd name="csY11" fmla="*/ 15662 h 36318"/>
                <a:gd name="csX12" fmla="*/ 7741 w 33924"/>
                <a:gd name="csY12" fmla="*/ 12258 h 36318"/>
                <a:gd name="csX13" fmla="*/ 10018 w 33924"/>
                <a:gd name="csY13" fmla="*/ 9307 h 36318"/>
                <a:gd name="csX14" fmla="*/ 13433 w 33924"/>
                <a:gd name="csY14" fmla="*/ 7037 h 36318"/>
                <a:gd name="csX15" fmla="*/ 17759 w 33924"/>
                <a:gd name="csY15" fmla="*/ 6129 h 36318"/>
                <a:gd name="csX16" fmla="*/ 22540 w 33924"/>
                <a:gd name="csY16" fmla="*/ 7037 h 36318"/>
                <a:gd name="csX17" fmla="*/ 25728 w 33924"/>
                <a:gd name="csY17" fmla="*/ 10215 h 36318"/>
                <a:gd name="csX18" fmla="*/ 26866 w 33924"/>
                <a:gd name="csY18" fmla="*/ 15435 h 36318"/>
                <a:gd name="csX19" fmla="*/ 26866 w 33924"/>
                <a:gd name="csY19" fmla="*/ 36092 h 36318"/>
                <a:gd name="csX20" fmla="*/ 33924 w 33924"/>
                <a:gd name="csY20" fmla="*/ 36092 h 36318"/>
                <a:gd name="csX21" fmla="*/ 33924 w 33924"/>
                <a:gd name="csY21" fmla="*/ 14527 h 36318"/>
                <a:gd name="csX22" fmla="*/ 32330 w 33924"/>
                <a:gd name="csY22" fmla="*/ 6583 h 36318"/>
                <a:gd name="csX23" fmla="*/ 28004 w 33924"/>
                <a:gd name="csY23" fmla="*/ 1816 h 36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33924" h="36318">
                  <a:moveTo>
                    <a:pt x="28004" y="1816"/>
                  </a:moveTo>
                  <a:cubicBezTo>
                    <a:pt x="25955" y="681"/>
                    <a:pt x="23223" y="0"/>
                    <a:pt x="20036" y="0"/>
                  </a:cubicBezTo>
                  <a:cubicBezTo>
                    <a:pt x="17759" y="0"/>
                    <a:pt x="15710" y="454"/>
                    <a:pt x="13661" y="1362"/>
                  </a:cubicBezTo>
                  <a:cubicBezTo>
                    <a:pt x="11612" y="2270"/>
                    <a:pt x="9790" y="3632"/>
                    <a:pt x="8424" y="4994"/>
                  </a:cubicBezTo>
                  <a:cubicBezTo>
                    <a:pt x="7969" y="5448"/>
                    <a:pt x="7513" y="6129"/>
                    <a:pt x="7058" y="6583"/>
                  </a:cubicBezTo>
                  <a:lnTo>
                    <a:pt x="7058" y="681"/>
                  </a:lnTo>
                  <a:lnTo>
                    <a:pt x="0" y="681"/>
                  </a:lnTo>
                  <a:lnTo>
                    <a:pt x="0" y="36319"/>
                  </a:lnTo>
                  <a:lnTo>
                    <a:pt x="1366" y="36319"/>
                  </a:lnTo>
                  <a:lnTo>
                    <a:pt x="3415" y="36319"/>
                  </a:lnTo>
                  <a:lnTo>
                    <a:pt x="6830" y="36319"/>
                  </a:lnTo>
                  <a:lnTo>
                    <a:pt x="6830" y="15662"/>
                  </a:lnTo>
                  <a:cubicBezTo>
                    <a:pt x="6830" y="14527"/>
                    <a:pt x="7058" y="13392"/>
                    <a:pt x="7741" y="12258"/>
                  </a:cubicBezTo>
                  <a:cubicBezTo>
                    <a:pt x="8196" y="11123"/>
                    <a:pt x="9107" y="10215"/>
                    <a:pt x="10018" y="9307"/>
                  </a:cubicBezTo>
                  <a:cubicBezTo>
                    <a:pt x="10929" y="8399"/>
                    <a:pt x="12295" y="7718"/>
                    <a:pt x="13433" y="7037"/>
                  </a:cubicBezTo>
                  <a:cubicBezTo>
                    <a:pt x="14799" y="6583"/>
                    <a:pt x="16165" y="6129"/>
                    <a:pt x="17759" y="6129"/>
                  </a:cubicBezTo>
                  <a:cubicBezTo>
                    <a:pt x="19580" y="6129"/>
                    <a:pt x="21174" y="6356"/>
                    <a:pt x="22540" y="7037"/>
                  </a:cubicBezTo>
                  <a:cubicBezTo>
                    <a:pt x="23906" y="7718"/>
                    <a:pt x="25045" y="8853"/>
                    <a:pt x="25728" y="10215"/>
                  </a:cubicBezTo>
                  <a:cubicBezTo>
                    <a:pt x="26411" y="11577"/>
                    <a:pt x="26866" y="13392"/>
                    <a:pt x="26866" y="15435"/>
                  </a:cubicBezTo>
                  <a:lnTo>
                    <a:pt x="26866" y="36092"/>
                  </a:lnTo>
                  <a:lnTo>
                    <a:pt x="33924" y="36092"/>
                  </a:lnTo>
                  <a:lnTo>
                    <a:pt x="33924" y="14527"/>
                  </a:lnTo>
                  <a:cubicBezTo>
                    <a:pt x="33924" y="11350"/>
                    <a:pt x="33469" y="8626"/>
                    <a:pt x="32330" y="6583"/>
                  </a:cubicBezTo>
                  <a:cubicBezTo>
                    <a:pt x="31192" y="4540"/>
                    <a:pt x="30054" y="2951"/>
                    <a:pt x="28004" y="1816"/>
                  </a:cubicBezTo>
                  <a:close/>
                </a:path>
              </a:pathLst>
            </a:custGeom>
            <a:solidFill>
              <a:srgbClr val="00457C"/>
            </a:solidFill>
            <a:ln w="2267" cap="flat">
              <a:noFill/>
              <a:prstDash val="solid"/>
              <a:miter/>
            </a:ln>
          </p:spPr>
          <p:txBody>
            <a:bodyPr/>
            <a:lstStyle/>
            <a:p>
              <a:endParaRPr lang="en-IT"/>
            </a:p>
          </p:txBody>
        </p:sp>
        <p:sp>
          <p:nvSpPr>
            <p:cNvPr id="37" name="Freeform 36">
              <a:extLst>
                <a:ext uri="{FF2B5EF4-FFF2-40B4-BE49-F238E27FC236}">
                  <a16:creationId xmlns:a16="http://schemas.microsoft.com/office/drawing/2014/main" id="{23AAF489-67E7-D02A-7FC5-91B9C1F5F86E}"/>
                </a:ext>
              </a:extLst>
            </p:cNvPr>
            <p:cNvSpPr/>
            <p:nvPr/>
          </p:nvSpPr>
          <p:spPr>
            <a:xfrm>
              <a:off x="5455854" y="3477566"/>
              <a:ext cx="44169" cy="48803"/>
            </a:xfrm>
            <a:custGeom>
              <a:avLst/>
              <a:gdLst>
                <a:gd name="csX0" fmla="*/ 12522 w 44169"/>
                <a:gd name="csY0" fmla="*/ 12031 h 48803"/>
                <a:gd name="csX1" fmla="*/ 17987 w 44169"/>
                <a:gd name="csY1" fmla="*/ 8626 h 48803"/>
                <a:gd name="csX2" fmla="*/ 24589 w 44169"/>
                <a:gd name="csY2" fmla="*/ 7491 h 48803"/>
                <a:gd name="csX3" fmla="*/ 30054 w 44169"/>
                <a:gd name="csY3" fmla="*/ 8172 h 48803"/>
                <a:gd name="csX4" fmla="*/ 34835 w 44169"/>
                <a:gd name="csY4" fmla="*/ 10442 h 48803"/>
                <a:gd name="csX5" fmla="*/ 39388 w 44169"/>
                <a:gd name="csY5" fmla="*/ 13846 h 48803"/>
                <a:gd name="csX6" fmla="*/ 44170 w 44169"/>
                <a:gd name="csY6" fmla="*/ 8172 h 48803"/>
                <a:gd name="csX7" fmla="*/ 39388 w 44169"/>
                <a:gd name="csY7" fmla="*/ 4086 h 48803"/>
                <a:gd name="csX8" fmla="*/ 32786 w 44169"/>
                <a:gd name="csY8" fmla="*/ 1135 h 48803"/>
                <a:gd name="csX9" fmla="*/ 25045 w 44169"/>
                <a:gd name="csY9" fmla="*/ 0 h 48803"/>
                <a:gd name="csX10" fmla="*/ 15482 w 44169"/>
                <a:gd name="csY10" fmla="*/ 1816 h 48803"/>
                <a:gd name="csX11" fmla="*/ 7513 w 44169"/>
                <a:gd name="csY11" fmla="*/ 7037 h 48803"/>
                <a:gd name="csX12" fmla="*/ 2049 w 44169"/>
                <a:gd name="csY12" fmla="*/ 14754 h 48803"/>
                <a:gd name="csX13" fmla="*/ 0 w 44169"/>
                <a:gd name="csY13" fmla="*/ 24288 h 48803"/>
                <a:gd name="csX14" fmla="*/ 1821 w 44169"/>
                <a:gd name="csY14" fmla="*/ 34276 h 48803"/>
                <a:gd name="csX15" fmla="*/ 7058 w 44169"/>
                <a:gd name="csY15" fmla="*/ 41993 h 48803"/>
                <a:gd name="csX16" fmla="*/ 15027 w 44169"/>
                <a:gd name="csY16" fmla="*/ 46987 h 48803"/>
                <a:gd name="csX17" fmla="*/ 24817 w 44169"/>
                <a:gd name="csY17" fmla="*/ 48803 h 48803"/>
                <a:gd name="csX18" fmla="*/ 32330 w 44169"/>
                <a:gd name="csY18" fmla="*/ 47668 h 48803"/>
                <a:gd name="csX19" fmla="*/ 38933 w 44169"/>
                <a:gd name="csY19" fmla="*/ 44944 h 48803"/>
                <a:gd name="csX20" fmla="*/ 43487 w 44169"/>
                <a:gd name="csY20" fmla="*/ 41539 h 48803"/>
                <a:gd name="csX21" fmla="*/ 39844 w 44169"/>
                <a:gd name="csY21" fmla="*/ 35411 h 48803"/>
                <a:gd name="csX22" fmla="*/ 35973 w 44169"/>
                <a:gd name="csY22" fmla="*/ 38361 h 48803"/>
                <a:gd name="csX23" fmla="*/ 31192 w 44169"/>
                <a:gd name="csY23" fmla="*/ 40404 h 48803"/>
                <a:gd name="csX24" fmla="*/ 25500 w 44169"/>
                <a:gd name="csY24" fmla="*/ 41312 h 48803"/>
                <a:gd name="csX25" fmla="*/ 18442 w 44169"/>
                <a:gd name="csY25" fmla="*/ 40177 h 48803"/>
                <a:gd name="csX26" fmla="*/ 12750 w 44169"/>
                <a:gd name="csY26" fmla="*/ 36773 h 48803"/>
                <a:gd name="csX27" fmla="*/ 8879 w 44169"/>
                <a:gd name="csY27" fmla="*/ 31325 h 48803"/>
                <a:gd name="csX28" fmla="*/ 7513 w 44169"/>
                <a:gd name="csY28" fmla="*/ 24061 h 48803"/>
                <a:gd name="csX29" fmla="*/ 8879 w 44169"/>
                <a:gd name="csY29" fmla="*/ 17251 h 48803"/>
                <a:gd name="csX30" fmla="*/ 12522 w 44169"/>
                <a:gd name="csY30" fmla="*/ 12031 h 488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4169" h="48803">
                  <a:moveTo>
                    <a:pt x="12522" y="12031"/>
                  </a:moveTo>
                  <a:cubicBezTo>
                    <a:pt x="14116" y="10442"/>
                    <a:pt x="15938" y="9307"/>
                    <a:pt x="17987" y="8626"/>
                  </a:cubicBezTo>
                  <a:cubicBezTo>
                    <a:pt x="20036" y="7718"/>
                    <a:pt x="22313" y="7491"/>
                    <a:pt x="24589" y="7491"/>
                  </a:cubicBezTo>
                  <a:cubicBezTo>
                    <a:pt x="26411" y="7491"/>
                    <a:pt x="28232" y="7718"/>
                    <a:pt x="30054" y="8172"/>
                  </a:cubicBezTo>
                  <a:cubicBezTo>
                    <a:pt x="31647" y="8626"/>
                    <a:pt x="33469" y="9307"/>
                    <a:pt x="34835" y="10442"/>
                  </a:cubicBezTo>
                  <a:cubicBezTo>
                    <a:pt x="36429" y="11350"/>
                    <a:pt x="37795" y="12485"/>
                    <a:pt x="39388" y="13846"/>
                  </a:cubicBezTo>
                  <a:lnTo>
                    <a:pt x="44170" y="8172"/>
                  </a:lnTo>
                  <a:cubicBezTo>
                    <a:pt x="43031" y="6810"/>
                    <a:pt x="41438" y="5448"/>
                    <a:pt x="39388" y="4086"/>
                  </a:cubicBezTo>
                  <a:cubicBezTo>
                    <a:pt x="37339" y="2951"/>
                    <a:pt x="35063" y="1816"/>
                    <a:pt x="32786" y="1135"/>
                  </a:cubicBezTo>
                  <a:cubicBezTo>
                    <a:pt x="30281" y="454"/>
                    <a:pt x="27777" y="0"/>
                    <a:pt x="25045" y="0"/>
                  </a:cubicBezTo>
                  <a:cubicBezTo>
                    <a:pt x="21629" y="0"/>
                    <a:pt x="18442" y="681"/>
                    <a:pt x="15482" y="1816"/>
                  </a:cubicBezTo>
                  <a:cubicBezTo>
                    <a:pt x="12522" y="2951"/>
                    <a:pt x="9790" y="4767"/>
                    <a:pt x="7513" y="7037"/>
                  </a:cubicBezTo>
                  <a:cubicBezTo>
                    <a:pt x="5237" y="9307"/>
                    <a:pt x="3415" y="11804"/>
                    <a:pt x="2049" y="14754"/>
                  </a:cubicBezTo>
                  <a:cubicBezTo>
                    <a:pt x="683" y="17705"/>
                    <a:pt x="0" y="20883"/>
                    <a:pt x="0" y="24288"/>
                  </a:cubicBezTo>
                  <a:cubicBezTo>
                    <a:pt x="0" y="27920"/>
                    <a:pt x="683" y="31325"/>
                    <a:pt x="1821" y="34276"/>
                  </a:cubicBezTo>
                  <a:cubicBezTo>
                    <a:pt x="2960" y="37227"/>
                    <a:pt x="4781" y="39950"/>
                    <a:pt x="7058" y="41993"/>
                  </a:cubicBezTo>
                  <a:cubicBezTo>
                    <a:pt x="9335" y="44263"/>
                    <a:pt x="11839" y="45852"/>
                    <a:pt x="15027" y="46987"/>
                  </a:cubicBezTo>
                  <a:cubicBezTo>
                    <a:pt x="17987" y="48122"/>
                    <a:pt x="21174" y="48803"/>
                    <a:pt x="24817" y="48803"/>
                  </a:cubicBezTo>
                  <a:cubicBezTo>
                    <a:pt x="27321" y="48803"/>
                    <a:pt x="29826" y="48576"/>
                    <a:pt x="32330" y="47668"/>
                  </a:cubicBezTo>
                  <a:cubicBezTo>
                    <a:pt x="34835" y="46987"/>
                    <a:pt x="36884" y="46079"/>
                    <a:pt x="38933" y="44944"/>
                  </a:cubicBezTo>
                  <a:cubicBezTo>
                    <a:pt x="40982" y="43809"/>
                    <a:pt x="42348" y="42674"/>
                    <a:pt x="43487" y="41539"/>
                  </a:cubicBezTo>
                  <a:lnTo>
                    <a:pt x="39844" y="35411"/>
                  </a:lnTo>
                  <a:cubicBezTo>
                    <a:pt x="38705" y="36546"/>
                    <a:pt x="37339" y="37454"/>
                    <a:pt x="35973" y="38361"/>
                  </a:cubicBezTo>
                  <a:cubicBezTo>
                    <a:pt x="34607" y="39269"/>
                    <a:pt x="33013" y="39950"/>
                    <a:pt x="31192" y="40404"/>
                  </a:cubicBezTo>
                  <a:cubicBezTo>
                    <a:pt x="29371" y="40858"/>
                    <a:pt x="27549" y="41312"/>
                    <a:pt x="25500" y="41312"/>
                  </a:cubicBezTo>
                  <a:cubicBezTo>
                    <a:pt x="22996" y="41312"/>
                    <a:pt x="20491" y="40858"/>
                    <a:pt x="18442" y="40177"/>
                  </a:cubicBezTo>
                  <a:cubicBezTo>
                    <a:pt x="16165" y="39496"/>
                    <a:pt x="14344" y="38361"/>
                    <a:pt x="12750" y="36773"/>
                  </a:cubicBezTo>
                  <a:cubicBezTo>
                    <a:pt x="11156" y="35184"/>
                    <a:pt x="9790" y="33595"/>
                    <a:pt x="8879" y="31325"/>
                  </a:cubicBezTo>
                  <a:cubicBezTo>
                    <a:pt x="7969" y="29282"/>
                    <a:pt x="7513" y="26785"/>
                    <a:pt x="7513" y="24061"/>
                  </a:cubicBezTo>
                  <a:cubicBezTo>
                    <a:pt x="7513" y="21564"/>
                    <a:pt x="7969" y="19294"/>
                    <a:pt x="8879" y="17251"/>
                  </a:cubicBezTo>
                  <a:cubicBezTo>
                    <a:pt x="9563" y="15435"/>
                    <a:pt x="10929" y="13619"/>
                    <a:pt x="12522" y="12031"/>
                  </a:cubicBezTo>
                  <a:close/>
                </a:path>
              </a:pathLst>
            </a:custGeom>
            <a:solidFill>
              <a:srgbClr val="00457C"/>
            </a:solidFill>
            <a:ln w="2267" cap="flat">
              <a:noFill/>
              <a:prstDash val="solid"/>
              <a:miter/>
            </a:ln>
          </p:spPr>
          <p:txBody>
            <a:bodyPr/>
            <a:lstStyle/>
            <a:p>
              <a:endParaRPr lang="en-IT"/>
            </a:p>
          </p:txBody>
        </p:sp>
        <p:sp>
          <p:nvSpPr>
            <p:cNvPr id="38" name="Freeform 37">
              <a:extLst>
                <a:ext uri="{FF2B5EF4-FFF2-40B4-BE49-F238E27FC236}">
                  <a16:creationId xmlns:a16="http://schemas.microsoft.com/office/drawing/2014/main" id="{A8910401-2F89-AAC1-EB39-32CA7F51673C}"/>
                </a:ext>
              </a:extLst>
            </p:cNvPr>
            <p:cNvSpPr/>
            <p:nvPr/>
          </p:nvSpPr>
          <p:spPr>
            <a:xfrm>
              <a:off x="5880703" y="3478020"/>
              <a:ext cx="33924" cy="47668"/>
            </a:xfrm>
            <a:custGeom>
              <a:avLst/>
              <a:gdLst>
                <a:gd name="csX0" fmla="*/ 33924 w 33924"/>
                <a:gd name="csY0" fmla="*/ 7264 h 47668"/>
                <a:gd name="csX1" fmla="*/ 33924 w 33924"/>
                <a:gd name="csY1" fmla="*/ 0 h 47668"/>
                <a:gd name="csX2" fmla="*/ 0 w 33924"/>
                <a:gd name="csY2" fmla="*/ 0 h 47668"/>
                <a:gd name="csX3" fmla="*/ 0 w 33924"/>
                <a:gd name="csY3" fmla="*/ 47668 h 47668"/>
                <a:gd name="csX4" fmla="*/ 33924 w 33924"/>
                <a:gd name="csY4" fmla="*/ 47668 h 47668"/>
                <a:gd name="csX5" fmla="*/ 33924 w 33924"/>
                <a:gd name="csY5" fmla="*/ 40631 h 47668"/>
                <a:gd name="csX6" fmla="*/ 7513 w 33924"/>
                <a:gd name="csY6" fmla="*/ 40631 h 47668"/>
                <a:gd name="csX7" fmla="*/ 7513 w 33924"/>
                <a:gd name="csY7" fmla="*/ 26785 h 47668"/>
                <a:gd name="csX8" fmla="*/ 30281 w 33924"/>
                <a:gd name="csY8" fmla="*/ 26785 h 47668"/>
                <a:gd name="csX9" fmla="*/ 30281 w 33924"/>
                <a:gd name="csY9" fmla="*/ 19748 h 47668"/>
                <a:gd name="csX10" fmla="*/ 7513 w 33924"/>
                <a:gd name="csY10" fmla="*/ 19748 h 47668"/>
                <a:gd name="csX11" fmla="*/ 7513 w 33924"/>
                <a:gd name="csY11" fmla="*/ 7264 h 47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3924" h="47668">
                  <a:moveTo>
                    <a:pt x="33924" y="7264"/>
                  </a:moveTo>
                  <a:lnTo>
                    <a:pt x="33924" y="0"/>
                  </a:lnTo>
                  <a:lnTo>
                    <a:pt x="0" y="0"/>
                  </a:lnTo>
                  <a:lnTo>
                    <a:pt x="0" y="47668"/>
                  </a:lnTo>
                  <a:lnTo>
                    <a:pt x="33924" y="47668"/>
                  </a:lnTo>
                  <a:lnTo>
                    <a:pt x="33924" y="40631"/>
                  </a:lnTo>
                  <a:lnTo>
                    <a:pt x="7513" y="40631"/>
                  </a:lnTo>
                  <a:lnTo>
                    <a:pt x="7513" y="26785"/>
                  </a:lnTo>
                  <a:lnTo>
                    <a:pt x="30281" y="26785"/>
                  </a:lnTo>
                  <a:lnTo>
                    <a:pt x="30281" y="19748"/>
                  </a:lnTo>
                  <a:lnTo>
                    <a:pt x="7513" y="19748"/>
                  </a:lnTo>
                  <a:lnTo>
                    <a:pt x="7513" y="7264"/>
                  </a:lnTo>
                  <a:close/>
                </a:path>
              </a:pathLst>
            </a:custGeom>
            <a:solidFill>
              <a:srgbClr val="00457C"/>
            </a:solidFill>
            <a:ln w="2267" cap="flat">
              <a:noFill/>
              <a:prstDash val="solid"/>
              <a:miter/>
            </a:ln>
          </p:spPr>
          <p:txBody>
            <a:bodyPr/>
            <a:lstStyle/>
            <a:p>
              <a:endParaRPr lang="en-IT"/>
            </a:p>
          </p:txBody>
        </p:sp>
        <p:sp>
          <p:nvSpPr>
            <p:cNvPr id="39" name="Freeform 38">
              <a:extLst>
                <a:ext uri="{FF2B5EF4-FFF2-40B4-BE49-F238E27FC236}">
                  <a16:creationId xmlns:a16="http://schemas.microsoft.com/office/drawing/2014/main" id="{1C250F76-A32F-EFEC-DDEF-895B3F881E35}"/>
                </a:ext>
              </a:extLst>
            </p:cNvPr>
            <p:cNvSpPr/>
            <p:nvPr/>
          </p:nvSpPr>
          <p:spPr>
            <a:xfrm>
              <a:off x="5560586" y="3489824"/>
              <a:ext cx="34834" cy="36772"/>
            </a:xfrm>
            <a:custGeom>
              <a:avLst/>
              <a:gdLst>
                <a:gd name="csX0" fmla="*/ 0 w 34834"/>
                <a:gd name="csY0" fmla="*/ 227 h 36772"/>
                <a:gd name="csX1" fmla="*/ 0 w 34834"/>
                <a:gd name="csY1" fmla="*/ 20656 h 36772"/>
                <a:gd name="csX2" fmla="*/ 1821 w 34834"/>
                <a:gd name="csY2" fmla="*/ 29282 h 36772"/>
                <a:gd name="csX3" fmla="*/ 6603 w 34834"/>
                <a:gd name="csY3" fmla="*/ 34730 h 36772"/>
                <a:gd name="csX4" fmla="*/ 13888 w 34834"/>
                <a:gd name="csY4" fmla="*/ 36773 h 36772"/>
                <a:gd name="csX5" fmla="*/ 20719 w 34834"/>
                <a:gd name="csY5" fmla="*/ 35411 h 36772"/>
                <a:gd name="csX6" fmla="*/ 25955 w 34834"/>
                <a:gd name="csY6" fmla="*/ 32006 h 36772"/>
                <a:gd name="csX7" fmla="*/ 27777 w 34834"/>
                <a:gd name="csY7" fmla="*/ 29963 h 36772"/>
                <a:gd name="csX8" fmla="*/ 27777 w 34834"/>
                <a:gd name="csY8" fmla="*/ 35865 h 36772"/>
                <a:gd name="csX9" fmla="*/ 34835 w 34834"/>
                <a:gd name="csY9" fmla="*/ 35865 h 36772"/>
                <a:gd name="csX10" fmla="*/ 34835 w 34834"/>
                <a:gd name="csY10" fmla="*/ 227 h 36772"/>
                <a:gd name="csX11" fmla="*/ 27777 w 34834"/>
                <a:gd name="csY11" fmla="*/ 227 h 36772"/>
                <a:gd name="csX12" fmla="*/ 27777 w 34834"/>
                <a:gd name="csY12" fmla="*/ 19748 h 36772"/>
                <a:gd name="csX13" fmla="*/ 26866 w 34834"/>
                <a:gd name="csY13" fmla="*/ 24061 h 36772"/>
                <a:gd name="csX14" fmla="*/ 24589 w 34834"/>
                <a:gd name="csY14" fmla="*/ 27239 h 36772"/>
                <a:gd name="csX15" fmla="*/ 21174 w 34834"/>
                <a:gd name="csY15" fmla="*/ 29282 h 36772"/>
                <a:gd name="csX16" fmla="*/ 16848 w 34834"/>
                <a:gd name="csY16" fmla="*/ 29963 h 36772"/>
                <a:gd name="csX17" fmla="*/ 11384 w 34834"/>
                <a:gd name="csY17" fmla="*/ 28601 h 36772"/>
                <a:gd name="csX18" fmla="*/ 8196 w 34834"/>
                <a:gd name="csY18" fmla="*/ 24515 h 36772"/>
                <a:gd name="csX19" fmla="*/ 7058 w 34834"/>
                <a:gd name="csY19" fmla="*/ 18159 h 36772"/>
                <a:gd name="csX20" fmla="*/ 7058 w 34834"/>
                <a:gd name="csY20" fmla="*/ 0 h 36772"/>
                <a:gd name="csX21" fmla="*/ 0 w 34834"/>
                <a:gd name="csY21" fmla="*/ 0 h 367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4834" h="36772">
                  <a:moveTo>
                    <a:pt x="0" y="227"/>
                  </a:moveTo>
                  <a:lnTo>
                    <a:pt x="0" y="20656"/>
                  </a:lnTo>
                  <a:cubicBezTo>
                    <a:pt x="0" y="24061"/>
                    <a:pt x="683" y="26785"/>
                    <a:pt x="1821" y="29282"/>
                  </a:cubicBezTo>
                  <a:cubicBezTo>
                    <a:pt x="2960" y="31552"/>
                    <a:pt x="4554" y="33595"/>
                    <a:pt x="6603" y="34730"/>
                  </a:cubicBezTo>
                  <a:cubicBezTo>
                    <a:pt x="8652" y="36092"/>
                    <a:pt x="11156" y="36773"/>
                    <a:pt x="13888" y="36773"/>
                  </a:cubicBezTo>
                  <a:cubicBezTo>
                    <a:pt x="16393" y="36773"/>
                    <a:pt x="18670" y="36319"/>
                    <a:pt x="20719" y="35411"/>
                  </a:cubicBezTo>
                  <a:cubicBezTo>
                    <a:pt x="22768" y="34503"/>
                    <a:pt x="24589" y="33368"/>
                    <a:pt x="25955" y="32006"/>
                  </a:cubicBezTo>
                  <a:cubicBezTo>
                    <a:pt x="26638" y="31325"/>
                    <a:pt x="27094" y="30644"/>
                    <a:pt x="27777" y="29963"/>
                  </a:cubicBezTo>
                  <a:lnTo>
                    <a:pt x="27777" y="35865"/>
                  </a:lnTo>
                  <a:lnTo>
                    <a:pt x="34835" y="35865"/>
                  </a:lnTo>
                  <a:lnTo>
                    <a:pt x="34835" y="227"/>
                  </a:lnTo>
                  <a:lnTo>
                    <a:pt x="27777" y="227"/>
                  </a:lnTo>
                  <a:lnTo>
                    <a:pt x="27777" y="19748"/>
                  </a:lnTo>
                  <a:cubicBezTo>
                    <a:pt x="27777" y="21337"/>
                    <a:pt x="27549" y="22699"/>
                    <a:pt x="26866" y="24061"/>
                  </a:cubicBezTo>
                  <a:cubicBezTo>
                    <a:pt x="26183" y="25423"/>
                    <a:pt x="25500" y="26331"/>
                    <a:pt x="24589" y="27239"/>
                  </a:cubicBezTo>
                  <a:cubicBezTo>
                    <a:pt x="23679" y="28147"/>
                    <a:pt x="22540" y="28828"/>
                    <a:pt x="21174" y="29282"/>
                  </a:cubicBezTo>
                  <a:cubicBezTo>
                    <a:pt x="19808" y="29736"/>
                    <a:pt x="18442" y="29963"/>
                    <a:pt x="16848" y="29963"/>
                  </a:cubicBezTo>
                  <a:cubicBezTo>
                    <a:pt x="14799" y="29963"/>
                    <a:pt x="12978" y="29509"/>
                    <a:pt x="11384" y="28601"/>
                  </a:cubicBezTo>
                  <a:cubicBezTo>
                    <a:pt x="10018" y="27693"/>
                    <a:pt x="8879" y="26331"/>
                    <a:pt x="8196" y="24515"/>
                  </a:cubicBezTo>
                  <a:cubicBezTo>
                    <a:pt x="7513" y="22699"/>
                    <a:pt x="7058" y="20656"/>
                    <a:pt x="7058" y="18159"/>
                  </a:cubicBezTo>
                  <a:lnTo>
                    <a:pt x="7058" y="0"/>
                  </a:lnTo>
                  <a:lnTo>
                    <a:pt x="0" y="0"/>
                  </a:lnTo>
                  <a:close/>
                </a:path>
              </a:pathLst>
            </a:custGeom>
            <a:solidFill>
              <a:srgbClr val="00457C"/>
            </a:solidFill>
            <a:ln w="2267" cap="flat">
              <a:noFill/>
              <a:prstDash val="solid"/>
              <a:miter/>
            </a:ln>
          </p:spPr>
          <p:txBody>
            <a:bodyPr/>
            <a:lstStyle/>
            <a:p>
              <a:endParaRPr lang="en-IT"/>
            </a:p>
          </p:txBody>
        </p:sp>
        <p:sp>
          <p:nvSpPr>
            <p:cNvPr id="40" name="Freeform 39">
              <a:extLst>
                <a:ext uri="{FF2B5EF4-FFF2-40B4-BE49-F238E27FC236}">
                  <a16:creationId xmlns:a16="http://schemas.microsoft.com/office/drawing/2014/main" id="{9129D2CF-2338-03FF-3401-26DFFCA46D66}"/>
                </a:ext>
              </a:extLst>
            </p:cNvPr>
            <p:cNvSpPr/>
            <p:nvPr/>
          </p:nvSpPr>
          <p:spPr>
            <a:xfrm>
              <a:off x="5507765" y="3489143"/>
              <a:ext cx="40982" cy="37226"/>
            </a:xfrm>
            <a:custGeom>
              <a:avLst/>
              <a:gdLst>
                <a:gd name="csX0" fmla="*/ 30964 w 40982"/>
                <a:gd name="csY0" fmla="*/ 2497 h 37226"/>
                <a:gd name="csX1" fmla="*/ 20491 w 40982"/>
                <a:gd name="csY1" fmla="*/ 0 h 37226"/>
                <a:gd name="csX2" fmla="*/ 10018 w 40982"/>
                <a:gd name="csY2" fmla="*/ 2497 h 37226"/>
                <a:gd name="csX3" fmla="*/ 2732 w 40982"/>
                <a:gd name="csY3" fmla="*/ 9080 h 37226"/>
                <a:gd name="csX4" fmla="*/ 0 w 40982"/>
                <a:gd name="csY4" fmla="*/ 18613 h 37226"/>
                <a:gd name="csX5" fmla="*/ 2732 w 40982"/>
                <a:gd name="csY5" fmla="*/ 28147 h 37226"/>
                <a:gd name="csX6" fmla="*/ 10018 w 40982"/>
                <a:gd name="csY6" fmla="*/ 34730 h 37226"/>
                <a:gd name="csX7" fmla="*/ 20491 w 40982"/>
                <a:gd name="csY7" fmla="*/ 37227 h 37226"/>
                <a:gd name="csX8" fmla="*/ 30964 w 40982"/>
                <a:gd name="csY8" fmla="*/ 34730 h 37226"/>
                <a:gd name="csX9" fmla="*/ 38250 w 40982"/>
                <a:gd name="csY9" fmla="*/ 28147 h 37226"/>
                <a:gd name="csX10" fmla="*/ 40982 w 40982"/>
                <a:gd name="csY10" fmla="*/ 18613 h 37226"/>
                <a:gd name="csX11" fmla="*/ 38250 w 40982"/>
                <a:gd name="csY11" fmla="*/ 9080 h 37226"/>
                <a:gd name="csX12" fmla="*/ 30964 w 40982"/>
                <a:gd name="csY12" fmla="*/ 2497 h 37226"/>
                <a:gd name="csX13" fmla="*/ 31875 w 40982"/>
                <a:gd name="csY13" fmla="*/ 24969 h 37226"/>
                <a:gd name="csX14" fmla="*/ 27094 w 40982"/>
                <a:gd name="csY14" fmla="*/ 29282 h 37226"/>
                <a:gd name="csX15" fmla="*/ 20263 w 40982"/>
                <a:gd name="csY15" fmla="*/ 30871 h 37226"/>
                <a:gd name="csX16" fmla="*/ 13433 w 40982"/>
                <a:gd name="csY16" fmla="*/ 29282 h 37226"/>
                <a:gd name="csX17" fmla="*/ 8652 w 40982"/>
                <a:gd name="csY17" fmla="*/ 24969 h 37226"/>
                <a:gd name="csX18" fmla="*/ 7058 w 40982"/>
                <a:gd name="csY18" fmla="*/ 18840 h 37226"/>
                <a:gd name="csX19" fmla="*/ 8652 w 40982"/>
                <a:gd name="csY19" fmla="*/ 12485 h 37226"/>
                <a:gd name="csX20" fmla="*/ 13433 w 40982"/>
                <a:gd name="csY20" fmla="*/ 8172 h 37226"/>
                <a:gd name="csX21" fmla="*/ 20263 w 40982"/>
                <a:gd name="csY21" fmla="*/ 6583 h 37226"/>
                <a:gd name="csX22" fmla="*/ 27094 w 40982"/>
                <a:gd name="csY22" fmla="*/ 8172 h 37226"/>
                <a:gd name="csX23" fmla="*/ 31875 w 40982"/>
                <a:gd name="csY23" fmla="*/ 12485 h 37226"/>
                <a:gd name="csX24" fmla="*/ 33469 w 40982"/>
                <a:gd name="csY24" fmla="*/ 18840 h 37226"/>
                <a:gd name="csX25" fmla="*/ 31875 w 40982"/>
                <a:gd name="csY25" fmla="*/ 24969 h 372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0982" h="37226">
                  <a:moveTo>
                    <a:pt x="30964" y="2497"/>
                  </a:moveTo>
                  <a:cubicBezTo>
                    <a:pt x="28004" y="908"/>
                    <a:pt x="24362" y="0"/>
                    <a:pt x="20491" y="0"/>
                  </a:cubicBezTo>
                  <a:cubicBezTo>
                    <a:pt x="16621" y="0"/>
                    <a:pt x="12978" y="908"/>
                    <a:pt x="10018" y="2497"/>
                  </a:cubicBezTo>
                  <a:cubicBezTo>
                    <a:pt x="7058" y="4086"/>
                    <a:pt x="4554" y="6356"/>
                    <a:pt x="2732" y="9080"/>
                  </a:cubicBezTo>
                  <a:cubicBezTo>
                    <a:pt x="911" y="11804"/>
                    <a:pt x="0" y="14981"/>
                    <a:pt x="0" y="18613"/>
                  </a:cubicBezTo>
                  <a:cubicBezTo>
                    <a:pt x="0" y="22245"/>
                    <a:pt x="911" y="25423"/>
                    <a:pt x="2732" y="28147"/>
                  </a:cubicBezTo>
                  <a:cubicBezTo>
                    <a:pt x="4554" y="30871"/>
                    <a:pt x="6830" y="33141"/>
                    <a:pt x="10018" y="34730"/>
                  </a:cubicBezTo>
                  <a:cubicBezTo>
                    <a:pt x="12978" y="36319"/>
                    <a:pt x="16621" y="37227"/>
                    <a:pt x="20491" y="37227"/>
                  </a:cubicBezTo>
                  <a:cubicBezTo>
                    <a:pt x="24362" y="37227"/>
                    <a:pt x="28004" y="36319"/>
                    <a:pt x="30964" y="34730"/>
                  </a:cubicBezTo>
                  <a:cubicBezTo>
                    <a:pt x="33924" y="33141"/>
                    <a:pt x="36429" y="30871"/>
                    <a:pt x="38250" y="28147"/>
                  </a:cubicBezTo>
                  <a:cubicBezTo>
                    <a:pt x="40071" y="25423"/>
                    <a:pt x="40982" y="22245"/>
                    <a:pt x="40982" y="18613"/>
                  </a:cubicBezTo>
                  <a:cubicBezTo>
                    <a:pt x="40982" y="14981"/>
                    <a:pt x="40071" y="11804"/>
                    <a:pt x="38250" y="9080"/>
                  </a:cubicBezTo>
                  <a:cubicBezTo>
                    <a:pt x="36429" y="6356"/>
                    <a:pt x="33924" y="4086"/>
                    <a:pt x="30964" y="2497"/>
                  </a:cubicBezTo>
                  <a:close/>
                  <a:moveTo>
                    <a:pt x="31875" y="24969"/>
                  </a:moveTo>
                  <a:cubicBezTo>
                    <a:pt x="30737" y="26785"/>
                    <a:pt x="29143" y="28147"/>
                    <a:pt x="27094" y="29282"/>
                  </a:cubicBezTo>
                  <a:cubicBezTo>
                    <a:pt x="25045" y="30417"/>
                    <a:pt x="22768" y="30871"/>
                    <a:pt x="20263" y="30871"/>
                  </a:cubicBezTo>
                  <a:cubicBezTo>
                    <a:pt x="17759" y="30871"/>
                    <a:pt x="15482" y="30417"/>
                    <a:pt x="13433" y="29282"/>
                  </a:cubicBezTo>
                  <a:cubicBezTo>
                    <a:pt x="11384" y="28147"/>
                    <a:pt x="9790" y="26785"/>
                    <a:pt x="8652" y="24969"/>
                  </a:cubicBezTo>
                  <a:cubicBezTo>
                    <a:pt x="7513" y="23153"/>
                    <a:pt x="6830" y="21110"/>
                    <a:pt x="7058" y="18840"/>
                  </a:cubicBezTo>
                  <a:cubicBezTo>
                    <a:pt x="7058" y="16570"/>
                    <a:pt x="7513" y="14300"/>
                    <a:pt x="8652" y="12485"/>
                  </a:cubicBezTo>
                  <a:cubicBezTo>
                    <a:pt x="9790" y="10669"/>
                    <a:pt x="11384" y="9307"/>
                    <a:pt x="13433" y="8172"/>
                  </a:cubicBezTo>
                  <a:cubicBezTo>
                    <a:pt x="15482" y="7037"/>
                    <a:pt x="17759" y="6583"/>
                    <a:pt x="20263" y="6583"/>
                  </a:cubicBezTo>
                  <a:cubicBezTo>
                    <a:pt x="22768" y="6583"/>
                    <a:pt x="25045" y="7037"/>
                    <a:pt x="27094" y="8172"/>
                  </a:cubicBezTo>
                  <a:cubicBezTo>
                    <a:pt x="29143" y="9307"/>
                    <a:pt x="30737" y="10669"/>
                    <a:pt x="31875" y="12485"/>
                  </a:cubicBezTo>
                  <a:cubicBezTo>
                    <a:pt x="33013" y="14300"/>
                    <a:pt x="33696" y="16343"/>
                    <a:pt x="33469" y="18840"/>
                  </a:cubicBezTo>
                  <a:cubicBezTo>
                    <a:pt x="33696" y="21110"/>
                    <a:pt x="33241" y="23153"/>
                    <a:pt x="31875" y="24969"/>
                  </a:cubicBezTo>
                  <a:close/>
                </a:path>
              </a:pathLst>
            </a:custGeom>
            <a:solidFill>
              <a:srgbClr val="00457C"/>
            </a:solidFill>
            <a:ln w="2267" cap="flat">
              <a:noFill/>
              <a:prstDash val="solid"/>
              <a:miter/>
            </a:ln>
          </p:spPr>
          <p:txBody>
            <a:bodyPr/>
            <a:lstStyle/>
            <a:p>
              <a:endParaRPr lang="en-IT"/>
            </a:p>
          </p:txBody>
        </p:sp>
        <p:sp>
          <p:nvSpPr>
            <p:cNvPr id="41" name="Freeform 40">
              <a:extLst>
                <a:ext uri="{FF2B5EF4-FFF2-40B4-BE49-F238E27FC236}">
                  <a16:creationId xmlns:a16="http://schemas.microsoft.com/office/drawing/2014/main" id="{022B8F2B-6EDB-13F1-CF7B-3756B8A4E706}"/>
                </a:ext>
              </a:extLst>
            </p:cNvPr>
            <p:cNvSpPr/>
            <p:nvPr/>
          </p:nvSpPr>
          <p:spPr>
            <a:xfrm>
              <a:off x="5820140" y="3475523"/>
              <a:ext cx="27549" cy="50165"/>
            </a:xfrm>
            <a:custGeom>
              <a:avLst/>
              <a:gdLst>
                <a:gd name="csX0" fmla="*/ 25272 w 27549"/>
                <a:gd name="csY0" fmla="*/ 21791 h 50165"/>
                <a:gd name="csX1" fmla="*/ 25272 w 27549"/>
                <a:gd name="csY1" fmla="*/ 15435 h 50165"/>
                <a:gd name="csX2" fmla="*/ 13888 w 27549"/>
                <a:gd name="csY2" fmla="*/ 15435 h 50165"/>
                <a:gd name="csX3" fmla="*/ 13888 w 27549"/>
                <a:gd name="csY3" fmla="*/ 12258 h 50165"/>
                <a:gd name="csX4" fmla="*/ 14571 w 27549"/>
                <a:gd name="csY4" fmla="*/ 9307 h 50165"/>
                <a:gd name="csX5" fmla="*/ 16621 w 27549"/>
                <a:gd name="csY5" fmla="*/ 7264 h 50165"/>
                <a:gd name="csX6" fmla="*/ 20263 w 27549"/>
                <a:gd name="csY6" fmla="*/ 6583 h 50165"/>
                <a:gd name="csX7" fmla="*/ 22996 w 27549"/>
                <a:gd name="csY7" fmla="*/ 7264 h 50165"/>
                <a:gd name="csX8" fmla="*/ 25272 w 27549"/>
                <a:gd name="csY8" fmla="*/ 8626 h 50165"/>
                <a:gd name="csX9" fmla="*/ 27549 w 27549"/>
                <a:gd name="csY9" fmla="*/ 2951 h 50165"/>
                <a:gd name="csX10" fmla="*/ 24134 w 27549"/>
                <a:gd name="csY10" fmla="*/ 908 h 50165"/>
                <a:gd name="csX11" fmla="*/ 19125 w 27549"/>
                <a:gd name="csY11" fmla="*/ 0 h 50165"/>
                <a:gd name="csX12" fmla="*/ 12750 w 27549"/>
                <a:gd name="csY12" fmla="*/ 1589 h 50165"/>
                <a:gd name="csX13" fmla="*/ 8424 w 27549"/>
                <a:gd name="csY13" fmla="*/ 5902 h 50165"/>
                <a:gd name="csX14" fmla="*/ 6830 w 27549"/>
                <a:gd name="csY14" fmla="*/ 12258 h 50165"/>
                <a:gd name="csX15" fmla="*/ 6830 w 27549"/>
                <a:gd name="csY15" fmla="*/ 15435 h 50165"/>
                <a:gd name="csX16" fmla="*/ 0 w 27549"/>
                <a:gd name="csY16" fmla="*/ 15435 h 50165"/>
                <a:gd name="csX17" fmla="*/ 0 w 27549"/>
                <a:gd name="csY17" fmla="*/ 21791 h 50165"/>
                <a:gd name="csX18" fmla="*/ 6830 w 27549"/>
                <a:gd name="csY18" fmla="*/ 21791 h 50165"/>
                <a:gd name="csX19" fmla="*/ 6830 w 27549"/>
                <a:gd name="csY19" fmla="*/ 50165 h 50165"/>
                <a:gd name="csX20" fmla="*/ 8652 w 27549"/>
                <a:gd name="csY20" fmla="*/ 50165 h 50165"/>
                <a:gd name="csX21" fmla="*/ 10246 w 27549"/>
                <a:gd name="csY21" fmla="*/ 50165 h 50165"/>
                <a:gd name="csX22" fmla="*/ 13661 w 27549"/>
                <a:gd name="csY22" fmla="*/ 50165 h 50165"/>
                <a:gd name="csX23" fmla="*/ 13661 w 27549"/>
                <a:gd name="csY23" fmla="*/ 21791 h 50165"/>
                <a:gd name="csX24" fmla="*/ 25272 w 27549"/>
                <a:gd name="csY24" fmla="*/ 21791 h 50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7549" h="50165">
                  <a:moveTo>
                    <a:pt x="25272" y="21791"/>
                  </a:moveTo>
                  <a:lnTo>
                    <a:pt x="25272" y="15435"/>
                  </a:lnTo>
                  <a:lnTo>
                    <a:pt x="13888" y="15435"/>
                  </a:lnTo>
                  <a:lnTo>
                    <a:pt x="13888" y="12258"/>
                  </a:lnTo>
                  <a:cubicBezTo>
                    <a:pt x="13888" y="11123"/>
                    <a:pt x="14116" y="10215"/>
                    <a:pt x="14571" y="9307"/>
                  </a:cubicBezTo>
                  <a:cubicBezTo>
                    <a:pt x="15027" y="8399"/>
                    <a:pt x="15710" y="7718"/>
                    <a:pt x="16621" y="7264"/>
                  </a:cubicBezTo>
                  <a:cubicBezTo>
                    <a:pt x="17531" y="6810"/>
                    <a:pt x="18670" y="6583"/>
                    <a:pt x="20263" y="6583"/>
                  </a:cubicBezTo>
                  <a:cubicBezTo>
                    <a:pt x="21174" y="6583"/>
                    <a:pt x="22085" y="6810"/>
                    <a:pt x="22996" y="7264"/>
                  </a:cubicBezTo>
                  <a:cubicBezTo>
                    <a:pt x="23906" y="7718"/>
                    <a:pt x="24589" y="8172"/>
                    <a:pt x="25272" y="8626"/>
                  </a:cubicBezTo>
                  <a:lnTo>
                    <a:pt x="27549" y="2951"/>
                  </a:lnTo>
                  <a:cubicBezTo>
                    <a:pt x="26866" y="2043"/>
                    <a:pt x="25728" y="1362"/>
                    <a:pt x="24134" y="908"/>
                  </a:cubicBezTo>
                  <a:cubicBezTo>
                    <a:pt x="22768" y="227"/>
                    <a:pt x="20946" y="0"/>
                    <a:pt x="19125" y="0"/>
                  </a:cubicBezTo>
                  <a:cubicBezTo>
                    <a:pt x="16621" y="0"/>
                    <a:pt x="14571" y="454"/>
                    <a:pt x="12750" y="1589"/>
                  </a:cubicBezTo>
                  <a:cubicBezTo>
                    <a:pt x="10929" y="2724"/>
                    <a:pt x="9563" y="4086"/>
                    <a:pt x="8424" y="5902"/>
                  </a:cubicBezTo>
                  <a:cubicBezTo>
                    <a:pt x="7286" y="7718"/>
                    <a:pt x="6830" y="9761"/>
                    <a:pt x="6830" y="12258"/>
                  </a:cubicBezTo>
                  <a:lnTo>
                    <a:pt x="6830" y="15435"/>
                  </a:lnTo>
                  <a:lnTo>
                    <a:pt x="0" y="15435"/>
                  </a:lnTo>
                  <a:lnTo>
                    <a:pt x="0" y="21791"/>
                  </a:lnTo>
                  <a:lnTo>
                    <a:pt x="6830" y="21791"/>
                  </a:lnTo>
                  <a:lnTo>
                    <a:pt x="6830" y="50165"/>
                  </a:lnTo>
                  <a:lnTo>
                    <a:pt x="8652" y="50165"/>
                  </a:lnTo>
                  <a:lnTo>
                    <a:pt x="10246" y="50165"/>
                  </a:lnTo>
                  <a:lnTo>
                    <a:pt x="13661" y="50165"/>
                  </a:lnTo>
                  <a:lnTo>
                    <a:pt x="13661" y="21791"/>
                  </a:lnTo>
                  <a:lnTo>
                    <a:pt x="25272" y="21791"/>
                  </a:lnTo>
                  <a:close/>
                </a:path>
              </a:pathLst>
            </a:custGeom>
            <a:solidFill>
              <a:srgbClr val="00457C"/>
            </a:solidFill>
            <a:ln w="2267" cap="flat">
              <a:noFill/>
              <a:prstDash val="solid"/>
              <a:miter/>
            </a:ln>
          </p:spPr>
          <p:txBody>
            <a:bodyPr/>
            <a:lstStyle/>
            <a:p>
              <a:endParaRPr lang="en-IT"/>
            </a:p>
          </p:txBody>
        </p:sp>
        <p:sp>
          <p:nvSpPr>
            <p:cNvPr id="42" name="Freeform 41">
              <a:extLst>
                <a:ext uri="{FF2B5EF4-FFF2-40B4-BE49-F238E27FC236}">
                  <a16:creationId xmlns:a16="http://schemas.microsoft.com/office/drawing/2014/main" id="{E3E1792D-1A06-C836-6374-7C5F6AF166D9}"/>
                </a:ext>
              </a:extLst>
            </p:cNvPr>
            <p:cNvSpPr/>
            <p:nvPr/>
          </p:nvSpPr>
          <p:spPr>
            <a:xfrm>
              <a:off x="6009341" y="3489370"/>
              <a:ext cx="40982" cy="37226"/>
            </a:xfrm>
            <a:custGeom>
              <a:avLst/>
              <a:gdLst>
                <a:gd name="csX0" fmla="*/ 38250 w 40982"/>
                <a:gd name="csY0" fmla="*/ 28147 h 37226"/>
                <a:gd name="csX1" fmla="*/ 40982 w 40982"/>
                <a:gd name="csY1" fmla="*/ 18613 h 37226"/>
                <a:gd name="csX2" fmla="*/ 38250 w 40982"/>
                <a:gd name="csY2" fmla="*/ 9080 h 37226"/>
                <a:gd name="csX3" fmla="*/ 30964 w 40982"/>
                <a:gd name="csY3" fmla="*/ 2497 h 37226"/>
                <a:gd name="csX4" fmla="*/ 20491 w 40982"/>
                <a:gd name="csY4" fmla="*/ 0 h 37226"/>
                <a:gd name="csX5" fmla="*/ 10018 w 40982"/>
                <a:gd name="csY5" fmla="*/ 2497 h 37226"/>
                <a:gd name="csX6" fmla="*/ 2732 w 40982"/>
                <a:gd name="csY6" fmla="*/ 9080 h 37226"/>
                <a:gd name="csX7" fmla="*/ 0 w 40982"/>
                <a:gd name="csY7" fmla="*/ 18613 h 37226"/>
                <a:gd name="csX8" fmla="*/ 2732 w 40982"/>
                <a:gd name="csY8" fmla="*/ 28147 h 37226"/>
                <a:gd name="csX9" fmla="*/ 10018 w 40982"/>
                <a:gd name="csY9" fmla="*/ 34730 h 37226"/>
                <a:gd name="csX10" fmla="*/ 20491 w 40982"/>
                <a:gd name="csY10" fmla="*/ 37227 h 37226"/>
                <a:gd name="csX11" fmla="*/ 30964 w 40982"/>
                <a:gd name="csY11" fmla="*/ 34730 h 37226"/>
                <a:gd name="csX12" fmla="*/ 38250 w 40982"/>
                <a:gd name="csY12" fmla="*/ 28147 h 37226"/>
                <a:gd name="csX13" fmla="*/ 27321 w 40982"/>
                <a:gd name="csY13" fmla="*/ 29055 h 37226"/>
                <a:gd name="csX14" fmla="*/ 20491 w 40982"/>
                <a:gd name="csY14" fmla="*/ 30644 h 37226"/>
                <a:gd name="csX15" fmla="*/ 13661 w 40982"/>
                <a:gd name="csY15" fmla="*/ 29055 h 37226"/>
                <a:gd name="csX16" fmla="*/ 8879 w 40982"/>
                <a:gd name="csY16" fmla="*/ 24742 h 37226"/>
                <a:gd name="csX17" fmla="*/ 7286 w 40982"/>
                <a:gd name="csY17" fmla="*/ 18613 h 37226"/>
                <a:gd name="csX18" fmla="*/ 8879 w 40982"/>
                <a:gd name="csY18" fmla="*/ 12258 h 37226"/>
                <a:gd name="csX19" fmla="*/ 13661 w 40982"/>
                <a:gd name="csY19" fmla="*/ 7945 h 37226"/>
                <a:gd name="csX20" fmla="*/ 20491 w 40982"/>
                <a:gd name="csY20" fmla="*/ 6356 h 37226"/>
                <a:gd name="csX21" fmla="*/ 27321 w 40982"/>
                <a:gd name="csY21" fmla="*/ 7945 h 37226"/>
                <a:gd name="csX22" fmla="*/ 32103 w 40982"/>
                <a:gd name="csY22" fmla="*/ 12258 h 37226"/>
                <a:gd name="csX23" fmla="*/ 33696 w 40982"/>
                <a:gd name="csY23" fmla="*/ 18613 h 37226"/>
                <a:gd name="csX24" fmla="*/ 32103 w 40982"/>
                <a:gd name="csY24" fmla="*/ 24742 h 37226"/>
                <a:gd name="csX25" fmla="*/ 27321 w 40982"/>
                <a:gd name="csY25" fmla="*/ 29055 h 372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0982" h="37226">
                  <a:moveTo>
                    <a:pt x="38250" y="28147"/>
                  </a:moveTo>
                  <a:cubicBezTo>
                    <a:pt x="40071" y="25423"/>
                    <a:pt x="40982" y="22245"/>
                    <a:pt x="40982" y="18613"/>
                  </a:cubicBezTo>
                  <a:cubicBezTo>
                    <a:pt x="40982" y="14981"/>
                    <a:pt x="40071" y="11804"/>
                    <a:pt x="38250" y="9080"/>
                  </a:cubicBezTo>
                  <a:cubicBezTo>
                    <a:pt x="36429" y="6356"/>
                    <a:pt x="34152" y="4086"/>
                    <a:pt x="30964" y="2497"/>
                  </a:cubicBezTo>
                  <a:cubicBezTo>
                    <a:pt x="28004" y="908"/>
                    <a:pt x="24362" y="0"/>
                    <a:pt x="20491" y="0"/>
                  </a:cubicBezTo>
                  <a:cubicBezTo>
                    <a:pt x="16621" y="0"/>
                    <a:pt x="12978" y="908"/>
                    <a:pt x="10018" y="2497"/>
                  </a:cubicBezTo>
                  <a:cubicBezTo>
                    <a:pt x="7058" y="4086"/>
                    <a:pt x="4554" y="6356"/>
                    <a:pt x="2732" y="9080"/>
                  </a:cubicBezTo>
                  <a:cubicBezTo>
                    <a:pt x="911" y="11804"/>
                    <a:pt x="0" y="14981"/>
                    <a:pt x="0" y="18613"/>
                  </a:cubicBezTo>
                  <a:cubicBezTo>
                    <a:pt x="0" y="22245"/>
                    <a:pt x="911" y="25423"/>
                    <a:pt x="2732" y="28147"/>
                  </a:cubicBezTo>
                  <a:cubicBezTo>
                    <a:pt x="4554" y="30871"/>
                    <a:pt x="6830" y="33141"/>
                    <a:pt x="10018" y="34730"/>
                  </a:cubicBezTo>
                  <a:cubicBezTo>
                    <a:pt x="12978" y="36319"/>
                    <a:pt x="16621" y="37227"/>
                    <a:pt x="20491" y="37227"/>
                  </a:cubicBezTo>
                  <a:cubicBezTo>
                    <a:pt x="24362" y="37227"/>
                    <a:pt x="28004" y="36319"/>
                    <a:pt x="30964" y="34730"/>
                  </a:cubicBezTo>
                  <a:cubicBezTo>
                    <a:pt x="33924" y="33141"/>
                    <a:pt x="36429" y="30871"/>
                    <a:pt x="38250" y="28147"/>
                  </a:cubicBezTo>
                  <a:close/>
                  <a:moveTo>
                    <a:pt x="27321" y="29055"/>
                  </a:moveTo>
                  <a:cubicBezTo>
                    <a:pt x="25272" y="30190"/>
                    <a:pt x="22996" y="30644"/>
                    <a:pt x="20491" y="30644"/>
                  </a:cubicBezTo>
                  <a:cubicBezTo>
                    <a:pt x="17987" y="30644"/>
                    <a:pt x="15710" y="30190"/>
                    <a:pt x="13661" y="29055"/>
                  </a:cubicBezTo>
                  <a:cubicBezTo>
                    <a:pt x="11612" y="27920"/>
                    <a:pt x="10018" y="26558"/>
                    <a:pt x="8879" y="24742"/>
                  </a:cubicBezTo>
                  <a:cubicBezTo>
                    <a:pt x="7741" y="22926"/>
                    <a:pt x="7058" y="20883"/>
                    <a:pt x="7286" y="18613"/>
                  </a:cubicBezTo>
                  <a:cubicBezTo>
                    <a:pt x="7286" y="16343"/>
                    <a:pt x="7741" y="14073"/>
                    <a:pt x="8879" y="12258"/>
                  </a:cubicBezTo>
                  <a:cubicBezTo>
                    <a:pt x="10018" y="10442"/>
                    <a:pt x="11612" y="9080"/>
                    <a:pt x="13661" y="7945"/>
                  </a:cubicBezTo>
                  <a:cubicBezTo>
                    <a:pt x="15710" y="6810"/>
                    <a:pt x="17987" y="6356"/>
                    <a:pt x="20491" y="6356"/>
                  </a:cubicBezTo>
                  <a:cubicBezTo>
                    <a:pt x="22996" y="6356"/>
                    <a:pt x="25272" y="6810"/>
                    <a:pt x="27321" y="7945"/>
                  </a:cubicBezTo>
                  <a:cubicBezTo>
                    <a:pt x="29371" y="9080"/>
                    <a:pt x="30964" y="10442"/>
                    <a:pt x="32103" y="12258"/>
                  </a:cubicBezTo>
                  <a:cubicBezTo>
                    <a:pt x="33241" y="14073"/>
                    <a:pt x="33924" y="16116"/>
                    <a:pt x="33696" y="18613"/>
                  </a:cubicBezTo>
                  <a:cubicBezTo>
                    <a:pt x="33696" y="20883"/>
                    <a:pt x="33241" y="22926"/>
                    <a:pt x="32103" y="24742"/>
                  </a:cubicBezTo>
                  <a:cubicBezTo>
                    <a:pt x="30964" y="26558"/>
                    <a:pt x="29371" y="27920"/>
                    <a:pt x="27321" y="29055"/>
                  </a:cubicBezTo>
                  <a:close/>
                </a:path>
              </a:pathLst>
            </a:custGeom>
            <a:solidFill>
              <a:srgbClr val="00457C"/>
            </a:solidFill>
            <a:ln w="2267" cap="flat">
              <a:noFill/>
              <a:prstDash val="solid"/>
              <a:miter/>
            </a:ln>
          </p:spPr>
          <p:txBody>
            <a:bodyPr/>
            <a:lstStyle/>
            <a:p>
              <a:endParaRPr lang="en-IT"/>
            </a:p>
          </p:txBody>
        </p:sp>
        <p:sp>
          <p:nvSpPr>
            <p:cNvPr id="43" name="Freeform 42">
              <a:extLst>
                <a:ext uri="{FF2B5EF4-FFF2-40B4-BE49-F238E27FC236}">
                  <a16:creationId xmlns:a16="http://schemas.microsoft.com/office/drawing/2014/main" id="{EFA97551-0FA4-EEF0-5497-F59CFE931C6D}"/>
                </a:ext>
              </a:extLst>
            </p:cNvPr>
            <p:cNvSpPr/>
            <p:nvPr/>
          </p:nvSpPr>
          <p:spPr>
            <a:xfrm>
              <a:off x="5977239" y="3489143"/>
              <a:ext cx="25044" cy="36318"/>
            </a:xfrm>
            <a:custGeom>
              <a:avLst/>
              <a:gdLst>
                <a:gd name="csX0" fmla="*/ 19353 w 25044"/>
                <a:gd name="csY0" fmla="*/ 227 h 36318"/>
                <a:gd name="csX1" fmla="*/ 13661 w 25044"/>
                <a:gd name="csY1" fmla="*/ 1589 h 36318"/>
                <a:gd name="csX2" fmla="*/ 8879 w 25044"/>
                <a:gd name="csY2" fmla="*/ 5448 h 36318"/>
                <a:gd name="csX3" fmla="*/ 7058 w 25044"/>
                <a:gd name="csY3" fmla="*/ 7945 h 36318"/>
                <a:gd name="csX4" fmla="*/ 7058 w 25044"/>
                <a:gd name="csY4" fmla="*/ 681 h 36318"/>
                <a:gd name="csX5" fmla="*/ 0 w 25044"/>
                <a:gd name="csY5" fmla="*/ 681 h 36318"/>
                <a:gd name="csX6" fmla="*/ 0 w 25044"/>
                <a:gd name="csY6" fmla="*/ 36319 h 36318"/>
                <a:gd name="csX7" fmla="*/ 7058 w 25044"/>
                <a:gd name="csY7" fmla="*/ 36319 h 36318"/>
                <a:gd name="csX8" fmla="*/ 7058 w 25044"/>
                <a:gd name="csY8" fmla="*/ 17478 h 36318"/>
                <a:gd name="csX9" fmla="*/ 7969 w 25044"/>
                <a:gd name="csY9" fmla="*/ 13619 h 36318"/>
                <a:gd name="csX10" fmla="*/ 10246 w 25044"/>
                <a:gd name="csY10" fmla="*/ 10442 h 36318"/>
                <a:gd name="csX11" fmla="*/ 13661 w 25044"/>
                <a:gd name="csY11" fmla="*/ 8172 h 36318"/>
                <a:gd name="csX12" fmla="*/ 17987 w 25044"/>
                <a:gd name="csY12" fmla="*/ 7264 h 36318"/>
                <a:gd name="csX13" fmla="*/ 20719 w 25044"/>
                <a:gd name="csY13" fmla="*/ 7491 h 36318"/>
                <a:gd name="csX14" fmla="*/ 23223 w 25044"/>
                <a:gd name="csY14" fmla="*/ 8399 h 36318"/>
                <a:gd name="csX15" fmla="*/ 25045 w 25044"/>
                <a:gd name="csY15" fmla="*/ 908 h 36318"/>
                <a:gd name="csX16" fmla="*/ 22540 w 25044"/>
                <a:gd name="csY16" fmla="*/ 0 h 36318"/>
                <a:gd name="csX17" fmla="*/ 19353 w 25044"/>
                <a:gd name="csY17" fmla="*/ 227 h 36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5044" h="36318">
                  <a:moveTo>
                    <a:pt x="19353" y="227"/>
                  </a:moveTo>
                  <a:cubicBezTo>
                    <a:pt x="17304" y="227"/>
                    <a:pt x="15482" y="681"/>
                    <a:pt x="13661" y="1589"/>
                  </a:cubicBezTo>
                  <a:cubicBezTo>
                    <a:pt x="11839" y="2497"/>
                    <a:pt x="10246" y="3859"/>
                    <a:pt x="8879" y="5448"/>
                  </a:cubicBezTo>
                  <a:cubicBezTo>
                    <a:pt x="8196" y="6356"/>
                    <a:pt x="7513" y="7037"/>
                    <a:pt x="7058" y="7945"/>
                  </a:cubicBezTo>
                  <a:lnTo>
                    <a:pt x="7058" y="681"/>
                  </a:lnTo>
                  <a:lnTo>
                    <a:pt x="0" y="681"/>
                  </a:lnTo>
                  <a:lnTo>
                    <a:pt x="0" y="36319"/>
                  </a:lnTo>
                  <a:lnTo>
                    <a:pt x="7058" y="36319"/>
                  </a:lnTo>
                  <a:lnTo>
                    <a:pt x="7058" y="17478"/>
                  </a:lnTo>
                  <a:cubicBezTo>
                    <a:pt x="7058" y="16116"/>
                    <a:pt x="7286" y="14981"/>
                    <a:pt x="7969" y="13619"/>
                  </a:cubicBezTo>
                  <a:cubicBezTo>
                    <a:pt x="8424" y="12485"/>
                    <a:pt x="9335" y="11350"/>
                    <a:pt x="10246" y="10442"/>
                  </a:cubicBezTo>
                  <a:cubicBezTo>
                    <a:pt x="11156" y="9534"/>
                    <a:pt x="12295" y="8626"/>
                    <a:pt x="13661" y="8172"/>
                  </a:cubicBezTo>
                  <a:cubicBezTo>
                    <a:pt x="15027" y="7718"/>
                    <a:pt x="16393" y="7264"/>
                    <a:pt x="17987" y="7264"/>
                  </a:cubicBezTo>
                  <a:cubicBezTo>
                    <a:pt x="18897" y="7264"/>
                    <a:pt x="19808" y="7264"/>
                    <a:pt x="20719" y="7491"/>
                  </a:cubicBezTo>
                  <a:cubicBezTo>
                    <a:pt x="21629" y="7718"/>
                    <a:pt x="22540" y="7945"/>
                    <a:pt x="23223" y="8399"/>
                  </a:cubicBezTo>
                  <a:lnTo>
                    <a:pt x="25045" y="908"/>
                  </a:lnTo>
                  <a:cubicBezTo>
                    <a:pt x="24362" y="454"/>
                    <a:pt x="23679" y="227"/>
                    <a:pt x="22540" y="0"/>
                  </a:cubicBezTo>
                  <a:cubicBezTo>
                    <a:pt x="21629" y="227"/>
                    <a:pt x="20491" y="227"/>
                    <a:pt x="19353" y="227"/>
                  </a:cubicBezTo>
                  <a:close/>
                </a:path>
              </a:pathLst>
            </a:custGeom>
            <a:solidFill>
              <a:srgbClr val="00457C"/>
            </a:solidFill>
            <a:ln w="2267" cap="flat">
              <a:noFill/>
              <a:prstDash val="solid"/>
              <a:miter/>
            </a:ln>
          </p:spPr>
          <p:txBody>
            <a:bodyPr/>
            <a:lstStyle/>
            <a:p>
              <a:endParaRPr lang="en-IT"/>
            </a:p>
          </p:txBody>
        </p:sp>
        <p:sp>
          <p:nvSpPr>
            <p:cNvPr id="44" name="Freeform 43">
              <a:extLst>
                <a:ext uri="{FF2B5EF4-FFF2-40B4-BE49-F238E27FC236}">
                  <a16:creationId xmlns:a16="http://schemas.microsoft.com/office/drawing/2014/main" id="{1A93C5EA-FC07-2DEE-1032-CBBBF1F45434}"/>
                </a:ext>
              </a:extLst>
            </p:cNvPr>
            <p:cNvSpPr/>
            <p:nvPr/>
          </p:nvSpPr>
          <p:spPr>
            <a:xfrm>
              <a:off x="6062846" y="3489370"/>
              <a:ext cx="39160" cy="51072"/>
            </a:xfrm>
            <a:custGeom>
              <a:avLst/>
              <a:gdLst>
                <a:gd name="csX0" fmla="*/ 36884 w 39160"/>
                <a:gd name="csY0" fmla="*/ 27920 h 51072"/>
                <a:gd name="csX1" fmla="*/ 39161 w 39160"/>
                <a:gd name="csY1" fmla="*/ 18386 h 51072"/>
                <a:gd name="csX2" fmla="*/ 36884 w 39160"/>
                <a:gd name="csY2" fmla="*/ 8853 h 51072"/>
                <a:gd name="csX3" fmla="*/ 30281 w 39160"/>
                <a:gd name="csY3" fmla="*/ 2270 h 51072"/>
                <a:gd name="csX4" fmla="*/ 20491 w 39160"/>
                <a:gd name="csY4" fmla="*/ 0 h 51072"/>
                <a:gd name="csX5" fmla="*/ 13888 w 39160"/>
                <a:gd name="csY5" fmla="*/ 1135 h 51072"/>
                <a:gd name="csX6" fmla="*/ 8652 w 39160"/>
                <a:gd name="csY6" fmla="*/ 4313 h 51072"/>
                <a:gd name="csX7" fmla="*/ 7058 w 39160"/>
                <a:gd name="csY7" fmla="*/ 5902 h 51072"/>
                <a:gd name="csX8" fmla="*/ 7058 w 39160"/>
                <a:gd name="csY8" fmla="*/ 454 h 51072"/>
                <a:gd name="csX9" fmla="*/ 0 w 39160"/>
                <a:gd name="csY9" fmla="*/ 454 h 51072"/>
                <a:gd name="csX10" fmla="*/ 0 w 39160"/>
                <a:gd name="csY10" fmla="*/ 51073 h 51072"/>
                <a:gd name="csX11" fmla="*/ 7058 w 39160"/>
                <a:gd name="csY11" fmla="*/ 51073 h 51072"/>
                <a:gd name="csX12" fmla="*/ 7058 w 39160"/>
                <a:gd name="csY12" fmla="*/ 31325 h 51072"/>
                <a:gd name="csX13" fmla="*/ 8196 w 39160"/>
                <a:gd name="csY13" fmla="*/ 32233 h 51072"/>
                <a:gd name="csX14" fmla="*/ 13888 w 39160"/>
                <a:gd name="csY14" fmla="*/ 35638 h 51072"/>
                <a:gd name="csX15" fmla="*/ 20946 w 39160"/>
                <a:gd name="csY15" fmla="*/ 37000 h 51072"/>
                <a:gd name="csX16" fmla="*/ 30509 w 39160"/>
                <a:gd name="csY16" fmla="*/ 34503 h 51072"/>
                <a:gd name="csX17" fmla="*/ 36884 w 39160"/>
                <a:gd name="csY17" fmla="*/ 27920 h 51072"/>
                <a:gd name="csX18" fmla="*/ 26183 w 39160"/>
                <a:gd name="csY18" fmla="*/ 29055 h 51072"/>
                <a:gd name="csX19" fmla="*/ 19580 w 39160"/>
                <a:gd name="csY19" fmla="*/ 30644 h 51072"/>
                <a:gd name="csX20" fmla="*/ 12978 w 39160"/>
                <a:gd name="csY20" fmla="*/ 29055 h 51072"/>
                <a:gd name="csX21" fmla="*/ 8424 w 39160"/>
                <a:gd name="csY21" fmla="*/ 24742 h 51072"/>
                <a:gd name="csX22" fmla="*/ 6830 w 39160"/>
                <a:gd name="csY22" fmla="*/ 18613 h 51072"/>
                <a:gd name="csX23" fmla="*/ 8424 w 39160"/>
                <a:gd name="csY23" fmla="*/ 12485 h 51072"/>
                <a:gd name="csX24" fmla="*/ 12978 w 39160"/>
                <a:gd name="csY24" fmla="*/ 8172 h 51072"/>
                <a:gd name="csX25" fmla="*/ 19580 w 39160"/>
                <a:gd name="csY25" fmla="*/ 6583 h 51072"/>
                <a:gd name="csX26" fmla="*/ 26183 w 39160"/>
                <a:gd name="csY26" fmla="*/ 8172 h 51072"/>
                <a:gd name="csX27" fmla="*/ 30737 w 39160"/>
                <a:gd name="csY27" fmla="*/ 12485 h 51072"/>
                <a:gd name="csX28" fmla="*/ 32330 w 39160"/>
                <a:gd name="csY28" fmla="*/ 18613 h 51072"/>
                <a:gd name="csX29" fmla="*/ 30737 w 39160"/>
                <a:gd name="csY29" fmla="*/ 24742 h 51072"/>
                <a:gd name="csX30" fmla="*/ 26183 w 39160"/>
                <a:gd name="csY30" fmla="*/ 29055 h 510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39160" h="51072">
                  <a:moveTo>
                    <a:pt x="36884" y="27920"/>
                  </a:moveTo>
                  <a:cubicBezTo>
                    <a:pt x="38478" y="25196"/>
                    <a:pt x="39161" y="22018"/>
                    <a:pt x="39161" y="18386"/>
                  </a:cubicBezTo>
                  <a:cubicBezTo>
                    <a:pt x="39161" y="14754"/>
                    <a:pt x="38250" y="11577"/>
                    <a:pt x="36884" y="8853"/>
                  </a:cubicBezTo>
                  <a:cubicBezTo>
                    <a:pt x="35290" y="6129"/>
                    <a:pt x="33013" y="3859"/>
                    <a:pt x="30281" y="2270"/>
                  </a:cubicBezTo>
                  <a:cubicBezTo>
                    <a:pt x="27549" y="681"/>
                    <a:pt x="24362" y="0"/>
                    <a:pt x="20491" y="0"/>
                  </a:cubicBezTo>
                  <a:cubicBezTo>
                    <a:pt x="18214" y="0"/>
                    <a:pt x="15938" y="454"/>
                    <a:pt x="13888" y="1135"/>
                  </a:cubicBezTo>
                  <a:cubicBezTo>
                    <a:pt x="11839" y="2043"/>
                    <a:pt x="10018" y="2951"/>
                    <a:pt x="8652" y="4313"/>
                  </a:cubicBezTo>
                  <a:cubicBezTo>
                    <a:pt x="7969" y="4767"/>
                    <a:pt x="7513" y="5448"/>
                    <a:pt x="7058" y="5902"/>
                  </a:cubicBezTo>
                  <a:lnTo>
                    <a:pt x="7058" y="454"/>
                  </a:lnTo>
                  <a:lnTo>
                    <a:pt x="0" y="454"/>
                  </a:lnTo>
                  <a:lnTo>
                    <a:pt x="0" y="51073"/>
                  </a:lnTo>
                  <a:lnTo>
                    <a:pt x="7058" y="51073"/>
                  </a:lnTo>
                  <a:lnTo>
                    <a:pt x="7058" y="31325"/>
                  </a:lnTo>
                  <a:cubicBezTo>
                    <a:pt x="7286" y="31552"/>
                    <a:pt x="7741" y="32006"/>
                    <a:pt x="8196" y="32233"/>
                  </a:cubicBezTo>
                  <a:cubicBezTo>
                    <a:pt x="9790" y="33595"/>
                    <a:pt x="11612" y="34730"/>
                    <a:pt x="13888" y="35638"/>
                  </a:cubicBezTo>
                  <a:cubicBezTo>
                    <a:pt x="16165" y="36546"/>
                    <a:pt x="18442" y="37000"/>
                    <a:pt x="20946" y="37000"/>
                  </a:cubicBezTo>
                  <a:cubicBezTo>
                    <a:pt x="24589" y="37000"/>
                    <a:pt x="27777" y="36092"/>
                    <a:pt x="30509" y="34503"/>
                  </a:cubicBezTo>
                  <a:cubicBezTo>
                    <a:pt x="33013" y="32914"/>
                    <a:pt x="35290" y="30871"/>
                    <a:pt x="36884" y="27920"/>
                  </a:cubicBezTo>
                  <a:close/>
                  <a:moveTo>
                    <a:pt x="26183" y="29055"/>
                  </a:moveTo>
                  <a:cubicBezTo>
                    <a:pt x="24362" y="30190"/>
                    <a:pt x="22085" y="30644"/>
                    <a:pt x="19580" y="30644"/>
                  </a:cubicBezTo>
                  <a:cubicBezTo>
                    <a:pt x="17076" y="30644"/>
                    <a:pt x="14799" y="30190"/>
                    <a:pt x="12978" y="29055"/>
                  </a:cubicBezTo>
                  <a:cubicBezTo>
                    <a:pt x="11156" y="27920"/>
                    <a:pt x="9562" y="26558"/>
                    <a:pt x="8424" y="24742"/>
                  </a:cubicBezTo>
                  <a:cubicBezTo>
                    <a:pt x="7286" y="22926"/>
                    <a:pt x="6830" y="20883"/>
                    <a:pt x="6830" y="18613"/>
                  </a:cubicBezTo>
                  <a:cubicBezTo>
                    <a:pt x="6830" y="16343"/>
                    <a:pt x="7286" y="14300"/>
                    <a:pt x="8424" y="12485"/>
                  </a:cubicBezTo>
                  <a:cubicBezTo>
                    <a:pt x="9562" y="10669"/>
                    <a:pt x="11156" y="9307"/>
                    <a:pt x="12978" y="8172"/>
                  </a:cubicBezTo>
                  <a:cubicBezTo>
                    <a:pt x="14799" y="7037"/>
                    <a:pt x="17076" y="6583"/>
                    <a:pt x="19580" y="6583"/>
                  </a:cubicBezTo>
                  <a:cubicBezTo>
                    <a:pt x="22085" y="6583"/>
                    <a:pt x="24362" y="7037"/>
                    <a:pt x="26183" y="8172"/>
                  </a:cubicBezTo>
                  <a:cubicBezTo>
                    <a:pt x="28004" y="9307"/>
                    <a:pt x="29598" y="10669"/>
                    <a:pt x="30737" y="12485"/>
                  </a:cubicBezTo>
                  <a:cubicBezTo>
                    <a:pt x="31875" y="14300"/>
                    <a:pt x="32330" y="16343"/>
                    <a:pt x="32330" y="18613"/>
                  </a:cubicBezTo>
                  <a:cubicBezTo>
                    <a:pt x="32330" y="20883"/>
                    <a:pt x="31875" y="22926"/>
                    <a:pt x="30737" y="24742"/>
                  </a:cubicBezTo>
                  <a:cubicBezTo>
                    <a:pt x="29598" y="26558"/>
                    <a:pt x="28232" y="27920"/>
                    <a:pt x="26183" y="29055"/>
                  </a:cubicBezTo>
                  <a:close/>
                </a:path>
              </a:pathLst>
            </a:custGeom>
            <a:solidFill>
              <a:srgbClr val="00457C"/>
            </a:solidFill>
            <a:ln w="2267" cap="flat">
              <a:noFill/>
              <a:prstDash val="solid"/>
              <a:miter/>
            </a:ln>
          </p:spPr>
          <p:txBody>
            <a:bodyPr/>
            <a:lstStyle/>
            <a:p>
              <a:endParaRPr lang="en-IT"/>
            </a:p>
          </p:txBody>
        </p:sp>
        <p:sp>
          <p:nvSpPr>
            <p:cNvPr id="45" name="Freeform 44">
              <a:extLst>
                <a:ext uri="{FF2B5EF4-FFF2-40B4-BE49-F238E27FC236}">
                  <a16:creationId xmlns:a16="http://schemas.microsoft.com/office/drawing/2014/main" id="{C4AEBD4C-F4B8-CCC5-D90A-F7DE022AEB3D}"/>
                </a:ext>
              </a:extLst>
            </p:cNvPr>
            <p:cNvSpPr/>
            <p:nvPr/>
          </p:nvSpPr>
          <p:spPr>
            <a:xfrm>
              <a:off x="6111569" y="3489143"/>
              <a:ext cx="38933" cy="37226"/>
            </a:xfrm>
            <a:custGeom>
              <a:avLst/>
              <a:gdLst>
                <a:gd name="csX0" fmla="*/ 21174 w 38933"/>
                <a:gd name="csY0" fmla="*/ 37227 h 37226"/>
                <a:gd name="csX1" fmla="*/ 27321 w 38933"/>
                <a:gd name="csY1" fmla="*/ 36546 h 37226"/>
                <a:gd name="csX2" fmla="*/ 33013 w 38933"/>
                <a:gd name="csY2" fmla="*/ 34503 h 37226"/>
                <a:gd name="csX3" fmla="*/ 37339 w 38933"/>
                <a:gd name="csY3" fmla="*/ 31779 h 37226"/>
                <a:gd name="csX4" fmla="*/ 33924 w 38933"/>
                <a:gd name="csY4" fmla="*/ 26785 h 37226"/>
                <a:gd name="csX5" fmla="*/ 28688 w 38933"/>
                <a:gd name="csY5" fmla="*/ 29736 h 37226"/>
                <a:gd name="csX6" fmla="*/ 22085 w 38933"/>
                <a:gd name="csY6" fmla="*/ 30871 h 37226"/>
                <a:gd name="csX7" fmla="*/ 14344 w 38933"/>
                <a:gd name="csY7" fmla="*/ 29282 h 37226"/>
                <a:gd name="csX8" fmla="*/ 9107 w 38933"/>
                <a:gd name="csY8" fmla="*/ 24969 h 37226"/>
                <a:gd name="csX9" fmla="*/ 7286 w 38933"/>
                <a:gd name="csY9" fmla="*/ 20656 h 37226"/>
                <a:gd name="csX10" fmla="*/ 38933 w 38933"/>
                <a:gd name="csY10" fmla="*/ 20656 h 37226"/>
                <a:gd name="csX11" fmla="*/ 38933 w 38933"/>
                <a:gd name="csY11" fmla="*/ 17478 h 37226"/>
                <a:gd name="csX12" fmla="*/ 37567 w 38933"/>
                <a:gd name="csY12" fmla="*/ 10442 h 37226"/>
                <a:gd name="csX13" fmla="*/ 33696 w 38933"/>
                <a:gd name="csY13" fmla="*/ 4994 h 37226"/>
                <a:gd name="csX14" fmla="*/ 27777 w 38933"/>
                <a:gd name="csY14" fmla="*/ 1362 h 37226"/>
                <a:gd name="csX15" fmla="*/ 20491 w 38933"/>
                <a:gd name="csY15" fmla="*/ 0 h 37226"/>
                <a:gd name="csX16" fmla="*/ 12522 w 38933"/>
                <a:gd name="csY16" fmla="*/ 1362 h 37226"/>
                <a:gd name="csX17" fmla="*/ 5920 w 38933"/>
                <a:gd name="csY17" fmla="*/ 5221 h 37226"/>
                <a:gd name="csX18" fmla="*/ 1594 w 38933"/>
                <a:gd name="csY18" fmla="*/ 11123 h 37226"/>
                <a:gd name="csX19" fmla="*/ 0 w 38933"/>
                <a:gd name="csY19" fmla="*/ 18840 h 37226"/>
                <a:gd name="csX20" fmla="*/ 2732 w 38933"/>
                <a:gd name="csY20" fmla="*/ 28147 h 37226"/>
                <a:gd name="csX21" fmla="*/ 10246 w 38933"/>
                <a:gd name="csY21" fmla="*/ 34503 h 37226"/>
                <a:gd name="csX22" fmla="*/ 21174 w 38933"/>
                <a:gd name="csY22" fmla="*/ 37227 h 37226"/>
                <a:gd name="csX23" fmla="*/ 13433 w 38933"/>
                <a:gd name="csY23" fmla="*/ 7945 h 37226"/>
                <a:gd name="csX24" fmla="*/ 20491 w 38933"/>
                <a:gd name="csY24" fmla="*/ 6583 h 37226"/>
                <a:gd name="csX25" fmla="*/ 25728 w 38933"/>
                <a:gd name="csY25" fmla="*/ 7718 h 37226"/>
                <a:gd name="csX26" fmla="*/ 29826 w 38933"/>
                <a:gd name="csY26" fmla="*/ 10442 h 37226"/>
                <a:gd name="csX27" fmla="*/ 31647 w 38933"/>
                <a:gd name="csY27" fmla="*/ 14527 h 37226"/>
                <a:gd name="csX28" fmla="*/ 31647 w 38933"/>
                <a:gd name="csY28" fmla="*/ 15208 h 37226"/>
                <a:gd name="csX29" fmla="*/ 7286 w 38933"/>
                <a:gd name="csY29" fmla="*/ 15208 h 37226"/>
                <a:gd name="csX30" fmla="*/ 8652 w 38933"/>
                <a:gd name="csY30" fmla="*/ 11804 h 37226"/>
                <a:gd name="csX31" fmla="*/ 13433 w 38933"/>
                <a:gd name="csY31" fmla="*/ 7945 h 372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38933" h="37226">
                  <a:moveTo>
                    <a:pt x="21174" y="37227"/>
                  </a:moveTo>
                  <a:cubicBezTo>
                    <a:pt x="23223" y="37227"/>
                    <a:pt x="25272" y="37000"/>
                    <a:pt x="27321" y="36546"/>
                  </a:cubicBezTo>
                  <a:cubicBezTo>
                    <a:pt x="29371" y="36092"/>
                    <a:pt x="31192" y="35411"/>
                    <a:pt x="33013" y="34503"/>
                  </a:cubicBezTo>
                  <a:cubicBezTo>
                    <a:pt x="34835" y="33595"/>
                    <a:pt x="36201" y="32687"/>
                    <a:pt x="37339" y="31779"/>
                  </a:cubicBezTo>
                  <a:lnTo>
                    <a:pt x="33924" y="26785"/>
                  </a:lnTo>
                  <a:cubicBezTo>
                    <a:pt x="32330" y="28147"/>
                    <a:pt x="30509" y="29055"/>
                    <a:pt x="28688" y="29736"/>
                  </a:cubicBezTo>
                  <a:cubicBezTo>
                    <a:pt x="26866" y="30417"/>
                    <a:pt x="24589" y="30871"/>
                    <a:pt x="22085" y="30871"/>
                  </a:cubicBezTo>
                  <a:cubicBezTo>
                    <a:pt x="19125" y="30871"/>
                    <a:pt x="16621" y="30417"/>
                    <a:pt x="14344" y="29282"/>
                  </a:cubicBezTo>
                  <a:cubicBezTo>
                    <a:pt x="12067" y="28374"/>
                    <a:pt x="10246" y="26785"/>
                    <a:pt x="9107" y="24969"/>
                  </a:cubicBezTo>
                  <a:cubicBezTo>
                    <a:pt x="8196" y="23607"/>
                    <a:pt x="7513" y="22245"/>
                    <a:pt x="7286" y="20656"/>
                  </a:cubicBezTo>
                  <a:lnTo>
                    <a:pt x="38933" y="20656"/>
                  </a:lnTo>
                  <a:lnTo>
                    <a:pt x="38933" y="17478"/>
                  </a:lnTo>
                  <a:cubicBezTo>
                    <a:pt x="38933" y="14981"/>
                    <a:pt x="38478" y="12711"/>
                    <a:pt x="37567" y="10442"/>
                  </a:cubicBezTo>
                  <a:cubicBezTo>
                    <a:pt x="36656" y="8399"/>
                    <a:pt x="35290" y="6583"/>
                    <a:pt x="33696" y="4994"/>
                  </a:cubicBezTo>
                  <a:cubicBezTo>
                    <a:pt x="32103" y="3405"/>
                    <a:pt x="30054" y="2270"/>
                    <a:pt x="27777" y="1362"/>
                  </a:cubicBezTo>
                  <a:cubicBezTo>
                    <a:pt x="25500" y="454"/>
                    <a:pt x="22996" y="0"/>
                    <a:pt x="20491" y="0"/>
                  </a:cubicBezTo>
                  <a:cubicBezTo>
                    <a:pt x="17531" y="0"/>
                    <a:pt x="15027" y="454"/>
                    <a:pt x="12522" y="1362"/>
                  </a:cubicBezTo>
                  <a:cubicBezTo>
                    <a:pt x="10018" y="2270"/>
                    <a:pt x="7741" y="3632"/>
                    <a:pt x="5920" y="5221"/>
                  </a:cubicBezTo>
                  <a:cubicBezTo>
                    <a:pt x="4098" y="6810"/>
                    <a:pt x="2732" y="8853"/>
                    <a:pt x="1594" y="11123"/>
                  </a:cubicBezTo>
                  <a:cubicBezTo>
                    <a:pt x="455" y="13392"/>
                    <a:pt x="0" y="16116"/>
                    <a:pt x="0" y="18840"/>
                  </a:cubicBezTo>
                  <a:cubicBezTo>
                    <a:pt x="0" y="22472"/>
                    <a:pt x="911" y="25423"/>
                    <a:pt x="2732" y="28147"/>
                  </a:cubicBezTo>
                  <a:cubicBezTo>
                    <a:pt x="4554" y="30871"/>
                    <a:pt x="7058" y="32914"/>
                    <a:pt x="10246" y="34503"/>
                  </a:cubicBezTo>
                  <a:cubicBezTo>
                    <a:pt x="13433" y="36546"/>
                    <a:pt x="17076" y="37227"/>
                    <a:pt x="21174" y="37227"/>
                  </a:cubicBezTo>
                  <a:close/>
                  <a:moveTo>
                    <a:pt x="13433" y="7945"/>
                  </a:moveTo>
                  <a:cubicBezTo>
                    <a:pt x="15482" y="7037"/>
                    <a:pt x="17759" y="6583"/>
                    <a:pt x="20491" y="6583"/>
                  </a:cubicBezTo>
                  <a:cubicBezTo>
                    <a:pt x="22312" y="6583"/>
                    <a:pt x="24134" y="6810"/>
                    <a:pt x="25728" y="7718"/>
                  </a:cubicBezTo>
                  <a:cubicBezTo>
                    <a:pt x="27321" y="8399"/>
                    <a:pt x="28688" y="9307"/>
                    <a:pt x="29826" y="10442"/>
                  </a:cubicBezTo>
                  <a:cubicBezTo>
                    <a:pt x="30964" y="11577"/>
                    <a:pt x="31647" y="12938"/>
                    <a:pt x="31647" y="14527"/>
                  </a:cubicBezTo>
                  <a:lnTo>
                    <a:pt x="31647" y="15208"/>
                  </a:lnTo>
                  <a:lnTo>
                    <a:pt x="7286" y="15208"/>
                  </a:lnTo>
                  <a:cubicBezTo>
                    <a:pt x="7513" y="14073"/>
                    <a:pt x="7969" y="12938"/>
                    <a:pt x="8652" y="11804"/>
                  </a:cubicBezTo>
                  <a:cubicBezTo>
                    <a:pt x="9790" y="9988"/>
                    <a:pt x="11384" y="8626"/>
                    <a:pt x="13433" y="7945"/>
                  </a:cubicBezTo>
                  <a:close/>
                </a:path>
              </a:pathLst>
            </a:custGeom>
            <a:solidFill>
              <a:srgbClr val="00457C"/>
            </a:solidFill>
            <a:ln w="2267" cap="flat">
              <a:noFill/>
              <a:prstDash val="solid"/>
              <a:miter/>
            </a:ln>
          </p:spPr>
          <p:txBody>
            <a:bodyPr/>
            <a:lstStyle/>
            <a:p>
              <a:endParaRPr lang="en-IT"/>
            </a:p>
          </p:txBody>
        </p:sp>
        <p:sp>
          <p:nvSpPr>
            <p:cNvPr id="46" name="Freeform 45">
              <a:extLst>
                <a:ext uri="{FF2B5EF4-FFF2-40B4-BE49-F238E27FC236}">
                  <a16:creationId xmlns:a16="http://schemas.microsoft.com/office/drawing/2014/main" id="{17BEA752-27F4-DEAE-322B-48F36AD47499}"/>
                </a:ext>
              </a:extLst>
            </p:cNvPr>
            <p:cNvSpPr/>
            <p:nvPr/>
          </p:nvSpPr>
          <p:spPr>
            <a:xfrm>
              <a:off x="5657350" y="3489143"/>
              <a:ext cx="35973" cy="37226"/>
            </a:xfrm>
            <a:custGeom>
              <a:avLst/>
              <a:gdLst>
                <a:gd name="csX0" fmla="*/ 13205 w 35973"/>
                <a:gd name="csY0" fmla="*/ 8172 h 37226"/>
                <a:gd name="csX1" fmla="*/ 19808 w 35973"/>
                <a:gd name="csY1" fmla="*/ 6583 h 37226"/>
                <a:gd name="csX2" fmla="*/ 24362 w 35973"/>
                <a:gd name="csY2" fmla="*/ 7264 h 37226"/>
                <a:gd name="csX3" fmla="*/ 28688 w 35973"/>
                <a:gd name="csY3" fmla="*/ 9307 h 37226"/>
                <a:gd name="csX4" fmla="*/ 32103 w 35973"/>
                <a:gd name="csY4" fmla="*/ 12258 h 37226"/>
                <a:gd name="csX5" fmla="*/ 35973 w 35973"/>
                <a:gd name="csY5" fmla="*/ 7037 h 37226"/>
                <a:gd name="csX6" fmla="*/ 28915 w 35973"/>
                <a:gd name="csY6" fmla="*/ 1816 h 37226"/>
                <a:gd name="csX7" fmla="*/ 19125 w 35973"/>
                <a:gd name="csY7" fmla="*/ 0 h 37226"/>
                <a:gd name="csX8" fmla="*/ 9335 w 35973"/>
                <a:gd name="csY8" fmla="*/ 2497 h 37226"/>
                <a:gd name="csX9" fmla="*/ 2504 w 35973"/>
                <a:gd name="csY9" fmla="*/ 9080 h 37226"/>
                <a:gd name="csX10" fmla="*/ 0 w 35973"/>
                <a:gd name="csY10" fmla="*/ 18613 h 37226"/>
                <a:gd name="csX11" fmla="*/ 2504 w 35973"/>
                <a:gd name="csY11" fmla="*/ 28147 h 37226"/>
                <a:gd name="csX12" fmla="*/ 9335 w 35973"/>
                <a:gd name="csY12" fmla="*/ 34730 h 37226"/>
                <a:gd name="csX13" fmla="*/ 19125 w 35973"/>
                <a:gd name="csY13" fmla="*/ 37227 h 37226"/>
                <a:gd name="csX14" fmla="*/ 28688 w 35973"/>
                <a:gd name="csY14" fmla="*/ 35411 h 37226"/>
                <a:gd name="csX15" fmla="*/ 35973 w 35973"/>
                <a:gd name="csY15" fmla="*/ 30871 h 37226"/>
                <a:gd name="csX16" fmla="*/ 32103 w 35973"/>
                <a:gd name="csY16" fmla="*/ 25877 h 37226"/>
                <a:gd name="csX17" fmla="*/ 28688 w 35973"/>
                <a:gd name="csY17" fmla="*/ 28601 h 37226"/>
                <a:gd name="csX18" fmla="*/ 24589 w 35973"/>
                <a:gd name="csY18" fmla="*/ 30417 h 37226"/>
                <a:gd name="csX19" fmla="*/ 19808 w 35973"/>
                <a:gd name="csY19" fmla="*/ 31098 h 37226"/>
                <a:gd name="csX20" fmla="*/ 13433 w 35973"/>
                <a:gd name="csY20" fmla="*/ 29509 h 37226"/>
                <a:gd name="csX21" fmla="*/ 8879 w 35973"/>
                <a:gd name="csY21" fmla="*/ 25196 h 37226"/>
                <a:gd name="csX22" fmla="*/ 7058 w 35973"/>
                <a:gd name="csY22" fmla="*/ 19067 h 37226"/>
                <a:gd name="csX23" fmla="*/ 8652 w 35973"/>
                <a:gd name="csY23" fmla="*/ 12711 h 37226"/>
                <a:gd name="csX24" fmla="*/ 13205 w 35973"/>
                <a:gd name="csY24" fmla="*/ 8172 h 372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5973" h="37226">
                  <a:moveTo>
                    <a:pt x="13205" y="8172"/>
                  </a:moveTo>
                  <a:cubicBezTo>
                    <a:pt x="15027" y="7037"/>
                    <a:pt x="17304" y="6583"/>
                    <a:pt x="19808" y="6583"/>
                  </a:cubicBezTo>
                  <a:cubicBezTo>
                    <a:pt x="21402" y="6583"/>
                    <a:pt x="22768" y="6810"/>
                    <a:pt x="24362" y="7264"/>
                  </a:cubicBezTo>
                  <a:cubicBezTo>
                    <a:pt x="25955" y="7718"/>
                    <a:pt x="27321" y="8399"/>
                    <a:pt x="28688" y="9307"/>
                  </a:cubicBezTo>
                  <a:cubicBezTo>
                    <a:pt x="30054" y="10215"/>
                    <a:pt x="31192" y="11123"/>
                    <a:pt x="32103" y="12258"/>
                  </a:cubicBezTo>
                  <a:lnTo>
                    <a:pt x="35973" y="7037"/>
                  </a:lnTo>
                  <a:cubicBezTo>
                    <a:pt x="34379" y="4767"/>
                    <a:pt x="32103" y="3178"/>
                    <a:pt x="28915" y="1816"/>
                  </a:cubicBezTo>
                  <a:cubicBezTo>
                    <a:pt x="25955" y="454"/>
                    <a:pt x="22540" y="0"/>
                    <a:pt x="19125" y="0"/>
                  </a:cubicBezTo>
                  <a:cubicBezTo>
                    <a:pt x="15482" y="0"/>
                    <a:pt x="12067" y="908"/>
                    <a:pt x="9335" y="2497"/>
                  </a:cubicBezTo>
                  <a:cubicBezTo>
                    <a:pt x="6375" y="4086"/>
                    <a:pt x="4098" y="6356"/>
                    <a:pt x="2504" y="9080"/>
                  </a:cubicBezTo>
                  <a:cubicBezTo>
                    <a:pt x="911" y="11804"/>
                    <a:pt x="0" y="14981"/>
                    <a:pt x="0" y="18613"/>
                  </a:cubicBezTo>
                  <a:cubicBezTo>
                    <a:pt x="0" y="22018"/>
                    <a:pt x="911" y="25196"/>
                    <a:pt x="2504" y="28147"/>
                  </a:cubicBezTo>
                  <a:cubicBezTo>
                    <a:pt x="4098" y="30871"/>
                    <a:pt x="6603" y="33141"/>
                    <a:pt x="9335" y="34730"/>
                  </a:cubicBezTo>
                  <a:cubicBezTo>
                    <a:pt x="12295" y="36319"/>
                    <a:pt x="15482" y="37227"/>
                    <a:pt x="19125" y="37227"/>
                  </a:cubicBezTo>
                  <a:cubicBezTo>
                    <a:pt x="22540" y="37227"/>
                    <a:pt x="25728" y="36546"/>
                    <a:pt x="28688" y="35411"/>
                  </a:cubicBezTo>
                  <a:cubicBezTo>
                    <a:pt x="31647" y="34049"/>
                    <a:pt x="34152" y="32687"/>
                    <a:pt x="35973" y="30871"/>
                  </a:cubicBezTo>
                  <a:lnTo>
                    <a:pt x="32103" y="25877"/>
                  </a:lnTo>
                  <a:cubicBezTo>
                    <a:pt x="30964" y="26785"/>
                    <a:pt x="29826" y="27693"/>
                    <a:pt x="28688" y="28601"/>
                  </a:cubicBezTo>
                  <a:cubicBezTo>
                    <a:pt x="27321" y="29282"/>
                    <a:pt x="25955" y="29963"/>
                    <a:pt x="24589" y="30417"/>
                  </a:cubicBezTo>
                  <a:cubicBezTo>
                    <a:pt x="23223" y="30871"/>
                    <a:pt x="21402" y="31098"/>
                    <a:pt x="19808" y="31098"/>
                  </a:cubicBezTo>
                  <a:cubicBezTo>
                    <a:pt x="17531" y="31098"/>
                    <a:pt x="15254" y="30644"/>
                    <a:pt x="13433" y="29509"/>
                  </a:cubicBezTo>
                  <a:cubicBezTo>
                    <a:pt x="11612" y="28374"/>
                    <a:pt x="10018" y="27012"/>
                    <a:pt x="8879" y="25196"/>
                  </a:cubicBezTo>
                  <a:cubicBezTo>
                    <a:pt x="7741" y="23380"/>
                    <a:pt x="7058" y="21337"/>
                    <a:pt x="7058" y="19067"/>
                  </a:cubicBezTo>
                  <a:cubicBezTo>
                    <a:pt x="7058" y="16797"/>
                    <a:pt x="7513" y="14754"/>
                    <a:pt x="8652" y="12711"/>
                  </a:cubicBezTo>
                  <a:cubicBezTo>
                    <a:pt x="9790" y="10669"/>
                    <a:pt x="11156" y="9080"/>
                    <a:pt x="13205" y="8172"/>
                  </a:cubicBezTo>
                  <a:close/>
                </a:path>
              </a:pathLst>
            </a:custGeom>
            <a:solidFill>
              <a:srgbClr val="00457C"/>
            </a:solidFill>
            <a:ln w="2267" cap="flat">
              <a:noFill/>
              <a:prstDash val="solid"/>
              <a:miter/>
            </a:ln>
          </p:spPr>
          <p:txBody>
            <a:bodyPr/>
            <a:lstStyle/>
            <a:p>
              <a:endParaRPr lang="en-IT"/>
            </a:p>
          </p:txBody>
        </p:sp>
        <p:sp>
          <p:nvSpPr>
            <p:cNvPr id="47" name="Freeform 46">
              <a:extLst>
                <a:ext uri="{FF2B5EF4-FFF2-40B4-BE49-F238E27FC236}">
                  <a16:creationId xmlns:a16="http://schemas.microsoft.com/office/drawing/2014/main" id="{B1A7C456-C2F4-0FF0-108C-161A542A8180}"/>
                </a:ext>
              </a:extLst>
            </p:cNvPr>
            <p:cNvSpPr/>
            <p:nvPr/>
          </p:nvSpPr>
          <p:spPr>
            <a:xfrm>
              <a:off x="5927149" y="3489824"/>
              <a:ext cx="34834" cy="36545"/>
            </a:xfrm>
            <a:custGeom>
              <a:avLst/>
              <a:gdLst>
                <a:gd name="csX0" fmla="*/ 27777 w 34834"/>
                <a:gd name="csY0" fmla="*/ 29963 h 36545"/>
                <a:gd name="csX1" fmla="*/ 27777 w 34834"/>
                <a:gd name="csY1" fmla="*/ 35865 h 36545"/>
                <a:gd name="csX2" fmla="*/ 34835 w 34834"/>
                <a:gd name="csY2" fmla="*/ 35865 h 36545"/>
                <a:gd name="csX3" fmla="*/ 34835 w 34834"/>
                <a:gd name="csY3" fmla="*/ 227 h 36545"/>
                <a:gd name="csX4" fmla="*/ 27777 w 34834"/>
                <a:gd name="csY4" fmla="*/ 227 h 36545"/>
                <a:gd name="csX5" fmla="*/ 27777 w 34834"/>
                <a:gd name="csY5" fmla="*/ 19748 h 36545"/>
                <a:gd name="csX6" fmla="*/ 26866 w 34834"/>
                <a:gd name="csY6" fmla="*/ 24061 h 36545"/>
                <a:gd name="csX7" fmla="*/ 24589 w 34834"/>
                <a:gd name="csY7" fmla="*/ 27239 h 36545"/>
                <a:gd name="csX8" fmla="*/ 21174 w 34834"/>
                <a:gd name="csY8" fmla="*/ 29282 h 36545"/>
                <a:gd name="csX9" fmla="*/ 16848 w 34834"/>
                <a:gd name="csY9" fmla="*/ 29963 h 36545"/>
                <a:gd name="csX10" fmla="*/ 11384 w 34834"/>
                <a:gd name="csY10" fmla="*/ 28601 h 36545"/>
                <a:gd name="csX11" fmla="*/ 8196 w 34834"/>
                <a:gd name="csY11" fmla="*/ 24515 h 36545"/>
                <a:gd name="csX12" fmla="*/ 7058 w 34834"/>
                <a:gd name="csY12" fmla="*/ 18159 h 36545"/>
                <a:gd name="csX13" fmla="*/ 7058 w 34834"/>
                <a:gd name="csY13" fmla="*/ 0 h 36545"/>
                <a:gd name="csX14" fmla="*/ 0 w 34834"/>
                <a:gd name="csY14" fmla="*/ 0 h 36545"/>
                <a:gd name="csX15" fmla="*/ 0 w 34834"/>
                <a:gd name="csY15" fmla="*/ 20429 h 36545"/>
                <a:gd name="csX16" fmla="*/ 1821 w 34834"/>
                <a:gd name="csY16" fmla="*/ 29055 h 36545"/>
                <a:gd name="csX17" fmla="*/ 6603 w 34834"/>
                <a:gd name="csY17" fmla="*/ 34503 h 36545"/>
                <a:gd name="csX18" fmla="*/ 13888 w 34834"/>
                <a:gd name="csY18" fmla="*/ 36546 h 36545"/>
                <a:gd name="csX19" fmla="*/ 20719 w 34834"/>
                <a:gd name="csY19" fmla="*/ 35184 h 36545"/>
                <a:gd name="csX20" fmla="*/ 25955 w 34834"/>
                <a:gd name="csY20" fmla="*/ 31779 h 36545"/>
                <a:gd name="csX21" fmla="*/ 27777 w 34834"/>
                <a:gd name="csY21" fmla="*/ 29963 h 365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4834" h="36545">
                  <a:moveTo>
                    <a:pt x="27777" y="29963"/>
                  </a:moveTo>
                  <a:lnTo>
                    <a:pt x="27777" y="35865"/>
                  </a:lnTo>
                  <a:lnTo>
                    <a:pt x="34835" y="35865"/>
                  </a:lnTo>
                  <a:lnTo>
                    <a:pt x="34835" y="227"/>
                  </a:lnTo>
                  <a:lnTo>
                    <a:pt x="27777" y="227"/>
                  </a:lnTo>
                  <a:lnTo>
                    <a:pt x="27777" y="19748"/>
                  </a:lnTo>
                  <a:cubicBezTo>
                    <a:pt x="27777" y="21337"/>
                    <a:pt x="27549" y="22699"/>
                    <a:pt x="26866" y="24061"/>
                  </a:cubicBezTo>
                  <a:cubicBezTo>
                    <a:pt x="26183" y="25423"/>
                    <a:pt x="25500" y="26331"/>
                    <a:pt x="24589" y="27239"/>
                  </a:cubicBezTo>
                  <a:cubicBezTo>
                    <a:pt x="23679" y="28147"/>
                    <a:pt x="22540" y="28828"/>
                    <a:pt x="21174" y="29282"/>
                  </a:cubicBezTo>
                  <a:cubicBezTo>
                    <a:pt x="19808" y="29736"/>
                    <a:pt x="18442" y="29963"/>
                    <a:pt x="16848" y="29963"/>
                  </a:cubicBezTo>
                  <a:cubicBezTo>
                    <a:pt x="14799" y="29963"/>
                    <a:pt x="12978" y="29509"/>
                    <a:pt x="11384" y="28601"/>
                  </a:cubicBezTo>
                  <a:cubicBezTo>
                    <a:pt x="10018" y="27693"/>
                    <a:pt x="8879" y="26331"/>
                    <a:pt x="8196" y="24515"/>
                  </a:cubicBezTo>
                  <a:cubicBezTo>
                    <a:pt x="7513" y="22699"/>
                    <a:pt x="7058" y="20656"/>
                    <a:pt x="7058" y="18159"/>
                  </a:cubicBezTo>
                  <a:lnTo>
                    <a:pt x="7058" y="0"/>
                  </a:lnTo>
                  <a:lnTo>
                    <a:pt x="0" y="0"/>
                  </a:lnTo>
                  <a:lnTo>
                    <a:pt x="0" y="20429"/>
                  </a:lnTo>
                  <a:cubicBezTo>
                    <a:pt x="0" y="23834"/>
                    <a:pt x="683" y="26558"/>
                    <a:pt x="1821" y="29055"/>
                  </a:cubicBezTo>
                  <a:cubicBezTo>
                    <a:pt x="2960" y="31325"/>
                    <a:pt x="4554" y="33368"/>
                    <a:pt x="6603" y="34503"/>
                  </a:cubicBezTo>
                  <a:cubicBezTo>
                    <a:pt x="8652" y="35865"/>
                    <a:pt x="11156" y="36546"/>
                    <a:pt x="13888" y="36546"/>
                  </a:cubicBezTo>
                  <a:cubicBezTo>
                    <a:pt x="16393" y="36546"/>
                    <a:pt x="18670" y="36092"/>
                    <a:pt x="20719" y="35184"/>
                  </a:cubicBezTo>
                  <a:cubicBezTo>
                    <a:pt x="22768" y="34276"/>
                    <a:pt x="24589" y="33141"/>
                    <a:pt x="25955" y="31779"/>
                  </a:cubicBezTo>
                  <a:cubicBezTo>
                    <a:pt x="26638" y="31325"/>
                    <a:pt x="27321" y="30644"/>
                    <a:pt x="27777" y="29963"/>
                  </a:cubicBezTo>
                  <a:close/>
                </a:path>
              </a:pathLst>
            </a:custGeom>
            <a:solidFill>
              <a:srgbClr val="00457C"/>
            </a:solidFill>
            <a:ln w="2267" cap="flat">
              <a:noFill/>
              <a:prstDash val="solid"/>
              <a:miter/>
            </a:ln>
          </p:spPr>
          <p:txBody>
            <a:bodyPr/>
            <a:lstStyle/>
            <a:p>
              <a:endParaRPr lang="en-IT"/>
            </a:p>
          </p:txBody>
        </p:sp>
        <p:sp>
          <p:nvSpPr>
            <p:cNvPr id="48" name="Freeform 47">
              <a:extLst>
                <a:ext uri="{FF2B5EF4-FFF2-40B4-BE49-F238E27FC236}">
                  <a16:creationId xmlns:a16="http://schemas.microsoft.com/office/drawing/2014/main" id="{BF2A920A-95FC-468C-27B5-50DF9150D929}"/>
                </a:ext>
              </a:extLst>
            </p:cNvPr>
            <p:cNvSpPr/>
            <p:nvPr/>
          </p:nvSpPr>
          <p:spPr>
            <a:xfrm>
              <a:off x="6160292" y="3489370"/>
              <a:ext cx="39616" cy="36999"/>
            </a:xfrm>
            <a:custGeom>
              <a:avLst/>
              <a:gdLst>
                <a:gd name="csX0" fmla="*/ 28915 w 39616"/>
                <a:gd name="csY0" fmla="*/ 33822 h 36999"/>
                <a:gd name="csX1" fmla="*/ 32558 w 39616"/>
                <a:gd name="csY1" fmla="*/ 30644 h 36999"/>
                <a:gd name="csX2" fmla="*/ 32558 w 39616"/>
                <a:gd name="csY2" fmla="*/ 30417 h 36999"/>
                <a:gd name="csX3" fmla="*/ 32558 w 39616"/>
                <a:gd name="csY3" fmla="*/ 36319 h 36999"/>
                <a:gd name="csX4" fmla="*/ 39616 w 39616"/>
                <a:gd name="csY4" fmla="*/ 36319 h 36999"/>
                <a:gd name="csX5" fmla="*/ 39616 w 39616"/>
                <a:gd name="csY5" fmla="*/ 681 h 36999"/>
                <a:gd name="csX6" fmla="*/ 32558 w 39616"/>
                <a:gd name="csY6" fmla="*/ 681 h 36999"/>
                <a:gd name="csX7" fmla="*/ 32558 w 39616"/>
                <a:gd name="csY7" fmla="*/ 6129 h 36999"/>
                <a:gd name="csX8" fmla="*/ 29598 w 39616"/>
                <a:gd name="csY8" fmla="*/ 3178 h 36999"/>
                <a:gd name="csX9" fmla="*/ 24817 w 39616"/>
                <a:gd name="csY9" fmla="*/ 908 h 36999"/>
                <a:gd name="csX10" fmla="*/ 18670 w 39616"/>
                <a:gd name="csY10" fmla="*/ 0 h 36999"/>
                <a:gd name="csX11" fmla="*/ 9107 w 39616"/>
                <a:gd name="csY11" fmla="*/ 2270 h 36999"/>
                <a:gd name="csX12" fmla="*/ 2504 w 39616"/>
                <a:gd name="csY12" fmla="*/ 8853 h 36999"/>
                <a:gd name="csX13" fmla="*/ 0 w 39616"/>
                <a:gd name="csY13" fmla="*/ 18386 h 36999"/>
                <a:gd name="csX14" fmla="*/ 2277 w 39616"/>
                <a:gd name="csY14" fmla="*/ 27920 h 36999"/>
                <a:gd name="csX15" fmla="*/ 8652 w 39616"/>
                <a:gd name="csY15" fmla="*/ 34503 h 36999"/>
                <a:gd name="csX16" fmla="*/ 17987 w 39616"/>
                <a:gd name="csY16" fmla="*/ 37000 h 36999"/>
                <a:gd name="csX17" fmla="*/ 23679 w 39616"/>
                <a:gd name="csY17" fmla="*/ 36092 h 36999"/>
                <a:gd name="csX18" fmla="*/ 28915 w 39616"/>
                <a:gd name="csY18" fmla="*/ 33822 h 36999"/>
                <a:gd name="csX19" fmla="*/ 13433 w 39616"/>
                <a:gd name="csY19" fmla="*/ 29055 h 36999"/>
                <a:gd name="csX20" fmla="*/ 8879 w 39616"/>
                <a:gd name="csY20" fmla="*/ 24742 h 36999"/>
                <a:gd name="csX21" fmla="*/ 7286 w 39616"/>
                <a:gd name="csY21" fmla="*/ 18386 h 36999"/>
                <a:gd name="csX22" fmla="*/ 8879 w 39616"/>
                <a:gd name="csY22" fmla="*/ 12258 h 36999"/>
                <a:gd name="csX23" fmla="*/ 13433 w 39616"/>
                <a:gd name="csY23" fmla="*/ 7945 h 36999"/>
                <a:gd name="csX24" fmla="*/ 20036 w 39616"/>
                <a:gd name="csY24" fmla="*/ 6356 h 36999"/>
                <a:gd name="csX25" fmla="*/ 26638 w 39616"/>
                <a:gd name="csY25" fmla="*/ 7945 h 36999"/>
                <a:gd name="csX26" fmla="*/ 31192 w 39616"/>
                <a:gd name="csY26" fmla="*/ 12258 h 36999"/>
                <a:gd name="csX27" fmla="*/ 32786 w 39616"/>
                <a:gd name="csY27" fmla="*/ 18386 h 36999"/>
                <a:gd name="csX28" fmla="*/ 31192 w 39616"/>
                <a:gd name="csY28" fmla="*/ 24742 h 36999"/>
                <a:gd name="csX29" fmla="*/ 26638 w 39616"/>
                <a:gd name="csY29" fmla="*/ 29055 h 36999"/>
                <a:gd name="csX30" fmla="*/ 20036 w 39616"/>
                <a:gd name="csY30" fmla="*/ 30644 h 36999"/>
                <a:gd name="csX31" fmla="*/ 13433 w 39616"/>
                <a:gd name="csY31" fmla="*/ 29055 h 369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39616" h="36999">
                  <a:moveTo>
                    <a:pt x="28915" y="33822"/>
                  </a:moveTo>
                  <a:cubicBezTo>
                    <a:pt x="30281" y="32914"/>
                    <a:pt x="31647" y="31779"/>
                    <a:pt x="32558" y="30644"/>
                  </a:cubicBezTo>
                  <a:cubicBezTo>
                    <a:pt x="32558" y="30644"/>
                    <a:pt x="32558" y="30644"/>
                    <a:pt x="32558" y="30417"/>
                  </a:cubicBezTo>
                  <a:lnTo>
                    <a:pt x="32558" y="36319"/>
                  </a:lnTo>
                  <a:lnTo>
                    <a:pt x="39616" y="36319"/>
                  </a:lnTo>
                  <a:lnTo>
                    <a:pt x="39616" y="681"/>
                  </a:lnTo>
                  <a:lnTo>
                    <a:pt x="32558" y="681"/>
                  </a:lnTo>
                  <a:lnTo>
                    <a:pt x="32558" y="6129"/>
                  </a:lnTo>
                  <a:cubicBezTo>
                    <a:pt x="31875" y="4994"/>
                    <a:pt x="30737" y="4086"/>
                    <a:pt x="29598" y="3178"/>
                  </a:cubicBezTo>
                  <a:cubicBezTo>
                    <a:pt x="28232" y="2270"/>
                    <a:pt x="26638" y="1362"/>
                    <a:pt x="24817" y="908"/>
                  </a:cubicBezTo>
                  <a:cubicBezTo>
                    <a:pt x="22996" y="454"/>
                    <a:pt x="20946" y="0"/>
                    <a:pt x="18670" y="0"/>
                  </a:cubicBezTo>
                  <a:cubicBezTo>
                    <a:pt x="15027" y="0"/>
                    <a:pt x="11839" y="908"/>
                    <a:pt x="9107" y="2270"/>
                  </a:cubicBezTo>
                  <a:cubicBezTo>
                    <a:pt x="6375" y="3859"/>
                    <a:pt x="4098" y="6129"/>
                    <a:pt x="2504" y="8853"/>
                  </a:cubicBezTo>
                  <a:cubicBezTo>
                    <a:pt x="911" y="11577"/>
                    <a:pt x="0" y="14754"/>
                    <a:pt x="0" y="18386"/>
                  </a:cubicBezTo>
                  <a:cubicBezTo>
                    <a:pt x="0" y="22018"/>
                    <a:pt x="683" y="25196"/>
                    <a:pt x="2277" y="27920"/>
                  </a:cubicBezTo>
                  <a:cubicBezTo>
                    <a:pt x="3871" y="30644"/>
                    <a:pt x="5920" y="32914"/>
                    <a:pt x="8652" y="34503"/>
                  </a:cubicBezTo>
                  <a:cubicBezTo>
                    <a:pt x="11384" y="36092"/>
                    <a:pt x="14571" y="37000"/>
                    <a:pt x="17987" y="37000"/>
                  </a:cubicBezTo>
                  <a:cubicBezTo>
                    <a:pt x="20036" y="37000"/>
                    <a:pt x="21857" y="36773"/>
                    <a:pt x="23679" y="36092"/>
                  </a:cubicBezTo>
                  <a:cubicBezTo>
                    <a:pt x="25728" y="35638"/>
                    <a:pt x="27549" y="34730"/>
                    <a:pt x="28915" y="33822"/>
                  </a:cubicBezTo>
                  <a:close/>
                  <a:moveTo>
                    <a:pt x="13433" y="29055"/>
                  </a:moveTo>
                  <a:cubicBezTo>
                    <a:pt x="11612" y="27920"/>
                    <a:pt x="10018" y="26558"/>
                    <a:pt x="8879" y="24742"/>
                  </a:cubicBezTo>
                  <a:cubicBezTo>
                    <a:pt x="7741" y="22926"/>
                    <a:pt x="7286" y="20883"/>
                    <a:pt x="7286" y="18386"/>
                  </a:cubicBezTo>
                  <a:cubicBezTo>
                    <a:pt x="7286" y="16116"/>
                    <a:pt x="7741" y="14073"/>
                    <a:pt x="8879" y="12258"/>
                  </a:cubicBezTo>
                  <a:cubicBezTo>
                    <a:pt x="10018" y="10442"/>
                    <a:pt x="11384" y="9080"/>
                    <a:pt x="13433" y="7945"/>
                  </a:cubicBezTo>
                  <a:cubicBezTo>
                    <a:pt x="15255" y="6810"/>
                    <a:pt x="17531" y="6356"/>
                    <a:pt x="20036" y="6356"/>
                  </a:cubicBezTo>
                  <a:cubicBezTo>
                    <a:pt x="22540" y="6356"/>
                    <a:pt x="24817" y="6810"/>
                    <a:pt x="26638" y="7945"/>
                  </a:cubicBezTo>
                  <a:cubicBezTo>
                    <a:pt x="28460" y="9080"/>
                    <a:pt x="30054" y="10442"/>
                    <a:pt x="31192" y="12258"/>
                  </a:cubicBezTo>
                  <a:cubicBezTo>
                    <a:pt x="32330" y="14073"/>
                    <a:pt x="32786" y="16116"/>
                    <a:pt x="32786" y="18386"/>
                  </a:cubicBezTo>
                  <a:cubicBezTo>
                    <a:pt x="32786" y="20656"/>
                    <a:pt x="32330" y="22926"/>
                    <a:pt x="31192" y="24742"/>
                  </a:cubicBezTo>
                  <a:cubicBezTo>
                    <a:pt x="30054" y="26558"/>
                    <a:pt x="28688" y="27920"/>
                    <a:pt x="26638" y="29055"/>
                  </a:cubicBezTo>
                  <a:cubicBezTo>
                    <a:pt x="24817" y="30190"/>
                    <a:pt x="22540" y="30644"/>
                    <a:pt x="20036" y="30644"/>
                  </a:cubicBezTo>
                  <a:cubicBezTo>
                    <a:pt x="17531" y="30644"/>
                    <a:pt x="15255" y="30190"/>
                    <a:pt x="13433" y="29055"/>
                  </a:cubicBezTo>
                  <a:close/>
                </a:path>
              </a:pathLst>
            </a:custGeom>
            <a:solidFill>
              <a:srgbClr val="00457C"/>
            </a:solidFill>
            <a:ln w="2267" cap="flat">
              <a:noFill/>
              <a:prstDash val="solid"/>
              <a:miter/>
            </a:ln>
          </p:spPr>
          <p:txBody>
            <a:bodyPr/>
            <a:lstStyle/>
            <a:p>
              <a:endParaRPr lang="en-IT"/>
            </a:p>
          </p:txBody>
        </p:sp>
        <p:sp>
          <p:nvSpPr>
            <p:cNvPr id="49" name="Freeform 48">
              <a:extLst>
                <a:ext uri="{FF2B5EF4-FFF2-40B4-BE49-F238E27FC236}">
                  <a16:creationId xmlns:a16="http://schemas.microsoft.com/office/drawing/2014/main" id="{1F2B567C-5636-E533-34CE-9F2B3D09C4A8}"/>
                </a:ext>
              </a:extLst>
            </p:cNvPr>
            <p:cNvSpPr/>
            <p:nvPr/>
          </p:nvSpPr>
          <p:spPr>
            <a:xfrm>
              <a:off x="6215163" y="3488916"/>
              <a:ext cx="34151" cy="36772"/>
            </a:xfrm>
            <a:custGeom>
              <a:avLst/>
              <a:gdLst>
                <a:gd name="csX0" fmla="*/ 3643 w 34151"/>
                <a:gd name="csY0" fmla="*/ 36773 h 36772"/>
                <a:gd name="csX1" fmla="*/ 7058 w 34151"/>
                <a:gd name="csY1" fmla="*/ 36773 h 36772"/>
                <a:gd name="csX2" fmla="*/ 7058 w 34151"/>
                <a:gd name="csY2" fmla="*/ 16116 h 36772"/>
                <a:gd name="csX3" fmla="*/ 7969 w 34151"/>
                <a:gd name="csY3" fmla="*/ 12712 h 36772"/>
                <a:gd name="csX4" fmla="*/ 10246 w 34151"/>
                <a:gd name="csY4" fmla="*/ 9761 h 36772"/>
                <a:gd name="csX5" fmla="*/ 13661 w 34151"/>
                <a:gd name="csY5" fmla="*/ 7491 h 36772"/>
                <a:gd name="csX6" fmla="*/ 17987 w 34151"/>
                <a:gd name="csY6" fmla="*/ 6583 h 36772"/>
                <a:gd name="csX7" fmla="*/ 22768 w 34151"/>
                <a:gd name="csY7" fmla="*/ 7491 h 36772"/>
                <a:gd name="csX8" fmla="*/ 25955 w 34151"/>
                <a:gd name="csY8" fmla="*/ 10669 h 36772"/>
                <a:gd name="csX9" fmla="*/ 27094 w 34151"/>
                <a:gd name="csY9" fmla="*/ 15889 h 36772"/>
                <a:gd name="csX10" fmla="*/ 27094 w 34151"/>
                <a:gd name="csY10" fmla="*/ 36546 h 36772"/>
                <a:gd name="csX11" fmla="*/ 34152 w 34151"/>
                <a:gd name="csY11" fmla="*/ 36546 h 36772"/>
                <a:gd name="csX12" fmla="*/ 34152 w 34151"/>
                <a:gd name="csY12" fmla="*/ 14981 h 36772"/>
                <a:gd name="csX13" fmla="*/ 32558 w 34151"/>
                <a:gd name="csY13" fmla="*/ 7037 h 36772"/>
                <a:gd name="csX14" fmla="*/ 27777 w 34151"/>
                <a:gd name="csY14" fmla="*/ 1816 h 36772"/>
                <a:gd name="csX15" fmla="*/ 19808 w 34151"/>
                <a:gd name="csY15" fmla="*/ 0 h 36772"/>
                <a:gd name="csX16" fmla="*/ 13433 w 34151"/>
                <a:gd name="csY16" fmla="*/ 1362 h 36772"/>
                <a:gd name="csX17" fmla="*/ 8196 w 34151"/>
                <a:gd name="csY17" fmla="*/ 4994 h 36772"/>
                <a:gd name="csX18" fmla="*/ 6830 w 34151"/>
                <a:gd name="csY18" fmla="*/ 6583 h 36772"/>
                <a:gd name="csX19" fmla="*/ 6830 w 34151"/>
                <a:gd name="csY19" fmla="*/ 681 h 36772"/>
                <a:gd name="csX20" fmla="*/ 0 w 34151"/>
                <a:gd name="csY20" fmla="*/ 681 h 36772"/>
                <a:gd name="csX21" fmla="*/ 0 w 34151"/>
                <a:gd name="csY21" fmla="*/ 36319 h 36772"/>
                <a:gd name="csX22" fmla="*/ 1366 w 34151"/>
                <a:gd name="csY22" fmla="*/ 36319 h 36772"/>
                <a:gd name="csX23" fmla="*/ 3643 w 34151"/>
                <a:gd name="csY23" fmla="*/ 36319 h 367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34151" h="36772">
                  <a:moveTo>
                    <a:pt x="3643" y="36773"/>
                  </a:moveTo>
                  <a:lnTo>
                    <a:pt x="7058" y="36773"/>
                  </a:lnTo>
                  <a:lnTo>
                    <a:pt x="7058" y="16116"/>
                  </a:lnTo>
                  <a:cubicBezTo>
                    <a:pt x="7058" y="14981"/>
                    <a:pt x="7286" y="13846"/>
                    <a:pt x="7969" y="12712"/>
                  </a:cubicBezTo>
                  <a:cubicBezTo>
                    <a:pt x="8424" y="11577"/>
                    <a:pt x="9335" y="10669"/>
                    <a:pt x="10246" y="9761"/>
                  </a:cubicBezTo>
                  <a:cubicBezTo>
                    <a:pt x="11156" y="8853"/>
                    <a:pt x="12522" y="8172"/>
                    <a:pt x="13661" y="7491"/>
                  </a:cubicBezTo>
                  <a:cubicBezTo>
                    <a:pt x="15027" y="7037"/>
                    <a:pt x="16393" y="6583"/>
                    <a:pt x="17987" y="6583"/>
                  </a:cubicBezTo>
                  <a:cubicBezTo>
                    <a:pt x="19808" y="6583"/>
                    <a:pt x="21402" y="6810"/>
                    <a:pt x="22768" y="7491"/>
                  </a:cubicBezTo>
                  <a:cubicBezTo>
                    <a:pt x="24134" y="8172"/>
                    <a:pt x="25272" y="9307"/>
                    <a:pt x="25955" y="10669"/>
                  </a:cubicBezTo>
                  <a:cubicBezTo>
                    <a:pt x="26638" y="12031"/>
                    <a:pt x="27094" y="13846"/>
                    <a:pt x="27094" y="15889"/>
                  </a:cubicBezTo>
                  <a:lnTo>
                    <a:pt x="27094" y="36546"/>
                  </a:lnTo>
                  <a:lnTo>
                    <a:pt x="34152" y="36546"/>
                  </a:lnTo>
                  <a:lnTo>
                    <a:pt x="34152" y="14981"/>
                  </a:lnTo>
                  <a:cubicBezTo>
                    <a:pt x="34152" y="11804"/>
                    <a:pt x="33696" y="9080"/>
                    <a:pt x="32558" y="7037"/>
                  </a:cubicBezTo>
                  <a:cubicBezTo>
                    <a:pt x="31420" y="4767"/>
                    <a:pt x="29826" y="3178"/>
                    <a:pt x="27777" y="1816"/>
                  </a:cubicBezTo>
                  <a:cubicBezTo>
                    <a:pt x="25728" y="681"/>
                    <a:pt x="22996" y="0"/>
                    <a:pt x="19808" y="0"/>
                  </a:cubicBezTo>
                  <a:cubicBezTo>
                    <a:pt x="17531" y="0"/>
                    <a:pt x="15482" y="454"/>
                    <a:pt x="13433" y="1362"/>
                  </a:cubicBezTo>
                  <a:cubicBezTo>
                    <a:pt x="11384" y="2270"/>
                    <a:pt x="9563" y="3632"/>
                    <a:pt x="8196" y="4994"/>
                  </a:cubicBezTo>
                  <a:cubicBezTo>
                    <a:pt x="7741" y="5448"/>
                    <a:pt x="7286" y="6129"/>
                    <a:pt x="6830" y="6583"/>
                  </a:cubicBezTo>
                  <a:lnTo>
                    <a:pt x="6830" y="681"/>
                  </a:lnTo>
                  <a:lnTo>
                    <a:pt x="0" y="681"/>
                  </a:lnTo>
                  <a:lnTo>
                    <a:pt x="0" y="36319"/>
                  </a:lnTo>
                  <a:lnTo>
                    <a:pt x="1366" y="36319"/>
                  </a:lnTo>
                  <a:lnTo>
                    <a:pt x="3643" y="36319"/>
                  </a:lnTo>
                  <a:close/>
                </a:path>
              </a:pathLst>
            </a:custGeom>
            <a:solidFill>
              <a:srgbClr val="00457C"/>
            </a:solidFill>
            <a:ln w="2267" cap="flat">
              <a:noFill/>
              <a:prstDash val="solid"/>
              <a:miter/>
            </a:ln>
          </p:spPr>
          <p:txBody>
            <a:bodyPr/>
            <a:lstStyle/>
            <a:p>
              <a:endParaRPr lang="en-IT"/>
            </a:p>
          </p:txBody>
        </p:sp>
        <p:sp>
          <p:nvSpPr>
            <p:cNvPr id="50" name="Freeform 49">
              <a:extLst>
                <a:ext uri="{FF2B5EF4-FFF2-40B4-BE49-F238E27FC236}">
                  <a16:creationId xmlns:a16="http://schemas.microsoft.com/office/drawing/2014/main" id="{79D2D032-BB4E-28F3-7F29-EBF0BA2DEB14}"/>
                </a:ext>
              </a:extLst>
            </p:cNvPr>
            <p:cNvSpPr/>
            <p:nvPr/>
          </p:nvSpPr>
          <p:spPr>
            <a:xfrm>
              <a:off x="5704252" y="3473026"/>
              <a:ext cx="9334" cy="8625"/>
            </a:xfrm>
            <a:custGeom>
              <a:avLst/>
              <a:gdLst>
                <a:gd name="csX0" fmla="*/ 8196 w 9334"/>
                <a:gd name="csY0" fmla="*/ 1135 h 8625"/>
                <a:gd name="csX1" fmla="*/ 4781 w 9334"/>
                <a:gd name="csY1" fmla="*/ 0 h 8625"/>
                <a:gd name="csX2" fmla="*/ 1366 w 9334"/>
                <a:gd name="csY2" fmla="*/ 1135 h 8625"/>
                <a:gd name="csX3" fmla="*/ 0 w 9334"/>
                <a:gd name="csY3" fmla="*/ 4313 h 8625"/>
                <a:gd name="csX4" fmla="*/ 1138 w 9334"/>
                <a:gd name="csY4" fmla="*/ 7491 h 8625"/>
                <a:gd name="csX5" fmla="*/ 4554 w 9334"/>
                <a:gd name="csY5" fmla="*/ 8626 h 8625"/>
                <a:gd name="csX6" fmla="*/ 7969 w 9334"/>
                <a:gd name="csY6" fmla="*/ 7491 h 8625"/>
                <a:gd name="csX7" fmla="*/ 9335 w 9334"/>
                <a:gd name="csY7" fmla="*/ 4313 h 8625"/>
                <a:gd name="csX8" fmla="*/ 8196 w 9334"/>
                <a:gd name="csY8" fmla="*/ 1135 h 86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334" h="8625">
                  <a:moveTo>
                    <a:pt x="8196" y="1135"/>
                  </a:moveTo>
                  <a:cubicBezTo>
                    <a:pt x="7286" y="454"/>
                    <a:pt x="6147" y="0"/>
                    <a:pt x="4781" y="0"/>
                  </a:cubicBezTo>
                  <a:cubicBezTo>
                    <a:pt x="3415" y="0"/>
                    <a:pt x="2277" y="454"/>
                    <a:pt x="1366" y="1135"/>
                  </a:cubicBezTo>
                  <a:cubicBezTo>
                    <a:pt x="455" y="2043"/>
                    <a:pt x="0" y="2951"/>
                    <a:pt x="0" y="4313"/>
                  </a:cubicBezTo>
                  <a:cubicBezTo>
                    <a:pt x="0" y="5675"/>
                    <a:pt x="455" y="6810"/>
                    <a:pt x="1138" y="7491"/>
                  </a:cubicBezTo>
                  <a:cubicBezTo>
                    <a:pt x="2049" y="8172"/>
                    <a:pt x="3188" y="8626"/>
                    <a:pt x="4554" y="8626"/>
                  </a:cubicBezTo>
                  <a:cubicBezTo>
                    <a:pt x="5920" y="8626"/>
                    <a:pt x="7058" y="8172"/>
                    <a:pt x="7969" y="7491"/>
                  </a:cubicBezTo>
                  <a:cubicBezTo>
                    <a:pt x="8879" y="6583"/>
                    <a:pt x="9335" y="5675"/>
                    <a:pt x="9335" y="4313"/>
                  </a:cubicBezTo>
                  <a:cubicBezTo>
                    <a:pt x="9335" y="2951"/>
                    <a:pt x="9107" y="1816"/>
                    <a:pt x="8196" y="1135"/>
                  </a:cubicBezTo>
                  <a:close/>
                </a:path>
              </a:pathLst>
            </a:custGeom>
            <a:solidFill>
              <a:srgbClr val="00457C"/>
            </a:solidFill>
            <a:ln w="2267" cap="flat">
              <a:noFill/>
              <a:prstDash val="solid"/>
              <a:miter/>
            </a:ln>
          </p:spPr>
          <p:txBody>
            <a:bodyPr/>
            <a:lstStyle/>
            <a:p>
              <a:endParaRPr lang="en-IT"/>
            </a:p>
          </p:txBody>
        </p:sp>
        <p:sp>
          <p:nvSpPr>
            <p:cNvPr id="51" name="Rectangle 50">
              <a:extLst>
                <a:ext uri="{FF2B5EF4-FFF2-40B4-BE49-F238E27FC236}">
                  <a16:creationId xmlns:a16="http://schemas.microsoft.com/office/drawing/2014/main" id="{5772EDAD-2451-6945-F7F4-9755E4E04F30}"/>
                </a:ext>
              </a:extLst>
            </p:cNvPr>
            <p:cNvSpPr/>
            <p:nvPr/>
          </p:nvSpPr>
          <p:spPr>
            <a:xfrm>
              <a:off x="5705618" y="3490051"/>
              <a:ext cx="7058" cy="35637"/>
            </a:xfrm>
            <a:prstGeom prst="rect">
              <a:avLst/>
            </a:prstGeom>
            <a:solidFill>
              <a:srgbClr val="00457C"/>
            </a:solidFill>
            <a:ln w="2267" cap="flat">
              <a:noFill/>
              <a:prstDash val="solid"/>
              <a:miter/>
            </a:ln>
          </p:spPr>
          <p:txBody>
            <a:bodyPr/>
            <a:lstStyle/>
            <a:p>
              <a:endParaRPr lang="en-IT"/>
            </a:p>
          </p:txBody>
        </p:sp>
        <p:sp>
          <p:nvSpPr>
            <p:cNvPr id="52" name="Rectangle 51">
              <a:extLst>
                <a:ext uri="{FF2B5EF4-FFF2-40B4-BE49-F238E27FC236}">
                  <a16:creationId xmlns:a16="http://schemas.microsoft.com/office/drawing/2014/main" id="{20133201-7027-B062-F291-00D2186EA65E}"/>
                </a:ext>
              </a:extLst>
            </p:cNvPr>
            <p:cNvSpPr/>
            <p:nvPr/>
          </p:nvSpPr>
          <p:spPr>
            <a:xfrm>
              <a:off x="5728386" y="3475296"/>
              <a:ext cx="7058" cy="50392"/>
            </a:xfrm>
            <a:prstGeom prst="rect">
              <a:avLst/>
            </a:prstGeom>
            <a:solidFill>
              <a:srgbClr val="00457C"/>
            </a:solidFill>
            <a:ln w="2267" cap="flat">
              <a:noFill/>
              <a:prstDash val="solid"/>
              <a:miter/>
            </a:ln>
          </p:spPr>
          <p:txBody>
            <a:bodyPr/>
            <a:lstStyle/>
            <a:p>
              <a:endParaRPr lang="en-IT"/>
            </a:p>
          </p:txBody>
        </p:sp>
        <p:sp>
          <p:nvSpPr>
            <p:cNvPr id="53" name="Freeform 52">
              <a:extLst>
                <a:ext uri="{FF2B5EF4-FFF2-40B4-BE49-F238E27FC236}">
                  <a16:creationId xmlns:a16="http://schemas.microsoft.com/office/drawing/2014/main" id="{685A4964-2393-1CE9-8329-F92F8FFB3690}"/>
                </a:ext>
              </a:extLst>
            </p:cNvPr>
            <p:cNvSpPr/>
            <p:nvPr/>
          </p:nvSpPr>
          <p:spPr>
            <a:xfrm>
              <a:off x="5770506" y="3489370"/>
              <a:ext cx="40982" cy="37226"/>
            </a:xfrm>
            <a:custGeom>
              <a:avLst/>
              <a:gdLst>
                <a:gd name="csX0" fmla="*/ 30964 w 40982"/>
                <a:gd name="csY0" fmla="*/ 34730 h 37226"/>
                <a:gd name="csX1" fmla="*/ 38250 w 40982"/>
                <a:gd name="csY1" fmla="*/ 28147 h 37226"/>
                <a:gd name="csX2" fmla="*/ 40982 w 40982"/>
                <a:gd name="csY2" fmla="*/ 18613 h 37226"/>
                <a:gd name="csX3" fmla="*/ 38250 w 40982"/>
                <a:gd name="csY3" fmla="*/ 9080 h 37226"/>
                <a:gd name="csX4" fmla="*/ 30964 w 40982"/>
                <a:gd name="csY4" fmla="*/ 2497 h 37226"/>
                <a:gd name="csX5" fmla="*/ 20491 w 40982"/>
                <a:gd name="csY5" fmla="*/ 0 h 37226"/>
                <a:gd name="csX6" fmla="*/ 10018 w 40982"/>
                <a:gd name="csY6" fmla="*/ 2497 h 37226"/>
                <a:gd name="csX7" fmla="*/ 2732 w 40982"/>
                <a:gd name="csY7" fmla="*/ 9080 h 37226"/>
                <a:gd name="csX8" fmla="*/ 0 w 40982"/>
                <a:gd name="csY8" fmla="*/ 18613 h 37226"/>
                <a:gd name="csX9" fmla="*/ 2732 w 40982"/>
                <a:gd name="csY9" fmla="*/ 28147 h 37226"/>
                <a:gd name="csX10" fmla="*/ 10018 w 40982"/>
                <a:gd name="csY10" fmla="*/ 34730 h 37226"/>
                <a:gd name="csX11" fmla="*/ 20491 w 40982"/>
                <a:gd name="csY11" fmla="*/ 37227 h 37226"/>
                <a:gd name="csX12" fmla="*/ 30964 w 40982"/>
                <a:gd name="csY12" fmla="*/ 34730 h 37226"/>
                <a:gd name="csX13" fmla="*/ 8879 w 40982"/>
                <a:gd name="csY13" fmla="*/ 24742 h 37226"/>
                <a:gd name="csX14" fmla="*/ 7286 w 40982"/>
                <a:gd name="csY14" fmla="*/ 18613 h 37226"/>
                <a:gd name="csX15" fmla="*/ 8879 w 40982"/>
                <a:gd name="csY15" fmla="*/ 12258 h 37226"/>
                <a:gd name="csX16" fmla="*/ 13661 w 40982"/>
                <a:gd name="csY16" fmla="*/ 7945 h 37226"/>
                <a:gd name="csX17" fmla="*/ 20491 w 40982"/>
                <a:gd name="csY17" fmla="*/ 6356 h 37226"/>
                <a:gd name="csX18" fmla="*/ 27321 w 40982"/>
                <a:gd name="csY18" fmla="*/ 7945 h 37226"/>
                <a:gd name="csX19" fmla="*/ 32103 w 40982"/>
                <a:gd name="csY19" fmla="*/ 12258 h 37226"/>
                <a:gd name="csX20" fmla="*/ 33696 w 40982"/>
                <a:gd name="csY20" fmla="*/ 18613 h 37226"/>
                <a:gd name="csX21" fmla="*/ 32103 w 40982"/>
                <a:gd name="csY21" fmla="*/ 24742 h 37226"/>
                <a:gd name="csX22" fmla="*/ 27321 w 40982"/>
                <a:gd name="csY22" fmla="*/ 29055 h 37226"/>
                <a:gd name="csX23" fmla="*/ 20491 w 40982"/>
                <a:gd name="csY23" fmla="*/ 30644 h 37226"/>
                <a:gd name="csX24" fmla="*/ 13661 w 40982"/>
                <a:gd name="csY24" fmla="*/ 29055 h 37226"/>
                <a:gd name="csX25" fmla="*/ 8879 w 40982"/>
                <a:gd name="csY25" fmla="*/ 24742 h 372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0982" h="37226">
                  <a:moveTo>
                    <a:pt x="30964" y="34730"/>
                  </a:moveTo>
                  <a:cubicBezTo>
                    <a:pt x="33924" y="33141"/>
                    <a:pt x="36429" y="30871"/>
                    <a:pt x="38250" y="28147"/>
                  </a:cubicBezTo>
                  <a:cubicBezTo>
                    <a:pt x="40071" y="25423"/>
                    <a:pt x="40982" y="22245"/>
                    <a:pt x="40982" y="18613"/>
                  </a:cubicBezTo>
                  <a:cubicBezTo>
                    <a:pt x="40982" y="14981"/>
                    <a:pt x="40071" y="11804"/>
                    <a:pt x="38250" y="9080"/>
                  </a:cubicBezTo>
                  <a:cubicBezTo>
                    <a:pt x="36429" y="6356"/>
                    <a:pt x="34152" y="4086"/>
                    <a:pt x="30964" y="2497"/>
                  </a:cubicBezTo>
                  <a:cubicBezTo>
                    <a:pt x="28004" y="908"/>
                    <a:pt x="24362" y="0"/>
                    <a:pt x="20491" y="0"/>
                  </a:cubicBezTo>
                  <a:cubicBezTo>
                    <a:pt x="16621" y="0"/>
                    <a:pt x="12978" y="908"/>
                    <a:pt x="10018" y="2497"/>
                  </a:cubicBezTo>
                  <a:cubicBezTo>
                    <a:pt x="7058" y="4086"/>
                    <a:pt x="4554" y="6356"/>
                    <a:pt x="2732" y="9080"/>
                  </a:cubicBezTo>
                  <a:cubicBezTo>
                    <a:pt x="911" y="11804"/>
                    <a:pt x="0" y="14981"/>
                    <a:pt x="0" y="18613"/>
                  </a:cubicBezTo>
                  <a:cubicBezTo>
                    <a:pt x="0" y="22245"/>
                    <a:pt x="911" y="25423"/>
                    <a:pt x="2732" y="28147"/>
                  </a:cubicBezTo>
                  <a:cubicBezTo>
                    <a:pt x="4554" y="30871"/>
                    <a:pt x="6830" y="33141"/>
                    <a:pt x="10018" y="34730"/>
                  </a:cubicBezTo>
                  <a:cubicBezTo>
                    <a:pt x="12978" y="36319"/>
                    <a:pt x="16621" y="37227"/>
                    <a:pt x="20491" y="37227"/>
                  </a:cubicBezTo>
                  <a:cubicBezTo>
                    <a:pt x="24589" y="37000"/>
                    <a:pt x="28004" y="36319"/>
                    <a:pt x="30964" y="34730"/>
                  </a:cubicBezTo>
                  <a:close/>
                  <a:moveTo>
                    <a:pt x="8879" y="24742"/>
                  </a:moveTo>
                  <a:cubicBezTo>
                    <a:pt x="7741" y="22926"/>
                    <a:pt x="7058" y="20883"/>
                    <a:pt x="7286" y="18613"/>
                  </a:cubicBezTo>
                  <a:cubicBezTo>
                    <a:pt x="7286" y="16343"/>
                    <a:pt x="7741" y="14073"/>
                    <a:pt x="8879" y="12258"/>
                  </a:cubicBezTo>
                  <a:cubicBezTo>
                    <a:pt x="10018" y="10442"/>
                    <a:pt x="11612" y="9080"/>
                    <a:pt x="13661" y="7945"/>
                  </a:cubicBezTo>
                  <a:cubicBezTo>
                    <a:pt x="15710" y="6810"/>
                    <a:pt x="17987" y="6356"/>
                    <a:pt x="20491" y="6356"/>
                  </a:cubicBezTo>
                  <a:cubicBezTo>
                    <a:pt x="22996" y="6356"/>
                    <a:pt x="25272" y="6810"/>
                    <a:pt x="27321" y="7945"/>
                  </a:cubicBezTo>
                  <a:cubicBezTo>
                    <a:pt x="29371" y="9080"/>
                    <a:pt x="30964" y="10442"/>
                    <a:pt x="32103" y="12258"/>
                  </a:cubicBezTo>
                  <a:cubicBezTo>
                    <a:pt x="33241" y="14073"/>
                    <a:pt x="33924" y="16116"/>
                    <a:pt x="33696" y="18613"/>
                  </a:cubicBezTo>
                  <a:cubicBezTo>
                    <a:pt x="33696" y="20883"/>
                    <a:pt x="33241" y="22926"/>
                    <a:pt x="32103" y="24742"/>
                  </a:cubicBezTo>
                  <a:cubicBezTo>
                    <a:pt x="30964" y="26558"/>
                    <a:pt x="29371" y="27920"/>
                    <a:pt x="27321" y="29055"/>
                  </a:cubicBezTo>
                  <a:cubicBezTo>
                    <a:pt x="25272" y="30190"/>
                    <a:pt x="22996" y="30644"/>
                    <a:pt x="20491" y="30644"/>
                  </a:cubicBezTo>
                  <a:cubicBezTo>
                    <a:pt x="17987" y="30644"/>
                    <a:pt x="15710" y="30190"/>
                    <a:pt x="13661" y="29055"/>
                  </a:cubicBezTo>
                  <a:cubicBezTo>
                    <a:pt x="11612" y="27920"/>
                    <a:pt x="10018" y="26558"/>
                    <a:pt x="8879" y="24742"/>
                  </a:cubicBezTo>
                  <a:close/>
                </a:path>
              </a:pathLst>
            </a:custGeom>
            <a:solidFill>
              <a:srgbClr val="00457C"/>
            </a:solidFill>
            <a:ln w="2267" cap="flat">
              <a:noFill/>
              <a:prstDash val="solid"/>
              <a:miter/>
            </a:ln>
          </p:spPr>
          <p:txBody>
            <a:bodyPr/>
            <a:lstStyle/>
            <a:p>
              <a:endParaRPr lang="en-IT"/>
            </a:p>
          </p:txBody>
        </p:sp>
        <p:sp>
          <p:nvSpPr>
            <p:cNvPr id="54" name="Freeform 53">
              <a:extLst>
                <a:ext uri="{FF2B5EF4-FFF2-40B4-BE49-F238E27FC236}">
                  <a16:creationId xmlns:a16="http://schemas.microsoft.com/office/drawing/2014/main" id="{84930265-80E2-63EB-2F8D-E0E32DE7F98D}"/>
                </a:ext>
              </a:extLst>
            </p:cNvPr>
            <p:cNvSpPr/>
            <p:nvPr/>
          </p:nvSpPr>
          <p:spPr>
            <a:xfrm>
              <a:off x="5961529" y="3291206"/>
              <a:ext cx="148446" cy="140507"/>
            </a:xfrm>
            <a:custGeom>
              <a:avLst/>
              <a:gdLst>
                <a:gd name="csX0" fmla="*/ 40527 w 148446"/>
                <a:gd name="csY0" fmla="*/ 94882 h 140507"/>
                <a:gd name="csX1" fmla="*/ 64661 w 148446"/>
                <a:gd name="csY1" fmla="*/ 94882 h 140507"/>
                <a:gd name="csX2" fmla="*/ 99268 w 148446"/>
                <a:gd name="csY2" fmla="*/ 140507 h 140507"/>
                <a:gd name="csX3" fmla="*/ 148447 w 148446"/>
                <a:gd name="csY3" fmla="*/ 140507 h 140507"/>
                <a:gd name="csX4" fmla="*/ 109969 w 148446"/>
                <a:gd name="csY4" fmla="*/ 89888 h 140507"/>
                <a:gd name="csX5" fmla="*/ 112929 w 148446"/>
                <a:gd name="csY5" fmla="*/ 88527 h 140507"/>
                <a:gd name="csX6" fmla="*/ 132737 w 148446"/>
                <a:gd name="csY6" fmla="*/ 71275 h 140507"/>
                <a:gd name="csX7" fmla="*/ 140022 w 148446"/>
                <a:gd name="csY7" fmla="*/ 46079 h 140507"/>
                <a:gd name="csX8" fmla="*/ 133647 w 148446"/>
                <a:gd name="csY8" fmla="*/ 20883 h 140507"/>
                <a:gd name="csX9" fmla="*/ 114295 w 148446"/>
                <a:gd name="csY9" fmla="*/ 5221 h 140507"/>
                <a:gd name="csX10" fmla="*/ 81281 w 148446"/>
                <a:gd name="csY10" fmla="*/ 0 h 140507"/>
                <a:gd name="csX11" fmla="*/ 0 w 148446"/>
                <a:gd name="csY11" fmla="*/ 0 h 140507"/>
                <a:gd name="csX12" fmla="*/ 0 w 148446"/>
                <a:gd name="csY12" fmla="*/ 140280 h 140507"/>
                <a:gd name="csX13" fmla="*/ 40527 w 148446"/>
                <a:gd name="csY13" fmla="*/ 140280 h 140507"/>
                <a:gd name="csX14" fmla="*/ 40527 w 148446"/>
                <a:gd name="csY14" fmla="*/ 94882 h 140507"/>
                <a:gd name="csX15" fmla="*/ 40527 w 148446"/>
                <a:gd name="csY15" fmla="*/ 34276 h 140507"/>
                <a:gd name="csX16" fmla="*/ 78094 w 148446"/>
                <a:gd name="csY16" fmla="*/ 34276 h 140507"/>
                <a:gd name="csX17" fmla="*/ 87429 w 148446"/>
                <a:gd name="csY17" fmla="*/ 35865 h 140507"/>
                <a:gd name="csX18" fmla="*/ 94259 w 148446"/>
                <a:gd name="csY18" fmla="*/ 40858 h 140507"/>
                <a:gd name="csX19" fmla="*/ 96763 w 148446"/>
                <a:gd name="csY19" fmla="*/ 49484 h 140507"/>
                <a:gd name="csX20" fmla="*/ 94259 w 148446"/>
                <a:gd name="csY20" fmla="*/ 58110 h 140507"/>
                <a:gd name="csX21" fmla="*/ 87656 w 148446"/>
                <a:gd name="csY21" fmla="*/ 63103 h 140507"/>
                <a:gd name="csX22" fmla="*/ 78777 w 148446"/>
                <a:gd name="csY22" fmla="*/ 64692 h 140507"/>
                <a:gd name="csX23" fmla="*/ 40527 w 148446"/>
                <a:gd name="csY23" fmla="*/ 64692 h 140507"/>
                <a:gd name="csX24" fmla="*/ 40527 w 148446"/>
                <a:gd name="csY24" fmla="*/ 34276 h 1405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48446" h="140507">
                  <a:moveTo>
                    <a:pt x="40527" y="94882"/>
                  </a:moveTo>
                  <a:lnTo>
                    <a:pt x="64661" y="94882"/>
                  </a:lnTo>
                  <a:lnTo>
                    <a:pt x="99268" y="140507"/>
                  </a:lnTo>
                  <a:lnTo>
                    <a:pt x="148447" y="140507"/>
                  </a:lnTo>
                  <a:lnTo>
                    <a:pt x="109969" y="89888"/>
                  </a:lnTo>
                  <a:cubicBezTo>
                    <a:pt x="110880" y="89434"/>
                    <a:pt x="112018" y="88980"/>
                    <a:pt x="112929" y="88527"/>
                  </a:cubicBezTo>
                  <a:cubicBezTo>
                    <a:pt x="121353" y="84441"/>
                    <a:pt x="127955" y="78766"/>
                    <a:pt x="132737" y="71275"/>
                  </a:cubicBezTo>
                  <a:cubicBezTo>
                    <a:pt x="137518" y="63784"/>
                    <a:pt x="140022" y="55613"/>
                    <a:pt x="140022" y="46079"/>
                  </a:cubicBezTo>
                  <a:cubicBezTo>
                    <a:pt x="140022" y="36092"/>
                    <a:pt x="137973" y="27693"/>
                    <a:pt x="133647" y="20883"/>
                  </a:cubicBezTo>
                  <a:cubicBezTo>
                    <a:pt x="129322" y="14073"/>
                    <a:pt x="122947" y="8853"/>
                    <a:pt x="114295" y="5221"/>
                  </a:cubicBezTo>
                  <a:cubicBezTo>
                    <a:pt x="105643" y="1589"/>
                    <a:pt x="94714" y="0"/>
                    <a:pt x="81281" y="0"/>
                  </a:cubicBezTo>
                  <a:lnTo>
                    <a:pt x="0" y="0"/>
                  </a:lnTo>
                  <a:lnTo>
                    <a:pt x="0" y="140280"/>
                  </a:lnTo>
                  <a:lnTo>
                    <a:pt x="40527" y="140280"/>
                  </a:lnTo>
                  <a:lnTo>
                    <a:pt x="40527" y="94882"/>
                  </a:lnTo>
                  <a:close/>
                  <a:moveTo>
                    <a:pt x="40527" y="34276"/>
                  </a:moveTo>
                  <a:lnTo>
                    <a:pt x="78094" y="34276"/>
                  </a:lnTo>
                  <a:cubicBezTo>
                    <a:pt x="81509" y="34276"/>
                    <a:pt x="84469" y="34730"/>
                    <a:pt x="87429" y="35865"/>
                  </a:cubicBezTo>
                  <a:cubicBezTo>
                    <a:pt x="90161" y="37000"/>
                    <a:pt x="92438" y="38588"/>
                    <a:pt x="94259" y="40858"/>
                  </a:cubicBezTo>
                  <a:cubicBezTo>
                    <a:pt x="95853" y="43128"/>
                    <a:pt x="96763" y="46079"/>
                    <a:pt x="96763" y="49484"/>
                  </a:cubicBezTo>
                  <a:cubicBezTo>
                    <a:pt x="96763" y="52889"/>
                    <a:pt x="95853" y="55840"/>
                    <a:pt x="94259" y="58110"/>
                  </a:cubicBezTo>
                  <a:cubicBezTo>
                    <a:pt x="92665" y="60380"/>
                    <a:pt x="90388" y="61969"/>
                    <a:pt x="87656" y="63103"/>
                  </a:cubicBezTo>
                  <a:cubicBezTo>
                    <a:pt x="84924" y="64238"/>
                    <a:pt x="81964" y="64692"/>
                    <a:pt x="78777" y="64692"/>
                  </a:cubicBezTo>
                  <a:lnTo>
                    <a:pt x="40527" y="64692"/>
                  </a:lnTo>
                  <a:lnTo>
                    <a:pt x="40527" y="34276"/>
                  </a:lnTo>
                  <a:close/>
                </a:path>
              </a:pathLst>
            </a:custGeom>
            <a:solidFill>
              <a:srgbClr val="00457C"/>
            </a:solidFill>
            <a:ln w="2267" cap="flat">
              <a:noFill/>
              <a:prstDash val="solid"/>
              <a:miter/>
            </a:ln>
          </p:spPr>
          <p:txBody>
            <a:bodyPr/>
            <a:lstStyle/>
            <a:p>
              <a:endParaRPr lang="en-IT"/>
            </a:p>
          </p:txBody>
        </p:sp>
        <p:sp>
          <p:nvSpPr>
            <p:cNvPr id="55" name="Freeform 54">
              <a:extLst>
                <a:ext uri="{FF2B5EF4-FFF2-40B4-BE49-F238E27FC236}">
                  <a16:creationId xmlns:a16="http://schemas.microsoft.com/office/drawing/2014/main" id="{A0C85A2D-D5BA-0A33-1B8A-F2F38574A887}"/>
                </a:ext>
              </a:extLst>
            </p:cNvPr>
            <p:cNvSpPr/>
            <p:nvPr/>
          </p:nvSpPr>
          <p:spPr>
            <a:xfrm>
              <a:off x="5628435" y="3291433"/>
              <a:ext cx="136834" cy="140280"/>
            </a:xfrm>
            <a:custGeom>
              <a:avLst/>
              <a:gdLst>
                <a:gd name="csX0" fmla="*/ 41665 w 136834"/>
                <a:gd name="csY0" fmla="*/ 85803 h 140280"/>
                <a:gd name="csX1" fmla="*/ 125906 w 136834"/>
                <a:gd name="csY1" fmla="*/ 85803 h 140280"/>
                <a:gd name="csX2" fmla="*/ 125906 w 136834"/>
                <a:gd name="csY2" fmla="*/ 52889 h 140280"/>
                <a:gd name="csX3" fmla="*/ 41665 w 136834"/>
                <a:gd name="csY3" fmla="*/ 52889 h 140280"/>
                <a:gd name="csX4" fmla="*/ 41665 w 136834"/>
                <a:gd name="csY4" fmla="*/ 35184 h 140280"/>
                <a:gd name="csX5" fmla="*/ 133192 w 136834"/>
                <a:gd name="csY5" fmla="*/ 35184 h 140280"/>
                <a:gd name="csX6" fmla="*/ 133192 w 136834"/>
                <a:gd name="csY6" fmla="*/ 0 h 140280"/>
                <a:gd name="csX7" fmla="*/ 0 w 136834"/>
                <a:gd name="csY7" fmla="*/ 0 h 140280"/>
                <a:gd name="csX8" fmla="*/ 0 w 136834"/>
                <a:gd name="csY8" fmla="*/ 140280 h 140280"/>
                <a:gd name="csX9" fmla="*/ 136835 w 136834"/>
                <a:gd name="csY9" fmla="*/ 140280 h 140280"/>
                <a:gd name="csX10" fmla="*/ 136835 w 136834"/>
                <a:gd name="csY10" fmla="*/ 105324 h 140280"/>
                <a:gd name="csX11" fmla="*/ 41665 w 136834"/>
                <a:gd name="csY11" fmla="*/ 105324 h 1402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36834" h="140280">
                  <a:moveTo>
                    <a:pt x="41665" y="85803"/>
                  </a:moveTo>
                  <a:lnTo>
                    <a:pt x="125906" y="85803"/>
                  </a:lnTo>
                  <a:lnTo>
                    <a:pt x="125906" y="52889"/>
                  </a:lnTo>
                  <a:lnTo>
                    <a:pt x="41665" y="52889"/>
                  </a:lnTo>
                  <a:lnTo>
                    <a:pt x="41665" y="35184"/>
                  </a:lnTo>
                  <a:lnTo>
                    <a:pt x="133192" y="35184"/>
                  </a:lnTo>
                  <a:lnTo>
                    <a:pt x="133192" y="0"/>
                  </a:lnTo>
                  <a:lnTo>
                    <a:pt x="0" y="0"/>
                  </a:lnTo>
                  <a:lnTo>
                    <a:pt x="0" y="140280"/>
                  </a:lnTo>
                  <a:lnTo>
                    <a:pt x="136835" y="140280"/>
                  </a:lnTo>
                  <a:lnTo>
                    <a:pt x="136835" y="105324"/>
                  </a:lnTo>
                  <a:lnTo>
                    <a:pt x="41665" y="105324"/>
                  </a:lnTo>
                  <a:close/>
                </a:path>
              </a:pathLst>
            </a:custGeom>
            <a:solidFill>
              <a:srgbClr val="00457C"/>
            </a:solidFill>
            <a:ln w="2267" cap="flat">
              <a:noFill/>
              <a:prstDash val="solid"/>
              <a:miter/>
            </a:ln>
          </p:spPr>
          <p:txBody>
            <a:bodyPr/>
            <a:lstStyle/>
            <a:p>
              <a:endParaRPr lang="en-IT"/>
            </a:p>
          </p:txBody>
        </p:sp>
        <p:sp>
          <p:nvSpPr>
            <p:cNvPr id="56" name="Freeform 55">
              <a:extLst>
                <a:ext uri="{FF2B5EF4-FFF2-40B4-BE49-F238E27FC236}">
                  <a16:creationId xmlns:a16="http://schemas.microsoft.com/office/drawing/2014/main" id="{0BF7CB86-DA50-42AB-C5F5-216135F814CC}"/>
                </a:ext>
              </a:extLst>
            </p:cNvPr>
            <p:cNvSpPr/>
            <p:nvPr/>
          </p:nvSpPr>
          <p:spPr>
            <a:xfrm>
              <a:off x="5447886" y="3287348"/>
              <a:ext cx="159375" cy="146636"/>
            </a:xfrm>
            <a:custGeom>
              <a:avLst/>
              <a:gdLst>
                <a:gd name="csX0" fmla="*/ 128183 w 159375"/>
                <a:gd name="csY0" fmla="*/ 97833 h 146636"/>
                <a:gd name="csX1" fmla="*/ 113384 w 159375"/>
                <a:gd name="csY1" fmla="*/ 105097 h 146636"/>
                <a:gd name="csX2" fmla="*/ 93576 w 159375"/>
                <a:gd name="csY2" fmla="*/ 108275 h 146636"/>
                <a:gd name="csX3" fmla="*/ 75589 w 159375"/>
                <a:gd name="csY3" fmla="*/ 106232 h 146636"/>
                <a:gd name="csX4" fmla="*/ 59880 w 159375"/>
                <a:gd name="csY4" fmla="*/ 99876 h 146636"/>
                <a:gd name="csX5" fmla="*/ 48723 w 159375"/>
                <a:gd name="csY5" fmla="*/ 88980 h 146636"/>
                <a:gd name="csX6" fmla="*/ 44625 w 159375"/>
                <a:gd name="csY6" fmla="*/ 73772 h 146636"/>
                <a:gd name="csX7" fmla="*/ 48496 w 159375"/>
                <a:gd name="csY7" fmla="*/ 58110 h 146636"/>
                <a:gd name="csX8" fmla="*/ 58741 w 159375"/>
                <a:gd name="csY8" fmla="*/ 47214 h 146636"/>
                <a:gd name="csX9" fmla="*/ 72857 w 159375"/>
                <a:gd name="csY9" fmla="*/ 40858 h 146636"/>
                <a:gd name="csX10" fmla="*/ 88339 w 159375"/>
                <a:gd name="csY10" fmla="*/ 38815 h 146636"/>
                <a:gd name="csX11" fmla="*/ 108375 w 159375"/>
                <a:gd name="csY11" fmla="*/ 41085 h 146636"/>
                <a:gd name="csX12" fmla="*/ 123174 w 159375"/>
                <a:gd name="csY12" fmla="*/ 46987 h 146636"/>
                <a:gd name="csX13" fmla="*/ 133647 w 159375"/>
                <a:gd name="csY13" fmla="*/ 54024 h 146636"/>
                <a:gd name="csX14" fmla="*/ 158009 w 159375"/>
                <a:gd name="csY14" fmla="*/ 20429 h 146636"/>
                <a:gd name="csX15" fmla="*/ 139112 w 159375"/>
                <a:gd name="csY15" fmla="*/ 9761 h 146636"/>
                <a:gd name="csX16" fmla="*/ 116116 w 159375"/>
                <a:gd name="csY16" fmla="*/ 2497 h 146636"/>
                <a:gd name="csX17" fmla="*/ 90616 w 159375"/>
                <a:gd name="csY17" fmla="*/ 0 h 146636"/>
                <a:gd name="csX18" fmla="*/ 54871 w 159375"/>
                <a:gd name="csY18" fmla="*/ 5221 h 146636"/>
                <a:gd name="csX19" fmla="*/ 26183 w 159375"/>
                <a:gd name="csY19" fmla="*/ 20202 h 146636"/>
                <a:gd name="csX20" fmla="*/ 6830 w 159375"/>
                <a:gd name="csY20" fmla="*/ 43355 h 146636"/>
                <a:gd name="csX21" fmla="*/ 0 w 159375"/>
                <a:gd name="csY21" fmla="*/ 73318 h 146636"/>
                <a:gd name="csX22" fmla="*/ 6830 w 159375"/>
                <a:gd name="csY22" fmla="*/ 103281 h 146636"/>
                <a:gd name="csX23" fmla="*/ 26183 w 159375"/>
                <a:gd name="csY23" fmla="*/ 126434 h 146636"/>
                <a:gd name="csX24" fmla="*/ 55326 w 159375"/>
                <a:gd name="csY24" fmla="*/ 141415 h 146636"/>
                <a:gd name="csX25" fmla="*/ 91299 w 159375"/>
                <a:gd name="csY25" fmla="*/ 146636 h 146636"/>
                <a:gd name="csX26" fmla="*/ 119076 w 159375"/>
                <a:gd name="csY26" fmla="*/ 143004 h 146636"/>
                <a:gd name="csX27" fmla="*/ 142755 w 159375"/>
                <a:gd name="csY27" fmla="*/ 133925 h 146636"/>
                <a:gd name="csX28" fmla="*/ 159375 w 159375"/>
                <a:gd name="csY28" fmla="*/ 123710 h 146636"/>
                <a:gd name="csX29" fmla="*/ 139112 w 159375"/>
                <a:gd name="csY29" fmla="*/ 90796 h 146636"/>
                <a:gd name="csX30" fmla="*/ 128183 w 159375"/>
                <a:gd name="csY30" fmla="*/ 97833 h 1466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159375" h="146636">
                  <a:moveTo>
                    <a:pt x="128183" y="97833"/>
                  </a:moveTo>
                  <a:cubicBezTo>
                    <a:pt x="123857" y="100557"/>
                    <a:pt x="119076" y="103054"/>
                    <a:pt x="113384" y="105097"/>
                  </a:cubicBezTo>
                  <a:cubicBezTo>
                    <a:pt x="107692" y="107140"/>
                    <a:pt x="101089" y="108275"/>
                    <a:pt x="93576" y="108275"/>
                  </a:cubicBezTo>
                  <a:cubicBezTo>
                    <a:pt x="87429" y="108275"/>
                    <a:pt x="81509" y="107594"/>
                    <a:pt x="75589" y="106232"/>
                  </a:cubicBezTo>
                  <a:cubicBezTo>
                    <a:pt x="69670" y="104870"/>
                    <a:pt x="64433" y="102600"/>
                    <a:pt x="59880" y="99876"/>
                  </a:cubicBezTo>
                  <a:cubicBezTo>
                    <a:pt x="55098" y="96925"/>
                    <a:pt x="51455" y="93293"/>
                    <a:pt x="48723" y="88980"/>
                  </a:cubicBezTo>
                  <a:cubicBezTo>
                    <a:pt x="45991" y="84668"/>
                    <a:pt x="44625" y="79674"/>
                    <a:pt x="44625" y="73772"/>
                  </a:cubicBezTo>
                  <a:cubicBezTo>
                    <a:pt x="44625" y="67870"/>
                    <a:pt x="45991" y="62650"/>
                    <a:pt x="48496" y="58110"/>
                  </a:cubicBezTo>
                  <a:cubicBezTo>
                    <a:pt x="51000" y="53797"/>
                    <a:pt x="54415" y="50165"/>
                    <a:pt x="58741" y="47214"/>
                  </a:cubicBezTo>
                  <a:cubicBezTo>
                    <a:pt x="63067" y="44263"/>
                    <a:pt x="67621" y="42220"/>
                    <a:pt x="72857" y="40858"/>
                  </a:cubicBezTo>
                  <a:cubicBezTo>
                    <a:pt x="77866" y="39496"/>
                    <a:pt x="83103" y="38815"/>
                    <a:pt x="88339" y="38815"/>
                  </a:cubicBezTo>
                  <a:cubicBezTo>
                    <a:pt x="96080" y="38815"/>
                    <a:pt x="102683" y="39496"/>
                    <a:pt x="108375" y="41085"/>
                  </a:cubicBezTo>
                  <a:cubicBezTo>
                    <a:pt x="114067" y="42674"/>
                    <a:pt x="119076" y="44490"/>
                    <a:pt x="123174" y="46987"/>
                  </a:cubicBezTo>
                  <a:cubicBezTo>
                    <a:pt x="127500" y="49257"/>
                    <a:pt x="130915" y="51754"/>
                    <a:pt x="133647" y="54024"/>
                  </a:cubicBezTo>
                  <a:lnTo>
                    <a:pt x="158009" y="20429"/>
                  </a:lnTo>
                  <a:cubicBezTo>
                    <a:pt x="152545" y="16343"/>
                    <a:pt x="146397" y="12938"/>
                    <a:pt x="139112" y="9761"/>
                  </a:cubicBezTo>
                  <a:cubicBezTo>
                    <a:pt x="131826" y="6583"/>
                    <a:pt x="124313" y="4313"/>
                    <a:pt x="116116" y="2497"/>
                  </a:cubicBezTo>
                  <a:cubicBezTo>
                    <a:pt x="107920" y="681"/>
                    <a:pt x="99496" y="0"/>
                    <a:pt x="90616" y="0"/>
                  </a:cubicBezTo>
                  <a:cubicBezTo>
                    <a:pt x="77638" y="0"/>
                    <a:pt x="65799" y="1816"/>
                    <a:pt x="54871" y="5221"/>
                  </a:cubicBezTo>
                  <a:cubicBezTo>
                    <a:pt x="43942" y="8626"/>
                    <a:pt x="34379" y="13619"/>
                    <a:pt x="26183" y="20202"/>
                  </a:cubicBezTo>
                  <a:cubicBezTo>
                    <a:pt x="17987" y="26785"/>
                    <a:pt x="11612" y="34503"/>
                    <a:pt x="6830" y="43355"/>
                  </a:cubicBezTo>
                  <a:cubicBezTo>
                    <a:pt x="2277" y="52208"/>
                    <a:pt x="0" y="62196"/>
                    <a:pt x="0" y="73318"/>
                  </a:cubicBezTo>
                  <a:cubicBezTo>
                    <a:pt x="0" y="84214"/>
                    <a:pt x="2277" y="94201"/>
                    <a:pt x="6830" y="103281"/>
                  </a:cubicBezTo>
                  <a:cubicBezTo>
                    <a:pt x="11384" y="112134"/>
                    <a:pt x="17987" y="119851"/>
                    <a:pt x="26183" y="126434"/>
                  </a:cubicBezTo>
                  <a:cubicBezTo>
                    <a:pt x="34607" y="133017"/>
                    <a:pt x="44170" y="138011"/>
                    <a:pt x="55326" y="141415"/>
                  </a:cubicBezTo>
                  <a:cubicBezTo>
                    <a:pt x="66482" y="144820"/>
                    <a:pt x="78321" y="146636"/>
                    <a:pt x="91299" y="146636"/>
                  </a:cubicBezTo>
                  <a:cubicBezTo>
                    <a:pt x="101089" y="146636"/>
                    <a:pt x="110424" y="145501"/>
                    <a:pt x="119076" y="143004"/>
                  </a:cubicBezTo>
                  <a:cubicBezTo>
                    <a:pt x="127955" y="140507"/>
                    <a:pt x="135697" y="137557"/>
                    <a:pt x="142755" y="133925"/>
                  </a:cubicBezTo>
                  <a:cubicBezTo>
                    <a:pt x="149813" y="130293"/>
                    <a:pt x="155277" y="126888"/>
                    <a:pt x="159375" y="123710"/>
                  </a:cubicBezTo>
                  <a:lnTo>
                    <a:pt x="139112" y="90796"/>
                  </a:lnTo>
                  <a:cubicBezTo>
                    <a:pt x="136152" y="92612"/>
                    <a:pt x="132509" y="95109"/>
                    <a:pt x="128183" y="97833"/>
                  </a:cubicBezTo>
                  <a:close/>
                </a:path>
              </a:pathLst>
            </a:custGeom>
            <a:solidFill>
              <a:srgbClr val="00457C"/>
            </a:solidFill>
            <a:ln w="2267" cap="flat">
              <a:noFill/>
              <a:prstDash val="solid"/>
              <a:miter/>
            </a:ln>
          </p:spPr>
          <p:txBody>
            <a:bodyPr/>
            <a:lstStyle/>
            <a:p>
              <a:endParaRPr lang="en-IT"/>
            </a:p>
          </p:txBody>
        </p:sp>
        <p:sp>
          <p:nvSpPr>
            <p:cNvPr id="57" name="Freeform 56">
              <a:extLst>
                <a:ext uri="{FF2B5EF4-FFF2-40B4-BE49-F238E27FC236}">
                  <a16:creationId xmlns:a16="http://schemas.microsoft.com/office/drawing/2014/main" id="{D52968DA-BC1B-1F37-4C31-C322E547987A}"/>
                </a:ext>
              </a:extLst>
            </p:cNvPr>
            <p:cNvSpPr/>
            <p:nvPr/>
          </p:nvSpPr>
          <p:spPr>
            <a:xfrm>
              <a:off x="5794868" y="3291433"/>
              <a:ext cx="137062" cy="140280"/>
            </a:xfrm>
            <a:custGeom>
              <a:avLst/>
              <a:gdLst>
                <a:gd name="csX0" fmla="*/ 137063 w 137062"/>
                <a:gd name="csY0" fmla="*/ 105324 h 140280"/>
                <a:gd name="csX1" fmla="*/ 41665 w 137062"/>
                <a:gd name="csY1" fmla="*/ 105324 h 140280"/>
                <a:gd name="csX2" fmla="*/ 41665 w 137062"/>
                <a:gd name="csY2" fmla="*/ 85803 h 140280"/>
                <a:gd name="csX3" fmla="*/ 125906 w 137062"/>
                <a:gd name="csY3" fmla="*/ 85803 h 140280"/>
                <a:gd name="csX4" fmla="*/ 125906 w 137062"/>
                <a:gd name="csY4" fmla="*/ 52889 h 140280"/>
                <a:gd name="csX5" fmla="*/ 41665 w 137062"/>
                <a:gd name="csY5" fmla="*/ 52889 h 140280"/>
                <a:gd name="csX6" fmla="*/ 41665 w 137062"/>
                <a:gd name="csY6" fmla="*/ 35184 h 140280"/>
                <a:gd name="csX7" fmla="*/ 133420 w 137062"/>
                <a:gd name="csY7" fmla="*/ 35184 h 140280"/>
                <a:gd name="csX8" fmla="*/ 133420 w 137062"/>
                <a:gd name="csY8" fmla="*/ 0 h 140280"/>
                <a:gd name="csX9" fmla="*/ 0 w 137062"/>
                <a:gd name="csY9" fmla="*/ 0 h 140280"/>
                <a:gd name="csX10" fmla="*/ 0 w 137062"/>
                <a:gd name="csY10" fmla="*/ 140280 h 140280"/>
                <a:gd name="csX11" fmla="*/ 137063 w 137062"/>
                <a:gd name="csY11" fmla="*/ 140280 h 1402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37062" h="140280">
                  <a:moveTo>
                    <a:pt x="137063" y="105324"/>
                  </a:moveTo>
                  <a:lnTo>
                    <a:pt x="41665" y="105324"/>
                  </a:lnTo>
                  <a:lnTo>
                    <a:pt x="41665" y="85803"/>
                  </a:lnTo>
                  <a:lnTo>
                    <a:pt x="125906" y="85803"/>
                  </a:lnTo>
                  <a:lnTo>
                    <a:pt x="125906" y="52889"/>
                  </a:lnTo>
                  <a:lnTo>
                    <a:pt x="41665" y="52889"/>
                  </a:lnTo>
                  <a:lnTo>
                    <a:pt x="41665" y="35184"/>
                  </a:lnTo>
                  <a:lnTo>
                    <a:pt x="133420" y="35184"/>
                  </a:lnTo>
                  <a:lnTo>
                    <a:pt x="133420" y="0"/>
                  </a:lnTo>
                  <a:lnTo>
                    <a:pt x="0" y="0"/>
                  </a:lnTo>
                  <a:lnTo>
                    <a:pt x="0" y="140280"/>
                  </a:lnTo>
                  <a:lnTo>
                    <a:pt x="137063" y="140280"/>
                  </a:lnTo>
                  <a:close/>
                </a:path>
              </a:pathLst>
            </a:custGeom>
            <a:solidFill>
              <a:srgbClr val="00457C"/>
            </a:solidFill>
            <a:ln w="2267" cap="flat">
              <a:noFill/>
              <a:prstDash val="solid"/>
              <a:miter/>
            </a:ln>
          </p:spPr>
          <p:txBody>
            <a:bodyPr/>
            <a:lstStyle/>
            <a:p>
              <a:endParaRPr lang="en-IT"/>
            </a:p>
          </p:txBody>
        </p:sp>
      </p:grpSp>
      <p:pic>
        <p:nvPicPr>
          <p:cNvPr id="58" name="Picture 57">
            <a:extLst>
              <a:ext uri="{FF2B5EF4-FFF2-40B4-BE49-F238E27FC236}">
                <a16:creationId xmlns:a16="http://schemas.microsoft.com/office/drawing/2014/main" id="{ED273276-655B-C245-CFA2-2C3FC4A4D178}"/>
              </a:ext>
            </a:extLst>
          </p:cNvPr>
          <p:cNvPicPr>
            <a:picLocks noChangeAspect="1"/>
          </p:cNvPicPr>
          <p:nvPr/>
        </p:nvPicPr>
        <p:blipFill>
          <a:blip r:embed="rId3"/>
          <a:stretch>
            <a:fillRect/>
          </a:stretch>
        </p:blipFill>
        <p:spPr>
          <a:xfrm>
            <a:off x="7396345" y="3142101"/>
            <a:ext cx="2098422" cy="639763"/>
          </a:xfrm>
          <a:prstGeom prst="rect">
            <a:avLst/>
          </a:prstGeom>
        </p:spPr>
      </p:pic>
      <p:pic>
        <p:nvPicPr>
          <p:cNvPr id="12" name="Picture 11" descr="A picture containing text, sign, outdoor&#10;&#10;Description automatically generated">
            <a:extLst>
              <a:ext uri="{FF2B5EF4-FFF2-40B4-BE49-F238E27FC236}">
                <a16:creationId xmlns:a16="http://schemas.microsoft.com/office/drawing/2014/main" id="{E4D95A47-F617-06F5-B33F-6A371BDFA9A3}"/>
              </a:ext>
            </a:extLst>
          </p:cNvPr>
          <p:cNvPicPr>
            <a:picLocks noChangeAspect="1"/>
          </p:cNvPicPr>
          <p:nvPr/>
        </p:nvPicPr>
        <p:blipFill>
          <a:blip r:embed="rId4"/>
          <a:stretch>
            <a:fillRect/>
          </a:stretch>
        </p:blipFill>
        <p:spPr>
          <a:xfrm>
            <a:off x="5412576" y="5089731"/>
            <a:ext cx="1589690" cy="729802"/>
          </a:xfrm>
          <a:prstGeom prst="rect">
            <a:avLst/>
          </a:prstGeom>
        </p:spPr>
      </p:pic>
    </p:spTree>
    <p:extLst>
      <p:ext uri="{BB962C8B-B14F-4D97-AF65-F5344CB8AC3E}">
        <p14:creationId xmlns:p14="http://schemas.microsoft.com/office/powerpoint/2010/main" val="81953172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Layout_A.potx" id="{39357919-00BF-4C1C-A87D-41BFFECE8E9C}" vid="{BBEB27A1-AEBE-417E-81A2-D0BBD5F55F57}"/>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Layout_A.potx" id="{39357919-00BF-4C1C-A87D-41BFFECE8E9C}" vid="{8C226875-6CD7-40DC-AAE8-E9C3AF57E372}"/>
    </a:ext>
  </a:extLst>
</a:theme>
</file>

<file path=ppt/theme/theme3.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Layout_A.potx" id="{39357919-00BF-4C1C-A87D-41BFFECE8E9C}" vid="{F0F02B73-0467-4569-997D-96681EADD5C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7181</TotalTime>
  <Words>5852</Words>
  <Application>Microsoft Macintosh PowerPoint</Application>
  <PresentationFormat>Custom</PresentationFormat>
  <Paragraphs>656</Paragraphs>
  <Slides>95</Slides>
  <Notes>41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95</vt:i4>
      </vt:variant>
    </vt:vector>
  </HeadingPairs>
  <TitlesOfParts>
    <vt:vector size="106" baseType="lpstr">
      <vt:lpstr>Calibri</vt:lpstr>
      <vt:lpstr>Franklin Gothic Book</vt:lpstr>
      <vt:lpstr>Avenir Black</vt:lpstr>
      <vt:lpstr>Times New Roman</vt:lpstr>
      <vt:lpstr>ＭＳ Ｐゴシック</vt:lpstr>
      <vt:lpstr>Arial</vt:lpstr>
      <vt:lpstr>Verdana</vt:lpstr>
      <vt:lpstr>Calibri Light</vt:lpstr>
      <vt:lpstr>Custom Design</vt:lpstr>
      <vt:lpstr>1_Custom Design</vt:lpstr>
      <vt:lpstr>4_Custom Design</vt:lpstr>
      <vt:lpstr>PowerPoint Presentation</vt:lpstr>
      <vt:lpstr>PowerPoint Presentation</vt:lpstr>
      <vt:lpstr>PowerPoint Presentation</vt:lpstr>
      <vt:lpstr>The benefits of cross-border trade/ regional markets</vt:lpstr>
      <vt:lpstr>Because of the well-known advantages of integration, utilities, states and countries have coordinated at various levels their power systems worldwide</vt:lpstr>
      <vt:lpstr>PowerPoint Presentation</vt:lpstr>
      <vt:lpstr>PowerPoint Presentation</vt:lpstr>
      <vt:lpstr>Major power pools in the USA – 1967 (various levels of centralised operation &amp; capacity expansion)</vt:lpstr>
      <vt:lpstr>PowerPoint Presentation</vt:lpstr>
      <vt:lpstr>PowerPoint Presentation</vt:lpstr>
      <vt:lpstr>PowerPoint Presentation</vt:lpstr>
      <vt:lpstr>Further level of aggregation &amp; coordination in the Northeast USA 1971 - 1996</vt:lpstr>
      <vt:lpstr>PowerPoint Presentation</vt:lpstr>
      <vt:lpstr>PowerPoint Presentation</vt:lpstr>
      <vt:lpstr>PowerPoint Presentation</vt:lpstr>
      <vt:lpstr>Integration hits political &amp; harmonisation limits when tried at multinational level </vt:lpstr>
      <vt:lpstr>PowerPoint Presentation</vt:lpstr>
      <vt:lpstr>Markets make possible advanced levels of multinational integration and many market-based cross-border power trade organisations presently exist worldwide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Some electrical size perspective</vt:lpstr>
      <vt:lpstr>PowerPoint Presentation</vt:lpstr>
      <vt:lpstr>Let’s liberalise multinational trade… What issues must be addressed?</vt:lpstr>
      <vt:lpstr>Market design for cross-border trade</vt:lpstr>
      <vt:lpstr>Governance</vt:lpstr>
      <vt:lpstr>Capacity expansion</vt:lpstr>
      <vt:lpstr>Transmission network utilisation and system operation</vt:lpstr>
      <vt:lpstr>PowerPoint Presentation</vt:lpstr>
      <vt:lpstr>The design of regional markets must be guided by the adoption and adaptation, as needed, of working best practices in advanced regional power trading organisations.</vt:lpstr>
      <vt:lpstr>Regulation for regional (or continental) trade must be guided by the “Single system paradigm”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Comparison of optimal trade flows with direction of bilateral contracts in the SAPP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Regional cooperation among national regulators</vt:lpstr>
      <vt:lpstr>The governance of the Regional Electricity Market Case example: Central American Regional Electricity Market, MER</vt:lpstr>
      <vt:lpstr>Institutional Structure of the Regional Electricity Market in Central America</vt:lpstr>
      <vt:lpstr>Cross-border cooperation among TSOs – various levels</vt:lpstr>
      <vt:lpstr>PowerPoint Presentation</vt:lpstr>
      <vt:lpstr>PowerPoint Presentation</vt:lpstr>
      <vt:lpstr>PowerPoint Presentation</vt:lpstr>
      <vt:lpstr>PowerPoint Presentation</vt:lpstr>
      <vt:lpstr>The “regulatory test”  What is a “justified” investment?</vt:lpstr>
      <vt:lpstr>PowerPoint Presentation</vt:lpstr>
      <vt:lpstr>PowerPoint Presentation</vt:lpstr>
      <vt:lpstr>PowerPoint Presentation</vt:lpstr>
      <vt:lpstr>PowerPoint Presentation</vt:lpstr>
      <vt:lpstr>Interconnectors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Network congestion management in regional power trade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Lena</dc:creator>
  <cp:lastModifiedBy>Ignacio Perez-Arriaga</cp:lastModifiedBy>
  <cp:revision>62</cp:revision>
  <dcterms:created xsi:type="dcterms:W3CDTF">2026-05-14T13:05:40Z</dcterms:created>
  <dcterms:modified xsi:type="dcterms:W3CDTF">2026-09-20T21:51:29Z</dcterms:modified>
</cp:coreProperties>
</file>